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1"/>
  </p:notesMasterIdLst>
  <p:sldIdLst>
    <p:sldId id="256" r:id="rId2"/>
    <p:sldId id="834" r:id="rId3"/>
    <p:sldId id="835" r:id="rId4"/>
    <p:sldId id="836" r:id="rId5"/>
    <p:sldId id="837" r:id="rId6"/>
    <p:sldId id="815" r:id="rId7"/>
    <p:sldId id="816" r:id="rId8"/>
    <p:sldId id="817" r:id="rId9"/>
    <p:sldId id="818" r:id="rId10"/>
    <p:sldId id="819" r:id="rId11"/>
    <p:sldId id="820" r:id="rId12"/>
    <p:sldId id="821" r:id="rId13"/>
    <p:sldId id="822" r:id="rId14"/>
    <p:sldId id="823" r:id="rId15"/>
    <p:sldId id="824" r:id="rId16"/>
    <p:sldId id="825" r:id="rId17"/>
    <p:sldId id="826" r:id="rId18"/>
    <p:sldId id="827" r:id="rId19"/>
    <p:sldId id="828" r:id="rId20"/>
    <p:sldId id="829" r:id="rId21"/>
    <p:sldId id="830" r:id="rId22"/>
    <p:sldId id="831" r:id="rId23"/>
    <p:sldId id="832" r:id="rId24"/>
    <p:sldId id="271" r:id="rId25"/>
    <p:sldId id="274" r:id="rId26"/>
    <p:sldId id="275" r:id="rId27"/>
    <p:sldId id="276" r:id="rId28"/>
    <p:sldId id="277" r:id="rId29"/>
    <p:sldId id="411" r:id="rId30"/>
    <p:sldId id="279" r:id="rId31"/>
    <p:sldId id="280" r:id="rId32"/>
    <p:sldId id="281" r:id="rId33"/>
    <p:sldId id="282" r:id="rId34"/>
    <p:sldId id="283" r:id="rId35"/>
    <p:sldId id="284" r:id="rId36"/>
    <p:sldId id="285" r:id="rId37"/>
    <p:sldId id="286" r:id="rId38"/>
    <p:sldId id="287" r:id="rId39"/>
    <p:sldId id="812" r:id="rId40"/>
    <p:sldId id="288" r:id="rId41"/>
    <p:sldId id="412"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424" r:id="rId57"/>
    <p:sldId id="81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21" r:id="rId72"/>
    <p:sldId id="317" r:id="rId73"/>
    <p:sldId id="318" r:id="rId74"/>
    <p:sldId id="319" r:id="rId75"/>
    <p:sldId id="320" r:id="rId76"/>
    <p:sldId id="322" r:id="rId77"/>
    <p:sldId id="325" r:id="rId78"/>
    <p:sldId id="326" r:id="rId79"/>
    <p:sldId id="327" r:id="rId80"/>
    <p:sldId id="328" r:id="rId81"/>
    <p:sldId id="329" r:id="rId82"/>
    <p:sldId id="401" r:id="rId83"/>
    <p:sldId id="330" r:id="rId84"/>
    <p:sldId id="331" r:id="rId85"/>
    <p:sldId id="332" r:id="rId86"/>
    <p:sldId id="333" r:id="rId87"/>
    <p:sldId id="334" r:id="rId88"/>
    <p:sldId id="430" r:id="rId89"/>
    <p:sldId id="338" r:id="rId90"/>
    <p:sldId id="339" r:id="rId91"/>
    <p:sldId id="340" r:id="rId92"/>
    <p:sldId id="341" r:id="rId93"/>
    <p:sldId id="342" r:id="rId94"/>
    <p:sldId id="343" r:id="rId95"/>
    <p:sldId id="344" r:id="rId96"/>
    <p:sldId id="345" r:id="rId97"/>
    <p:sldId id="346" r:id="rId98"/>
    <p:sldId id="347" r:id="rId99"/>
    <p:sldId id="348" r:id="rId100"/>
    <p:sldId id="431" r:id="rId101"/>
    <p:sldId id="351" r:id="rId102"/>
    <p:sldId id="352" r:id="rId103"/>
    <p:sldId id="353" r:id="rId104"/>
    <p:sldId id="354" r:id="rId105"/>
    <p:sldId id="355" r:id="rId106"/>
    <p:sldId id="356" r:id="rId107"/>
    <p:sldId id="357" r:id="rId108"/>
    <p:sldId id="358" r:id="rId109"/>
    <p:sldId id="359" r:id="rId110"/>
    <p:sldId id="360" r:id="rId111"/>
    <p:sldId id="361" r:id="rId112"/>
    <p:sldId id="43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435"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437" r:id="rId139"/>
    <p:sldId id="391" r:id="rId140"/>
    <p:sldId id="392" r:id="rId141"/>
    <p:sldId id="393" r:id="rId142"/>
    <p:sldId id="394" r:id="rId143"/>
    <p:sldId id="395" r:id="rId144"/>
    <p:sldId id="396" r:id="rId145"/>
    <p:sldId id="397" r:id="rId146"/>
    <p:sldId id="398" r:id="rId147"/>
    <p:sldId id="399" r:id="rId148"/>
    <p:sldId id="839" r:id="rId149"/>
    <p:sldId id="838"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7EA8442-C49D-4F48-A59D-3DFE1F792FFB}">
          <p14:sldIdLst>
            <p14:sldId id="256"/>
            <p14:sldId id="834"/>
            <p14:sldId id="835"/>
            <p14:sldId id="836"/>
            <p14:sldId id="837"/>
          </p14:sldIdLst>
        </p14:section>
        <p14:section name="FND wrapup" id="{61A7611C-B73E-4902-83C5-52D8ED5F9F92}">
          <p14:sldIdLst>
            <p14:sldId id="815"/>
            <p14:sldId id="816"/>
            <p14:sldId id="817"/>
            <p14:sldId id="818"/>
            <p14:sldId id="819"/>
            <p14:sldId id="820"/>
            <p14:sldId id="821"/>
            <p14:sldId id="822"/>
            <p14:sldId id="823"/>
            <p14:sldId id="824"/>
            <p14:sldId id="825"/>
            <p14:sldId id="826"/>
            <p14:sldId id="827"/>
            <p14:sldId id="828"/>
            <p14:sldId id="829"/>
            <p14:sldId id="830"/>
            <p14:sldId id="831"/>
            <p14:sldId id="832"/>
          </p14:sldIdLst>
        </p14:section>
        <p14:section name="General requirements" id="{3FA6B874-5B10-452A-8CBE-A1045D0E0B2F}">
          <p14:sldIdLst>
            <p14:sldId id="271"/>
            <p14:sldId id="274"/>
            <p14:sldId id="275"/>
            <p14:sldId id="276"/>
            <p14:sldId id="277"/>
            <p14:sldId id="411"/>
            <p14:sldId id="279"/>
            <p14:sldId id="280"/>
            <p14:sldId id="281"/>
            <p14:sldId id="282"/>
            <p14:sldId id="283"/>
            <p14:sldId id="284"/>
            <p14:sldId id="285"/>
            <p14:sldId id="286"/>
            <p14:sldId id="287"/>
            <p14:sldId id="812"/>
            <p14:sldId id="288"/>
            <p14:sldId id="412"/>
            <p14:sldId id="290"/>
            <p14:sldId id="291"/>
            <p14:sldId id="292"/>
            <p14:sldId id="293"/>
            <p14:sldId id="294"/>
            <p14:sldId id="295"/>
            <p14:sldId id="296"/>
            <p14:sldId id="297"/>
            <p14:sldId id="298"/>
            <p14:sldId id="299"/>
            <p14:sldId id="300"/>
            <p14:sldId id="301"/>
            <p14:sldId id="302"/>
            <p14:sldId id="303"/>
            <p14:sldId id="424"/>
            <p14:sldId id="813"/>
            <p14:sldId id="304"/>
            <p14:sldId id="305"/>
            <p14:sldId id="306"/>
            <p14:sldId id="307"/>
            <p14:sldId id="308"/>
            <p14:sldId id="309"/>
            <p14:sldId id="310"/>
            <p14:sldId id="311"/>
            <p14:sldId id="312"/>
            <p14:sldId id="313"/>
            <p14:sldId id="314"/>
            <p14:sldId id="315"/>
            <p14:sldId id="316"/>
            <p14:sldId id="321"/>
            <p14:sldId id="317"/>
            <p14:sldId id="318"/>
            <p14:sldId id="319"/>
            <p14:sldId id="320"/>
            <p14:sldId id="322"/>
          </p14:sldIdLst>
        </p14:section>
        <p14:section name="SOC Processes" id="{F7D66A51-3DBE-4900-871B-8619DF478A1D}">
          <p14:sldIdLst>
            <p14:sldId id="325"/>
            <p14:sldId id="326"/>
            <p14:sldId id="327"/>
            <p14:sldId id="328"/>
            <p14:sldId id="329"/>
            <p14:sldId id="401"/>
            <p14:sldId id="330"/>
            <p14:sldId id="331"/>
            <p14:sldId id="332"/>
            <p14:sldId id="333"/>
            <p14:sldId id="334"/>
            <p14:sldId id="430"/>
            <p14:sldId id="338"/>
            <p14:sldId id="339"/>
            <p14:sldId id="340"/>
            <p14:sldId id="341"/>
            <p14:sldId id="342"/>
            <p14:sldId id="343"/>
            <p14:sldId id="344"/>
            <p14:sldId id="345"/>
            <p14:sldId id="346"/>
            <p14:sldId id="347"/>
            <p14:sldId id="348"/>
            <p14:sldId id="431"/>
            <p14:sldId id="351"/>
            <p14:sldId id="352"/>
            <p14:sldId id="353"/>
            <p14:sldId id="354"/>
            <p14:sldId id="355"/>
            <p14:sldId id="356"/>
            <p14:sldId id="357"/>
            <p14:sldId id="358"/>
            <p14:sldId id="359"/>
            <p14:sldId id="360"/>
            <p14:sldId id="361"/>
            <p14:sldId id="433"/>
            <p14:sldId id="364"/>
            <p14:sldId id="365"/>
            <p14:sldId id="366"/>
            <p14:sldId id="367"/>
            <p14:sldId id="368"/>
            <p14:sldId id="369"/>
            <p14:sldId id="370"/>
            <p14:sldId id="371"/>
            <p14:sldId id="372"/>
            <p14:sldId id="373"/>
            <p14:sldId id="374"/>
            <p14:sldId id="375"/>
            <p14:sldId id="435"/>
            <p14:sldId id="378"/>
            <p14:sldId id="379"/>
            <p14:sldId id="380"/>
            <p14:sldId id="381"/>
            <p14:sldId id="382"/>
            <p14:sldId id="383"/>
            <p14:sldId id="384"/>
            <p14:sldId id="385"/>
            <p14:sldId id="386"/>
            <p14:sldId id="387"/>
            <p14:sldId id="388"/>
            <p14:sldId id="389"/>
            <p14:sldId id="437"/>
            <p14:sldId id="391"/>
            <p14:sldId id="392"/>
            <p14:sldId id="393"/>
            <p14:sldId id="394"/>
            <p14:sldId id="395"/>
            <p14:sldId id="396"/>
            <p14:sldId id="397"/>
            <p14:sldId id="398"/>
            <p14:sldId id="399"/>
            <p14:sldId id="839"/>
          </p14:sldIdLst>
        </p14:section>
        <p14:section name="Closing and exam" id="{849A160D-876A-40F6-8498-4322DE73D390}">
          <p14:sldIdLst>
            <p14:sldId id="8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CC43C-F554-A9E8-920E-47ED9E552DF6}" name="Owen Appleton" initials="OA" userId="S::Owen.Appleton@sib.swiss::2c76d9e4-e50e-41fd-8f26-5ae0352139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76" autoAdjust="0"/>
    <p:restoredTop sz="94660"/>
  </p:normalViewPr>
  <p:slideViewPr>
    <p:cSldViewPr snapToGrid="0">
      <p:cViewPr varScale="1">
        <p:scale>
          <a:sx n="149" d="100"/>
          <a:sy n="149" d="100"/>
        </p:scale>
        <p:origin x="13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microsoft.com/office/2018/10/relationships/authors" Targe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CF1E5-64C5-4840-B277-9A614647FD99}" type="doc">
      <dgm:prSet loTypeId="urn:microsoft.com/office/officeart/2005/8/layout/vList3" loCatId="list" qsTypeId="urn:microsoft.com/office/officeart/2005/8/quickstyle/simple1" qsCatId="simple" csTypeId="urn:microsoft.com/office/officeart/2005/8/colors/accent1_2" csCatId="accent1" phldr="1"/>
      <dgm:spPr/>
    </dgm:pt>
    <dgm:pt modelId="{4D5C47A0-4448-4B70-82BA-01E0A1788265}">
      <dgm:prSet phldrT="[Tex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Goal(s), objectives</a:t>
          </a:r>
        </a:p>
      </dgm:t>
    </dgm:pt>
    <dgm:pt modelId="{5FBC9A83-7EA6-4A12-B396-EF2868AD2086}" type="parTrans" cxnId="{714745E9-1C14-4DF6-9687-C4B88180DEFF}">
      <dgm:prSet/>
      <dgm:spPr/>
      <dgm:t>
        <a:bodyPr/>
        <a:lstStyle/>
        <a:p>
          <a:endParaRPr lang="en-GB"/>
        </a:p>
      </dgm:t>
    </dgm:pt>
    <dgm:pt modelId="{7B98D823-CFDA-4CED-A0D4-58D4C609CFF7}" type="sibTrans" cxnId="{714745E9-1C14-4DF6-9687-C4B88180DEFF}">
      <dgm:prSet/>
      <dgm:spPr/>
      <dgm:t>
        <a:bodyPr/>
        <a:lstStyle/>
        <a:p>
          <a:endParaRPr lang="en-GB"/>
        </a:p>
      </dgm:t>
    </dgm:pt>
    <dgm:pt modelId="{D77CCDB7-8F18-4F8D-A4EE-4E1236716675}">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Clearly defined inputs, triggers and outputs</a:t>
          </a:r>
          <a:endParaRPr lang="en-GB" dirty="0"/>
        </a:p>
      </dgm:t>
    </dgm:pt>
    <dgm:pt modelId="{0EA29F3E-3FBD-425F-A9EB-D47B02701EAF}" type="parTrans" cxnId="{1CC22B2A-CC4D-4C7B-821F-8C5C7AC819AA}">
      <dgm:prSet/>
      <dgm:spPr/>
      <dgm:t>
        <a:bodyPr/>
        <a:lstStyle/>
        <a:p>
          <a:endParaRPr lang="en-GB"/>
        </a:p>
      </dgm:t>
    </dgm:pt>
    <dgm:pt modelId="{BCDB72EF-D289-4594-88BD-862D97F10ACA}" type="sibTrans" cxnId="{1CC22B2A-CC4D-4C7B-821F-8C5C7AC819AA}">
      <dgm:prSet/>
      <dgm:spPr/>
      <dgm:t>
        <a:bodyPr/>
        <a:lstStyle/>
        <a:p>
          <a:endParaRPr lang="en-GB"/>
        </a:p>
      </dgm:t>
    </dgm:pt>
    <dgm:pt modelId="{0339F7C4-4D9B-4EB8-B810-DFAB7507774D}">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Set of interrelated activities </a:t>
          </a:r>
          <a:br>
            <a:rPr lang="en-GB" dirty="0">
              <a:solidFill>
                <a:schemeClr val="lt1"/>
              </a:solidFill>
              <a:latin typeface="Calibri"/>
              <a:ea typeface="Calibri"/>
              <a:cs typeface="Calibri"/>
              <a:sym typeface="Calibri"/>
            </a:rPr>
          </a:br>
          <a:r>
            <a:rPr lang="en-GB" dirty="0">
              <a:solidFill>
                <a:schemeClr val="lt1"/>
              </a:solidFill>
              <a:latin typeface="Calibri"/>
              <a:ea typeface="Calibri"/>
              <a:cs typeface="Calibri"/>
              <a:sym typeface="Calibri"/>
            </a:rPr>
            <a:t>(across different functions)</a:t>
          </a:r>
          <a:endParaRPr lang="en-GB" dirty="0"/>
        </a:p>
      </dgm:t>
    </dgm:pt>
    <dgm:pt modelId="{E1DF73E1-A605-4617-AFC9-17127507D8EB}" type="parTrans" cxnId="{77C40343-4F1A-4141-9B4F-E38808EA7229}">
      <dgm:prSet/>
      <dgm:spPr/>
      <dgm:t>
        <a:bodyPr/>
        <a:lstStyle/>
        <a:p>
          <a:endParaRPr lang="en-GB"/>
        </a:p>
      </dgm:t>
    </dgm:pt>
    <dgm:pt modelId="{54261357-B074-4F4A-B69B-4CBFCA64AC49}" type="sibTrans" cxnId="{77C40343-4F1A-4141-9B4F-E38808EA7229}">
      <dgm:prSet/>
      <dgm:spPr/>
      <dgm:t>
        <a:bodyPr/>
        <a:lstStyle/>
        <a:p>
          <a:endParaRPr lang="en-GB"/>
        </a:p>
      </dgm:t>
    </dgm:pt>
    <dgm:pt modelId="{EBB7072C-8B2E-4921-8C89-BDC7A930C015}">
      <dgm:prSet phldrT="[Text]"/>
      <dgm:spPr/>
      <dgm:t>
        <a:bodyPr/>
        <a:lstStyle/>
        <a:p>
          <a:pPr>
            <a:buClr>
              <a:schemeClr val="lt1"/>
            </a:buClr>
            <a:buSzPts val="2500"/>
            <a:buFont typeface="Calibri"/>
            <a:buNone/>
          </a:pPr>
          <a:r>
            <a:rPr lang="en-US" dirty="0">
              <a:solidFill>
                <a:schemeClr val="lt1"/>
              </a:solidFill>
              <a:latin typeface="Calibri"/>
              <a:ea typeface="Calibri"/>
              <a:cs typeface="Calibri"/>
              <a:sym typeface="Calibri"/>
            </a:rPr>
            <a:t>Roles and responsibilities</a:t>
          </a:r>
          <a:endParaRPr lang="en-GB" dirty="0"/>
        </a:p>
      </dgm:t>
    </dgm:pt>
    <dgm:pt modelId="{5DB730B7-3246-4439-996D-EBFA8DA79C23}" type="parTrans" cxnId="{0D0DC454-69F4-479C-B943-37F4CAE0EF50}">
      <dgm:prSet/>
      <dgm:spPr/>
      <dgm:t>
        <a:bodyPr/>
        <a:lstStyle/>
        <a:p>
          <a:endParaRPr lang="en-GB"/>
        </a:p>
      </dgm:t>
    </dgm:pt>
    <dgm:pt modelId="{9551D8C8-3D17-4DA0-941C-86D895525920}" type="sibTrans" cxnId="{0D0DC454-69F4-479C-B943-37F4CAE0EF50}">
      <dgm:prSet/>
      <dgm:spPr/>
      <dgm:t>
        <a:bodyPr/>
        <a:lstStyle/>
        <a:p>
          <a:endParaRPr lang="en-GB"/>
        </a:p>
      </dgm:t>
    </dgm:pt>
    <dgm:pt modelId="{A92BA254-91CF-496A-B7CC-FFAAD359E703}">
      <dgm:prSet phldrT="[Text]"/>
      <dgm:spPr/>
      <dgm:t>
        <a:bodyPr/>
        <a:lstStyle/>
        <a:p>
          <a:pPr>
            <a:buClr>
              <a:schemeClr val="lt1"/>
            </a:buClr>
            <a:buSzPts val="2500"/>
            <a:buFont typeface="Calibri"/>
            <a:buNone/>
          </a:pPr>
          <a:r>
            <a:rPr lang="en-GB" dirty="0">
              <a:latin typeface="Calibri" panose="020F0502020204030204" pitchFamily="34" charset="0"/>
              <a:ea typeface="Calibri" panose="020F0502020204030204" pitchFamily="34" charset="0"/>
              <a:cs typeface="Calibri" panose="020F0502020204030204" pitchFamily="34" charset="0"/>
            </a:rPr>
            <a:t>Measurements and KPIs</a:t>
          </a:r>
        </a:p>
      </dgm:t>
    </dgm:pt>
    <dgm:pt modelId="{B826AD82-55A1-4973-A14D-F10FB607915A}" type="parTrans" cxnId="{6934C693-A0DD-446D-93F0-FC4200153028}">
      <dgm:prSet/>
      <dgm:spPr/>
      <dgm:t>
        <a:bodyPr/>
        <a:lstStyle/>
        <a:p>
          <a:endParaRPr lang="en-GB"/>
        </a:p>
      </dgm:t>
    </dgm:pt>
    <dgm:pt modelId="{6625A0EC-31AC-4162-A6A5-56D83977FF05}" type="sibTrans" cxnId="{6934C693-A0DD-446D-93F0-FC4200153028}">
      <dgm:prSet/>
      <dgm:spPr/>
      <dgm:t>
        <a:bodyPr/>
        <a:lstStyle/>
        <a:p>
          <a:endParaRPr lang="en-GB"/>
        </a:p>
      </dgm:t>
    </dgm:pt>
    <dgm:pt modelId="{D416F5B2-2050-40AD-A8E7-951D42234CD1}" type="pres">
      <dgm:prSet presAssocID="{97ECF1E5-64C5-4840-B277-9A614647FD99}" presName="linearFlow" presStyleCnt="0">
        <dgm:presLayoutVars>
          <dgm:dir/>
          <dgm:resizeHandles val="exact"/>
        </dgm:presLayoutVars>
      </dgm:prSet>
      <dgm:spPr/>
    </dgm:pt>
    <dgm:pt modelId="{5ED24C21-8AB1-4EF3-BB5B-BE5102312DEF}" type="pres">
      <dgm:prSet presAssocID="{4D5C47A0-4448-4B70-82BA-01E0A1788265}" presName="composite" presStyleCnt="0"/>
      <dgm:spPr/>
    </dgm:pt>
    <dgm:pt modelId="{B36DCA77-7C5F-42F4-BA26-571F9D392FB8}" type="pres">
      <dgm:prSet presAssocID="{4D5C47A0-4448-4B70-82BA-01E0A1788265}" presName="imgShp" presStyleLbl="fgImgPlace1" presStyleIdx="0" presStyleCnt="5"/>
      <dgm:spPr>
        <a:blipFill rotWithShape="1">
          <a:blip xmlns:r="http://schemas.openxmlformats.org/officeDocument/2006/relationships" r:embed="rId1">
            <a:alphaModFix/>
          </a:blip>
          <a:srcRect/>
          <a:stretch>
            <a:fillRect/>
          </a:stretch>
        </a:blipFill>
      </dgm:spPr>
    </dgm:pt>
    <dgm:pt modelId="{32DC0328-5D82-49DF-8DAF-2B1BAC6422E6}" type="pres">
      <dgm:prSet presAssocID="{4D5C47A0-4448-4B70-82BA-01E0A1788265}" presName="txShp" presStyleLbl="node1" presStyleIdx="0" presStyleCnt="5">
        <dgm:presLayoutVars>
          <dgm:bulletEnabled val="1"/>
        </dgm:presLayoutVars>
      </dgm:prSet>
      <dgm:spPr/>
    </dgm:pt>
    <dgm:pt modelId="{45FA5CA1-1350-4AF2-9B79-30D27AFA8CB3}" type="pres">
      <dgm:prSet presAssocID="{7B98D823-CFDA-4CED-A0D4-58D4C609CFF7}" presName="spacing" presStyleCnt="0"/>
      <dgm:spPr/>
    </dgm:pt>
    <dgm:pt modelId="{65779A40-DFDE-4786-971B-2233B82F5390}" type="pres">
      <dgm:prSet presAssocID="{D77CCDB7-8F18-4F8D-A4EE-4E1236716675}" presName="composite" presStyleCnt="0"/>
      <dgm:spPr/>
    </dgm:pt>
    <dgm:pt modelId="{AAA66D77-5E52-4ED9-8FE6-BDF2B9908B87}" type="pres">
      <dgm:prSet presAssocID="{D77CCDB7-8F18-4F8D-A4EE-4E1236716675}" presName="imgShp" presStyleLbl="fgImgPlace1" presStyleIdx="1" presStyleCnt="5"/>
      <dgm:spPr>
        <a:blipFill rotWithShape="1">
          <a:blip xmlns:r="http://schemas.openxmlformats.org/officeDocument/2006/relationships" r:embed="rId2">
            <a:alphaModFix/>
          </a:blip>
          <a:srcRect/>
          <a:stretch>
            <a:fillRect/>
          </a:stretch>
        </a:blipFill>
      </dgm:spPr>
    </dgm:pt>
    <dgm:pt modelId="{917A614A-997D-4DF3-8562-770AECE79134}" type="pres">
      <dgm:prSet presAssocID="{D77CCDB7-8F18-4F8D-A4EE-4E1236716675}" presName="txShp" presStyleLbl="node1" presStyleIdx="1" presStyleCnt="5">
        <dgm:presLayoutVars>
          <dgm:bulletEnabled val="1"/>
        </dgm:presLayoutVars>
      </dgm:prSet>
      <dgm:spPr/>
    </dgm:pt>
    <dgm:pt modelId="{0854F2F5-5948-4727-A7E8-92F5B6383ED7}" type="pres">
      <dgm:prSet presAssocID="{BCDB72EF-D289-4594-88BD-862D97F10ACA}" presName="spacing" presStyleCnt="0"/>
      <dgm:spPr/>
    </dgm:pt>
    <dgm:pt modelId="{260BECFB-C397-4F31-9DF8-7F2C718579F6}" type="pres">
      <dgm:prSet presAssocID="{0339F7C4-4D9B-4EB8-B810-DFAB7507774D}" presName="composite" presStyleCnt="0"/>
      <dgm:spPr/>
    </dgm:pt>
    <dgm:pt modelId="{B444097D-A89D-498C-B899-AD49ECF96C32}" type="pres">
      <dgm:prSet presAssocID="{0339F7C4-4D9B-4EB8-B810-DFAB7507774D}" presName="imgShp" presStyleLbl="fgImgPlace1" presStyleIdx="2" presStyleCnt="5"/>
      <dgm:spPr>
        <a:blipFill rotWithShape="1">
          <a:blip xmlns:r="http://schemas.openxmlformats.org/officeDocument/2006/relationships" r:embed="rId3">
            <a:alphaModFix/>
          </a:blip>
          <a:srcRect/>
          <a:stretch>
            <a:fillRect l="-32000" r="-32000"/>
          </a:stretch>
        </a:blipFill>
      </dgm:spPr>
    </dgm:pt>
    <dgm:pt modelId="{C31DC2D8-A2D4-4BCB-BE18-085F53B3C6B5}" type="pres">
      <dgm:prSet presAssocID="{0339F7C4-4D9B-4EB8-B810-DFAB7507774D}" presName="txShp" presStyleLbl="node1" presStyleIdx="2" presStyleCnt="5">
        <dgm:presLayoutVars>
          <dgm:bulletEnabled val="1"/>
        </dgm:presLayoutVars>
      </dgm:prSet>
      <dgm:spPr/>
    </dgm:pt>
    <dgm:pt modelId="{F1CD79BF-AAD4-4520-9F8A-D575805A5857}" type="pres">
      <dgm:prSet presAssocID="{54261357-B074-4F4A-B69B-4CBFCA64AC49}" presName="spacing" presStyleCnt="0"/>
      <dgm:spPr/>
    </dgm:pt>
    <dgm:pt modelId="{814B6019-A216-4BF3-84BB-5BFB05058C5A}" type="pres">
      <dgm:prSet presAssocID="{EBB7072C-8B2E-4921-8C89-BDC7A930C015}" presName="composite" presStyleCnt="0"/>
      <dgm:spPr/>
    </dgm:pt>
    <dgm:pt modelId="{86F25594-8481-4FBF-90EC-B966B5D8BC99}" type="pres">
      <dgm:prSet presAssocID="{EBB7072C-8B2E-4921-8C89-BDC7A930C015}" presName="imgShp" presStyleLbl="fgImgPlace1" presStyleIdx="3" presStyleCnt="5"/>
      <dgm:spPr>
        <a:blipFill rotWithShape="1">
          <a:blip xmlns:r="http://schemas.openxmlformats.org/officeDocument/2006/relationships" r:embed="rId4">
            <a:alphaModFix/>
          </a:blip>
          <a:srcRect/>
          <a:stretch>
            <a:fillRect l="-3000" r="-3000"/>
          </a:stretch>
        </a:blipFill>
      </dgm:spPr>
    </dgm:pt>
    <dgm:pt modelId="{DC4D9A8C-50C4-4EF3-93E4-F79BA9C77428}" type="pres">
      <dgm:prSet presAssocID="{EBB7072C-8B2E-4921-8C89-BDC7A930C015}" presName="txShp" presStyleLbl="node1" presStyleIdx="3" presStyleCnt="5">
        <dgm:presLayoutVars>
          <dgm:bulletEnabled val="1"/>
        </dgm:presLayoutVars>
      </dgm:prSet>
      <dgm:spPr/>
    </dgm:pt>
    <dgm:pt modelId="{71E1DC9A-5DE7-4BBE-B9B9-074172BECEA7}" type="pres">
      <dgm:prSet presAssocID="{9551D8C8-3D17-4DA0-941C-86D895525920}" presName="spacing" presStyleCnt="0"/>
      <dgm:spPr/>
    </dgm:pt>
    <dgm:pt modelId="{9834AEFC-C010-4D93-9D91-9D0A585B20D4}" type="pres">
      <dgm:prSet presAssocID="{A92BA254-91CF-496A-B7CC-FFAAD359E703}" presName="composite" presStyleCnt="0"/>
      <dgm:spPr/>
    </dgm:pt>
    <dgm:pt modelId="{77819E9A-DBD3-4313-B838-0C54BD0C5ADE}" type="pres">
      <dgm:prSet presAssocID="{A92BA254-91CF-496A-B7CC-FFAAD359E703}" presName="imgShp" presStyleLbl="fgImgPlace1" presStyleIdx="4" presStyleCnt="5"/>
      <dgm:spPr>
        <a:blipFill rotWithShape="1">
          <a:blip xmlns:r="http://schemas.openxmlformats.org/officeDocument/2006/relationships" r:embed="rId5"/>
          <a:srcRect/>
          <a:stretch>
            <a:fillRect/>
          </a:stretch>
        </a:blipFill>
      </dgm:spPr>
    </dgm:pt>
    <dgm:pt modelId="{C42F9B92-A270-49CC-B38D-731784F4B849}" type="pres">
      <dgm:prSet presAssocID="{A92BA254-91CF-496A-B7CC-FFAAD359E703}" presName="txShp" presStyleLbl="node1" presStyleIdx="4" presStyleCnt="5">
        <dgm:presLayoutVars>
          <dgm:bulletEnabled val="1"/>
        </dgm:presLayoutVars>
      </dgm:prSet>
      <dgm:spPr/>
    </dgm:pt>
  </dgm:ptLst>
  <dgm:cxnLst>
    <dgm:cxn modelId="{13958723-3A7D-4249-854C-42FFA2701C4A}" type="presOf" srcId="{A92BA254-91CF-496A-B7CC-FFAAD359E703}" destId="{C42F9B92-A270-49CC-B38D-731784F4B849}" srcOrd="0" destOrd="0" presId="urn:microsoft.com/office/officeart/2005/8/layout/vList3"/>
    <dgm:cxn modelId="{1CC22B2A-CC4D-4C7B-821F-8C5C7AC819AA}" srcId="{97ECF1E5-64C5-4840-B277-9A614647FD99}" destId="{D77CCDB7-8F18-4F8D-A4EE-4E1236716675}" srcOrd="1" destOrd="0" parTransId="{0EA29F3E-3FBD-425F-A9EB-D47B02701EAF}" sibTransId="{BCDB72EF-D289-4594-88BD-862D97F10ACA}"/>
    <dgm:cxn modelId="{77C40343-4F1A-4141-9B4F-E38808EA7229}" srcId="{97ECF1E5-64C5-4840-B277-9A614647FD99}" destId="{0339F7C4-4D9B-4EB8-B810-DFAB7507774D}" srcOrd="2" destOrd="0" parTransId="{E1DF73E1-A605-4617-AFC9-17127507D8EB}" sibTransId="{54261357-B074-4F4A-B69B-4CBFCA64AC49}"/>
    <dgm:cxn modelId="{DD36B64A-50DD-47DB-8996-BB3BF4224DBB}" type="presOf" srcId="{EBB7072C-8B2E-4921-8C89-BDC7A930C015}" destId="{DC4D9A8C-50C4-4EF3-93E4-F79BA9C77428}" srcOrd="0" destOrd="0" presId="urn:microsoft.com/office/officeart/2005/8/layout/vList3"/>
    <dgm:cxn modelId="{0D0DC454-69F4-479C-B943-37F4CAE0EF50}" srcId="{97ECF1E5-64C5-4840-B277-9A614647FD99}" destId="{EBB7072C-8B2E-4921-8C89-BDC7A930C015}" srcOrd="3" destOrd="0" parTransId="{5DB730B7-3246-4439-996D-EBFA8DA79C23}" sibTransId="{9551D8C8-3D17-4DA0-941C-86D895525920}"/>
    <dgm:cxn modelId="{425F5E84-14A7-47F8-8345-B15BA7575D8F}" type="presOf" srcId="{D77CCDB7-8F18-4F8D-A4EE-4E1236716675}" destId="{917A614A-997D-4DF3-8562-770AECE79134}" srcOrd="0" destOrd="0" presId="urn:microsoft.com/office/officeart/2005/8/layout/vList3"/>
    <dgm:cxn modelId="{6934C693-A0DD-446D-93F0-FC4200153028}" srcId="{97ECF1E5-64C5-4840-B277-9A614647FD99}" destId="{A92BA254-91CF-496A-B7CC-FFAAD359E703}" srcOrd="4" destOrd="0" parTransId="{B826AD82-55A1-4973-A14D-F10FB607915A}" sibTransId="{6625A0EC-31AC-4162-A6A5-56D83977FF05}"/>
    <dgm:cxn modelId="{AEB7E4AA-DDF0-471E-986C-B713C1823017}" type="presOf" srcId="{0339F7C4-4D9B-4EB8-B810-DFAB7507774D}" destId="{C31DC2D8-A2D4-4BCB-BE18-085F53B3C6B5}" srcOrd="0" destOrd="0" presId="urn:microsoft.com/office/officeart/2005/8/layout/vList3"/>
    <dgm:cxn modelId="{8F173CE1-BCCB-4BD2-B283-8CBF0E2C236A}" type="presOf" srcId="{4D5C47A0-4448-4B70-82BA-01E0A1788265}" destId="{32DC0328-5D82-49DF-8DAF-2B1BAC6422E6}" srcOrd="0" destOrd="0" presId="urn:microsoft.com/office/officeart/2005/8/layout/vList3"/>
    <dgm:cxn modelId="{FB94C2E4-7276-4FE8-97FF-4ED4A496EB8E}" type="presOf" srcId="{97ECF1E5-64C5-4840-B277-9A614647FD99}" destId="{D416F5B2-2050-40AD-A8E7-951D42234CD1}" srcOrd="0" destOrd="0" presId="urn:microsoft.com/office/officeart/2005/8/layout/vList3"/>
    <dgm:cxn modelId="{714745E9-1C14-4DF6-9687-C4B88180DEFF}" srcId="{97ECF1E5-64C5-4840-B277-9A614647FD99}" destId="{4D5C47A0-4448-4B70-82BA-01E0A1788265}" srcOrd="0" destOrd="0" parTransId="{5FBC9A83-7EA6-4A12-B396-EF2868AD2086}" sibTransId="{7B98D823-CFDA-4CED-A0D4-58D4C609CFF7}"/>
    <dgm:cxn modelId="{064516AD-C0CB-4B2C-AFBA-79C92A0099F9}" type="presParOf" srcId="{D416F5B2-2050-40AD-A8E7-951D42234CD1}" destId="{5ED24C21-8AB1-4EF3-BB5B-BE5102312DEF}" srcOrd="0" destOrd="0" presId="urn:microsoft.com/office/officeart/2005/8/layout/vList3"/>
    <dgm:cxn modelId="{52AFB3D9-77A7-4953-B59F-572567EDE9D0}" type="presParOf" srcId="{5ED24C21-8AB1-4EF3-BB5B-BE5102312DEF}" destId="{B36DCA77-7C5F-42F4-BA26-571F9D392FB8}" srcOrd="0" destOrd="0" presId="urn:microsoft.com/office/officeart/2005/8/layout/vList3"/>
    <dgm:cxn modelId="{3D99B71D-FDBD-4BDC-AE37-63A03BC25E62}" type="presParOf" srcId="{5ED24C21-8AB1-4EF3-BB5B-BE5102312DEF}" destId="{32DC0328-5D82-49DF-8DAF-2B1BAC6422E6}" srcOrd="1" destOrd="0" presId="urn:microsoft.com/office/officeart/2005/8/layout/vList3"/>
    <dgm:cxn modelId="{9CEBC9DB-5740-43D3-84B0-EA0649D04BB5}" type="presParOf" srcId="{D416F5B2-2050-40AD-A8E7-951D42234CD1}" destId="{45FA5CA1-1350-4AF2-9B79-30D27AFA8CB3}" srcOrd="1" destOrd="0" presId="urn:microsoft.com/office/officeart/2005/8/layout/vList3"/>
    <dgm:cxn modelId="{18C0F713-7238-49E2-A5E1-6660048C87DF}" type="presParOf" srcId="{D416F5B2-2050-40AD-A8E7-951D42234CD1}" destId="{65779A40-DFDE-4786-971B-2233B82F5390}" srcOrd="2" destOrd="0" presId="urn:microsoft.com/office/officeart/2005/8/layout/vList3"/>
    <dgm:cxn modelId="{E3C6A7BF-1B0C-4B39-A35F-0F110F38C2C7}" type="presParOf" srcId="{65779A40-DFDE-4786-971B-2233B82F5390}" destId="{AAA66D77-5E52-4ED9-8FE6-BDF2B9908B87}" srcOrd="0" destOrd="0" presId="urn:microsoft.com/office/officeart/2005/8/layout/vList3"/>
    <dgm:cxn modelId="{03B64D9B-F6D0-4B2B-83D3-E43D0D5231E0}" type="presParOf" srcId="{65779A40-DFDE-4786-971B-2233B82F5390}" destId="{917A614A-997D-4DF3-8562-770AECE79134}" srcOrd="1" destOrd="0" presId="urn:microsoft.com/office/officeart/2005/8/layout/vList3"/>
    <dgm:cxn modelId="{696069BB-4DEC-43DD-82FD-37AE650D88F5}" type="presParOf" srcId="{D416F5B2-2050-40AD-A8E7-951D42234CD1}" destId="{0854F2F5-5948-4727-A7E8-92F5B6383ED7}" srcOrd="3" destOrd="0" presId="urn:microsoft.com/office/officeart/2005/8/layout/vList3"/>
    <dgm:cxn modelId="{A62D91D1-86AE-4633-A76B-57555D4948E4}" type="presParOf" srcId="{D416F5B2-2050-40AD-A8E7-951D42234CD1}" destId="{260BECFB-C397-4F31-9DF8-7F2C718579F6}" srcOrd="4" destOrd="0" presId="urn:microsoft.com/office/officeart/2005/8/layout/vList3"/>
    <dgm:cxn modelId="{12D4B872-E45F-404E-B6FC-103C0E91F797}" type="presParOf" srcId="{260BECFB-C397-4F31-9DF8-7F2C718579F6}" destId="{B444097D-A89D-498C-B899-AD49ECF96C32}" srcOrd="0" destOrd="0" presId="urn:microsoft.com/office/officeart/2005/8/layout/vList3"/>
    <dgm:cxn modelId="{9637F363-B1F3-4B3F-B7DE-40A0BB541B15}" type="presParOf" srcId="{260BECFB-C397-4F31-9DF8-7F2C718579F6}" destId="{C31DC2D8-A2D4-4BCB-BE18-085F53B3C6B5}" srcOrd="1" destOrd="0" presId="urn:microsoft.com/office/officeart/2005/8/layout/vList3"/>
    <dgm:cxn modelId="{E2B0CCBB-1ED6-47A9-AF3C-9CDE3B37EB66}" type="presParOf" srcId="{D416F5B2-2050-40AD-A8E7-951D42234CD1}" destId="{F1CD79BF-AAD4-4520-9F8A-D575805A5857}" srcOrd="5" destOrd="0" presId="urn:microsoft.com/office/officeart/2005/8/layout/vList3"/>
    <dgm:cxn modelId="{1A2E3C7D-0293-40EA-84FC-0DE67C786A04}" type="presParOf" srcId="{D416F5B2-2050-40AD-A8E7-951D42234CD1}" destId="{814B6019-A216-4BF3-84BB-5BFB05058C5A}" srcOrd="6" destOrd="0" presId="urn:microsoft.com/office/officeart/2005/8/layout/vList3"/>
    <dgm:cxn modelId="{A97E424C-DB6E-4A69-ABDD-C9310B737D7D}" type="presParOf" srcId="{814B6019-A216-4BF3-84BB-5BFB05058C5A}" destId="{86F25594-8481-4FBF-90EC-B966B5D8BC99}" srcOrd="0" destOrd="0" presId="urn:microsoft.com/office/officeart/2005/8/layout/vList3"/>
    <dgm:cxn modelId="{52519F71-83EB-47D2-96FB-9B125BBDBD2B}" type="presParOf" srcId="{814B6019-A216-4BF3-84BB-5BFB05058C5A}" destId="{DC4D9A8C-50C4-4EF3-93E4-F79BA9C77428}" srcOrd="1" destOrd="0" presId="urn:microsoft.com/office/officeart/2005/8/layout/vList3"/>
    <dgm:cxn modelId="{37C6953B-8D11-41A3-95F8-9C146130BA69}" type="presParOf" srcId="{D416F5B2-2050-40AD-A8E7-951D42234CD1}" destId="{71E1DC9A-5DE7-4BBE-B9B9-074172BECEA7}" srcOrd="7" destOrd="0" presId="urn:microsoft.com/office/officeart/2005/8/layout/vList3"/>
    <dgm:cxn modelId="{4A21B227-36A0-4A8C-AC74-6569251B2D95}" type="presParOf" srcId="{D416F5B2-2050-40AD-A8E7-951D42234CD1}" destId="{9834AEFC-C010-4D93-9D91-9D0A585B20D4}" srcOrd="8" destOrd="0" presId="urn:microsoft.com/office/officeart/2005/8/layout/vList3"/>
    <dgm:cxn modelId="{78CFD69B-28A2-4C4A-9418-F2B6D538ED58}" type="presParOf" srcId="{9834AEFC-C010-4D93-9D91-9D0A585B20D4}" destId="{77819E9A-DBD3-4313-B838-0C54BD0C5ADE}" srcOrd="0" destOrd="0" presId="urn:microsoft.com/office/officeart/2005/8/layout/vList3"/>
    <dgm:cxn modelId="{EFA03B45-C062-48C7-B495-5071BE295F27}" type="presParOf" srcId="{9834AEFC-C010-4D93-9D91-9D0A585B20D4}" destId="{C42F9B92-A270-49CC-B38D-731784F4B8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SLAs containing information on agreed service targets to enable prioritisation of incidents and service requests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E27748C3-8AF3-4E20-AB76-332C6E899029}">
      <dgm:prSet/>
      <dgm:spPr/>
      <dgm:t>
        <a:bodyPr/>
        <a:lstStyle/>
        <a:p>
          <a:pPr>
            <a:spcAft>
              <a:spcPts val="600"/>
            </a:spcAft>
          </a:pPr>
          <a:r>
            <a:rPr lang="en-GB" b="1" dirty="0"/>
            <a:t>PM: </a:t>
          </a:r>
          <a:r>
            <a:rPr lang="en-GB" b="0" dirty="0"/>
            <a:t>Known error database (KEDB) containing information on known errors and related workarounds to support the resolution of incidents caused by known error</a:t>
          </a:r>
        </a:p>
      </dgm:t>
    </dgm:pt>
    <dgm:pt modelId="{D3552230-3932-483D-93D6-8AB952C21A6D}" type="parTrans" cxnId="{EA0671F8-A856-48F5-8774-C25874297A84}">
      <dgm:prSet/>
      <dgm:spPr/>
      <dgm:t>
        <a:bodyPr/>
        <a:lstStyle/>
        <a:p>
          <a:endParaRPr lang="en-GB"/>
        </a:p>
      </dgm:t>
    </dgm:pt>
    <dgm:pt modelId="{AAF888E7-893E-4315-8EA6-BD89D5BA3058}" type="sibTrans" cxnId="{EA0671F8-A856-48F5-8774-C25874297A84}">
      <dgm:prSet/>
      <dgm:spPr/>
      <dgm:t>
        <a:bodyPr/>
        <a:lstStyle/>
        <a:p>
          <a:endParaRPr lang="en-GB"/>
        </a:p>
      </dgm:t>
    </dgm:pt>
    <dgm:pt modelId="{049E506C-832E-47C2-8A51-D3324DA670EF}">
      <dgm:prSet phldrT="[Text]"/>
      <dgm:spPr/>
      <dgm:t>
        <a:bodyPr/>
        <a:lstStyle/>
        <a:p>
          <a:pPr>
            <a:spcAft>
              <a:spcPts val="600"/>
            </a:spcAft>
          </a:pPr>
          <a:r>
            <a:rPr lang="en-GB" b="1" dirty="0"/>
            <a:t>PM: </a:t>
          </a:r>
          <a:r>
            <a:rPr lang="en-GB" b="0" dirty="0"/>
            <a:t>Trend information on incidents, including information from incident tickets and reports, to enable pattern and trend analysis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9CB33CE6-6CEE-4D47-9281-0B73765B23D6}">
      <dgm:prSet/>
      <dgm:spPr/>
      <dgm:t>
        <a:bodyPr/>
        <a:lstStyle/>
        <a:p>
          <a:pPr>
            <a:spcAft>
              <a:spcPts val="600"/>
            </a:spcAft>
          </a:pPr>
          <a:r>
            <a:rPr lang="en-GB" b="1" dirty="0"/>
            <a:t>CONFM:</a:t>
          </a:r>
          <a:r>
            <a:rPr lang="en-GB" b="0" dirty="0"/>
            <a:t> CMDB containing information on configuration items and their relationships to support the classification, prioritisation, escalation and resolution of incidents and the fulfilment of service requests</a:t>
          </a:r>
        </a:p>
      </dgm:t>
    </dgm:pt>
    <dgm:pt modelId="{F0F13223-7C2B-4DCE-9911-EE49319DB66F}" type="parTrans" cxnId="{4BFA65E8-6BAB-46B6-8FE8-B3CEAE7C13B5}">
      <dgm:prSet/>
      <dgm:spPr/>
      <dgm:t>
        <a:bodyPr/>
        <a:lstStyle/>
        <a:p>
          <a:endParaRPr lang="en-GB"/>
        </a:p>
      </dgm:t>
    </dgm:pt>
    <dgm:pt modelId="{0F00E53D-075F-48B0-A5BB-6743A0226CB6}" type="sibTrans" cxnId="{4BFA65E8-6BAB-46B6-8FE8-B3CEAE7C13B5}">
      <dgm:prSet/>
      <dgm:spPr/>
      <dgm:t>
        <a:bodyPr/>
        <a:lstStyle/>
        <a:p>
          <a:endParaRPr lang="en-GB"/>
        </a:p>
      </dgm:t>
    </dgm:pt>
    <dgm:pt modelId="{37A727A7-BE8A-4D9C-AA42-BEE5A58023B8}">
      <dgm:prSet/>
      <dgm:spPr/>
      <dgm:t>
        <a:bodyPr/>
        <a:lstStyle/>
        <a:p>
          <a:pPr>
            <a:spcAft>
              <a:spcPts val="600"/>
            </a:spcAft>
          </a:pPr>
          <a:r>
            <a:rPr lang="en-GB" b="1" dirty="0"/>
            <a:t>RDM:</a:t>
          </a:r>
          <a:r>
            <a:rPr lang="en-GB" b="0" dirty="0"/>
            <a:t> Information on planned or recently deployed releases to support incident resolution (e.g. to understand if incidents are potentially related to releases)</a:t>
          </a:r>
        </a:p>
      </dgm:t>
    </dgm:pt>
    <dgm:pt modelId="{08CE3184-71AB-42E7-85CA-638B01C8BED1}" type="parTrans" cxnId="{B1D9C5AA-DDC7-49C8-92A9-C4098FF703B9}">
      <dgm:prSet/>
      <dgm:spPr/>
      <dgm:t>
        <a:bodyPr/>
        <a:lstStyle/>
        <a:p>
          <a:endParaRPr lang="en-GB"/>
        </a:p>
      </dgm:t>
    </dgm:pt>
    <dgm:pt modelId="{BF71FCA8-5C6F-47E5-AAD7-9FD8256A78C0}" type="sibTrans" cxnId="{B1D9C5AA-DDC7-49C8-92A9-C4098FF703B9}">
      <dgm:prSet/>
      <dgm:spPr/>
      <dgm:t>
        <a:bodyPr/>
        <a:lstStyle/>
        <a:p>
          <a:endParaRPr lang="en-GB"/>
        </a:p>
      </dgm:t>
    </dgm:pt>
    <dgm:pt modelId="{809992B8-D972-4644-A110-EA1CAF991CF5}">
      <dgm:prSet phldrT="[Text]"/>
      <dgm:spPr/>
      <dgm:t>
        <a:bodyPr/>
        <a:lstStyle/>
        <a:p>
          <a:pPr>
            <a:spcAft>
              <a:spcPts val="600"/>
            </a:spcAft>
          </a:pPr>
          <a:r>
            <a:rPr lang="en-GB" b="1" dirty="0"/>
            <a:t>CHM: </a:t>
          </a:r>
          <a:r>
            <a:rPr lang="en-GB" b="0" dirty="0"/>
            <a:t>Requests for changes required to resolve incidents or to fulfil service requests</a:t>
          </a:r>
        </a:p>
      </dgm:t>
    </dgm:pt>
    <dgm:pt modelId="{3F112327-B483-486F-825C-54447A7D8E77}" type="parTrans" cxnId="{0E47A778-FD33-4C56-87AC-0306FC4BBD86}">
      <dgm:prSet/>
      <dgm:spPr/>
      <dgm:t>
        <a:bodyPr/>
        <a:lstStyle/>
        <a:p>
          <a:endParaRPr lang="en-GB"/>
        </a:p>
      </dgm:t>
    </dgm:pt>
    <dgm:pt modelId="{E062EBC7-48F6-415C-B710-5F6060A3D543}" type="sibTrans" cxnId="{0E47A778-FD33-4C56-87AC-0306FC4BBD86}">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0D294367-0076-4E00-AD36-41680C3AE371}" type="presOf" srcId="{809992B8-D972-4644-A110-EA1CAF991CF5}" destId="{67E615C2-5E40-4B0D-A93A-E58882DA2334}" srcOrd="0" destOrd="1"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0E47A778-FD33-4C56-87AC-0306FC4BBD86}" srcId="{7A8EE2B8-3C01-4270-86EF-1F89ACDF87EF}" destId="{809992B8-D972-4644-A110-EA1CAF991CF5}" srcOrd="1" destOrd="0" parTransId="{3F112327-B483-486F-825C-54447A7D8E77}" sibTransId="{E062EBC7-48F6-415C-B710-5F6060A3D543}"/>
    <dgm:cxn modelId="{81B9E28A-FD57-4513-B4A0-F1AE665403CE}" srcId="{7A8EE2B8-3C01-4270-86EF-1F89ACDF87EF}" destId="{049E506C-832E-47C2-8A51-D3324DA670EF}" srcOrd="0"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B70A2890-4837-4330-9569-A8683369BF12}" type="presOf" srcId="{E27748C3-8AF3-4E20-AB76-332C6E899029}" destId="{61198F87-4ACF-4F1B-A579-53E9C30057BD}" srcOrd="0" destOrd="1" presId="urn:microsoft.com/office/officeart/2005/8/layout/hList2"/>
    <dgm:cxn modelId="{E82DCC90-2B6B-4A1F-B0CC-B42D5D846CD5}" type="presOf" srcId="{9CB33CE6-6CEE-4D47-9281-0B73765B23D6}" destId="{61198F87-4ACF-4F1B-A579-53E9C30057BD}" srcOrd="0" destOrd="2"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B1D9C5AA-DDC7-49C8-92A9-C4098FF703B9}" srcId="{4B9BCF90-4E9E-4E2E-92A8-48D7FF8542D5}" destId="{37A727A7-BE8A-4D9C-AA42-BEE5A58023B8}" srcOrd="3" destOrd="0" parTransId="{08CE3184-71AB-42E7-85CA-638B01C8BED1}" sibTransId="{BF71FCA8-5C6F-47E5-AAD7-9FD8256A78C0}"/>
    <dgm:cxn modelId="{410EA7AB-C4AB-4FA4-8E7B-A75A3F7C9FD3}" type="presOf" srcId="{049E506C-832E-47C2-8A51-D3324DA670EF}" destId="{67E615C2-5E40-4B0D-A93A-E58882DA2334}" srcOrd="0" destOrd="0"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5BB62CCF-AB4D-47CB-A4FF-AA989FBA3E10}" type="presOf" srcId="{37A727A7-BE8A-4D9C-AA42-BEE5A58023B8}" destId="{61198F87-4ACF-4F1B-A579-53E9C30057BD}" srcOrd="0" destOrd="3" presId="urn:microsoft.com/office/officeart/2005/8/layout/hList2"/>
    <dgm:cxn modelId="{4BFA65E8-6BAB-46B6-8FE8-B3CEAE7C13B5}" srcId="{4B9BCF90-4E9E-4E2E-92A8-48D7FF8542D5}" destId="{9CB33CE6-6CEE-4D47-9281-0B73765B23D6}" srcOrd="2" destOrd="0" parTransId="{F0F13223-7C2B-4DCE-9911-EE49319DB66F}" sibTransId="{0F00E53D-075F-48B0-A5BB-6743A0226CB6}"/>
    <dgm:cxn modelId="{EA0671F8-A856-48F5-8774-C25874297A84}" srcId="{4B9BCF90-4E9E-4E2E-92A8-48D7FF8542D5}" destId="{E27748C3-8AF3-4E20-AB76-332C6E899029}" srcOrd="1" destOrd="0" parTransId="{D3552230-3932-483D-93D6-8AB952C21A6D}" sibTransId="{AAF888E7-893E-4315-8EA6-BD89D5BA3058}"/>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ISRM</a:t>
          </a:r>
          <a:r>
            <a:rPr lang="en-GB" b="0" dirty="0"/>
            <a:t> Trend information on incidents, including information from incident tickets and reports, to enable pattern and trend analysis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49E506C-832E-47C2-8A51-D3324DA670EF}">
      <dgm:prSet phldrT="[Text]"/>
      <dgm:spPr/>
      <dgm:t>
        <a:bodyPr/>
        <a:lstStyle/>
        <a:p>
          <a:pPr>
            <a:spcAft>
              <a:spcPts val="600"/>
            </a:spcAft>
          </a:pPr>
          <a:r>
            <a:rPr lang="en-GB" b="1" dirty="0"/>
            <a:t>CHM </a:t>
          </a:r>
          <a:r>
            <a:rPr lang="en-GB" b="0" dirty="0"/>
            <a:t>Requests for changes to resolve / eliminate problems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029B8684-F9BD-4C3A-9886-DBA4032A0978}">
      <dgm:prSet/>
      <dgm:spPr/>
      <dgm:t>
        <a:bodyPr/>
        <a:lstStyle/>
        <a:p>
          <a:pPr>
            <a:spcAft>
              <a:spcPts val="600"/>
            </a:spcAft>
          </a:pPr>
          <a:r>
            <a:rPr lang="en-GB" b="1" dirty="0"/>
            <a:t>CONFM</a:t>
          </a:r>
          <a:r>
            <a:rPr lang="en-GB" b="0" dirty="0"/>
            <a:t> CMDB containing information on configuration items and their relationships to support the classification, prioritisation and investigation of problems</a:t>
          </a:r>
        </a:p>
      </dgm:t>
    </dgm:pt>
    <dgm:pt modelId="{B23FD3D4-B7CF-440C-9523-0B5E3C7318A8}" type="parTrans" cxnId="{7EB321CF-753C-4D99-AF53-7CBADBCFDA96}">
      <dgm:prSet/>
      <dgm:spPr/>
      <dgm:t>
        <a:bodyPr/>
        <a:lstStyle/>
        <a:p>
          <a:endParaRPr lang="en-GB"/>
        </a:p>
      </dgm:t>
    </dgm:pt>
    <dgm:pt modelId="{3B72835D-9DB3-4355-911C-D332F6ACA436}" type="sibTrans" cxnId="{7EB321CF-753C-4D99-AF53-7CBADBCFDA96}">
      <dgm:prSet/>
      <dgm:spPr/>
      <dgm:t>
        <a:bodyPr/>
        <a:lstStyle/>
        <a:p>
          <a:endParaRPr lang="en-GB"/>
        </a:p>
      </dgm:t>
    </dgm:pt>
    <dgm:pt modelId="{47E6D9FF-6BEA-475C-BD8F-11C7D4951F34}">
      <dgm:prSet/>
      <dgm:spPr/>
      <dgm:t>
        <a:bodyPr/>
        <a:lstStyle/>
        <a:p>
          <a:pPr>
            <a:spcAft>
              <a:spcPts val="600"/>
            </a:spcAft>
          </a:pPr>
          <a:r>
            <a:rPr lang="en-GB" b="1" dirty="0"/>
            <a:t>ISRM </a:t>
          </a:r>
          <a:r>
            <a:rPr lang="en-GB" b="0" dirty="0"/>
            <a:t>Known error database (KEDB) containing information on known errors and related workarounds to support the resolution of incidents caused by known error</a:t>
          </a:r>
          <a:r>
            <a:rPr lang="en-GB" b="1" dirty="0"/>
            <a:t>s</a:t>
          </a:r>
          <a:endParaRPr lang="en-GB" b="0" dirty="0"/>
        </a:p>
      </dgm:t>
    </dgm:pt>
    <dgm:pt modelId="{C92450E4-3CB8-4692-833D-A8E5971356C3}" type="parTrans" cxnId="{57EE905D-6FDE-4CBA-90EF-4A4A15053DEE}">
      <dgm:prSet/>
      <dgm:spPr/>
      <dgm:t>
        <a:bodyPr/>
        <a:lstStyle/>
        <a:p>
          <a:endParaRPr lang="en-GB"/>
        </a:p>
      </dgm:t>
    </dgm:pt>
    <dgm:pt modelId="{9AB90F3A-73FB-4CC5-9C05-6B4CD583C4C3}" type="sibTrans" cxnId="{57EE905D-6FDE-4CBA-90EF-4A4A15053DEE}">
      <dgm:prSet/>
      <dgm:spPr/>
      <dgm:t>
        <a:bodyPr/>
        <a:lstStyle/>
        <a:p>
          <a:endParaRPr lang="en-GB"/>
        </a:p>
      </dgm:t>
    </dgm:pt>
    <dgm:pt modelId="{669BB2E4-73B6-4357-8B3D-671FD53C9894}">
      <dgm:prSet/>
      <dgm:spPr/>
      <dgm:t>
        <a:bodyPr/>
        <a:lstStyle/>
        <a:p>
          <a:pPr>
            <a:spcAft>
              <a:spcPts val="600"/>
            </a:spcAft>
          </a:pPr>
          <a:endParaRPr lang="en-GB" b="1" dirty="0"/>
        </a:p>
      </dgm:t>
    </dgm:pt>
    <dgm:pt modelId="{53A54BE4-9E00-4FE3-8F6D-07DDF95C03F9}" type="parTrans" cxnId="{12C8C29E-497A-4C52-A439-0D7A612FCC12}">
      <dgm:prSet/>
      <dgm:spPr/>
      <dgm:t>
        <a:bodyPr/>
        <a:lstStyle/>
        <a:p>
          <a:endParaRPr lang="en-GB"/>
        </a:p>
      </dgm:t>
    </dgm:pt>
    <dgm:pt modelId="{2A608016-DFEA-415F-8811-EBCE2CD36BEE}" type="sibTrans" cxnId="{12C8C29E-497A-4C52-A439-0D7A612FCC12}">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57EE905D-6FDE-4CBA-90EF-4A4A15053DEE}" srcId="{7A8EE2B8-3C01-4270-86EF-1F89ACDF87EF}" destId="{47E6D9FF-6BEA-475C-BD8F-11C7D4951F34}" srcOrd="1" destOrd="0" parTransId="{C92450E4-3CB8-4692-833D-A8E5971356C3}" sibTransId="{9AB90F3A-73FB-4CC5-9C05-6B4CD583C4C3}"/>
    <dgm:cxn modelId="{34839A64-B3E6-45C3-B6D3-7C7A656658BC}" type="presOf" srcId="{669BB2E4-73B6-4357-8B3D-671FD53C9894}" destId="{67E615C2-5E40-4B0D-A93A-E58882DA2334}" srcOrd="0" destOrd="2" presId="urn:microsoft.com/office/officeart/2005/8/layout/hList2"/>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81B9E28A-FD57-4513-B4A0-F1AE665403CE}" srcId="{7A8EE2B8-3C01-4270-86EF-1F89ACDF87EF}" destId="{049E506C-832E-47C2-8A51-D3324DA670EF}" srcOrd="0"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12C8C29E-497A-4C52-A439-0D7A612FCC12}" srcId="{7A8EE2B8-3C01-4270-86EF-1F89ACDF87EF}" destId="{669BB2E4-73B6-4357-8B3D-671FD53C9894}" srcOrd="2" destOrd="0" parTransId="{53A54BE4-9E00-4FE3-8F6D-07DDF95C03F9}" sibTransId="{2A608016-DFEA-415F-8811-EBCE2CD36BEE}"/>
    <dgm:cxn modelId="{424EE6A7-CB7D-40AA-963D-17667EA7F324}" srcId="{BAEDE5BC-A73D-4CC3-BC29-7BE7F40027BF}" destId="{4B9BCF90-4E9E-4E2E-92A8-48D7FF8542D5}" srcOrd="0" destOrd="0" parTransId="{B6EC45A4-DE83-428C-8801-89636558FEF7}" sibTransId="{E016CC8C-BB6D-4D9C-A03D-F387404480E7}"/>
    <dgm:cxn modelId="{410EA7AB-C4AB-4FA4-8E7B-A75A3F7C9FD3}" type="presOf" srcId="{049E506C-832E-47C2-8A51-D3324DA670EF}" destId="{67E615C2-5E40-4B0D-A93A-E58882DA2334}" srcOrd="0" destOrd="0" presId="urn:microsoft.com/office/officeart/2005/8/layout/hList2"/>
    <dgm:cxn modelId="{33B0A2C4-A1E2-4BC6-A536-C597AD2196A9}" type="presOf" srcId="{47E6D9FF-6BEA-475C-BD8F-11C7D4951F34}" destId="{67E615C2-5E40-4B0D-A93A-E58882DA2334}" srcOrd="0" destOrd="1"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7EB321CF-753C-4D99-AF53-7CBADBCFDA96}" srcId="{4B9BCF90-4E9E-4E2E-92A8-48D7FF8542D5}" destId="{029B8684-F9BD-4C3A-9886-DBA4032A0978}" srcOrd="1" destOrd="0" parTransId="{B23FD3D4-B7CF-440C-9523-0B5E3C7318A8}" sibTransId="{3B72835D-9DB3-4355-911C-D332F6ACA436}"/>
    <dgm:cxn modelId="{B87218F0-ABAC-408D-B5C7-7EFE319E3134}" type="presOf" srcId="{029B8684-F9BD-4C3A-9886-DBA4032A0978}" destId="{61198F87-4ACF-4F1B-A579-53E9C30057BD}" srcOrd="0" destOrd="1" presId="urn:microsoft.com/office/officeart/2005/8/layout/hList2"/>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CHM </a:t>
          </a:r>
          <a:r>
            <a:rPr lang="en-GB" b="0" dirty="0"/>
            <a:t>Information on the deployment of releases (and the changes to CIs included in the releases) required to update the CMDB and (if necessary) introduce new CI types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49E506C-832E-47C2-8A51-D3324DA670EF}">
      <dgm:prSet phldrT="[Text]"/>
      <dgm:spPr/>
      <dgm:t>
        <a:bodyPr/>
        <a:lstStyle/>
        <a:p>
          <a:pPr>
            <a:spcAft>
              <a:spcPts val="600"/>
            </a:spcAft>
          </a:pPr>
          <a:r>
            <a:rPr lang="en-GB" b="1" dirty="0"/>
            <a:t>Any </a:t>
          </a:r>
          <a:r>
            <a:rPr lang="en-GB" b="0" dirty="0"/>
            <a:t>Configuration information from the CMDB to support process activities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669BB2E4-73B6-4357-8B3D-671FD53C9894}">
      <dgm:prSet/>
      <dgm:spPr/>
      <dgm:t>
        <a:bodyPr/>
        <a:lstStyle/>
        <a:p>
          <a:pPr>
            <a:spcAft>
              <a:spcPts val="600"/>
            </a:spcAft>
          </a:pPr>
          <a:endParaRPr lang="en-GB" b="1" dirty="0"/>
        </a:p>
      </dgm:t>
    </dgm:pt>
    <dgm:pt modelId="{53A54BE4-9E00-4FE3-8F6D-07DDF95C03F9}" type="parTrans" cxnId="{12C8C29E-497A-4C52-A439-0D7A612FCC12}">
      <dgm:prSet/>
      <dgm:spPr/>
      <dgm:t>
        <a:bodyPr/>
        <a:lstStyle/>
        <a:p>
          <a:endParaRPr lang="en-GB"/>
        </a:p>
      </dgm:t>
    </dgm:pt>
    <dgm:pt modelId="{2A608016-DFEA-415F-8811-EBCE2CD36BEE}" type="sibTrans" cxnId="{12C8C29E-497A-4C52-A439-0D7A612FCC12}">
      <dgm:prSet/>
      <dgm:spPr/>
      <dgm:t>
        <a:bodyPr/>
        <a:lstStyle/>
        <a:p>
          <a:endParaRPr lang="en-GB"/>
        </a:p>
      </dgm:t>
    </dgm:pt>
    <dgm:pt modelId="{513F8510-A430-4A1E-B51D-FC469045156A}">
      <dgm:prSet/>
      <dgm:spPr/>
      <dgm:t>
        <a:bodyPr/>
        <a:lstStyle/>
        <a:p>
          <a:pPr>
            <a:spcAft>
              <a:spcPts val="600"/>
            </a:spcAft>
          </a:pPr>
          <a:endParaRPr lang="en-GB" b="1" dirty="0"/>
        </a:p>
      </dgm:t>
    </dgm:pt>
    <dgm:pt modelId="{64CF735F-81C7-4508-8322-E6EAB559F1C1}" type="parTrans" cxnId="{564FAEE0-35D3-4C05-AD3B-6D089A4C699B}">
      <dgm:prSet/>
      <dgm:spPr/>
      <dgm:t>
        <a:bodyPr/>
        <a:lstStyle/>
        <a:p>
          <a:endParaRPr lang="en-GB"/>
        </a:p>
      </dgm:t>
    </dgm:pt>
    <dgm:pt modelId="{644C88AE-468A-428E-B1FA-532D0DABEE98}" type="sibTrans" cxnId="{564FAEE0-35D3-4C05-AD3B-6D089A4C699B}">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78CDAD10-7B31-481B-B736-2ADE3022BCD9}" type="presOf" srcId="{513F8510-A430-4A1E-B51D-FC469045156A}" destId="{67E615C2-5E40-4B0D-A93A-E58882DA2334}" srcOrd="0" destOrd="1" presId="urn:microsoft.com/office/officeart/2005/8/layout/hList2"/>
    <dgm:cxn modelId="{34839A64-B3E6-45C3-B6D3-7C7A656658BC}" type="presOf" srcId="{669BB2E4-73B6-4357-8B3D-671FD53C9894}" destId="{67E615C2-5E40-4B0D-A93A-E58882DA2334}" srcOrd="0" destOrd="2" presId="urn:microsoft.com/office/officeart/2005/8/layout/hList2"/>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81B9E28A-FD57-4513-B4A0-F1AE665403CE}" srcId="{7A8EE2B8-3C01-4270-86EF-1F89ACDF87EF}" destId="{049E506C-832E-47C2-8A51-D3324DA670EF}" srcOrd="0"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12C8C29E-497A-4C52-A439-0D7A612FCC12}" srcId="{7A8EE2B8-3C01-4270-86EF-1F89ACDF87EF}" destId="{669BB2E4-73B6-4357-8B3D-671FD53C9894}" srcOrd="2" destOrd="0" parTransId="{53A54BE4-9E00-4FE3-8F6D-07DDF95C03F9}" sibTransId="{2A608016-DFEA-415F-8811-EBCE2CD36BEE}"/>
    <dgm:cxn modelId="{424EE6A7-CB7D-40AA-963D-17667EA7F324}" srcId="{BAEDE5BC-A73D-4CC3-BC29-7BE7F40027BF}" destId="{4B9BCF90-4E9E-4E2E-92A8-48D7FF8542D5}" srcOrd="0" destOrd="0" parTransId="{B6EC45A4-DE83-428C-8801-89636558FEF7}" sibTransId="{E016CC8C-BB6D-4D9C-A03D-F387404480E7}"/>
    <dgm:cxn modelId="{410EA7AB-C4AB-4FA4-8E7B-A75A3F7C9FD3}" type="presOf" srcId="{049E506C-832E-47C2-8A51-D3324DA670EF}" destId="{67E615C2-5E40-4B0D-A93A-E58882DA2334}" srcOrd="0" destOrd="0"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564FAEE0-35D3-4C05-AD3B-6D089A4C699B}" srcId="{7A8EE2B8-3C01-4270-86EF-1F89ACDF87EF}" destId="{513F8510-A430-4A1E-B51D-FC469045156A}" srcOrd="1" destOrd="0" parTransId="{64CF735F-81C7-4508-8322-E6EAB559F1C1}" sibTransId="{644C88AE-468A-428E-B1FA-532D0DABEE98}"/>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Any </a:t>
          </a:r>
          <a:r>
            <a:rPr lang="en-GB" b="0" dirty="0"/>
            <a:t>Request for change to trigger the CHM process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49E506C-832E-47C2-8A51-D3324DA670EF}">
      <dgm:prSet phldrT="[Text]"/>
      <dgm:spPr/>
      <dgm:t>
        <a:bodyPr/>
        <a:lstStyle/>
        <a:p>
          <a:pPr>
            <a:spcAft>
              <a:spcPts val="600"/>
            </a:spcAft>
          </a:pPr>
          <a:r>
            <a:rPr lang="en-GB" b="1" dirty="0"/>
            <a:t>CONFM </a:t>
          </a:r>
          <a:r>
            <a:rPr lang="en-GB" b="0" dirty="0"/>
            <a:t>Information on planned, approved and / or implemented changes to Cis to</a:t>
          </a:r>
          <a:r>
            <a:rPr lang="en-GB" b="1" dirty="0"/>
            <a:t> </a:t>
          </a:r>
          <a:r>
            <a:rPr lang="en-GB" b="0" dirty="0"/>
            <a:t>be reflected in the CMDB</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669BB2E4-73B6-4357-8B3D-671FD53C9894}">
      <dgm:prSet/>
      <dgm:spPr/>
      <dgm:t>
        <a:bodyPr/>
        <a:lstStyle/>
        <a:p>
          <a:pPr>
            <a:spcAft>
              <a:spcPts val="600"/>
            </a:spcAft>
          </a:pPr>
          <a:endParaRPr lang="en-GB" b="1" dirty="0"/>
        </a:p>
      </dgm:t>
    </dgm:pt>
    <dgm:pt modelId="{53A54BE4-9E00-4FE3-8F6D-07DDF95C03F9}" type="parTrans" cxnId="{12C8C29E-497A-4C52-A439-0D7A612FCC12}">
      <dgm:prSet/>
      <dgm:spPr/>
      <dgm:t>
        <a:bodyPr/>
        <a:lstStyle/>
        <a:p>
          <a:endParaRPr lang="en-GB"/>
        </a:p>
      </dgm:t>
    </dgm:pt>
    <dgm:pt modelId="{2A608016-DFEA-415F-8811-EBCE2CD36BEE}" type="sibTrans" cxnId="{12C8C29E-497A-4C52-A439-0D7A612FCC12}">
      <dgm:prSet/>
      <dgm:spPr/>
      <dgm:t>
        <a:bodyPr/>
        <a:lstStyle/>
        <a:p>
          <a:endParaRPr lang="en-GB"/>
        </a:p>
      </dgm:t>
    </dgm:pt>
    <dgm:pt modelId="{237658B0-2B2D-46DC-926C-5B9E06850C49}">
      <dgm:prSet phldrT="[Text]"/>
      <dgm:spPr/>
      <dgm:t>
        <a:bodyPr/>
        <a:lstStyle/>
        <a:p>
          <a:pPr>
            <a:spcAft>
              <a:spcPts val="600"/>
            </a:spcAft>
          </a:pPr>
          <a:r>
            <a:rPr lang="en-GB" b="1" dirty="0"/>
            <a:t>RDM</a:t>
          </a:r>
          <a:r>
            <a:rPr lang="en-GB" b="0" dirty="0"/>
            <a:t> Approved and planned changes that are ready for deployment to be considered for future / upcoming releases (depending on defined criteria and applicable release and deployment strategies)</a:t>
          </a:r>
        </a:p>
      </dgm:t>
    </dgm:pt>
    <dgm:pt modelId="{CAA7BA0C-1694-4635-9425-7EDB852D3EF0}" type="parTrans" cxnId="{5E3107AC-E583-4FF0-AAD6-2F71C8A44FB4}">
      <dgm:prSet/>
      <dgm:spPr/>
      <dgm:t>
        <a:bodyPr/>
        <a:lstStyle/>
        <a:p>
          <a:endParaRPr lang="en-GB"/>
        </a:p>
      </dgm:t>
    </dgm:pt>
    <dgm:pt modelId="{505499AF-12CE-4A14-A62C-0121CF834A88}" type="sibTrans" cxnId="{5E3107AC-E583-4FF0-AAD6-2F71C8A44FB4}">
      <dgm:prSet/>
      <dgm:spPr/>
      <dgm:t>
        <a:bodyPr/>
        <a:lstStyle/>
        <a:p>
          <a:endParaRPr lang="en-GB"/>
        </a:p>
      </dgm:t>
    </dgm:pt>
    <dgm:pt modelId="{74BB19B1-D5CF-4F9E-AFC2-24ADC7224D0C}">
      <dgm:prSet phldrT="[Text]"/>
      <dgm:spPr/>
      <dgm:t>
        <a:bodyPr/>
        <a:lstStyle/>
        <a:p>
          <a:pPr>
            <a:spcAft>
              <a:spcPts val="600"/>
            </a:spcAft>
          </a:pPr>
          <a:r>
            <a:rPr lang="en-GB" b="1" dirty="0"/>
            <a:t>RDM </a:t>
          </a:r>
          <a:r>
            <a:rPr lang="en-GB" b="0" dirty="0"/>
            <a:t>Change schedule with proposed deployment dates for planned and approved changes / Basis for planning and scheduling releases</a:t>
          </a:r>
        </a:p>
      </dgm:t>
    </dgm:pt>
    <dgm:pt modelId="{06BC0F92-91B9-4DFD-8AB6-6036DCBD6446}" type="parTrans" cxnId="{30EE80E7-25E4-48AD-9B60-B0AB5152F080}">
      <dgm:prSet/>
      <dgm:spPr/>
      <dgm:t>
        <a:bodyPr/>
        <a:lstStyle/>
        <a:p>
          <a:endParaRPr lang="en-GB"/>
        </a:p>
      </dgm:t>
    </dgm:pt>
    <dgm:pt modelId="{04CE0894-9328-4C7D-B304-B7B6F30C7F2B}" type="sibTrans" cxnId="{30EE80E7-25E4-48AD-9B60-B0AB5152F080}">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34839A64-B3E6-45C3-B6D3-7C7A656658BC}" type="presOf" srcId="{669BB2E4-73B6-4357-8B3D-671FD53C9894}" destId="{67E615C2-5E40-4B0D-A93A-E58882DA2334}" srcOrd="0" destOrd="3" presId="urn:microsoft.com/office/officeart/2005/8/layout/hList2"/>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81B9E28A-FD57-4513-B4A0-F1AE665403CE}" srcId="{7A8EE2B8-3C01-4270-86EF-1F89ACDF87EF}" destId="{049E506C-832E-47C2-8A51-D3324DA670EF}" srcOrd="0" destOrd="0" parTransId="{C0946676-6676-4883-AFDD-E2CAA22A315B}" sibTransId="{B7FFBDFE-ADC9-477F-B29B-4243AF4638A1}"/>
    <dgm:cxn modelId="{46BB5B8F-17A4-45F0-913D-083CB2CB92BC}" type="presOf" srcId="{74BB19B1-D5CF-4F9E-AFC2-24ADC7224D0C}" destId="{67E615C2-5E40-4B0D-A93A-E58882DA2334}" srcOrd="0" destOrd="2" presId="urn:microsoft.com/office/officeart/2005/8/layout/hList2"/>
    <dgm:cxn modelId="{7FBDB68F-1892-4EDA-8EC5-AC07ADC2119A}" type="presOf" srcId="{4B9BCF90-4E9E-4E2E-92A8-48D7FF8542D5}" destId="{711AC591-BE68-4A5D-B1D5-21F7DBEF91DE}" srcOrd="0" destOrd="0" presId="urn:microsoft.com/office/officeart/2005/8/layout/hList2"/>
    <dgm:cxn modelId="{12C8C29E-497A-4C52-A439-0D7A612FCC12}" srcId="{7A8EE2B8-3C01-4270-86EF-1F89ACDF87EF}" destId="{669BB2E4-73B6-4357-8B3D-671FD53C9894}" srcOrd="3" destOrd="0" parTransId="{53A54BE4-9E00-4FE3-8F6D-07DDF95C03F9}" sibTransId="{2A608016-DFEA-415F-8811-EBCE2CD36BEE}"/>
    <dgm:cxn modelId="{424EE6A7-CB7D-40AA-963D-17667EA7F324}" srcId="{BAEDE5BC-A73D-4CC3-BC29-7BE7F40027BF}" destId="{4B9BCF90-4E9E-4E2E-92A8-48D7FF8542D5}" srcOrd="0" destOrd="0" parTransId="{B6EC45A4-DE83-428C-8801-89636558FEF7}" sibTransId="{E016CC8C-BB6D-4D9C-A03D-F387404480E7}"/>
    <dgm:cxn modelId="{410EA7AB-C4AB-4FA4-8E7B-A75A3F7C9FD3}" type="presOf" srcId="{049E506C-832E-47C2-8A51-D3324DA670EF}" destId="{67E615C2-5E40-4B0D-A93A-E58882DA2334}" srcOrd="0" destOrd="0" presId="urn:microsoft.com/office/officeart/2005/8/layout/hList2"/>
    <dgm:cxn modelId="{5E3107AC-E583-4FF0-AAD6-2F71C8A44FB4}" srcId="{7A8EE2B8-3C01-4270-86EF-1F89ACDF87EF}" destId="{237658B0-2B2D-46DC-926C-5B9E06850C49}" srcOrd="1" destOrd="0" parTransId="{CAA7BA0C-1694-4635-9425-7EDB852D3EF0}" sibTransId="{505499AF-12CE-4A14-A62C-0121CF834A88}"/>
    <dgm:cxn modelId="{2BAC9CBB-8734-4146-88D4-B2B2807AD700}" type="presOf" srcId="{237658B0-2B2D-46DC-926C-5B9E06850C49}" destId="{67E615C2-5E40-4B0D-A93A-E58882DA2334}" srcOrd="0" destOrd="1"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30EE80E7-25E4-48AD-9B60-B0AB5152F080}" srcId="{7A8EE2B8-3C01-4270-86EF-1F89ACDF87EF}" destId="{74BB19B1-D5CF-4F9E-AFC2-24ADC7224D0C}" srcOrd="2" destOrd="0" parTransId="{06BC0F92-91B9-4DFD-8AB6-6036DCBD6446}" sibTransId="{04CE0894-9328-4C7D-B304-B7B6F30C7F2B}"/>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CHM </a:t>
          </a:r>
          <a:r>
            <a:rPr lang="en-GB" b="0" dirty="0"/>
            <a:t>Approved and planned changes that are ready for deployment to be considered for future / upcoming releases (depending on defined criteria and applicable release and deployment strategies)Change schedule with proposed deployment dates for planned and approved changes / Basis for planning and scheduling releases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49E506C-832E-47C2-8A51-D3324DA670EF}">
      <dgm:prSet phldrT="[Text]"/>
      <dgm:spPr/>
      <dgm:t>
        <a:bodyPr/>
        <a:lstStyle/>
        <a:p>
          <a:pPr>
            <a:spcAft>
              <a:spcPts val="600"/>
            </a:spcAft>
          </a:pPr>
          <a:r>
            <a:rPr lang="en-GB" b="1" dirty="0"/>
            <a:t>ISRM </a:t>
          </a:r>
          <a:r>
            <a:rPr lang="en-GB" b="0" dirty="0"/>
            <a:t>Information on planned or recently deployed releases to support  incident resolution (e.g. to understand if incidents are potentially related to releases)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669BB2E4-73B6-4357-8B3D-671FD53C9894}">
      <dgm:prSet/>
      <dgm:spPr/>
      <dgm:t>
        <a:bodyPr/>
        <a:lstStyle/>
        <a:p>
          <a:pPr>
            <a:spcAft>
              <a:spcPts val="600"/>
            </a:spcAft>
          </a:pPr>
          <a:endParaRPr lang="en-GB" b="1" dirty="0"/>
        </a:p>
      </dgm:t>
    </dgm:pt>
    <dgm:pt modelId="{53A54BE4-9E00-4FE3-8F6D-07DDF95C03F9}" type="parTrans" cxnId="{12C8C29E-497A-4C52-A439-0D7A612FCC12}">
      <dgm:prSet/>
      <dgm:spPr/>
      <dgm:t>
        <a:bodyPr/>
        <a:lstStyle/>
        <a:p>
          <a:endParaRPr lang="en-GB"/>
        </a:p>
      </dgm:t>
    </dgm:pt>
    <dgm:pt modelId="{2A608016-DFEA-415F-8811-EBCE2CD36BEE}" type="sibTrans" cxnId="{12C8C29E-497A-4C52-A439-0D7A612FCC12}">
      <dgm:prSet/>
      <dgm:spPr/>
      <dgm:t>
        <a:bodyPr/>
        <a:lstStyle/>
        <a:p>
          <a:endParaRPr lang="en-GB"/>
        </a:p>
      </dgm:t>
    </dgm:pt>
    <dgm:pt modelId="{513F8510-A430-4A1E-B51D-FC469045156A}">
      <dgm:prSet/>
      <dgm:spPr/>
      <dgm:t>
        <a:bodyPr/>
        <a:lstStyle/>
        <a:p>
          <a:pPr>
            <a:spcAft>
              <a:spcPts val="600"/>
            </a:spcAft>
          </a:pPr>
          <a:endParaRPr lang="en-GB" b="1" dirty="0"/>
        </a:p>
      </dgm:t>
    </dgm:pt>
    <dgm:pt modelId="{64CF735F-81C7-4508-8322-E6EAB559F1C1}" type="parTrans" cxnId="{564FAEE0-35D3-4C05-AD3B-6D089A4C699B}">
      <dgm:prSet/>
      <dgm:spPr/>
      <dgm:t>
        <a:bodyPr/>
        <a:lstStyle/>
        <a:p>
          <a:endParaRPr lang="en-GB"/>
        </a:p>
      </dgm:t>
    </dgm:pt>
    <dgm:pt modelId="{644C88AE-468A-428E-B1FA-532D0DABEE98}" type="sibTrans" cxnId="{564FAEE0-35D3-4C05-AD3B-6D089A4C699B}">
      <dgm:prSet/>
      <dgm:spPr/>
      <dgm:t>
        <a:bodyPr/>
        <a:lstStyle/>
        <a:p>
          <a:endParaRPr lang="en-GB"/>
        </a:p>
      </dgm:t>
    </dgm:pt>
    <dgm:pt modelId="{AEC6B62C-FE5B-4C26-AC58-A3044C257A94}">
      <dgm:prSet/>
      <dgm:spPr/>
      <dgm:t>
        <a:bodyPr/>
        <a:lstStyle/>
        <a:p>
          <a:pPr>
            <a:spcAft>
              <a:spcPts val="600"/>
            </a:spcAft>
          </a:pPr>
          <a:r>
            <a:rPr lang="en-GB" b="1" dirty="0"/>
            <a:t>CONFM </a:t>
          </a:r>
          <a:r>
            <a:rPr lang="en-GB" b="0" dirty="0"/>
            <a:t>Configuration information (CMDB) as a basis for informed decisions in deployment planning</a:t>
          </a:r>
        </a:p>
      </dgm:t>
    </dgm:pt>
    <dgm:pt modelId="{2F35D598-CC06-46B0-B070-E3668D9CEA11}" type="parTrans" cxnId="{ADE73596-EA42-41FA-B164-1C7B1962AB59}">
      <dgm:prSet/>
      <dgm:spPr/>
      <dgm:t>
        <a:bodyPr/>
        <a:lstStyle/>
        <a:p>
          <a:endParaRPr lang="en-GB"/>
        </a:p>
      </dgm:t>
    </dgm:pt>
    <dgm:pt modelId="{022DB505-4AA1-40C9-A263-7C678E25B74A}" type="sibTrans" cxnId="{ADE73596-EA42-41FA-B164-1C7B1962AB59}">
      <dgm:prSet/>
      <dgm:spPr/>
      <dgm:t>
        <a:bodyPr/>
        <a:lstStyle/>
        <a:p>
          <a:endParaRPr lang="en-GB"/>
        </a:p>
      </dgm:t>
    </dgm:pt>
    <dgm:pt modelId="{A248C2D0-F292-4650-AE10-C5480CC50668}">
      <dgm:prSet/>
      <dgm:spPr/>
      <dgm:t>
        <a:bodyPr/>
        <a:lstStyle/>
        <a:p>
          <a:pPr>
            <a:spcAft>
              <a:spcPts val="600"/>
            </a:spcAft>
          </a:pPr>
          <a:r>
            <a:rPr lang="en-GB" b="1" dirty="0"/>
            <a:t>CONFM </a:t>
          </a:r>
          <a:r>
            <a:rPr lang="en-GB" b="0" dirty="0"/>
            <a:t>Information on the deployment of releases (and the changes to CIs included in the releases) required to update the CMDB and (if necessary)  introduce new CI types</a:t>
          </a:r>
        </a:p>
      </dgm:t>
    </dgm:pt>
    <dgm:pt modelId="{E188F9F3-55CE-4179-8DFC-0CF6406BEF2B}" type="parTrans" cxnId="{24645AD0-76C8-44AA-ABF9-10CD51A3BF10}">
      <dgm:prSet/>
      <dgm:spPr/>
      <dgm:t>
        <a:bodyPr/>
        <a:lstStyle/>
        <a:p>
          <a:endParaRPr lang="en-GB"/>
        </a:p>
      </dgm:t>
    </dgm:pt>
    <dgm:pt modelId="{6C79E046-E42E-4492-B8EA-A308E5CB9C10}" type="sibTrans" cxnId="{24645AD0-76C8-44AA-ABF9-10CD51A3BF10}">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78CDAD10-7B31-481B-B736-2ADE3022BCD9}" type="presOf" srcId="{513F8510-A430-4A1E-B51D-FC469045156A}" destId="{67E615C2-5E40-4B0D-A93A-E58882DA2334}" srcOrd="0" destOrd="2" presId="urn:microsoft.com/office/officeart/2005/8/layout/hList2"/>
    <dgm:cxn modelId="{0AD59937-B27C-4FA6-B0E6-FE0473D8BC99}" type="presOf" srcId="{A248C2D0-F292-4650-AE10-C5480CC50668}" destId="{67E615C2-5E40-4B0D-A93A-E58882DA2334}" srcOrd="0" destOrd="1" presId="urn:microsoft.com/office/officeart/2005/8/layout/hList2"/>
    <dgm:cxn modelId="{34839A64-B3E6-45C3-B6D3-7C7A656658BC}" type="presOf" srcId="{669BB2E4-73B6-4357-8B3D-671FD53C9894}" destId="{67E615C2-5E40-4B0D-A93A-E58882DA2334}" srcOrd="0" destOrd="3" presId="urn:microsoft.com/office/officeart/2005/8/layout/hList2"/>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81B9E28A-FD57-4513-B4A0-F1AE665403CE}" srcId="{7A8EE2B8-3C01-4270-86EF-1F89ACDF87EF}" destId="{049E506C-832E-47C2-8A51-D3324DA670EF}" srcOrd="0"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ADE73596-EA42-41FA-B164-1C7B1962AB59}" srcId="{4B9BCF90-4E9E-4E2E-92A8-48D7FF8542D5}" destId="{AEC6B62C-FE5B-4C26-AC58-A3044C257A94}" srcOrd="1" destOrd="0" parTransId="{2F35D598-CC06-46B0-B070-E3668D9CEA11}" sibTransId="{022DB505-4AA1-40C9-A263-7C678E25B74A}"/>
    <dgm:cxn modelId="{12C8C29E-497A-4C52-A439-0D7A612FCC12}" srcId="{7A8EE2B8-3C01-4270-86EF-1F89ACDF87EF}" destId="{669BB2E4-73B6-4357-8B3D-671FD53C9894}" srcOrd="3" destOrd="0" parTransId="{53A54BE4-9E00-4FE3-8F6D-07DDF95C03F9}" sibTransId="{2A608016-DFEA-415F-8811-EBCE2CD36BEE}"/>
    <dgm:cxn modelId="{424EE6A7-CB7D-40AA-963D-17667EA7F324}" srcId="{BAEDE5BC-A73D-4CC3-BC29-7BE7F40027BF}" destId="{4B9BCF90-4E9E-4E2E-92A8-48D7FF8542D5}" srcOrd="0" destOrd="0" parTransId="{B6EC45A4-DE83-428C-8801-89636558FEF7}" sibTransId="{E016CC8C-BB6D-4D9C-A03D-F387404480E7}"/>
    <dgm:cxn modelId="{410EA7AB-C4AB-4FA4-8E7B-A75A3F7C9FD3}" type="presOf" srcId="{049E506C-832E-47C2-8A51-D3324DA670EF}" destId="{67E615C2-5E40-4B0D-A93A-E58882DA2334}" srcOrd="0" destOrd="0" presId="urn:microsoft.com/office/officeart/2005/8/layout/hList2"/>
    <dgm:cxn modelId="{4A9741BA-D06A-4220-BAD7-C924E22B3075}" type="presOf" srcId="{AEC6B62C-FE5B-4C26-AC58-A3044C257A94}" destId="{61198F87-4ACF-4F1B-A579-53E9C30057BD}" srcOrd="0" destOrd="1"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24645AD0-76C8-44AA-ABF9-10CD51A3BF10}" srcId="{7A8EE2B8-3C01-4270-86EF-1F89ACDF87EF}" destId="{A248C2D0-F292-4650-AE10-C5480CC50668}" srcOrd="1" destOrd="0" parTransId="{E188F9F3-55CE-4179-8DFC-0CF6406BEF2B}" sibTransId="{6C79E046-E42E-4492-B8EA-A308E5CB9C10}"/>
    <dgm:cxn modelId="{564FAEE0-35D3-4C05-AD3B-6D089A4C699B}" srcId="{7A8EE2B8-3C01-4270-86EF-1F89ACDF87EF}" destId="{513F8510-A430-4A1E-B51D-FC469045156A}" srcOrd="2" destOrd="0" parTransId="{64CF735F-81C7-4508-8322-E6EAB559F1C1}" sibTransId="{644C88AE-468A-428E-B1FA-532D0DABEE98}"/>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Any: </a:t>
          </a:r>
          <a:r>
            <a:rPr lang="en-GB" b="0" dirty="0"/>
            <a:t>Suggestions for improving services and the SMS that require control and coordination through the CSI process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A8EE2B8-3C01-4270-86EF-1F89ACDF87EF}">
      <dgm:prSet phldrT="[Text]"/>
      <dgm:spPr/>
      <dgm:t>
        <a:bodyPr/>
        <a:lstStyle/>
        <a:p>
          <a:pPr>
            <a:spcAft>
              <a:spcPts val="600"/>
            </a:spcAft>
          </a:pPr>
          <a:r>
            <a:rPr lang="en-GB" b="0" dirty="0"/>
            <a:t>Outgoing</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49E506C-832E-47C2-8A51-D3324DA670EF}">
      <dgm:prSet phldrT="[Text]"/>
      <dgm:spPr/>
      <dgm:t>
        <a:bodyPr/>
        <a:lstStyle/>
        <a:p>
          <a:pPr>
            <a:spcAft>
              <a:spcPts val="600"/>
            </a:spcAft>
          </a:pPr>
          <a:r>
            <a:rPr lang="en-GB" b="1" dirty="0"/>
            <a:t>CHM:</a:t>
          </a:r>
          <a:r>
            <a:rPr lang="en-GB" b="0" dirty="0"/>
            <a:t> Requests for changes to trigger the change management process, in order to implement improvements (where needed)</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669BB2E4-73B6-4357-8B3D-671FD53C9894}">
      <dgm:prSet/>
      <dgm:spPr/>
      <dgm:t>
        <a:bodyPr/>
        <a:lstStyle/>
        <a:p>
          <a:pPr>
            <a:spcAft>
              <a:spcPts val="600"/>
            </a:spcAft>
          </a:pPr>
          <a:endParaRPr lang="en-GB" b="1" dirty="0"/>
        </a:p>
      </dgm:t>
    </dgm:pt>
    <dgm:pt modelId="{53A54BE4-9E00-4FE3-8F6D-07DDF95C03F9}" type="parTrans" cxnId="{12C8C29E-497A-4C52-A439-0D7A612FCC12}">
      <dgm:prSet/>
      <dgm:spPr/>
      <dgm:t>
        <a:bodyPr/>
        <a:lstStyle/>
        <a:p>
          <a:endParaRPr lang="en-GB"/>
        </a:p>
      </dgm:t>
    </dgm:pt>
    <dgm:pt modelId="{2A608016-DFEA-415F-8811-EBCE2CD36BEE}" type="sibTrans" cxnId="{12C8C29E-497A-4C52-A439-0D7A612FCC12}">
      <dgm:prSet/>
      <dgm:spPr/>
      <dgm:t>
        <a:bodyPr/>
        <a:lstStyle/>
        <a:p>
          <a:endParaRPr lang="en-GB"/>
        </a:p>
      </dgm:t>
    </dgm:pt>
    <dgm:pt modelId="{513F8510-A430-4A1E-B51D-FC469045156A}">
      <dgm:prSet/>
      <dgm:spPr/>
      <dgm:t>
        <a:bodyPr/>
        <a:lstStyle/>
        <a:p>
          <a:pPr>
            <a:spcAft>
              <a:spcPts val="600"/>
            </a:spcAft>
          </a:pPr>
          <a:endParaRPr lang="en-GB" b="1" dirty="0"/>
        </a:p>
      </dgm:t>
    </dgm:pt>
    <dgm:pt modelId="{64CF735F-81C7-4508-8322-E6EAB559F1C1}" type="parTrans" cxnId="{564FAEE0-35D3-4C05-AD3B-6D089A4C699B}">
      <dgm:prSet/>
      <dgm:spPr/>
      <dgm:t>
        <a:bodyPr/>
        <a:lstStyle/>
        <a:p>
          <a:endParaRPr lang="en-GB"/>
        </a:p>
      </dgm:t>
    </dgm:pt>
    <dgm:pt modelId="{644C88AE-468A-428E-B1FA-532D0DABEE98}" type="sibTrans" cxnId="{564FAEE0-35D3-4C05-AD3B-6D089A4C699B}">
      <dgm:prSet/>
      <dgm:spPr/>
      <dgm:t>
        <a:bodyPr/>
        <a:lstStyle/>
        <a:p>
          <a:endParaRPr lang="en-GB"/>
        </a:p>
      </dgm:t>
    </dgm:pt>
    <dgm:pt modelId="{8C435287-0A9F-4EA3-B322-75FE92B1D1CB}">
      <dgm:prSet/>
      <dgm:spPr/>
      <dgm:t>
        <a:bodyPr/>
        <a:lstStyle/>
        <a:p>
          <a:pPr>
            <a:spcAft>
              <a:spcPts val="600"/>
            </a:spcAft>
          </a:pPr>
          <a:r>
            <a:rPr lang="en-GB" b="1" dirty="0"/>
            <a:t>SRM: </a:t>
          </a:r>
          <a:r>
            <a:rPr lang="en-GB" b="0" dirty="0"/>
            <a:t>Service reports as an information basis related to opportunities for improving services and the SMS</a:t>
          </a:r>
        </a:p>
      </dgm:t>
    </dgm:pt>
    <dgm:pt modelId="{2E259499-3B7B-4E51-BFBD-1D8EC3452B91}" type="parTrans" cxnId="{B71B8A17-9EDA-4270-86E6-E30DE5E6C469}">
      <dgm:prSet/>
      <dgm:spPr/>
      <dgm:t>
        <a:bodyPr/>
        <a:lstStyle/>
        <a:p>
          <a:endParaRPr lang="en-GB"/>
        </a:p>
      </dgm:t>
    </dgm:pt>
    <dgm:pt modelId="{D28AA0E9-6908-4FC1-A74B-1FED1EFAA031}" type="sibTrans" cxnId="{B71B8A17-9EDA-4270-86E6-E30DE5E6C469}">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8B8E8C85-6BBC-4E42-A655-A3F0A0E37AB0}" type="pres">
      <dgm:prSet presAssocID="{7A8EE2B8-3C01-4270-86EF-1F89ACDF87EF}" presName="compositeNode" presStyleCnt="0">
        <dgm:presLayoutVars>
          <dgm:bulletEnabled val="1"/>
        </dgm:presLayoutVars>
      </dgm:prSet>
      <dgm:spPr/>
    </dgm:pt>
    <dgm:pt modelId="{97C2F7B4-FCF2-4100-9430-DFE1D5C5E41E}" type="pres">
      <dgm:prSet presAssocID="{7A8EE2B8-3C01-4270-86EF-1F89ACDF87EF}"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7E615C2-5E40-4B0D-A93A-E58882DA2334}" type="pres">
      <dgm:prSet presAssocID="{7A8EE2B8-3C01-4270-86EF-1F89ACDF87EF}" presName="childNode" presStyleLbl="node1" presStyleIdx="1" presStyleCnt="2">
        <dgm:presLayoutVars>
          <dgm:bulletEnabled val="1"/>
        </dgm:presLayoutVars>
      </dgm:prSet>
      <dgm:spPr/>
    </dgm:pt>
    <dgm:pt modelId="{EC508921-F5BA-4346-B0DD-F55C0A72C31A}" type="pres">
      <dgm:prSet presAssocID="{7A8EE2B8-3C01-4270-86EF-1F89ACDF87EF}" presName="parentNode" presStyleLbl="revTx" presStyleIdx="1" presStyleCnt="2">
        <dgm:presLayoutVars>
          <dgm:chMax val="0"/>
          <dgm:bulletEnabled val="1"/>
        </dgm:presLayoutVars>
      </dgm:prSet>
      <dgm:spPr/>
    </dgm:pt>
  </dgm:ptLst>
  <dgm:cxnLst>
    <dgm:cxn modelId="{78CDAD10-7B31-481B-B736-2ADE3022BCD9}" type="presOf" srcId="{513F8510-A430-4A1E-B51D-FC469045156A}" destId="{67E615C2-5E40-4B0D-A93A-E58882DA2334}" srcOrd="0" destOrd="1" presId="urn:microsoft.com/office/officeart/2005/8/layout/hList2"/>
    <dgm:cxn modelId="{B71B8A17-9EDA-4270-86E6-E30DE5E6C469}" srcId="{4B9BCF90-4E9E-4E2E-92A8-48D7FF8542D5}" destId="{8C435287-0A9F-4EA3-B322-75FE92B1D1CB}" srcOrd="1" destOrd="0" parTransId="{2E259499-3B7B-4E51-BFBD-1D8EC3452B91}" sibTransId="{D28AA0E9-6908-4FC1-A74B-1FED1EFAA031}"/>
    <dgm:cxn modelId="{34839A64-B3E6-45C3-B6D3-7C7A656658BC}" type="presOf" srcId="{669BB2E4-73B6-4357-8B3D-671FD53C9894}" destId="{67E615C2-5E40-4B0D-A93A-E58882DA2334}" srcOrd="0" destOrd="2" presId="urn:microsoft.com/office/officeart/2005/8/layout/hList2"/>
    <dgm:cxn modelId="{2A44EA64-5F99-4613-8614-C9B27EBF07AB}" type="presOf" srcId="{7A8EE2B8-3C01-4270-86EF-1F89ACDF87EF}" destId="{EC508921-F5BA-4346-B0DD-F55C0A72C31A}"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BAEDE5BC-A73D-4CC3-BC29-7BE7F40027BF}" destId="{7A8EE2B8-3C01-4270-86EF-1F89ACDF87EF}" srcOrd="1" destOrd="0" parTransId="{720A4724-1461-45F8-94D3-F5873FD0BA4D}" sibTransId="{D30938C9-AA32-4D7E-8740-884282EEC139}"/>
    <dgm:cxn modelId="{81B9E28A-FD57-4513-B4A0-F1AE665403CE}" srcId="{7A8EE2B8-3C01-4270-86EF-1F89ACDF87EF}" destId="{049E506C-832E-47C2-8A51-D3324DA670EF}" srcOrd="0"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12C8C29E-497A-4C52-A439-0D7A612FCC12}" srcId="{7A8EE2B8-3C01-4270-86EF-1F89ACDF87EF}" destId="{669BB2E4-73B6-4357-8B3D-671FD53C9894}" srcOrd="2" destOrd="0" parTransId="{53A54BE4-9E00-4FE3-8F6D-07DDF95C03F9}" sibTransId="{2A608016-DFEA-415F-8811-EBCE2CD36BEE}"/>
    <dgm:cxn modelId="{424EE6A7-CB7D-40AA-963D-17667EA7F324}" srcId="{BAEDE5BC-A73D-4CC3-BC29-7BE7F40027BF}" destId="{4B9BCF90-4E9E-4E2E-92A8-48D7FF8542D5}" srcOrd="0" destOrd="0" parTransId="{B6EC45A4-DE83-428C-8801-89636558FEF7}" sibTransId="{E016CC8C-BB6D-4D9C-A03D-F387404480E7}"/>
    <dgm:cxn modelId="{410EA7AB-C4AB-4FA4-8E7B-A75A3F7C9FD3}" type="presOf" srcId="{049E506C-832E-47C2-8A51-D3324DA670EF}" destId="{67E615C2-5E40-4B0D-A93A-E58882DA2334}" srcOrd="0" destOrd="0"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564FAEE0-35D3-4C05-AD3B-6D089A4C699B}" srcId="{7A8EE2B8-3C01-4270-86EF-1F89ACDF87EF}" destId="{513F8510-A430-4A1E-B51D-FC469045156A}" srcOrd="1" destOrd="0" parTransId="{64CF735F-81C7-4508-8322-E6EAB559F1C1}" sibTransId="{644C88AE-468A-428E-B1FA-532D0DABEE98}"/>
    <dgm:cxn modelId="{8FE3E4FF-C061-4987-99D9-AF8494861699}" type="presOf" srcId="{8C435287-0A9F-4EA3-B322-75FE92B1D1CB}" destId="{61198F87-4ACF-4F1B-A579-53E9C30057BD}" srcOrd="0" destOrd="1" presId="urn:microsoft.com/office/officeart/2005/8/layout/hList2"/>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5E2141D1-F8E9-4A86-AEA2-EEF13C0EB686}" type="presParOf" srcId="{27CC84C8-35C7-482C-A157-BB317CA35BEF}" destId="{8B8E8C85-6BBC-4E42-A655-A3F0A0E37AB0}" srcOrd="2" destOrd="0" presId="urn:microsoft.com/office/officeart/2005/8/layout/hList2"/>
    <dgm:cxn modelId="{E965DF35-2F18-4C2B-B5D7-9443791AAD90}" type="presParOf" srcId="{8B8E8C85-6BBC-4E42-A655-A3F0A0E37AB0}" destId="{97C2F7B4-FCF2-4100-9430-DFE1D5C5E41E}" srcOrd="0" destOrd="0" presId="urn:microsoft.com/office/officeart/2005/8/layout/hList2"/>
    <dgm:cxn modelId="{C5064D63-58A9-4538-9588-36DB31677C37}" type="presParOf" srcId="{8B8E8C85-6BBC-4E42-A655-A3F0A0E37AB0}" destId="{67E615C2-5E40-4B0D-A93A-E58882DA2334}" srcOrd="1" destOrd="0" presId="urn:microsoft.com/office/officeart/2005/8/layout/hList2"/>
    <dgm:cxn modelId="{8F8FB5EA-87BF-4FCE-B8E1-5519F8F4AC20}" type="presParOf" srcId="{8B8E8C85-6BBC-4E42-A655-A3F0A0E37AB0}" destId="{EC508921-F5BA-4346-B0DD-F55C0A72C31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Assignment of the SMS owner</a:t>
          </a: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EE798637-EACD-4593-91C8-F99639AC73F3}">
      <dgm:prSet custT="1"/>
      <dgm:spPr/>
      <dgm:t>
        <a:bodyPr/>
        <a:lstStyle/>
        <a:p>
          <a:r>
            <a:rPr lang="en-US" sz="2400" kern="1200" dirty="0">
              <a:latin typeface="Calibri" panose="020F0502020204030204" pitchFamily="34" charset="0"/>
              <a:ea typeface="Calibri" panose="020F0502020204030204" pitchFamily="34" charset="0"/>
              <a:cs typeface="Calibri" panose="020F0502020204030204" pitchFamily="34" charset="0"/>
            </a:rPr>
            <a:t>General service management policy</a:t>
          </a:r>
        </a:p>
      </dgm:t>
    </dgm:pt>
    <dgm:pt modelId="{220F2968-8CF6-4E73-9154-DB312E53E8C5}" type="parTrans" cxnId="{2A2C94B2-AD48-4B24-9059-53A04C4F79C9}">
      <dgm:prSet/>
      <dgm:spPr/>
      <dgm:t>
        <a:bodyPr/>
        <a:lstStyle/>
        <a:p>
          <a:endParaRPr lang="en-GB"/>
        </a:p>
      </dgm:t>
    </dgm:pt>
    <dgm:pt modelId="{A8854429-0CCC-4993-A612-5136F9BBE1DE}" type="sibTrans" cxnId="{2A2C94B2-AD48-4B24-9059-53A04C4F79C9}">
      <dgm:prSet/>
      <dgm:spPr/>
      <dgm:t>
        <a:bodyPr/>
        <a:lstStyle/>
        <a:p>
          <a:endParaRPr lang="en-GB"/>
        </a:p>
      </dgm:t>
    </dgm:pt>
    <dgm:pt modelId="{7850D1AE-94F5-475E-AF83-B494D63D02CB}">
      <dgm:prSet custT="1"/>
      <dgm:spPr/>
      <dgm:t>
        <a:bodyPr/>
        <a:lstStyle/>
        <a:p>
          <a:r>
            <a:rPr lang="en-US" sz="2400" kern="1200">
              <a:latin typeface="Calibri" panose="020F0502020204030204" pitchFamily="34" charset="0"/>
              <a:ea typeface="Calibri" panose="020F0502020204030204" pitchFamily="34" charset="0"/>
              <a:cs typeface="Calibri" panose="020F0502020204030204" pitchFamily="34" charset="0"/>
            </a:rPr>
            <a:t>Communication plan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gm:t>
    </dgm:pt>
    <dgm:pt modelId="{8C39A297-7C33-40B9-A832-777364323E29}" type="parTrans" cxnId="{A20C05DE-8BFF-4844-B0E1-DB533B76A23D}">
      <dgm:prSet/>
      <dgm:spPr/>
      <dgm:t>
        <a:bodyPr/>
        <a:lstStyle/>
        <a:p>
          <a:endParaRPr lang="en-GB"/>
        </a:p>
      </dgm:t>
    </dgm:pt>
    <dgm:pt modelId="{70B43E4F-87FC-42B0-AB53-F28091632895}" type="sibTrans" cxnId="{A20C05DE-8BFF-4844-B0E1-DB533B76A23D}">
      <dgm:prSet/>
      <dgm:spPr/>
      <dgm:t>
        <a:bodyPr/>
        <a:lstStyle/>
        <a:p>
          <a:endParaRPr lang="en-GB"/>
        </a:p>
      </dgm:t>
    </dgm:pt>
    <dgm:pt modelId="{46653A6B-93E1-4E37-ABF0-D47DD8809AF4}">
      <dgm:prSe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Documented results and follow-up actions from management reviews</a:t>
          </a:r>
        </a:p>
      </dgm:t>
    </dgm:pt>
    <dgm:pt modelId="{BC20B6A2-3EE9-4F3D-91C2-8923554094E8}" type="parTrans" cxnId="{B91744D6-6D7C-4B21-88EF-697B96604764}">
      <dgm:prSet/>
      <dgm:spPr/>
      <dgm:t>
        <a:bodyPr/>
        <a:lstStyle/>
        <a:p>
          <a:endParaRPr lang="en-GB"/>
        </a:p>
      </dgm:t>
    </dgm:pt>
    <dgm:pt modelId="{854CAD0B-DB75-4A8D-8E49-499ECD2FA0CB}" type="sibTrans" cxnId="{B91744D6-6D7C-4B21-88EF-697B96604764}">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681758"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71AA630B-85DF-4CDF-B091-D446B6A507C7}" type="pres">
      <dgm:prSet presAssocID="{EE798637-EACD-4593-91C8-F99639AC73F3}" presName="linNode" presStyleCnt="0"/>
      <dgm:spPr/>
    </dgm:pt>
    <dgm:pt modelId="{E3E1859B-1E9C-4A43-A40E-94FC21752EF9}" type="pres">
      <dgm:prSet presAssocID="{EE798637-EACD-4593-91C8-F99639AC73F3}" presName="parentShp" presStyleLbl="node1" presStyleIdx="1" presStyleCnt="4" custScaleX="681758" custScaleY="99132">
        <dgm:presLayoutVars>
          <dgm:bulletEnabled val="1"/>
        </dgm:presLayoutVars>
      </dgm:prSet>
      <dgm:spPr/>
    </dgm:pt>
    <dgm:pt modelId="{48FFFBCE-AB59-40E7-83E4-BAE9850D255A}" type="pres">
      <dgm:prSet presAssocID="{EE798637-EACD-4593-91C8-F99639AC73F3}" presName="childShp" presStyleLbl="bgAccFollowNode1" presStyleIdx="1" presStyleCnt="4">
        <dgm:presLayoutVars>
          <dgm:bulletEnabled val="1"/>
        </dgm:presLayoutVars>
      </dgm:prSet>
      <dgm:spPr/>
    </dgm:pt>
    <dgm:pt modelId="{168F2F36-3305-40D1-9E10-3DBA16E33C1E}" type="pres">
      <dgm:prSet presAssocID="{A8854429-0CCC-4993-A612-5136F9BBE1DE}" presName="spacing" presStyleCnt="0"/>
      <dgm:spPr/>
    </dgm:pt>
    <dgm:pt modelId="{1B866A21-9A5C-4D40-875C-BE1B485F6749}" type="pres">
      <dgm:prSet presAssocID="{7850D1AE-94F5-475E-AF83-B494D63D02CB}" presName="linNode" presStyleCnt="0"/>
      <dgm:spPr/>
    </dgm:pt>
    <dgm:pt modelId="{4245C38F-4986-4270-8ED6-BB34912948F9}" type="pres">
      <dgm:prSet presAssocID="{7850D1AE-94F5-475E-AF83-B494D63D02CB}" presName="parentShp" presStyleLbl="node1" presStyleIdx="2" presStyleCnt="4" custScaleX="681758" custScaleY="99132">
        <dgm:presLayoutVars>
          <dgm:bulletEnabled val="1"/>
        </dgm:presLayoutVars>
      </dgm:prSet>
      <dgm:spPr/>
    </dgm:pt>
    <dgm:pt modelId="{77270D05-C6D9-4C70-AB0A-B22CE3506853}" type="pres">
      <dgm:prSet presAssocID="{7850D1AE-94F5-475E-AF83-B494D63D02CB}" presName="childShp" presStyleLbl="bgAccFollowNode1" presStyleIdx="2" presStyleCnt="4">
        <dgm:presLayoutVars>
          <dgm:bulletEnabled val="1"/>
        </dgm:presLayoutVars>
      </dgm:prSet>
      <dgm:spPr/>
    </dgm:pt>
    <dgm:pt modelId="{17A1AFAE-4120-4B99-A1AE-605173279124}" type="pres">
      <dgm:prSet presAssocID="{70B43E4F-87FC-42B0-AB53-F28091632895}" presName="spacing" presStyleCnt="0"/>
      <dgm:spPr/>
    </dgm:pt>
    <dgm:pt modelId="{3552A27F-6DDD-4648-A954-5B36BA59A284}" type="pres">
      <dgm:prSet presAssocID="{46653A6B-93E1-4E37-ABF0-D47DD8809AF4}" presName="linNode" presStyleCnt="0"/>
      <dgm:spPr/>
    </dgm:pt>
    <dgm:pt modelId="{287C4EEF-D74D-4E64-9045-4D83F4DA5183}" type="pres">
      <dgm:prSet presAssocID="{46653A6B-93E1-4E37-ABF0-D47DD8809AF4}" presName="parentShp" presStyleLbl="node1" presStyleIdx="3" presStyleCnt="4" custScaleX="681758" custScaleY="99132">
        <dgm:presLayoutVars>
          <dgm:bulletEnabled val="1"/>
        </dgm:presLayoutVars>
      </dgm:prSet>
      <dgm:spPr/>
    </dgm:pt>
    <dgm:pt modelId="{F161CEAC-183A-43B4-8909-97A5D7D6CFBC}" type="pres">
      <dgm:prSet presAssocID="{46653A6B-93E1-4E37-ABF0-D47DD8809AF4}"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E7AC5099-0B9E-40A6-8133-B792825DF860}" type="presOf" srcId="{7850D1AE-94F5-475E-AF83-B494D63D02CB}" destId="{4245C38F-4986-4270-8ED6-BB34912948F9}" srcOrd="0" destOrd="0" presId="urn:microsoft.com/office/officeart/2005/8/layout/vList6"/>
    <dgm:cxn modelId="{D7E7D79B-45F2-44B0-B51C-9FE80624E634}" srcId="{C3486FEF-9B36-4B1F-BC97-ECCD4CA1A02E}" destId="{C19430FA-259C-4EBA-946E-B8836F19D12C}" srcOrd="0" destOrd="0" parTransId="{ACBF6483-EFB0-4B8E-9860-93D6A6E11803}" sibTransId="{4C1C2297-912A-4B92-875D-59AA5FEA7610}"/>
    <dgm:cxn modelId="{9267DAAA-4098-4F04-A15E-23EC0013FA8E}" type="presOf" srcId="{46653A6B-93E1-4E37-ABF0-D47DD8809AF4}" destId="{287C4EEF-D74D-4E64-9045-4D83F4DA5183}" srcOrd="0" destOrd="0" presId="urn:microsoft.com/office/officeart/2005/8/layout/vList6"/>
    <dgm:cxn modelId="{812FF6AB-EE43-4C57-B3C2-C61D116C4A58}" type="presOf" srcId="{EE798637-EACD-4593-91C8-F99639AC73F3}" destId="{E3E1859B-1E9C-4A43-A40E-94FC21752EF9}" srcOrd="0" destOrd="0" presId="urn:microsoft.com/office/officeart/2005/8/layout/vList6"/>
    <dgm:cxn modelId="{2A2C94B2-AD48-4B24-9059-53A04C4F79C9}" srcId="{C3486FEF-9B36-4B1F-BC97-ECCD4CA1A02E}" destId="{EE798637-EACD-4593-91C8-F99639AC73F3}" srcOrd="1" destOrd="0" parTransId="{220F2968-8CF6-4E73-9154-DB312E53E8C5}" sibTransId="{A8854429-0CCC-4993-A612-5136F9BBE1DE}"/>
    <dgm:cxn modelId="{B91744D6-6D7C-4B21-88EF-697B96604764}" srcId="{C3486FEF-9B36-4B1F-BC97-ECCD4CA1A02E}" destId="{46653A6B-93E1-4E37-ABF0-D47DD8809AF4}" srcOrd="3" destOrd="0" parTransId="{BC20B6A2-3EE9-4F3D-91C2-8923554094E8}" sibTransId="{854CAD0B-DB75-4A8D-8E49-499ECD2FA0CB}"/>
    <dgm:cxn modelId="{A20C05DE-8BFF-4844-B0E1-DB533B76A23D}" srcId="{C3486FEF-9B36-4B1F-BC97-ECCD4CA1A02E}" destId="{7850D1AE-94F5-475E-AF83-B494D63D02CB}" srcOrd="2" destOrd="0" parTransId="{8C39A297-7C33-40B9-A832-777364323E29}" sibTransId="{70B43E4F-87FC-42B0-AB53-F28091632895}"/>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9C8C7F67-F912-43F6-AD5D-74D4E992C67B}" type="presParOf" srcId="{9C40CB5A-32A8-45FB-A1D5-2872498DC08A}" destId="{71AA630B-85DF-4CDF-B091-D446B6A507C7}" srcOrd="2" destOrd="0" presId="urn:microsoft.com/office/officeart/2005/8/layout/vList6"/>
    <dgm:cxn modelId="{72878ABC-073A-48C6-AAAB-F410F7F0544D}" type="presParOf" srcId="{71AA630B-85DF-4CDF-B091-D446B6A507C7}" destId="{E3E1859B-1E9C-4A43-A40E-94FC21752EF9}" srcOrd="0" destOrd="0" presId="urn:microsoft.com/office/officeart/2005/8/layout/vList6"/>
    <dgm:cxn modelId="{B6243C17-A35D-4F1E-9415-C829B4C7D934}" type="presParOf" srcId="{71AA630B-85DF-4CDF-B091-D446B6A507C7}" destId="{48FFFBCE-AB59-40E7-83E4-BAE9850D255A}" srcOrd="1" destOrd="0" presId="urn:microsoft.com/office/officeart/2005/8/layout/vList6"/>
    <dgm:cxn modelId="{90F6A631-CF81-4E26-88CC-BD9859350F79}" type="presParOf" srcId="{9C40CB5A-32A8-45FB-A1D5-2872498DC08A}" destId="{168F2F36-3305-40D1-9E10-3DBA16E33C1E}" srcOrd="3" destOrd="0" presId="urn:microsoft.com/office/officeart/2005/8/layout/vList6"/>
    <dgm:cxn modelId="{AE9E57E0-20AE-40E4-B334-C50E1B76625E}" type="presParOf" srcId="{9C40CB5A-32A8-45FB-A1D5-2872498DC08A}" destId="{1B866A21-9A5C-4D40-875C-BE1B485F6749}" srcOrd="4" destOrd="0" presId="urn:microsoft.com/office/officeart/2005/8/layout/vList6"/>
    <dgm:cxn modelId="{29FDFDD6-B494-4EC5-BC0A-CC83685127D6}" type="presParOf" srcId="{1B866A21-9A5C-4D40-875C-BE1B485F6749}" destId="{4245C38F-4986-4270-8ED6-BB34912948F9}" srcOrd="0" destOrd="0" presId="urn:microsoft.com/office/officeart/2005/8/layout/vList6"/>
    <dgm:cxn modelId="{ED5CF622-F562-4738-AC8B-F8996DAFCFA6}" type="presParOf" srcId="{1B866A21-9A5C-4D40-875C-BE1B485F6749}" destId="{77270D05-C6D9-4C70-AB0A-B22CE3506853}" srcOrd="1" destOrd="0" presId="urn:microsoft.com/office/officeart/2005/8/layout/vList6"/>
    <dgm:cxn modelId="{E654AB9F-4441-4EB2-8D9B-3FCFC837E663}" type="presParOf" srcId="{9C40CB5A-32A8-45FB-A1D5-2872498DC08A}" destId="{17A1AFAE-4120-4B99-A1AE-605173279124}" srcOrd="5" destOrd="0" presId="urn:microsoft.com/office/officeart/2005/8/layout/vList6"/>
    <dgm:cxn modelId="{9B275379-ED95-4EB6-8349-A2976D2F9214}" type="presParOf" srcId="{9C40CB5A-32A8-45FB-A1D5-2872498DC08A}" destId="{3552A27F-6DDD-4648-A954-5B36BA59A284}" srcOrd="6" destOrd="0" presId="urn:microsoft.com/office/officeart/2005/8/layout/vList6"/>
    <dgm:cxn modelId="{2A8FA2C8-EB99-4A6B-B931-D563397C00C2}" type="presParOf" srcId="{3552A27F-6DDD-4648-A954-5B36BA59A284}" destId="{287C4EEF-D74D-4E64-9045-4D83F4DA5183}" srcOrd="0" destOrd="0" presId="urn:microsoft.com/office/officeart/2005/8/layout/vList6"/>
    <dgm:cxn modelId="{026AB125-84B3-44F5-A769-E0CD7B97558C}" type="presParOf" srcId="{3552A27F-6DDD-4648-A954-5B36BA59A284}" destId="{F161CEAC-183A-43B4-8909-97A5D7D6CFB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Understanding of the minimum required level of documentation of the SMS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F7564EB3-AFB9-4D39-8718-D8B03E26EA6C}">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Defined storage location(s) for ITSM documentation</a:t>
          </a:r>
        </a:p>
      </dgm:t>
    </dgm:pt>
    <dgm:pt modelId="{4D703068-0A86-4A35-89C3-246FF464E2B5}" type="parTrans" cxnId="{68C93E80-E25D-4871-9097-EB39DB5C7198}">
      <dgm:prSet/>
      <dgm:spPr/>
      <dgm:t>
        <a:bodyPr/>
        <a:lstStyle/>
        <a:p>
          <a:endParaRPr lang="en-GB"/>
        </a:p>
      </dgm:t>
    </dgm:pt>
    <dgm:pt modelId="{B0379677-DB88-4C9D-949C-53748B0A387D}" type="sibTrans" cxnId="{68C93E80-E25D-4871-9097-EB39DB5C7198}">
      <dgm:prSet/>
      <dgm:spPr/>
      <dgm:t>
        <a:bodyPr/>
        <a:lstStyle/>
        <a:p>
          <a:endParaRPr lang="en-GB"/>
        </a:p>
      </dgm:t>
    </dgm:pt>
    <dgm:pt modelId="{8B6CD865-8E85-4D62-9ED5-999F2416BB8D}">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Established document control mechanisms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9EC87D7-82C6-4696-971A-63647A1F10E4}" type="parTrans" cxnId="{69EFC5D5-0109-45F1-A73B-779E31BACB58}">
      <dgm:prSet/>
      <dgm:spPr/>
      <dgm:t>
        <a:bodyPr/>
        <a:lstStyle/>
        <a:p>
          <a:endParaRPr lang="en-GB"/>
        </a:p>
      </dgm:t>
    </dgm:pt>
    <dgm:pt modelId="{4BFB693A-18DA-441A-9BF1-C72FA4E1799B}" type="sibTrans" cxnId="{69EFC5D5-0109-45F1-A73B-779E31BACB58}">
      <dgm:prSet/>
      <dgm:spPr/>
      <dgm:t>
        <a:bodyPr/>
        <a:lstStyle/>
        <a:p>
          <a:endParaRPr lang="en-GB"/>
        </a:p>
      </dgm:t>
    </dgm:pt>
    <dgm:pt modelId="{CF34DE7A-FE2F-43CC-A80C-2CCF882A7992}">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Templates for key ITSM documentation</a:t>
          </a:r>
          <a:endParaRPr lang="en-GB" dirty="0">
            <a:latin typeface="Calibri" panose="020F0502020204030204" pitchFamily="34" charset="0"/>
            <a:ea typeface="Calibri" panose="020F0502020204030204" pitchFamily="34" charset="0"/>
            <a:cs typeface="Calibri" panose="020F0502020204030204" pitchFamily="34" charset="0"/>
          </a:endParaRPr>
        </a:p>
      </dgm:t>
    </dgm:pt>
    <dgm:pt modelId="{E15E7854-3686-4300-B37F-868FD305AC87}" type="parTrans" cxnId="{3867967D-3F8B-4AE8-B956-C862AB0A373C}">
      <dgm:prSet/>
      <dgm:spPr/>
      <dgm:t>
        <a:bodyPr/>
        <a:lstStyle/>
        <a:p>
          <a:endParaRPr lang="en-GB"/>
        </a:p>
      </dgm:t>
    </dgm:pt>
    <dgm:pt modelId="{357987A3-79EA-4047-977A-634E2B6A63D1}" type="sibTrans" cxnId="{3867967D-3F8B-4AE8-B956-C862AB0A373C}">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702332"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216D0921-29B4-4312-A520-BDA87B1CD204}" type="pres">
      <dgm:prSet presAssocID="{F7564EB3-AFB9-4D39-8718-D8B03E26EA6C}" presName="linNode" presStyleCnt="0"/>
      <dgm:spPr/>
    </dgm:pt>
    <dgm:pt modelId="{D8BF686C-47B4-4BC1-A3B9-966FA182BA2A}" type="pres">
      <dgm:prSet presAssocID="{F7564EB3-AFB9-4D39-8718-D8B03E26EA6C}" presName="parentShp" presStyleLbl="node1" presStyleIdx="1" presStyleCnt="4" custScaleX="701370">
        <dgm:presLayoutVars>
          <dgm:bulletEnabled val="1"/>
        </dgm:presLayoutVars>
      </dgm:prSet>
      <dgm:spPr/>
    </dgm:pt>
    <dgm:pt modelId="{63247F94-7C48-4E4F-9A1F-2E238CF9D0C1}" type="pres">
      <dgm:prSet presAssocID="{F7564EB3-AFB9-4D39-8718-D8B03E26EA6C}" presName="childShp" presStyleLbl="bgAccFollowNode1" presStyleIdx="1" presStyleCnt="4">
        <dgm:presLayoutVars>
          <dgm:bulletEnabled val="1"/>
        </dgm:presLayoutVars>
      </dgm:prSet>
      <dgm:spPr/>
    </dgm:pt>
    <dgm:pt modelId="{8F6423DB-9034-4AD1-988A-09C538133D2F}" type="pres">
      <dgm:prSet presAssocID="{B0379677-DB88-4C9D-949C-53748B0A387D}" presName="spacing" presStyleCnt="0"/>
      <dgm:spPr/>
    </dgm:pt>
    <dgm:pt modelId="{D35F65FA-EA76-4181-9B77-D1AE4119E10B}" type="pres">
      <dgm:prSet presAssocID="{8B6CD865-8E85-4D62-9ED5-999F2416BB8D}" presName="linNode" presStyleCnt="0"/>
      <dgm:spPr/>
    </dgm:pt>
    <dgm:pt modelId="{F4CF3C51-FE7B-4DC3-B5B6-D484EB789DD1}" type="pres">
      <dgm:prSet presAssocID="{8B6CD865-8E85-4D62-9ED5-999F2416BB8D}" presName="parentShp" presStyleLbl="node1" presStyleIdx="2" presStyleCnt="4" custScaleX="701370">
        <dgm:presLayoutVars>
          <dgm:bulletEnabled val="1"/>
        </dgm:presLayoutVars>
      </dgm:prSet>
      <dgm:spPr/>
    </dgm:pt>
    <dgm:pt modelId="{E5E9182E-B78D-4ACF-871A-588833019F79}" type="pres">
      <dgm:prSet presAssocID="{8B6CD865-8E85-4D62-9ED5-999F2416BB8D}" presName="childShp" presStyleLbl="bgAccFollowNode1" presStyleIdx="2" presStyleCnt="4">
        <dgm:presLayoutVars>
          <dgm:bulletEnabled val="1"/>
        </dgm:presLayoutVars>
      </dgm:prSet>
      <dgm:spPr/>
    </dgm:pt>
    <dgm:pt modelId="{6DA1E376-E7D5-422E-9F6C-7EC252D0F2B3}" type="pres">
      <dgm:prSet presAssocID="{4BFB693A-18DA-441A-9BF1-C72FA4E1799B}" presName="spacing" presStyleCnt="0"/>
      <dgm:spPr/>
    </dgm:pt>
    <dgm:pt modelId="{F10322CD-D91B-4A26-AF7D-2AA3AF914BC7}" type="pres">
      <dgm:prSet presAssocID="{CF34DE7A-FE2F-43CC-A80C-2CCF882A7992}" presName="linNode" presStyleCnt="0"/>
      <dgm:spPr/>
    </dgm:pt>
    <dgm:pt modelId="{84F70DF5-D815-447B-B54F-032A2225AE9C}" type="pres">
      <dgm:prSet presAssocID="{CF34DE7A-FE2F-43CC-A80C-2CCF882A7992}" presName="parentShp" presStyleLbl="node1" presStyleIdx="3" presStyleCnt="4" custScaleX="701370">
        <dgm:presLayoutVars>
          <dgm:bulletEnabled val="1"/>
        </dgm:presLayoutVars>
      </dgm:prSet>
      <dgm:spPr/>
    </dgm:pt>
    <dgm:pt modelId="{BCE2C604-8DD9-47DB-917E-BDB526068FBA}" type="pres">
      <dgm:prSet presAssocID="{CF34DE7A-FE2F-43CC-A80C-2CCF882A7992}"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2F642331-458B-4B2F-BD3B-800EE4634465}" type="presOf" srcId="{8B6CD865-8E85-4D62-9ED5-999F2416BB8D}" destId="{F4CF3C51-FE7B-4DC3-B5B6-D484EB789DD1}" srcOrd="0" destOrd="0" presId="urn:microsoft.com/office/officeart/2005/8/layout/vList6"/>
    <dgm:cxn modelId="{D30AFE35-826B-426A-B919-54F184DF30C9}" type="presOf" srcId="{CF34DE7A-FE2F-43CC-A80C-2CCF882A7992}" destId="{84F70DF5-D815-447B-B54F-032A2225AE9C}"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D927C34B-E994-40F8-B5B2-7EADE1C8CF7C}" type="presOf" srcId="{F7564EB3-AFB9-4D39-8718-D8B03E26EA6C}" destId="{D8BF686C-47B4-4BC1-A3B9-966FA182BA2A}" srcOrd="0" destOrd="0" presId="urn:microsoft.com/office/officeart/2005/8/layout/vList6"/>
    <dgm:cxn modelId="{3867967D-3F8B-4AE8-B956-C862AB0A373C}" srcId="{C3486FEF-9B36-4B1F-BC97-ECCD4CA1A02E}" destId="{CF34DE7A-FE2F-43CC-A80C-2CCF882A7992}" srcOrd="3" destOrd="0" parTransId="{E15E7854-3686-4300-B37F-868FD305AC87}" sibTransId="{357987A3-79EA-4047-977A-634E2B6A63D1}"/>
    <dgm:cxn modelId="{68C93E80-E25D-4871-9097-EB39DB5C7198}" srcId="{C3486FEF-9B36-4B1F-BC97-ECCD4CA1A02E}" destId="{F7564EB3-AFB9-4D39-8718-D8B03E26EA6C}" srcOrd="1" destOrd="0" parTransId="{4D703068-0A86-4A35-89C3-246FF464E2B5}" sibTransId="{B0379677-DB88-4C9D-949C-53748B0A387D}"/>
    <dgm:cxn modelId="{D7E7D79B-45F2-44B0-B51C-9FE80624E634}" srcId="{C3486FEF-9B36-4B1F-BC97-ECCD4CA1A02E}" destId="{C19430FA-259C-4EBA-946E-B8836F19D12C}" srcOrd="0" destOrd="0" parTransId="{ACBF6483-EFB0-4B8E-9860-93D6A6E11803}" sibTransId="{4C1C2297-912A-4B92-875D-59AA5FEA7610}"/>
    <dgm:cxn modelId="{69EFC5D5-0109-45F1-A73B-779E31BACB58}" srcId="{C3486FEF-9B36-4B1F-BC97-ECCD4CA1A02E}" destId="{8B6CD865-8E85-4D62-9ED5-999F2416BB8D}" srcOrd="2" destOrd="0" parTransId="{49EC87D7-82C6-4696-971A-63647A1F10E4}" sibTransId="{4BFB693A-18DA-441A-9BF1-C72FA4E1799B}"/>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701CB0DC-1E37-4969-9B30-F205732E8EA3}" type="presParOf" srcId="{9C40CB5A-32A8-45FB-A1D5-2872498DC08A}" destId="{216D0921-29B4-4312-A520-BDA87B1CD204}" srcOrd="2" destOrd="0" presId="urn:microsoft.com/office/officeart/2005/8/layout/vList6"/>
    <dgm:cxn modelId="{886E08C6-EA00-44CF-BDA1-CCC85743E54F}" type="presParOf" srcId="{216D0921-29B4-4312-A520-BDA87B1CD204}" destId="{D8BF686C-47B4-4BC1-A3B9-966FA182BA2A}" srcOrd="0" destOrd="0" presId="urn:microsoft.com/office/officeart/2005/8/layout/vList6"/>
    <dgm:cxn modelId="{2B8BC969-5F94-4C3F-9872-125720F60DD7}" type="presParOf" srcId="{216D0921-29B4-4312-A520-BDA87B1CD204}" destId="{63247F94-7C48-4E4F-9A1F-2E238CF9D0C1}" srcOrd="1" destOrd="0" presId="urn:microsoft.com/office/officeart/2005/8/layout/vList6"/>
    <dgm:cxn modelId="{3E028873-6601-4E08-9838-B4AE7C1E4286}" type="presParOf" srcId="{9C40CB5A-32A8-45FB-A1D5-2872498DC08A}" destId="{8F6423DB-9034-4AD1-988A-09C538133D2F}" srcOrd="3" destOrd="0" presId="urn:microsoft.com/office/officeart/2005/8/layout/vList6"/>
    <dgm:cxn modelId="{22A7F639-83C0-421F-9DF3-BA8B1D8994CB}" type="presParOf" srcId="{9C40CB5A-32A8-45FB-A1D5-2872498DC08A}" destId="{D35F65FA-EA76-4181-9B77-D1AE4119E10B}" srcOrd="4" destOrd="0" presId="urn:microsoft.com/office/officeart/2005/8/layout/vList6"/>
    <dgm:cxn modelId="{40194E86-6792-4C00-A3EA-7CD9D25C060C}" type="presParOf" srcId="{D35F65FA-EA76-4181-9B77-D1AE4119E10B}" destId="{F4CF3C51-FE7B-4DC3-B5B6-D484EB789DD1}" srcOrd="0" destOrd="0" presId="urn:microsoft.com/office/officeart/2005/8/layout/vList6"/>
    <dgm:cxn modelId="{83FD321C-5E24-4C98-A182-870B2F3DA9F5}" type="presParOf" srcId="{D35F65FA-EA76-4181-9B77-D1AE4119E10B}" destId="{E5E9182E-B78D-4ACF-871A-588833019F79}" srcOrd="1" destOrd="0" presId="urn:microsoft.com/office/officeart/2005/8/layout/vList6"/>
    <dgm:cxn modelId="{06B27C49-A4EF-4366-A73D-14910F187563}" type="presParOf" srcId="{9C40CB5A-32A8-45FB-A1D5-2872498DC08A}" destId="{6DA1E376-E7D5-422E-9F6C-7EC252D0F2B3}" srcOrd="5" destOrd="0" presId="urn:microsoft.com/office/officeart/2005/8/layout/vList6"/>
    <dgm:cxn modelId="{01CAAAB6-9B02-4E52-B117-BBB97B1DB8D3}" type="presParOf" srcId="{9C40CB5A-32A8-45FB-A1D5-2872498DC08A}" destId="{F10322CD-D91B-4A26-AF7D-2AA3AF914BC7}" srcOrd="6" destOrd="0" presId="urn:microsoft.com/office/officeart/2005/8/layout/vList6"/>
    <dgm:cxn modelId="{E2D21E30-B1C8-4FD6-9486-28F278D80991}" type="presParOf" srcId="{F10322CD-D91B-4A26-AF7D-2AA3AF914BC7}" destId="{84F70DF5-D815-447B-B54F-032A2225AE9C}" srcOrd="0" destOrd="0" presId="urn:microsoft.com/office/officeart/2005/8/layout/vList6"/>
    <dgm:cxn modelId="{CDCCE71E-6638-4771-9352-988357E9ED74}" type="presParOf" srcId="{F10322CD-D91B-4A26-AF7D-2AA3AF914BC7}" destId="{BCE2C604-8DD9-47DB-917E-BDB526068FB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t>Stakeholder analysis</a:t>
          </a:r>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24257AAC-E178-45F2-9A76-B01202E840C5}">
      <dgm:prSet phldrT="[Text]" custT="1"/>
      <dgm:spPr/>
      <dgm:t>
        <a:bodyPr/>
        <a:lstStyle/>
        <a:p>
          <a:r>
            <a:rPr lang="en-GB" sz="2800" dirty="0"/>
            <a:t>Scope statements for the SMS</a:t>
          </a:r>
        </a:p>
      </dgm:t>
    </dgm:pt>
    <dgm:pt modelId="{AA908172-6FA8-4B46-8593-1991AB6E63E3}" type="parTrans" cxnId="{8E00A65E-A1EA-4AE4-ACAC-4FE37A8B44EB}">
      <dgm:prSet/>
      <dgm:spPr/>
      <dgm:t>
        <a:bodyPr/>
        <a:lstStyle/>
        <a:p>
          <a:endParaRPr lang="en-GB"/>
        </a:p>
      </dgm:t>
    </dgm:pt>
    <dgm:pt modelId="{02C8711E-70BB-4387-B404-11B130A9C137}" type="sibTrans" cxnId="{8E00A65E-A1EA-4AE4-ACAC-4FE37A8B44EB}">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2" custScaleX="546938">
        <dgm:presLayoutVars>
          <dgm:bulletEnabled val="1"/>
        </dgm:presLayoutVars>
      </dgm:prSet>
      <dgm:spPr/>
    </dgm:pt>
    <dgm:pt modelId="{8A53127B-F648-40C4-ACF5-370966F60A9F}" type="pres">
      <dgm:prSet presAssocID="{7D6FD033-5389-4266-9A58-4366EF7ADAE6}" presName="childShp" presStyleLbl="bgAccFollowNode1" presStyleIdx="0" presStyleCnt="2">
        <dgm:presLayoutVars>
          <dgm:bulletEnabled val="1"/>
        </dgm:presLayoutVars>
      </dgm:prSet>
      <dgm:spPr/>
    </dgm:pt>
    <dgm:pt modelId="{AEBA3F50-E237-488A-BA2E-A037538E768D}" type="pres">
      <dgm:prSet presAssocID="{00D3859C-0E4B-47D1-9E6D-C0E047B21257}" presName="spacing" presStyleCnt="0"/>
      <dgm:spPr/>
    </dgm:pt>
    <dgm:pt modelId="{A0D6FD0C-E7B5-44DF-B68D-B83BF95AE2A3}" type="pres">
      <dgm:prSet presAssocID="{24257AAC-E178-45F2-9A76-B01202E840C5}" presName="linNode" presStyleCnt="0"/>
      <dgm:spPr/>
    </dgm:pt>
    <dgm:pt modelId="{C0A7D49D-4E68-4E1A-B172-7EE8BB0374A2}" type="pres">
      <dgm:prSet presAssocID="{24257AAC-E178-45F2-9A76-B01202E840C5}" presName="parentShp" presStyleLbl="node1" presStyleIdx="1" presStyleCnt="2" custScaleX="546938">
        <dgm:presLayoutVars>
          <dgm:bulletEnabled val="1"/>
        </dgm:presLayoutVars>
      </dgm:prSet>
      <dgm:spPr/>
    </dgm:pt>
    <dgm:pt modelId="{D5BA10EF-79DE-4DBE-80C7-96A76214297E}" type="pres">
      <dgm:prSet presAssocID="{24257AAC-E178-45F2-9A76-B01202E840C5}" presName="childShp" presStyleLbl="bgAccFollowNode1" presStyleIdx="1" presStyleCnt="2">
        <dgm:presLayoutVars>
          <dgm:bulletEnabled val="1"/>
        </dgm:presLayoutVars>
      </dgm:prSet>
      <dgm:spPr/>
    </dgm:pt>
  </dgm:ptLst>
  <dgm:cxnLst>
    <dgm:cxn modelId="{41127A05-675B-4861-9B21-6C1EE9EAB6D7}" type="presOf" srcId="{24257AAC-E178-45F2-9A76-B01202E840C5}" destId="{C0A7D49D-4E68-4E1A-B172-7EE8BB0374A2}" srcOrd="0" destOrd="0" presId="urn:microsoft.com/office/officeart/2005/8/layout/vList6"/>
    <dgm:cxn modelId="{8E00A65E-A1EA-4AE4-ACAC-4FE37A8B44EB}" srcId="{67C89A58-CA48-4B0B-8DE6-7133937146D9}" destId="{24257AAC-E178-45F2-9A76-B01202E840C5}" srcOrd="1" destOrd="0" parTransId="{AA908172-6FA8-4B46-8593-1991AB6E63E3}" sibTransId="{02C8711E-70BB-4387-B404-11B130A9C137}"/>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 modelId="{1054D7F0-F398-4F05-B9BB-65D9E0BAC0F9}" type="presParOf" srcId="{9E5CCB2F-C3E7-4CF7-8AEC-5B834B8738E7}" destId="{AEBA3F50-E237-488A-BA2E-A037538E768D}" srcOrd="1" destOrd="0" presId="urn:microsoft.com/office/officeart/2005/8/layout/vList6"/>
    <dgm:cxn modelId="{AF2A9EA1-FA2F-43B6-BC36-9D68F5E5FBB4}" type="presParOf" srcId="{9E5CCB2F-C3E7-4CF7-8AEC-5B834B8738E7}" destId="{A0D6FD0C-E7B5-44DF-B68D-B83BF95AE2A3}" srcOrd="2" destOrd="0" presId="urn:microsoft.com/office/officeart/2005/8/layout/vList6"/>
    <dgm:cxn modelId="{09BE4D58-0AB5-4639-A3AE-7365401708B8}" type="presParOf" srcId="{A0D6FD0C-E7B5-44DF-B68D-B83BF95AE2A3}" destId="{C0A7D49D-4E68-4E1A-B172-7EE8BB0374A2}" srcOrd="0" destOrd="0" presId="urn:microsoft.com/office/officeart/2005/8/layout/vList6"/>
    <dgm:cxn modelId="{ADEF3D1D-FC11-4462-B5F6-2C9CBD10F311}" type="presParOf" srcId="{A0D6FD0C-E7B5-44DF-B68D-B83BF95AE2A3}" destId="{D5BA10EF-79DE-4DBE-80C7-96A76214297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t>Service management plan</a:t>
          </a:r>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24257AAC-E178-45F2-9A76-B01202E840C5}">
      <dgm:prSet phldrT="[Tex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Process-specific plans, as required</a:t>
          </a:r>
          <a:endParaRPr lang="en-GB" sz="2800" dirty="0"/>
        </a:p>
      </dgm:t>
    </dgm:pt>
    <dgm:pt modelId="{AA908172-6FA8-4B46-8593-1991AB6E63E3}" type="parTrans" cxnId="{8E00A65E-A1EA-4AE4-ACAC-4FE37A8B44EB}">
      <dgm:prSet/>
      <dgm:spPr/>
      <dgm:t>
        <a:bodyPr/>
        <a:lstStyle/>
        <a:p>
          <a:endParaRPr lang="en-GB"/>
        </a:p>
      </dgm:t>
    </dgm:pt>
    <dgm:pt modelId="{02C8711E-70BB-4387-B404-11B130A9C137}" type="sibTrans" cxnId="{8E00A65E-A1EA-4AE4-ACAC-4FE37A8B44EB}">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2" custScaleX="546938">
        <dgm:presLayoutVars>
          <dgm:bulletEnabled val="1"/>
        </dgm:presLayoutVars>
      </dgm:prSet>
      <dgm:spPr/>
    </dgm:pt>
    <dgm:pt modelId="{8A53127B-F648-40C4-ACF5-370966F60A9F}" type="pres">
      <dgm:prSet presAssocID="{7D6FD033-5389-4266-9A58-4366EF7ADAE6}" presName="childShp" presStyleLbl="bgAccFollowNode1" presStyleIdx="0" presStyleCnt="2">
        <dgm:presLayoutVars>
          <dgm:bulletEnabled val="1"/>
        </dgm:presLayoutVars>
      </dgm:prSet>
      <dgm:spPr/>
    </dgm:pt>
    <dgm:pt modelId="{AEBA3F50-E237-488A-BA2E-A037538E768D}" type="pres">
      <dgm:prSet presAssocID="{00D3859C-0E4B-47D1-9E6D-C0E047B21257}" presName="spacing" presStyleCnt="0"/>
      <dgm:spPr/>
    </dgm:pt>
    <dgm:pt modelId="{A0D6FD0C-E7B5-44DF-B68D-B83BF95AE2A3}" type="pres">
      <dgm:prSet presAssocID="{24257AAC-E178-45F2-9A76-B01202E840C5}" presName="linNode" presStyleCnt="0"/>
      <dgm:spPr/>
    </dgm:pt>
    <dgm:pt modelId="{C0A7D49D-4E68-4E1A-B172-7EE8BB0374A2}" type="pres">
      <dgm:prSet presAssocID="{24257AAC-E178-45F2-9A76-B01202E840C5}" presName="parentShp" presStyleLbl="node1" presStyleIdx="1" presStyleCnt="2" custScaleX="546938">
        <dgm:presLayoutVars>
          <dgm:bulletEnabled val="1"/>
        </dgm:presLayoutVars>
      </dgm:prSet>
      <dgm:spPr/>
    </dgm:pt>
    <dgm:pt modelId="{D5BA10EF-79DE-4DBE-80C7-96A76214297E}" type="pres">
      <dgm:prSet presAssocID="{24257AAC-E178-45F2-9A76-B01202E840C5}" presName="childShp" presStyleLbl="bgAccFollowNode1" presStyleIdx="1" presStyleCnt="2">
        <dgm:presLayoutVars>
          <dgm:bulletEnabled val="1"/>
        </dgm:presLayoutVars>
      </dgm:prSet>
      <dgm:spPr/>
    </dgm:pt>
  </dgm:ptLst>
  <dgm:cxnLst>
    <dgm:cxn modelId="{41127A05-675B-4861-9B21-6C1EE9EAB6D7}" type="presOf" srcId="{24257AAC-E178-45F2-9A76-B01202E840C5}" destId="{C0A7D49D-4E68-4E1A-B172-7EE8BB0374A2}" srcOrd="0" destOrd="0" presId="urn:microsoft.com/office/officeart/2005/8/layout/vList6"/>
    <dgm:cxn modelId="{8E00A65E-A1EA-4AE4-ACAC-4FE37A8B44EB}" srcId="{67C89A58-CA48-4B0B-8DE6-7133937146D9}" destId="{24257AAC-E178-45F2-9A76-B01202E840C5}" srcOrd="1" destOrd="0" parTransId="{AA908172-6FA8-4B46-8593-1991AB6E63E3}" sibTransId="{02C8711E-70BB-4387-B404-11B130A9C137}"/>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 modelId="{1054D7F0-F398-4F05-B9BB-65D9E0BAC0F9}" type="presParOf" srcId="{9E5CCB2F-C3E7-4CF7-8AEC-5B834B8738E7}" destId="{AEBA3F50-E237-488A-BA2E-A037538E768D}" srcOrd="1" destOrd="0" presId="urn:microsoft.com/office/officeart/2005/8/layout/vList6"/>
    <dgm:cxn modelId="{AF2A9EA1-FA2F-43B6-BC36-9D68F5E5FBB4}" type="presParOf" srcId="{9E5CCB2F-C3E7-4CF7-8AEC-5B834B8738E7}" destId="{A0D6FD0C-E7B5-44DF-B68D-B83BF95AE2A3}" srcOrd="2" destOrd="0" presId="urn:microsoft.com/office/officeart/2005/8/layout/vList6"/>
    <dgm:cxn modelId="{09BE4D58-0AB5-4639-A3AE-7365401708B8}" type="presParOf" srcId="{A0D6FD0C-E7B5-44DF-B68D-B83BF95AE2A3}" destId="{C0A7D49D-4E68-4E1A-B172-7EE8BB0374A2}" srcOrd="0" destOrd="0" presId="urn:microsoft.com/office/officeart/2005/8/layout/vList6"/>
    <dgm:cxn modelId="{ADEF3D1D-FC11-4462-B5F6-2C9CBD10F311}" type="presParOf" srcId="{A0D6FD0C-E7B5-44DF-B68D-B83BF95AE2A3}" destId="{D5BA10EF-79DE-4DBE-80C7-96A76214297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latin typeface="Calibri" panose="020F0502020204030204" pitchFamily="34" charset="0"/>
              <a:ea typeface="Calibri" panose="020F0502020204030204" pitchFamily="34" charset="0"/>
              <a:cs typeface="Calibri" panose="020F0502020204030204" pitchFamily="34" charset="0"/>
            </a:rPr>
            <a:t>Implementation progress according to plans</a:t>
          </a:r>
          <a:endParaRPr lang="en-GB" sz="2800" dirty="0"/>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1" custScaleX="546938">
        <dgm:presLayoutVars>
          <dgm:bulletEnabled val="1"/>
        </dgm:presLayoutVars>
      </dgm:prSet>
      <dgm:spPr/>
    </dgm:pt>
    <dgm:pt modelId="{8A53127B-F648-40C4-ACF5-370966F60A9F}" type="pres">
      <dgm:prSet presAssocID="{7D6FD033-5389-4266-9A58-4366EF7ADAE6}" presName="childShp" presStyleLbl="bgAccFollowNode1" presStyleIdx="0" presStyleCnt="1">
        <dgm:presLayoutVars>
          <dgm:bulletEnabled val="1"/>
        </dgm:presLayoutVars>
      </dgm:prSet>
      <dgm:spPr/>
    </dgm:pt>
  </dgm:ptLst>
  <dgm:cxnLst>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F7845F-D88C-4ACF-B63D-8F8F1EC9D08F}" type="doc">
      <dgm:prSet loTypeId="urn:microsoft.com/office/officeart/2005/8/layout/process3" loCatId="process" qsTypeId="urn:microsoft.com/office/officeart/2005/8/quickstyle/simple1" qsCatId="simple" csTypeId="urn:microsoft.com/office/officeart/2005/8/colors/accent1_4" csCatId="accent1" phldr="1"/>
      <dgm:spPr/>
      <dgm:t>
        <a:bodyPr/>
        <a:lstStyle/>
        <a:p>
          <a:endParaRPr lang="en-GB"/>
        </a:p>
      </dgm:t>
    </dgm:pt>
    <dgm:pt modelId="{B5ABFCC8-1ADF-40F9-ADB5-D5983D45BEE6}">
      <dgm:prSet phldrT="[Text]" custT="1"/>
      <dgm:spPr/>
      <dgm:t>
        <a:bodyPr/>
        <a:lstStyle/>
        <a:p>
          <a:r>
            <a:rPr lang="en-GB" sz="1800" dirty="0"/>
            <a:t>Goal</a:t>
          </a:r>
          <a:endParaRPr lang="en-GB" sz="1400" dirty="0"/>
        </a:p>
      </dgm:t>
    </dgm:pt>
    <dgm:pt modelId="{EE5FB5AE-7C03-41B4-8DC1-9905AA01A8B7}" type="parTrans" cxnId="{0ED38763-FA92-4FF1-B602-3F23B3FA0AB3}">
      <dgm:prSet/>
      <dgm:spPr/>
      <dgm:t>
        <a:bodyPr/>
        <a:lstStyle/>
        <a:p>
          <a:endParaRPr lang="en-GB"/>
        </a:p>
      </dgm:t>
    </dgm:pt>
    <dgm:pt modelId="{E4C1B896-15EF-49AE-98BA-C9D3650FC1F9}" type="sibTrans" cxnId="{0ED38763-FA92-4FF1-B602-3F23B3FA0AB3}">
      <dgm:prSet/>
      <dgm:spPr/>
      <dgm:t>
        <a:bodyPr/>
        <a:lstStyle/>
        <a:p>
          <a:endParaRPr lang="en-GB"/>
        </a:p>
      </dgm:t>
    </dgm:pt>
    <dgm:pt modelId="{B81842EB-82C9-4D1D-9BB9-1AE62161AC30}">
      <dgm:prSet phldrT="[Text]"/>
      <dgm:spPr/>
      <dgm:t>
        <a:bodyPr/>
        <a:lstStyle/>
        <a:p>
          <a:r>
            <a:rPr lang="en-GB" dirty="0"/>
            <a:t>Situation to achieve </a:t>
          </a:r>
        </a:p>
      </dgm:t>
    </dgm:pt>
    <dgm:pt modelId="{BEC7F816-ADB6-4D2F-9F06-4E359FEBE61C}" type="parTrans" cxnId="{0D25707F-1249-4483-85FA-E8D753AB8713}">
      <dgm:prSet/>
      <dgm:spPr/>
      <dgm:t>
        <a:bodyPr/>
        <a:lstStyle/>
        <a:p>
          <a:endParaRPr lang="en-GB"/>
        </a:p>
      </dgm:t>
    </dgm:pt>
    <dgm:pt modelId="{A23D6FA6-2A2D-4D75-8E16-E31A016F9AFD}" type="sibTrans" cxnId="{0D25707F-1249-4483-85FA-E8D753AB8713}">
      <dgm:prSet/>
      <dgm:spPr/>
      <dgm:t>
        <a:bodyPr/>
        <a:lstStyle/>
        <a:p>
          <a:endParaRPr lang="en-GB"/>
        </a:p>
      </dgm:t>
    </dgm:pt>
    <dgm:pt modelId="{DEDBE979-FD2C-41FE-A53D-32ECB6AB0919}">
      <dgm:prSet phldrT="[Text]"/>
      <dgm:spPr/>
      <dgm:t>
        <a:bodyPr/>
        <a:lstStyle/>
        <a:p>
          <a:r>
            <a:rPr lang="en-GB" dirty="0"/>
            <a:t>Requirement from FitSM-1</a:t>
          </a:r>
        </a:p>
      </dgm:t>
    </dgm:pt>
    <dgm:pt modelId="{6E2F92DF-207D-4239-AD43-1387D675E323}" type="parTrans" cxnId="{93688FEF-B355-4912-B798-45804D5EC223}">
      <dgm:prSet/>
      <dgm:spPr/>
      <dgm:t>
        <a:bodyPr/>
        <a:lstStyle/>
        <a:p>
          <a:endParaRPr lang="en-GB"/>
        </a:p>
      </dgm:t>
    </dgm:pt>
    <dgm:pt modelId="{F109E4C1-D734-46B9-9FE4-15A3E037B838}" type="sibTrans" cxnId="{93688FEF-B355-4912-B798-45804D5EC223}">
      <dgm:prSet/>
      <dgm:spPr/>
      <dgm:t>
        <a:bodyPr/>
        <a:lstStyle/>
        <a:p>
          <a:endParaRPr lang="en-GB"/>
        </a:p>
      </dgm:t>
    </dgm:pt>
    <dgm:pt modelId="{D247C320-B733-4B46-A3D6-2025638145D0}">
      <dgm:prSet phldrT="[Text]" custT="1"/>
      <dgm:spPr/>
      <dgm:t>
        <a:bodyPr/>
        <a:lstStyle/>
        <a:p>
          <a:r>
            <a:rPr lang="en-GB" sz="1800" dirty="0"/>
            <a:t>Measure</a:t>
          </a:r>
          <a:endParaRPr lang="en-GB" sz="1400" dirty="0"/>
        </a:p>
      </dgm:t>
    </dgm:pt>
    <dgm:pt modelId="{D8051CAE-AA62-4CB0-9F29-6710C16B3149}" type="parTrans" cxnId="{4B66EAB4-76B8-49CE-BE43-4E23E9784433}">
      <dgm:prSet/>
      <dgm:spPr/>
      <dgm:t>
        <a:bodyPr/>
        <a:lstStyle/>
        <a:p>
          <a:endParaRPr lang="en-GB"/>
        </a:p>
      </dgm:t>
    </dgm:pt>
    <dgm:pt modelId="{C25D179D-54BF-4A08-9DB0-8A23EC25C02B}" type="sibTrans" cxnId="{4B66EAB4-76B8-49CE-BE43-4E23E9784433}">
      <dgm:prSet/>
      <dgm:spPr/>
      <dgm:t>
        <a:bodyPr/>
        <a:lstStyle/>
        <a:p>
          <a:endParaRPr lang="en-GB"/>
        </a:p>
      </dgm:t>
    </dgm:pt>
    <dgm:pt modelId="{7168E434-5F73-4BCB-8A69-92545D5528DB}">
      <dgm:prSet phldrT="[Text]"/>
      <dgm:spPr/>
      <dgm:t>
        <a:bodyPr/>
        <a:lstStyle/>
        <a:p>
          <a:r>
            <a:rPr lang="en-GB" dirty="0"/>
            <a:t>Quantifiable</a:t>
          </a:r>
        </a:p>
      </dgm:t>
    </dgm:pt>
    <dgm:pt modelId="{EF251034-E9CD-4980-B4B4-E95962135FE3}" type="parTrans" cxnId="{1AD3B502-2723-41D1-B289-D6D83D27FEA5}">
      <dgm:prSet/>
      <dgm:spPr/>
      <dgm:t>
        <a:bodyPr/>
        <a:lstStyle/>
        <a:p>
          <a:endParaRPr lang="en-GB"/>
        </a:p>
      </dgm:t>
    </dgm:pt>
    <dgm:pt modelId="{C83D3E01-ADFE-44AD-B436-61E219E715A0}" type="sibTrans" cxnId="{1AD3B502-2723-41D1-B289-D6D83D27FEA5}">
      <dgm:prSet/>
      <dgm:spPr/>
      <dgm:t>
        <a:bodyPr/>
        <a:lstStyle/>
        <a:p>
          <a:endParaRPr lang="en-GB"/>
        </a:p>
      </dgm:t>
    </dgm:pt>
    <dgm:pt modelId="{1F2D5629-6583-43B4-8CF1-97BD4F24C69D}">
      <dgm:prSet phldrT="[Text]"/>
      <dgm:spPr/>
      <dgm:t>
        <a:bodyPr/>
        <a:lstStyle/>
        <a:p>
          <a:r>
            <a:rPr lang="en-GB" dirty="0"/>
            <a:t>Objective</a:t>
          </a:r>
        </a:p>
      </dgm:t>
    </dgm:pt>
    <dgm:pt modelId="{05AFEA61-A32B-47EC-B9A7-CE5C5E4E6940}" type="parTrans" cxnId="{1716E3A5-8F5B-4C01-97F9-F374C915C3C5}">
      <dgm:prSet/>
      <dgm:spPr/>
      <dgm:t>
        <a:bodyPr/>
        <a:lstStyle/>
        <a:p>
          <a:endParaRPr lang="en-GB"/>
        </a:p>
      </dgm:t>
    </dgm:pt>
    <dgm:pt modelId="{EA7A129B-350A-4036-94F7-4F0BCD18A12C}" type="sibTrans" cxnId="{1716E3A5-8F5B-4C01-97F9-F374C915C3C5}">
      <dgm:prSet/>
      <dgm:spPr/>
      <dgm:t>
        <a:bodyPr/>
        <a:lstStyle/>
        <a:p>
          <a:endParaRPr lang="en-GB"/>
        </a:p>
      </dgm:t>
    </dgm:pt>
    <dgm:pt modelId="{210509CC-828E-49A9-9EF5-54B9728D2E66}">
      <dgm:prSet phldrT="[Text]" custT="1"/>
      <dgm:spPr/>
      <dgm:t>
        <a:bodyPr/>
        <a:lstStyle/>
        <a:p>
          <a:r>
            <a:rPr lang="en-GB" sz="1800" dirty="0"/>
            <a:t>Collection</a:t>
          </a:r>
          <a:endParaRPr lang="en-GB" sz="1400" dirty="0"/>
        </a:p>
      </dgm:t>
    </dgm:pt>
    <dgm:pt modelId="{B681F956-C237-477A-BCAF-1AE612D629FF}" type="parTrans" cxnId="{BC728925-3013-4A16-97A9-352721134F4D}">
      <dgm:prSet/>
      <dgm:spPr/>
      <dgm:t>
        <a:bodyPr/>
        <a:lstStyle/>
        <a:p>
          <a:endParaRPr lang="en-GB"/>
        </a:p>
      </dgm:t>
    </dgm:pt>
    <dgm:pt modelId="{8CE5B65E-3ACD-426C-9013-0C5109F0CFF2}" type="sibTrans" cxnId="{BC728925-3013-4A16-97A9-352721134F4D}">
      <dgm:prSet/>
      <dgm:spPr/>
      <dgm:t>
        <a:bodyPr/>
        <a:lstStyle/>
        <a:p>
          <a:endParaRPr lang="en-GB"/>
        </a:p>
      </dgm:t>
    </dgm:pt>
    <dgm:pt modelId="{D4A6FE33-04F4-4A34-9813-486A6D5E5B19}">
      <dgm:prSet phldrT="[Text]"/>
      <dgm:spPr/>
      <dgm:t>
        <a:bodyPr/>
        <a:lstStyle/>
        <a:p>
          <a:r>
            <a:rPr lang="en-GB" dirty="0"/>
            <a:t>Responsibility</a:t>
          </a:r>
        </a:p>
      </dgm:t>
    </dgm:pt>
    <dgm:pt modelId="{D1C15CAA-5ED8-48BC-8B61-9BAE31BFBA47}" type="parTrans" cxnId="{681EF410-ED09-4633-A53A-33649011891A}">
      <dgm:prSet/>
      <dgm:spPr/>
      <dgm:t>
        <a:bodyPr/>
        <a:lstStyle/>
        <a:p>
          <a:endParaRPr lang="en-GB"/>
        </a:p>
      </dgm:t>
    </dgm:pt>
    <dgm:pt modelId="{88F718EC-547B-4BC9-B27D-7ADB06397D5D}" type="sibTrans" cxnId="{681EF410-ED09-4633-A53A-33649011891A}">
      <dgm:prSet/>
      <dgm:spPr/>
      <dgm:t>
        <a:bodyPr/>
        <a:lstStyle/>
        <a:p>
          <a:endParaRPr lang="en-GB"/>
        </a:p>
      </dgm:t>
    </dgm:pt>
    <dgm:pt modelId="{C22381AE-2A34-4E5E-ADF7-192602F76606}">
      <dgm:prSet phldrT="[Text]" custT="1"/>
      <dgm:spPr/>
      <dgm:t>
        <a:bodyPr/>
        <a:lstStyle/>
        <a:p>
          <a:r>
            <a:rPr lang="en-GB" sz="1800" dirty="0"/>
            <a:t>Target</a:t>
          </a:r>
          <a:endParaRPr lang="en-GB" sz="1400" dirty="0"/>
        </a:p>
      </dgm:t>
    </dgm:pt>
    <dgm:pt modelId="{7D1FCC38-6673-46C1-A8D7-24DE6ACF6C6A}" type="parTrans" cxnId="{6892B21E-1835-4A52-9A05-EE9252130A8B}">
      <dgm:prSet/>
      <dgm:spPr/>
      <dgm:t>
        <a:bodyPr/>
        <a:lstStyle/>
        <a:p>
          <a:endParaRPr lang="en-GB"/>
        </a:p>
      </dgm:t>
    </dgm:pt>
    <dgm:pt modelId="{08515335-BFC1-49D2-8A9D-501DBF27D84F}" type="sibTrans" cxnId="{6892B21E-1835-4A52-9A05-EE9252130A8B}">
      <dgm:prSet/>
      <dgm:spPr/>
      <dgm:t>
        <a:bodyPr/>
        <a:lstStyle/>
        <a:p>
          <a:endParaRPr lang="en-GB"/>
        </a:p>
      </dgm:t>
    </dgm:pt>
    <dgm:pt modelId="{75614ED4-E50F-498D-8F88-0CB3AC6E6AC1}">
      <dgm:prSet phldrT="[Text]" custT="1"/>
      <dgm:spPr/>
      <dgm:t>
        <a:bodyPr/>
        <a:lstStyle/>
        <a:p>
          <a:r>
            <a:rPr lang="en-GB" sz="1800" dirty="0"/>
            <a:t>Review</a:t>
          </a:r>
          <a:endParaRPr lang="en-GB" sz="1400" dirty="0"/>
        </a:p>
      </dgm:t>
    </dgm:pt>
    <dgm:pt modelId="{76DE35F4-BBFD-4F9D-BF7E-54CAFED6F0AF}" type="parTrans" cxnId="{4A81F0A4-3002-414E-BBC1-748B359B8366}">
      <dgm:prSet/>
      <dgm:spPr/>
      <dgm:t>
        <a:bodyPr/>
        <a:lstStyle/>
        <a:p>
          <a:endParaRPr lang="en-GB"/>
        </a:p>
      </dgm:t>
    </dgm:pt>
    <dgm:pt modelId="{109941D2-D67B-4E8E-82DF-64E625C6AEC0}" type="sibTrans" cxnId="{4A81F0A4-3002-414E-BBC1-748B359B8366}">
      <dgm:prSet/>
      <dgm:spPr/>
      <dgm:t>
        <a:bodyPr/>
        <a:lstStyle/>
        <a:p>
          <a:endParaRPr lang="en-GB"/>
        </a:p>
      </dgm:t>
    </dgm:pt>
    <dgm:pt modelId="{E2A6CA65-38AE-47C9-B4AA-699B3A22077D}">
      <dgm:prSet phldrT="[Text]"/>
      <dgm:spPr/>
      <dgm:t>
        <a:bodyPr/>
        <a:lstStyle/>
        <a:p>
          <a:r>
            <a:rPr lang="en-GB" dirty="0"/>
            <a:t>Acceptable level of effort</a:t>
          </a:r>
        </a:p>
      </dgm:t>
    </dgm:pt>
    <dgm:pt modelId="{7D4AB71A-6FE6-4DCC-8596-6912081FF29E}" type="parTrans" cxnId="{C99BD954-A30C-4907-AEE5-B3D2F9EE0175}">
      <dgm:prSet/>
      <dgm:spPr/>
      <dgm:t>
        <a:bodyPr/>
        <a:lstStyle/>
        <a:p>
          <a:endParaRPr lang="en-GB"/>
        </a:p>
      </dgm:t>
    </dgm:pt>
    <dgm:pt modelId="{0D1E3D17-A75E-485E-95DF-058AB63D478E}" type="sibTrans" cxnId="{C99BD954-A30C-4907-AEE5-B3D2F9EE0175}">
      <dgm:prSet/>
      <dgm:spPr/>
      <dgm:t>
        <a:bodyPr/>
        <a:lstStyle/>
        <a:p>
          <a:endParaRPr lang="en-GB"/>
        </a:p>
      </dgm:t>
    </dgm:pt>
    <dgm:pt modelId="{0D1A0C49-A6B7-43DA-8AAD-6B54A796B71E}">
      <dgm:prSet phldrT="[Text]"/>
      <dgm:spPr/>
      <dgm:t>
        <a:bodyPr/>
        <a:lstStyle/>
        <a:p>
          <a:r>
            <a:rPr lang="en-GB" dirty="0"/>
            <a:t>Achievable</a:t>
          </a:r>
        </a:p>
      </dgm:t>
    </dgm:pt>
    <dgm:pt modelId="{AE8F2820-5AD3-4B22-B50C-45FD586979AB}" type="parTrans" cxnId="{95CE1E01-03D0-4F45-B2F0-A4C46797225D}">
      <dgm:prSet/>
      <dgm:spPr/>
      <dgm:t>
        <a:bodyPr/>
        <a:lstStyle/>
        <a:p>
          <a:endParaRPr lang="en-GB"/>
        </a:p>
      </dgm:t>
    </dgm:pt>
    <dgm:pt modelId="{EC3B7429-2CC3-4EF2-A7CA-396DA4334ECC}" type="sibTrans" cxnId="{95CE1E01-03D0-4F45-B2F0-A4C46797225D}">
      <dgm:prSet/>
      <dgm:spPr/>
      <dgm:t>
        <a:bodyPr/>
        <a:lstStyle/>
        <a:p>
          <a:endParaRPr lang="en-GB"/>
        </a:p>
      </dgm:t>
    </dgm:pt>
    <dgm:pt modelId="{6B8EADF3-7DAA-4649-9114-3F7A742151DD}">
      <dgm:prSet phldrT="[Text]"/>
      <dgm:spPr/>
      <dgm:t>
        <a:bodyPr/>
        <a:lstStyle/>
        <a:p>
          <a:r>
            <a:rPr lang="en-GB" dirty="0"/>
            <a:t>Time-bound</a:t>
          </a:r>
        </a:p>
      </dgm:t>
    </dgm:pt>
    <dgm:pt modelId="{8F7B2108-97D1-42E6-9912-FD4A3D22C344}" type="parTrans" cxnId="{44F14292-CA2C-42CA-B122-D8568BCA4E6D}">
      <dgm:prSet/>
      <dgm:spPr/>
      <dgm:t>
        <a:bodyPr/>
        <a:lstStyle/>
        <a:p>
          <a:endParaRPr lang="en-GB"/>
        </a:p>
      </dgm:t>
    </dgm:pt>
    <dgm:pt modelId="{4C7E1F2C-1CC3-47E8-B055-319AD0A3A789}" type="sibTrans" cxnId="{44F14292-CA2C-42CA-B122-D8568BCA4E6D}">
      <dgm:prSet/>
      <dgm:spPr/>
      <dgm:t>
        <a:bodyPr/>
        <a:lstStyle/>
        <a:p>
          <a:endParaRPr lang="en-GB"/>
        </a:p>
      </dgm:t>
    </dgm:pt>
    <dgm:pt modelId="{C1E7A9BE-21DB-45ED-8C79-26BE04C8E68F}">
      <dgm:prSet phldrT="[Text]"/>
      <dgm:spPr/>
      <dgm:t>
        <a:bodyPr/>
        <a:lstStyle/>
        <a:p>
          <a:r>
            <a:rPr lang="en-GB" dirty="0"/>
            <a:t>Periodic assessment</a:t>
          </a:r>
        </a:p>
      </dgm:t>
    </dgm:pt>
    <dgm:pt modelId="{C828A2D7-9A7E-4559-AEFA-750C88F307A5}" type="parTrans" cxnId="{71E77138-5804-460F-8356-6F6351D6BA18}">
      <dgm:prSet/>
      <dgm:spPr/>
      <dgm:t>
        <a:bodyPr/>
        <a:lstStyle/>
        <a:p>
          <a:endParaRPr lang="en-GB"/>
        </a:p>
      </dgm:t>
    </dgm:pt>
    <dgm:pt modelId="{7038E0C4-AAE3-4C9B-A1FE-B0BD0CEF50ED}" type="sibTrans" cxnId="{71E77138-5804-460F-8356-6F6351D6BA18}">
      <dgm:prSet/>
      <dgm:spPr/>
      <dgm:t>
        <a:bodyPr/>
        <a:lstStyle/>
        <a:p>
          <a:endParaRPr lang="en-GB"/>
        </a:p>
      </dgm:t>
    </dgm:pt>
    <dgm:pt modelId="{9694C72D-E575-4ECA-9C5A-B1DCA9AC3D9B}">
      <dgm:prSet phldrT="[Text]"/>
      <dgm:spPr/>
      <dgm:t>
        <a:bodyPr/>
        <a:lstStyle/>
        <a:p>
          <a:r>
            <a:rPr lang="en-GB" dirty="0"/>
            <a:t>Make improvements based on results</a:t>
          </a:r>
        </a:p>
      </dgm:t>
    </dgm:pt>
    <dgm:pt modelId="{711315A5-C494-4C00-8743-A279DE1608E4}" type="parTrans" cxnId="{29052F48-2D2D-4771-9CD8-197241C27F2B}">
      <dgm:prSet/>
      <dgm:spPr/>
      <dgm:t>
        <a:bodyPr/>
        <a:lstStyle/>
        <a:p>
          <a:endParaRPr lang="en-GB"/>
        </a:p>
      </dgm:t>
    </dgm:pt>
    <dgm:pt modelId="{10C77D01-90B6-466A-BB16-2194C1B50C5C}" type="sibTrans" cxnId="{29052F48-2D2D-4771-9CD8-197241C27F2B}">
      <dgm:prSet/>
      <dgm:spPr/>
      <dgm:t>
        <a:bodyPr/>
        <a:lstStyle/>
        <a:p>
          <a:endParaRPr lang="en-GB"/>
        </a:p>
      </dgm:t>
    </dgm:pt>
    <dgm:pt modelId="{59534422-B3AD-423A-A114-E239FD7EE944}">
      <dgm:prSet phldrT="[Text]"/>
      <dgm:spPr/>
      <dgm:t>
        <a:bodyPr/>
        <a:lstStyle/>
        <a:p>
          <a:r>
            <a:rPr lang="en-GB" dirty="0"/>
            <a:t>Means (technology)</a:t>
          </a:r>
        </a:p>
      </dgm:t>
    </dgm:pt>
    <dgm:pt modelId="{47AB3218-7303-45C4-B786-4BB146893396}" type="parTrans" cxnId="{7FFA35DB-1425-4980-A0C6-FD01FA7D18B0}">
      <dgm:prSet/>
      <dgm:spPr/>
      <dgm:t>
        <a:bodyPr/>
        <a:lstStyle/>
        <a:p>
          <a:endParaRPr lang="en-GB"/>
        </a:p>
      </dgm:t>
    </dgm:pt>
    <dgm:pt modelId="{C7D351F5-5285-49FA-9E2B-DD67329B05C7}" type="sibTrans" cxnId="{7FFA35DB-1425-4980-A0C6-FD01FA7D18B0}">
      <dgm:prSet/>
      <dgm:spPr/>
      <dgm:t>
        <a:bodyPr/>
        <a:lstStyle/>
        <a:p>
          <a:endParaRPr lang="en-GB"/>
        </a:p>
      </dgm:t>
    </dgm:pt>
    <dgm:pt modelId="{A3F29A02-06BC-4CBB-966F-E235F7559F1C}" type="pres">
      <dgm:prSet presAssocID="{E0F7845F-D88C-4ACF-B63D-8F8F1EC9D08F}" presName="linearFlow" presStyleCnt="0">
        <dgm:presLayoutVars>
          <dgm:dir/>
          <dgm:animLvl val="lvl"/>
          <dgm:resizeHandles val="exact"/>
        </dgm:presLayoutVars>
      </dgm:prSet>
      <dgm:spPr/>
    </dgm:pt>
    <dgm:pt modelId="{8B5E1C11-1618-45F8-A131-2B7716455252}" type="pres">
      <dgm:prSet presAssocID="{B5ABFCC8-1ADF-40F9-ADB5-D5983D45BEE6}" presName="composite" presStyleCnt="0"/>
      <dgm:spPr/>
    </dgm:pt>
    <dgm:pt modelId="{46E8649C-8F2D-421D-917F-E79A7CC77B86}" type="pres">
      <dgm:prSet presAssocID="{B5ABFCC8-1ADF-40F9-ADB5-D5983D45BEE6}" presName="parTx" presStyleLbl="node1" presStyleIdx="0" presStyleCnt="5">
        <dgm:presLayoutVars>
          <dgm:chMax val="0"/>
          <dgm:chPref val="0"/>
          <dgm:bulletEnabled val="1"/>
        </dgm:presLayoutVars>
      </dgm:prSet>
      <dgm:spPr/>
    </dgm:pt>
    <dgm:pt modelId="{F5D9B6B7-9A09-4F5F-BE84-DB40FE520B25}" type="pres">
      <dgm:prSet presAssocID="{B5ABFCC8-1ADF-40F9-ADB5-D5983D45BEE6}" presName="parSh" presStyleLbl="node1" presStyleIdx="0" presStyleCnt="5"/>
      <dgm:spPr/>
    </dgm:pt>
    <dgm:pt modelId="{800350E9-5157-4B86-9174-6575C3AD31B4}" type="pres">
      <dgm:prSet presAssocID="{B5ABFCC8-1ADF-40F9-ADB5-D5983D45BEE6}" presName="desTx" presStyleLbl="fgAcc1" presStyleIdx="0" presStyleCnt="5">
        <dgm:presLayoutVars>
          <dgm:bulletEnabled val="1"/>
        </dgm:presLayoutVars>
      </dgm:prSet>
      <dgm:spPr/>
    </dgm:pt>
    <dgm:pt modelId="{7B04B925-596D-439D-937A-9691D7F90FB4}" type="pres">
      <dgm:prSet presAssocID="{E4C1B896-15EF-49AE-98BA-C9D3650FC1F9}" presName="sibTrans" presStyleLbl="sibTrans2D1" presStyleIdx="0" presStyleCnt="4"/>
      <dgm:spPr/>
    </dgm:pt>
    <dgm:pt modelId="{7506F338-DAD0-45A3-8073-D9A952268833}" type="pres">
      <dgm:prSet presAssocID="{E4C1B896-15EF-49AE-98BA-C9D3650FC1F9}" presName="connTx" presStyleLbl="sibTrans2D1" presStyleIdx="0" presStyleCnt="4"/>
      <dgm:spPr/>
    </dgm:pt>
    <dgm:pt modelId="{0CE4353D-74D5-41DB-B457-5664882950B7}" type="pres">
      <dgm:prSet presAssocID="{D247C320-B733-4B46-A3D6-2025638145D0}" presName="composite" presStyleCnt="0"/>
      <dgm:spPr/>
    </dgm:pt>
    <dgm:pt modelId="{28DEB511-BAC6-47E7-ABAB-C835C80B9A12}" type="pres">
      <dgm:prSet presAssocID="{D247C320-B733-4B46-A3D6-2025638145D0}" presName="parTx" presStyleLbl="node1" presStyleIdx="0" presStyleCnt="5">
        <dgm:presLayoutVars>
          <dgm:chMax val="0"/>
          <dgm:chPref val="0"/>
          <dgm:bulletEnabled val="1"/>
        </dgm:presLayoutVars>
      </dgm:prSet>
      <dgm:spPr/>
    </dgm:pt>
    <dgm:pt modelId="{77152FCB-17B9-4DF4-B99F-93C5EE8ED355}" type="pres">
      <dgm:prSet presAssocID="{D247C320-B733-4B46-A3D6-2025638145D0}" presName="parSh" presStyleLbl="node1" presStyleIdx="1" presStyleCnt="5"/>
      <dgm:spPr/>
    </dgm:pt>
    <dgm:pt modelId="{6AD5EC68-20AE-4B28-83FA-11B84871F4E8}" type="pres">
      <dgm:prSet presAssocID="{D247C320-B733-4B46-A3D6-2025638145D0}" presName="desTx" presStyleLbl="fgAcc1" presStyleIdx="1" presStyleCnt="5">
        <dgm:presLayoutVars>
          <dgm:bulletEnabled val="1"/>
        </dgm:presLayoutVars>
      </dgm:prSet>
      <dgm:spPr/>
    </dgm:pt>
    <dgm:pt modelId="{69E86E78-FF0B-44BA-9B30-7AD9874B0BFD}" type="pres">
      <dgm:prSet presAssocID="{C25D179D-54BF-4A08-9DB0-8A23EC25C02B}" presName="sibTrans" presStyleLbl="sibTrans2D1" presStyleIdx="1" presStyleCnt="4"/>
      <dgm:spPr/>
    </dgm:pt>
    <dgm:pt modelId="{9F35D1FE-3439-4308-BB18-B15AABE22F78}" type="pres">
      <dgm:prSet presAssocID="{C25D179D-54BF-4A08-9DB0-8A23EC25C02B}" presName="connTx" presStyleLbl="sibTrans2D1" presStyleIdx="1" presStyleCnt="4"/>
      <dgm:spPr/>
    </dgm:pt>
    <dgm:pt modelId="{DF7611DC-328E-44F9-9791-9E37084964E6}" type="pres">
      <dgm:prSet presAssocID="{210509CC-828E-49A9-9EF5-54B9728D2E66}" presName="composite" presStyleCnt="0"/>
      <dgm:spPr/>
    </dgm:pt>
    <dgm:pt modelId="{A7BD6402-6133-4EB9-836C-45143C159611}" type="pres">
      <dgm:prSet presAssocID="{210509CC-828E-49A9-9EF5-54B9728D2E66}" presName="parTx" presStyleLbl="node1" presStyleIdx="1" presStyleCnt="5">
        <dgm:presLayoutVars>
          <dgm:chMax val="0"/>
          <dgm:chPref val="0"/>
          <dgm:bulletEnabled val="1"/>
        </dgm:presLayoutVars>
      </dgm:prSet>
      <dgm:spPr/>
    </dgm:pt>
    <dgm:pt modelId="{A42EC6D7-7B31-4B31-878B-D4863FFC5AFD}" type="pres">
      <dgm:prSet presAssocID="{210509CC-828E-49A9-9EF5-54B9728D2E66}" presName="parSh" presStyleLbl="node1" presStyleIdx="2" presStyleCnt="5"/>
      <dgm:spPr/>
    </dgm:pt>
    <dgm:pt modelId="{18C480DF-7CFE-4718-AAA8-60B1C7668030}" type="pres">
      <dgm:prSet presAssocID="{210509CC-828E-49A9-9EF5-54B9728D2E66}" presName="desTx" presStyleLbl="fgAcc1" presStyleIdx="2" presStyleCnt="5">
        <dgm:presLayoutVars>
          <dgm:bulletEnabled val="1"/>
        </dgm:presLayoutVars>
      </dgm:prSet>
      <dgm:spPr/>
    </dgm:pt>
    <dgm:pt modelId="{FFBC971B-8DE1-4A8E-A464-B66AACE675F0}" type="pres">
      <dgm:prSet presAssocID="{8CE5B65E-3ACD-426C-9013-0C5109F0CFF2}" presName="sibTrans" presStyleLbl="sibTrans2D1" presStyleIdx="2" presStyleCnt="4"/>
      <dgm:spPr/>
    </dgm:pt>
    <dgm:pt modelId="{1378A5BA-CD85-4E38-8779-F09D09CB4350}" type="pres">
      <dgm:prSet presAssocID="{8CE5B65E-3ACD-426C-9013-0C5109F0CFF2}" presName="connTx" presStyleLbl="sibTrans2D1" presStyleIdx="2" presStyleCnt="4"/>
      <dgm:spPr/>
    </dgm:pt>
    <dgm:pt modelId="{F1A3B81E-FD90-44D1-9046-1F3327A6058D}" type="pres">
      <dgm:prSet presAssocID="{C22381AE-2A34-4E5E-ADF7-192602F76606}" presName="composite" presStyleCnt="0"/>
      <dgm:spPr/>
    </dgm:pt>
    <dgm:pt modelId="{6DB6D191-94B3-473F-8812-8A6D1EE4A82F}" type="pres">
      <dgm:prSet presAssocID="{C22381AE-2A34-4E5E-ADF7-192602F76606}" presName="parTx" presStyleLbl="node1" presStyleIdx="2" presStyleCnt="5">
        <dgm:presLayoutVars>
          <dgm:chMax val="0"/>
          <dgm:chPref val="0"/>
          <dgm:bulletEnabled val="1"/>
        </dgm:presLayoutVars>
      </dgm:prSet>
      <dgm:spPr/>
    </dgm:pt>
    <dgm:pt modelId="{C57B1C78-4E13-4798-890A-0A5761F544F2}" type="pres">
      <dgm:prSet presAssocID="{C22381AE-2A34-4E5E-ADF7-192602F76606}" presName="parSh" presStyleLbl="node1" presStyleIdx="3" presStyleCnt="5"/>
      <dgm:spPr/>
    </dgm:pt>
    <dgm:pt modelId="{0AE02A7D-994F-469F-A039-FEB5ADBBEF7F}" type="pres">
      <dgm:prSet presAssocID="{C22381AE-2A34-4E5E-ADF7-192602F76606}" presName="desTx" presStyleLbl="fgAcc1" presStyleIdx="3" presStyleCnt="5">
        <dgm:presLayoutVars>
          <dgm:bulletEnabled val="1"/>
        </dgm:presLayoutVars>
      </dgm:prSet>
      <dgm:spPr/>
    </dgm:pt>
    <dgm:pt modelId="{D977D490-6C17-4B15-8D63-438197DF3CC4}" type="pres">
      <dgm:prSet presAssocID="{08515335-BFC1-49D2-8A9D-501DBF27D84F}" presName="sibTrans" presStyleLbl="sibTrans2D1" presStyleIdx="3" presStyleCnt="4"/>
      <dgm:spPr/>
    </dgm:pt>
    <dgm:pt modelId="{0C874556-F833-47DA-8A25-B79A733BBA92}" type="pres">
      <dgm:prSet presAssocID="{08515335-BFC1-49D2-8A9D-501DBF27D84F}" presName="connTx" presStyleLbl="sibTrans2D1" presStyleIdx="3" presStyleCnt="4"/>
      <dgm:spPr/>
    </dgm:pt>
    <dgm:pt modelId="{65DC07AB-98AD-48CB-A32B-39E9656F9A1C}" type="pres">
      <dgm:prSet presAssocID="{75614ED4-E50F-498D-8F88-0CB3AC6E6AC1}" presName="composite" presStyleCnt="0"/>
      <dgm:spPr/>
    </dgm:pt>
    <dgm:pt modelId="{8AF41E7A-201C-4E06-9133-BE33CCDC8A1B}" type="pres">
      <dgm:prSet presAssocID="{75614ED4-E50F-498D-8F88-0CB3AC6E6AC1}" presName="parTx" presStyleLbl="node1" presStyleIdx="3" presStyleCnt="5">
        <dgm:presLayoutVars>
          <dgm:chMax val="0"/>
          <dgm:chPref val="0"/>
          <dgm:bulletEnabled val="1"/>
        </dgm:presLayoutVars>
      </dgm:prSet>
      <dgm:spPr/>
    </dgm:pt>
    <dgm:pt modelId="{7ECC3B17-E603-44FA-97FA-0F721848DA2D}" type="pres">
      <dgm:prSet presAssocID="{75614ED4-E50F-498D-8F88-0CB3AC6E6AC1}" presName="parSh" presStyleLbl="node1" presStyleIdx="4" presStyleCnt="5"/>
      <dgm:spPr/>
    </dgm:pt>
    <dgm:pt modelId="{810F5900-B262-4656-B962-10E4EEB8E91A}" type="pres">
      <dgm:prSet presAssocID="{75614ED4-E50F-498D-8F88-0CB3AC6E6AC1}" presName="desTx" presStyleLbl="fgAcc1" presStyleIdx="4" presStyleCnt="5">
        <dgm:presLayoutVars>
          <dgm:bulletEnabled val="1"/>
        </dgm:presLayoutVars>
      </dgm:prSet>
      <dgm:spPr/>
    </dgm:pt>
  </dgm:ptLst>
  <dgm:cxnLst>
    <dgm:cxn modelId="{2F44AF00-E700-4DED-B554-254622A1FFCC}" type="presOf" srcId="{D247C320-B733-4B46-A3D6-2025638145D0}" destId="{77152FCB-17B9-4DF4-B99F-93C5EE8ED355}" srcOrd="1" destOrd="0" presId="urn:microsoft.com/office/officeart/2005/8/layout/process3"/>
    <dgm:cxn modelId="{95CE1E01-03D0-4F45-B2F0-A4C46797225D}" srcId="{C22381AE-2A34-4E5E-ADF7-192602F76606}" destId="{0D1A0C49-A6B7-43DA-8AAD-6B54A796B71E}" srcOrd="0" destOrd="0" parTransId="{AE8F2820-5AD3-4B22-B50C-45FD586979AB}" sibTransId="{EC3B7429-2CC3-4EF2-A7CA-396DA4334ECC}"/>
    <dgm:cxn modelId="{1AD3B502-2723-41D1-B289-D6D83D27FEA5}" srcId="{D247C320-B733-4B46-A3D6-2025638145D0}" destId="{7168E434-5F73-4BCB-8A69-92545D5528DB}" srcOrd="0" destOrd="0" parTransId="{EF251034-E9CD-4980-B4B4-E95962135FE3}" sibTransId="{C83D3E01-ADFE-44AD-B436-61E219E715A0}"/>
    <dgm:cxn modelId="{681EF410-ED09-4633-A53A-33649011891A}" srcId="{210509CC-828E-49A9-9EF5-54B9728D2E66}" destId="{D4A6FE33-04F4-4A34-9813-486A6D5E5B19}" srcOrd="0" destOrd="0" parTransId="{D1C15CAA-5ED8-48BC-8B61-9BAE31BFBA47}" sibTransId="{88F718EC-547B-4BC9-B27D-7ADB06397D5D}"/>
    <dgm:cxn modelId="{0B817114-65ED-4CEB-8C90-95590A2C8A93}" type="presOf" srcId="{1F2D5629-6583-43B4-8CF1-97BD4F24C69D}" destId="{6AD5EC68-20AE-4B28-83FA-11B84871F4E8}" srcOrd="0" destOrd="1" presId="urn:microsoft.com/office/officeart/2005/8/layout/process3"/>
    <dgm:cxn modelId="{40763215-F8F5-4582-894D-48F31ED02286}" type="presOf" srcId="{0D1A0C49-A6B7-43DA-8AAD-6B54A796B71E}" destId="{0AE02A7D-994F-469F-A039-FEB5ADBBEF7F}" srcOrd="0" destOrd="0" presId="urn:microsoft.com/office/officeart/2005/8/layout/process3"/>
    <dgm:cxn modelId="{6892B21E-1835-4A52-9A05-EE9252130A8B}" srcId="{E0F7845F-D88C-4ACF-B63D-8F8F1EC9D08F}" destId="{C22381AE-2A34-4E5E-ADF7-192602F76606}" srcOrd="3" destOrd="0" parTransId="{7D1FCC38-6673-46C1-A8D7-24DE6ACF6C6A}" sibTransId="{08515335-BFC1-49D2-8A9D-501DBF27D84F}"/>
    <dgm:cxn modelId="{BC728925-3013-4A16-97A9-352721134F4D}" srcId="{E0F7845F-D88C-4ACF-B63D-8F8F1EC9D08F}" destId="{210509CC-828E-49A9-9EF5-54B9728D2E66}" srcOrd="2" destOrd="0" parTransId="{B681F956-C237-477A-BCAF-1AE612D629FF}" sibTransId="{8CE5B65E-3ACD-426C-9013-0C5109F0CFF2}"/>
    <dgm:cxn modelId="{913CA828-BDBC-4DD2-AD52-54FB58B97ADE}" type="presOf" srcId="{8CE5B65E-3ACD-426C-9013-0C5109F0CFF2}" destId="{1378A5BA-CD85-4E38-8779-F09D09CB4350}" srcOrd="1" destOrd="0" presId="urn:microsoft.com/office/officeart/2005/8/layout/process3"/>
    <dgm:cxn modelId="{E0D7BF31-2048-4F52-831C-5E59D37ECAB6}" type="presOf" srcId="{E0F7845F-D88C-4ACF-B63D-8F8F1EC9D08F}" destId="{A3F29A02-06BC-4CBB-966F-E235F7559F1C}" srcOrd="0" destOrd="0" presId="urn:microsoft.com/office/officeart/2005/8/layout/process3"/>
    <dgm:cxn modelId="{55732C38-ED27-4DAE-B004-269F6E737716}" type="presOf" srcId="{75614ED4-E50F-498D-8F88-0CB3AC6E6AC1}" destId="{7ECC3B17-E603-44FA-97FA-0F721848DA2D}" srcOrd="1" destOrd="0" presId="urn:microsoft.com/office/officeart/2005/8/layout/process3"/>
    <dgm:cxn modelId="{71E77138-5804-460F-8356-6F6351D6BA18}" srcId="{75614ED4-E50F-498D-8F88-0CB3AC6E6AC1}" destId="{C1E7A9BE-21DB-45ED-8C79-26BE04C8E68F}" srcOrd="0" destOrd="0" parTransId="{C828A2D7-9A7E-4559-AEFA-750C88F307A5}" sibTransId="{7038E0C4-AAE3-4C9B-A1FE-B0BD0CEF50ED}"/>
    <dgm:cxn modelId="{6E2CE93E-B9D7-48C2-B4F9-7A3C06EDBF43}" type="presOf" srcId="{75614ED4-E50F-498D-8F88-0CB3AC6E6AC1}" destId="{8AF41E7A-201C-4E06-9133-BE33CCDC8A1B}" srcOrd="0" destOrd="0" presId="urn:microsoft.com/office/officeart/2005/8/layout/process3"/>
    <dgm:cxn modelId="{B34D903F-DE7D-4257-B957-74A7382489D7}" type="presOf" srcId="{7168E434-5F73-4BCB-8A69-92545D5528DB}" destId="{6AD5EC68-20AE-4B28-83FA-11B84871F4E8}" srcOrd="0" destOrd="0" presId="urn:microsoft.com/office/officeart/2005/8/layout/process3"/>
    <dgm:cxn modelId="{0ED38763-FA92-4FF1-B602-3F23B3FA0AB3}" srcId="{E0F7845F-D88C-4ACF-B63D-8F8F1EC9D08F}" destId="{B5ABFCC8-1ADF-40F9-ADB5-D5983D45BEE6}" srcOrd="0" destOrd="0" parTransId="{EE5FB5AE-7C03-41B4-8DC1-9905AA01A8B7}" sibTransId="{E4C1B896-15EF-49AE-98BA-C9D3650FC1F9}"/>
    <dgm:cxn modelId="{5CB14566-DBCB-4860-8AC0-7CAD7FA7F1CF}" type="presOf" srcId="{D4A6FE33-04F4-4A34-9813-486A6D5E5B19}" destId="{18C480DF-7CFE-4718-AAA8-60B1C7668030}" srcOrd="0" destOrd="0" presId="urn:microsoft.com/office/officeart/2005/8/layout/process3"/>
    <dgm:cxn modelId="{29052F48-2D2D-4771-9CD8-197241C27F2B}" srcId="{75614ED4-E50F-498D-8F88-0CB3AC6E6AC1}" destId="{9694C72D-E575-4ECA-9C5A-B1DCA9AC3D9B}" srcOrd="1" destOrd="0" parTransId="{711315A5-C494-4C00-8743-A279DE1608E4}" sibTransId="{10C77D01-90B6-466A-BB16-2194C1B50C5C}"/>
    <dgm:cxn modelId="{A122206D-7443-4EC7-9A8F-E9417F2A52F5}" type="presOf" srcId="{B81842EB-82C9-4D1D-9BB9-1AE62161AC30}" destId="{800350E9-5157-4B86-9174-6575C3AD31B4}" srcOrd="0" destOrd="0" presId="urn:microsoft.com/office/officeart/2005/8/layout/process3"/>
    <dgm:cxn modelId="{454BD44E-839D-4FDD-BEFC-2EB0F75697B5}" type="presOf" srcId="{210509CC-828E-49A9-9EF5-54B9728D2E66}" destId="{A42EC6D7-7B31-4B31-878B-D4863FFC5AFD}" srcOrd="1" destOrd="0" presId="urn:microsoft.com/office/officeart/2005/8/layout/process3"/>
    <dgm:cxn modelId="{C99BD954-A30C-4907-AEE5-B3D2F9EE0175}" srcId="{210509CC-828E-49A9-9EF5-54B9728D2E66}" destId="{E2A6CA65-38AE-47C9-B4AA-699B3A22077D}" srcOrd="1" destOrd="0" parTransId="{7D4AB71A-6FE6-4DCC-8596-6912081FF29E}" sibTransId="{0D1E3D17-A75E-485E-95DF-058AB63D478E}"/>
    <dgm:cxn modelId="{78459F75-F8BE-4621-959E-F627EC463357}" type="presOf" srcId="{08515335-BFC1-49D2-8A9D-501DBF27D84F}" destId="{0C874556-F833-47DA-8A25-B79A733BBA92}" srcOrd="1" destOrd="0" presId="urn:microsoft.com/office/officeart/2005/8/layout/process3"/>
    <dgm:cxn modelId="{0D25707F-1249-4483-85FA-E8D753AB8713}" srcId="{B5ABFCC8-1ADF-40F9-ADB5-D5983D45BEE6}" destId="{B81842EB-82C9-4D1D-9BB9-1AE62161AC30}" srcOrd="0" destOrd="0" parTransId="{BEC7F816-ADB6-4D2F-9F06-4E359FEBE61C}" sibTransId="{A23D6FA6-2A2D-4D75-8E16-E31A016F9AFD}"/>
    <dgm:cxn modelId="{C4A9BA85-8384-448D-B874-4A448B5BEEE3}" type="presOf" srcId="{210509CC-828E-49A9-9EF5-54B9728D2E66}" destId="{A7BD6402-6133-4EB9-836C-45143C159611}" srcOrd="0" destOrd="0" presId="urn:microsoft.com/office/officeart/2005/8/layout/process3"/>
    <dgm:cxn modelId="{4B0A568B-2A45-44B7-8FE7-8AC647FB3214}" type="presOf" srcId="{E4C1B896-15EF-49AE-98BA-C9D3650FC1F9}" destId="{7506F338-DAD0-45A3-8073-D9A952268833}" srcOrd="1" destOrd="0" presId="urn:microsoft.com/office/officeart/2005/8/layout/process3"/>
    <dgm:cxn modelId="{44F14292-CA2C-42CA-B122-D8568BCA4E6D}" srcId="{C22381AE-2A34-4E5E-ADF7-192602F76606}" destId="{6B8EADF3-7DAA-4649-9114-3F7A742151DD}" srcOrd="1" destOrd="0" parTransId="{8F7B2108-97D1-42E6-9912-FD4A3D22C344}" sibTransId="{4C7E1F2C-1CC3-47E8-B055-319AD0A3A789}"/>
    <dgm:cxn modelId="{1218F793-13B2-418D-80FA-44881D3A3181}" type="presOf" srcId="{59534422-B3AD-423A-A114-E239FD7EE944}" destId="{18C480DF-7CFE-4718-AAA8-60B1C7668030}" srcOrd="0" destOrd="2" presId="urn:microsoft.com/office/officeart/2005/8/layout/process3"/>
    <dgm:cxn modelId="{BA950B9E-BB9C-45F3-A0D7-FDF7A3D470F2}" type="presOf" srcId="{08515335-BFC1-49D2-8A9D-501DBF27D84F}" destId="{D977D490-6C17-4B15-8D63-438197DF3CC4}" srcOrd="0" destOrd="0" presId="urn:microsoft.com/office/officeart/2005/8/layout/process3"/>
    <dgm:cxn modelId="{4A81F0A4-3002-414E-BBC1-748B359B8366}" srcId="{E0F7845F-D88C-4ACF-B63D-8F8F1EC9D08F}" destId="{75614ED4-E50F-498D-8F88-0CB3AC6E6AC1}" srcOrd="4" destOrd="0" parTransId="{76DE35F4-BBFD-4F9D-BF7E-54CAFED6F0AF}" sibTransId="{109941D2-D67B-4E8E-82DF-64E625C6AEC0}"/>
    <dgm:cxn modelId="{1716E3A5-8F5B-4C01-97F9-F374C915C3C5}" srcId="{D247C320-B733-4B46-A3D6-2025638145D0}" destId="{1F2D5629-6583-43B4-8CF1-97BD4F24C69D}" srcOrd="1" destOrd="0" parTransId="{05AFEA61-A32B-47EC-B9A7-CE5C5E4E6940}" sibTransId="{EA7A129B-350A-4036-94F7-4F0BCD18A12C}"/>
    <dgm:cxn modelId="{01EFC3AF-7DD9-4243-942B-D452E4D84DF8}" type="presOf" srcId="{DEDBE979-FD2C-41FE-A53D-32ECB6AB0919}" destId="{800350E9-5157-4B86-9174-6575C3AD31B4}" srcOrd="0" destOrd="1" presId="urn:microsoft.com/office/officeart/2005/8/layout/process3"/>
    <dgm:cxn modelId="{4B66EAB4-76B8-49CE-BE43-4E23E9784433}" srcId="{E0F7845F-D88C-4ACF-B63D-8F8F1EC9D08F}" destId="{D247C320-B733-4B46-A3D6-2025638145D0}" srcOrd="1" destOrd="0" parTransId="{D8051CAE-AA62-4CB0-9F29-6710C16B3149}" sibTransId="{C25D179D-54BF-4A08-9DB0-8A23EC25C02B}"/>
    <dgm:cxn modelId="{C9B8B6B6-E6DA-418E-9CD1-E7A79B57462B}" type="presOf" srcId="{E4C1B896-15EF-49AE-98BA-C9D3650FC1F9}" destId="{7B04B925-596D-439D-937A-9691D7F90FB4}" srcOrd="0" destOrd="0" presId="urn:microsoft.com/office/officeart/2005/8/layout/process3"/>
    <dgm:cxn modelId="{2FFBFCBB-39C4-458E-B686-DD2A7FD4B69E}" type="presOf" srcId="{B5ABFCC8-1ADF-40F9-ADB5-D5983D45BEE6}" destId="{46E8649C-8F2D-421D-917F-E79A7CC77B86}" srcOrd="0" destOrd="0" presId="urn:microsoft.com/office/officeart/2005/8/layout/process3"/>
    <dgm:cxn modelId="{33CACCCA-9417-44D0-A4E8-3B22D9176554}" type="presOf" srcId="{C22381AE-2A34-4E5E-ADF7-192602F76606}" destId="{C57B1C78-4E13-4798-890A-0A5761F544F2}" srcOrd="1" destOrd="0" presId="urn:microsoft.com/office/officeart/2005/8/layout/process3"/>
    <dgm:cxn modelId="{C44314D6-6679-4272-938D-744EFFA875D8}" type="presOf" srcId="{6B8EADF3-7DAA-4649-9114-3F7A742151DD}" destId="{0AE02A7D-994F-469F-A039-FEB5ADBBEF7F}" srcOrd="0" destOrd="1" presId="urn:microsoft.com/office/officeart/2005/8/layout/process3"/>
    <dgm:cxn modelId="{9479AAD7-56CA-409F-9E2A-C6B095A07384}" type="presOf" srcId="{C25D179D-54BF-4A08-9DB0-8A23EC25C02B}" destId="{69E86E78-FF0B-44BA-9B30-7AD9874B0BFD}" srcOrd="0" destOrd="0" presId="urn:microsoft.com/office/officeart/2005/8/layout/process3"/>
    <dgm:cxn modelId="{24FA92D9-B1C2-434F-9C78-9E6F73761C0F}" type="presOf" srcId="{C1E7A9BE-21DB-45ED-8C79-26BE04C8E68F}" destId="{810F5900-B262-4656-B962-10E4EEB8E91A}" srcOrd="0" destOrd="0" presId="urn:microsoft.com/office/officeart/2005/8/layout/process3"/>
    <dgm:cxn modelId="{7FFA35DB-1425-4980-A0C6-FD01FA7D18B0}" srcId="{210509CC-828E-49A9-9EF5-54B9728D2E66}" destId="{59534422-B3AD-423A-A114-E239FD7EE944}" srcOrd="2" destOrd="0" parTransId="{47AB3218-7303-45C4-B786-4BB146893396}" sibTransId="{C7D351F5-5285-49FA-9E2B-DD67329B05C7}"/>
    <dgm:cxn modelId="{204342DC-6CE6-44BD-92CE-0E1CBC30E64C}" type="presOf" srcId="{C25D179D-54BF-4A08-9DB0-8A23EC25C02B}" destId="{9F35D1FE-3439-4308-BB18-B15AABE22F78}" srcOrd="1" destOrd="0" presId="urn:microsoft.com/office/officeart/2005/8/layout/process3"/>
    <dgm:cxn modelId="{7EA3A6DD-1823-4166-9FE5-6484932835AB}" type="presOf" srcId="{E2A6CA65-38AE-47C9-B4AA-699B3A22077D}" destId="{18C480DF-7CFE-4718-AAA8-60B1C7668030}" srcOrd="0" destOrd="1" presId="urn:microsoft.com/office/officeart/2005/8/layout/process3"/>
    <dgm:cxn modelId="{D370BEDE-C39E-44E5-B594-F0A4D138E7F1}" type="presOf" srcId="{8CE5B65E-3ACD-426C-9013-0C5109F0CFF2}" destId="{FFBC971B-8DE1-4A8E-A464-B66AACE675F0}" srcOrd="0" destOrd="0" presId="urn:microsoft.com/office/officeart/2005/8/layout/process3"/>
    <dgm:cxn modelId="{1D17DEE7-CB50-45DE-A76C-2F872EC6AC73}" type="presOf" srcId="{D247C320-B733-4B46-A3D6-2025638145D0}" destId="{28DEB511-BAC6-47E7-ABAB-C835C80B9A12}" srcOrd="0" destOrd="0" presId="urn:microsoft.com/office/officeart/2005/8/layout/process3"/>
    <dgm:cxn modelId="{93688FEF-B355-4912-B798-45804D5EC223}" srcId="{B5ABFCC8-1ADF-40F9-ADB5-D5983D45BEE6}" destId="{DEDBE979-FD2C-41FE-A53D-32ECB6AB0919}" srcOrd="1" destOrd="0" parTransId="{6E2F92DF-207D-4239-AD43-1387D675E323}" sibTransId="{F109E4C1-D734-46B9-9FE4-15A3E037B838}"/>
    <dgm:cxn modelId="{39A0BDF5-47CE-4D36-B1D5-90C0F86EAF2E}" type="presOf" srcId="{B5ABFCC8-1ADF-40F9-ADB5-D5983D45BEE6}" destId="{F5D9B6B7-9A09-4F5F-BE84-DB40FE520B25}" srcOrd="1" destOrd="0" presId="urn:microsoft.com/office/officeart/2005/8/layout/process3"/>
    <dgm:cxn modelId="{0A30BBF8-CD5C-474A-98D5-2D0DBB1BF49A}" type="presOf" srcId="{C22381AE-2A34-4E5E-ADF7-192602F76606}" destId="{6DB6D191-94B3-473F-8812-8A6D1EE4A82F}" srcOrd="0" destOrd="0" presId="urn:microsoft.com/office/officeart/2005/8/layout/process3"/>
    <dgm:cxn modelId="{92F837FA-19A7-4E9B-BB8C-DC1F3E4D0097}" type="presOf" srcId="{9694C72D-E575-4ECA-9C5A-B1DCA9AC3D9B}" destId="{810F5900-B262-4656-B962-10E4EEB8E91A}" srcOrd="0" destOrd="1" presId="urn:microsoft.com/office/officeart/2005/8/layout/process3"/>
    <dgm:cxn modelId="{4FD258D2-2902-4C54-B859-9A76D24CC798}" type="presParOf" srcId="{A3F29A02-06BC-4CBB-966F-E235F7559F1C}" destId="{8B5E1C11-1618-45F8-A131-2B7716455252}" srcOrd="0" destOrd="0" presId="urn:microsoft.com/office/officeart/2005/8/layout/process3"/>
    <dgm:cxn modelId="{ECD8DBB5-999F-4B0A-A083-4AC8043DA301}" type="presParOf" srcId="{8B5E1C11-1618-45F8-A131-2B7716455252}" destId="{46E8649C-8F2D-421D-917F-E79A7CC77B86}" srcOrd="0" destOrd="0" presId="urn:microsoft.com/office/officeart/2005/8/layout/process3"/>
    <dgm:cxn modelId="{8CE01800-F08B-4D6E-8C6E-EA6579FA25F7}" type="presParOf" srcId="{8B5E1C11-1618-45F8-A131-2B7716455252}" destId="{F5D9B6B7-9A09-4F5F-BE84-DB40FE520B25}" srcOrd="1" destOrd="0" presId="urn:microsoft.com/office/officeart/2005/8/layout/process3"/>
    <dgm:cxn modelId="{2CD128FC-A36B-4089-8924-92C11807BDE8}" type="presParOf" srcId="{8B5E1C11-1618-45F8-A131-2B7716455252}" destId="{800350E9-5157-4B86-9174-6575C3AD31B4}" srcOrd="2" destOrd="0" presId="urn:microsoft.com/office/officeart/2005/8/layout/process3"/>
    <dgm:cxn modelId="{7738C3C7-5B1E-41DA-BD24-7F46D3FC9225}" type="presParOf" srcId="{A3F29A02-06BC-4CBB-966F-E235F7559F1C}" destId="{7B04B925-596D-439D-937A-9691D7F90FB4}" srcOrd="1" destOrd="0" presId="urn:microsoft.com/office/officeart/2005/8/layout/process3"/>
    <dgm:cxn modelId="{ECFE8FF1-399F-49D7-B593-10918A6F2419}" type="presParOf" srcId="{7B04B925-596D-439D-937A-9691D7F90FB4}" destId="{7506F338-DAD0-45A3-8073-D9A952268833}" srcOrd="0" destOrd="0" presId="urn:microsoft.com/office/officeart/2005/8/layout/process3"/>
    <dgm:cxn modelId="{7EC1B1E2-3656-4F3B-B36B-9C0C5B2C8BA8}" type="presParOf" srcId="{A3F29A02-06BC-4CBB-966F-E235F7559F1C}" destId="{0CE4353D-74D5-41DB-B457-5664882950B7}" srcOrd="2" destOrd="0" presId="urn:microsoft.com/office/officeart/2005/8/layout/process3"/>
    <dgm:cxn modelId="{265936EA-89D7-49EB-B516-9806D376A13C}" type="presParOf" srcId="{0CE4353D-74D5-41DB-B457-5664882950B7}" destId="{28DEB511-BAC6-47E7-ABAB-C835C80B9A12}" srcOrd="0" destOrd="0" presId="urn:microsoft.com/office/officeart/2005/8/layout/process3"/>
    <dgm:cxn modelId="{824669A8-8091-49A1-903F-5760BD0A572B}" type="presParOf" srcId="{0CE4353D-74D5-41DB-B457-5664882950B7}" destId="{77152FCB-17B9-4DF4-B99F-93C5EE8ED355}" srcOrd="1" destOrd="0" presId="urn:microsoft.com/office/officeart/2005/8/layout/process3"/>
    <dgm:cxn modelId="{CB2E5759-AE20-4DAD-A364-E7079DB09F85}" type="presParOf" srcId="{0CE4353D-74D5-41DB-B457-5664882950B7}" destId="{6AD5EC68-20AE-4B28-83FA-11B84871F4E8}" srcOrd="2" destOrd="0" presId="urn:microsoft.com/office/officeart/2005/8/layout/process3"/>
    <dgm:cxn modelId="{29A27CF9-5245-4E3F-A14F-77A72497F3B5}" type="presParOf" srcId="{A3F29A02-06BC-4CBB-966F-E235F7559F1C}" destId="{69E86E78-FF0B-44BA-9B30-7AD9874B0BFD}" srcOrd="3" destOrd="0" presId="urn:microsoft.com/office/officeart/2005/8/layout/process3"/>
    <dgm:cxn modelId="{081E9601-BD40-4BDB-B8F3-86D458BDC809}" type="presParOf" srcId="{69E86E78-FF0B-44BA-9B30-7AD9874B0BFD}" destId="{9F35D1FE-3439-4308-BB18-B15AABE22F78}" srcOrd="0" destOrd="0" presId="urn:microsoft.com/office/officeart/2005/8/layout/process3"/>
    <dgm:cxn modelId="{75FBF18B-913A-47A3-8DE5-74CD507E8016}" type="presParOf" srcId="{A3F29A02-06BC-4CBB-966F-E235F7559F1C}" destId="{DF7611DC-328E-44F9-9791-9E37084964E6}" srcOrd="4" destOrd="0" presId="urn:microsoft.com/office/officeart/2005/8/layout/process3"/>
    <dgm:cxn modelId="{7C9C5524-0594-40FA-9503-8908F46EFD22}" type="presParOf" srcId="{DF7611DC-328E-44F9-9791-9E37084964E6}" destId="{A7BD6402-6133-4EB9-836C-45143C159611}" srcOrd="0" destOrd="0" presId="urn:microsoft.com/office/officeart/2005/8/layout/process3"/>
    <dgm:cxn modelId="{6CA9BABD-25CB-47D6-B306-575DA6DC6B1A}" type="presParOf" srcId="{DF7611DC-328E-44F9-9791-9E37084964E6}" destId="{A42EC6D7-7B31-4B31-878B-D4863FFC5AFD}" srcOrd="1" destOrd="0" presId="urn:microsoft.com/office/officeart/2005/8/layout/process3"/>
    <dgm:cxn modelId="{38AADB67-FD95-4373-AF8F-16C68934DB0A}" type="presParOf" srcId="{DF7611DC-328E-44F9-9791-9E37084964E6}" destId="{18C480DF-7CFE-4718-AAA8-60B1C7668030}" srcOrd="2" destOrd="0" presId="urn:microsoft.com/office/officeart/2005/8/layout/process3"/>
    <dgm:cxn modelId="{5409FF48-5420-4EB0-B391-2C3B0A4B063D}" type="presParOf" srcId="{A3F29A02-06BC-4CBB-966F-E235F7559F1C}" destId="{FFBC971B-8DE1-4A8E-A464-B66AACE675F0}" srcOrd="5" destOrd="0" presId="urn:microsoft.com/office/officeart/2005/8/layout/process3"/>
    <dgm:cxn modelId="{56EBA729-615F-405E-864C-1F0C498EB0E7}" type="presParOf" srcId="{FFBC971B-8DE1-4A8E-A464-B66AACE675F0}" destId="{1378A5BA-CD85-4E38-8779-F09D09CB4350}" srcOrd="0" destOrd="0" presId="urn:microsoft.com/office/officeart/2005/8/layout/process3"/>
    <dgm:cxn modelId="{6CA8886D-5827-4399-9BD2-8B8CC7183229}" type="presParOf" srcId="{A3F29A02-06BC-4CBB-966F-E235F7559F1C}" destId="{F1A3B81E-FD90-44D1-9046-1F3327A6058D}" srcOrd="6" destOrd="0" presId="urn:microsoft.com/office/officeart/2005/8/layout/process3"/>
    <dgm:cxn modelId="{21981928-FDA5-48D3-BF36-CF36ABF3FA96}" type="presParOf" srcId="{F1A3B81E-FD90-44D1-9046-1F3327A6058D}" destId="{6DB6D191-94B3-473F-8812-8A6D1EE4A82F}" srcOrd="0" destOrd="0" presId="urn:microsoft.com/office/officeart/2005/8/layout/process3"/>
    <dgm:cxn modelId="{B34B8623-4405-4949-AF6D-9B681D14A57C}" type="presParOf" srcId="{F1A3B81E-FD90-44D1-9046-1F3327A6058D}" destId="{C57B1C78-4E13-4798-890A-0A5761F544F2}" srcOrd="1" destOrd="0" presId="urn:microsoft.com/office/officeart/2005/8/layout/process3"/>
    <dgm:cxn modelId="{A8F2BD89-B2D0-4F08-84E8-F201A20E768D}" type="presParOf" srcId="{F1A3B81E-FD90-44D1-9046-1F3327A6058D}" destId="{0AE02A7D-994F-469F-A039-FEB5ADBBEF7F}" srcOrd="2" destOrd="0" presId="urn:microsoft.com/office/officeart/2005/8/layout/process3"/>
    <dgm:cxn modelId="{D7B497FF-683B-41DB-A0B9-E11BE7FE9264}" type="presParOf" srcId="{A3F29A02-06BC-4CBB-966F-E235F7559F1C}" destId="{D977D490-6C17-4B15-8D63-438197DF3CC4}" srcOrd="7" destOrd="0" presId="urn:microsoft.com/office/officeart/2005/8/layout/process3"/>
    <dgm:cxn modelId="{ACF3D2E9-D371-4FE1-A8EE-02FBDEF19CBB}" type="presParOf" srcId="{D977D490-6C17-4B15-8D63-438197DF3CC4}" destId="{0C874556-F833-47DA-8A25-B79A733BBA92}" srcOrd="0" destOrd="0" presId="urn:microsoft.com/office/officeart/2005/8/layout/process3"/>
    <dgm:cxn modelId="{CBEB3879-D316-473D-BA31-7E4DF5C00604}" type="presParOf" srcId="{A3F29A02-06BC-4CBB-966F-E235F7559F1C}" destId="{65DC07AB-98AD-48CB-A32B-39E9656F9A1C}" srcOrd="8" destOrd="0" presId="urn:microsoft.com/office/officeart/2005/8/layout/process3"/>
    <dgm:cxn modelId="{AB6DA312-BC08-4801-A524-640B28BBA732}" type="presParOf" srcId="{65DC07AB-98AD-48CB-A32B-39E9656F9A1C}" destId="{8AF41E7A-201C-4E06-9133-BE33CCDC8A1B}" srcOrd="0" destOrd="0" presId="urn:microsoft.com/office/officeart/2005/8/layout/process3"/>
    <dgm:cxn modelId="{091CF06B-DDAE-475F-BC5C-C8C4BC74A86C}" type="presParOf" srcId="{65DC07AB-98AD-48CB-A32B-39E9656F9A1C}" destId="{7ECC3B17-E603-44FA-97FA-0F721848DA2D}" srcOrd="1" destOrd="0" presId="urn:microsoft.com/office/officeart/2005/8/layout/process3"/>
    <dgm:cxn modelId="{EA14FF3F-829F-43D8-809B-1A99855924A4}" type="presParOf" srcId="{65DC07AB-98AD-48CB-A32B-39E9656F9A1C}" destId="{810F5900-B262-4656-B962-10E4EEB8E91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Definitions of key performance indicators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F7564EB3-AFB9-4D39-8718-D8B03E26EA6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Assessment or audit program </a:t>
          </a:r>
          <a:endParaRPr lang="en-GB" dirty="0">
            <a:latin typeface="Calibri" panose="020F0502020204030204" pitchFamily="34" charset="0"/>
            <a:ea typeface="Calibri" panose="020F0502020204030204" pitchFamily="34" charset="0"/>
            <a:cs typeface="Calibri" panose="020F0502020204030204" pitchFamily="34" charset="0"/>
          </a:endParaRPr>
        </a:p>
      </dgm:t>
    </dgm:pt>
    <dgm:pt modelId="{B0379677-DB88-4C9D-949C-53748B0A387D}" type="sibTrans" cxnId="{68C93E80-E25D-4871-9097-EB39DB5C7198}">
      <dgm:prSet/>
      <dgm:spPr/>
      <dgm:t>
        <a:bodyPr/>
        <a:lstStyle/>
        <a:p>
          <a:endParaRPr lang="en-GB"/>
        </a:p>
      </dgm:t>
    </dgm:pt>
    <dgm:pt modelId="{4D703068-0A86-4A35-89C3-246FF464E2B5}" type="parTrans" cxnId="{68C93E80-E25D-4871-9097-EB39DB5C7198}">
      <dgm:prSet/>
      <dgm:spPr/>
      <dgm:t>
        <a:bodyPr/>
        <a:lstStyle/>
        <a:p>
          <a:endParaRPr lang="en-GB"/>
        </a:p>
      </dgm:t>
    </dgm:pt>
    <dgm:pt modelId="{8B6CD865-8E85-4D62-9ED5-999F2416BB8D}">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Results and reports of measurements, assessments and audits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BFB693A-18DA-441A-9BF1-C72FA4E1799B}" type="sibTrans" cxnId="{69EFC5D5-0109-45F1-A73B-779E31BACB58}">
      <dgm:prSet/>
      <dgm:spPr/>
      <dgm:t>
        <a:bodyPr/>
        <a:lstStyle/>
        <a:p>
          <a:endParaRPr lang="en-GB"/>
        </a:p>
      </dgm:t>
    </dgm:pt>
    <dgm:pt modelId="{49EC87D7-82C6-4696-971A-63647A1F10E4}" type="parTrans" cxnId="{69EFC5D5-0109-45F1-A73B-779E31BACB58}">
      <dgm:prSet/>
      <dgm:spPr/>
      <dgm:t>
        <a:bodyPr/>
        <a:lstStyle/>
        <a:p>
          <a:endParaRPr lang="en-GB"/>
        </a:p>
      </dgm:t>
    </dgm:pt>
    <dgm:pt modelId="{CF34DE7A-FE2F-43CC-A80C-2CCF882A7992}">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Identified nonconformities, deviations from goals and opportunities for improvement</a:t>
          </a:r>
        </a:p>
      </dgm:t>
    </dgm:pt>
    <dgm:pt modelId="{357987A3-79EA-4047-977A-634E2B6A63D1}" type="sibTrans" cxnId="{3867967D-3F8B-4AE8-B956-C862AB0A373C}">
      <dgm:prSet/>
      <dgm:spPr/>
      <dgm:t>
        <a:bodyPr/>
        <a:lstStyle/>
        <a:p>
          <a:endParaRPr lang="en-GB"/>
        </a:p>
      </dgm:t>
    </dgm:pt>
    <dgm:pt modelId="{E15E7854-3686-4300-B37F-868FD305AC87}" type="parTrans" cxnId="{3867967D-3F8B-4AE8-B956-C862AB0A373C}">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702332"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216D0921-29B4-4312-A520-BDA87B1CD204}" type="pres">
      <dgm:prSet presAssocID="{F7564EB3-AFB9-4D39-8718-D8B03E26EA6C}" presName="linNode" presStyleCnt="0"/>
      <dgm:spPr/>
    </dgm:pt>
    <dgm:pt modelId="{D8BF686C-47B4-4BC1-A3B9-966FA182BA2A}" type="pres">
      <dgm:prSet presAssocID="{F7564EB3-AFB9-4D39-8718-D8B03E26EA6C}" presName="parentShp" presStyleLbl="node1" presStyleIdx="1" presStyleCnt="4" custScaleX="701370">
        <dgm:presLayoutVars>
          <dgm:bulletEnabled val="1"/>
        </dgm:presLayoutVars>
      </dgm:prSet>
      <dgm:spPr/>
    </dgm:pt>
    <dgm:pt modelId="{63247F94-7C48-4E4F-9A1F-2E238CF9D0C1}" type="pres">
      <dgm:prSet presAssocID="{F7564EB3-AFB9-4D39-8718-D8B03E26EA6C}" presName="childShp" presStyleLbl="bgAccFollowNode1" presStyleIdx="1" presStyleCnt="4">
        <dgm:presLayoutVars>
          <dgm:bulletEnabled val="1"/>
        </dgm:presLayoutVars>
      </dgm:prSet>
      <dgm:spPr/>
    </dgm:pt>
    <dgm:pt modelId="{8F6423DB-9034-4AD1-988A-09C538133D2F}" type="pres">
      <dgm:prSet presAssocID="{B0379677-DB88-4C9D-949C-53748B0A387D}" presName="spacing" presStyleCnt="0"/>
      <dgm:spPr/>
    </dgm:pt>
    <dgm:pt modelId="{D35F65FA-EA76-4181-9B77-D1AE4119E10B}" type="pres">
      <dgm:prSet presAssocID="{8B6CD865-8E85-4D62-9ED5-999F2416BB8D}" presName="linNode" presStyleCnt="0"/>
      <dgm:spPr/>
    </dgm:pt>
    <dgm:pt modelId="{F4CF3C51-FE7B-4DC3-B5B6-D484EB789DD1}" type="pres">
      <dgm:prSet presAssocID="{8B6CD865-8E85-4D62-9ED5-999F2416BB8D}" presName="parentShp" presStyleLbl="node1" presStyleIdx="2" presStyleCnt="4" custScaleX="701370">
        <dgm:presLayoutVars>
          <dgm:bulletEnabled val="1"/>
        </dgm:presLayoutVars>
      </dgm:prSet>
      <dgm:spPr/>
    </dgm:pt>
    <dgm:pt modelId="{E5E9182E-B78D-4ACF-871A-588833019F79}" type="pres">
      <dgm:prSet presAssocID="{8B6CD865-8E85-4D62-9ED5-999F2416BB8D}" presName="childShp" presStyleLbl="bgAccFollowNode1" presStyleIdx="2" presStyleCnt="4">
        <dgm:presLayoutVars>
          <dgm:bulletEnabled val="1"/>
        </dgm:presLayoutVars>
      </dgm:prSet>
      <dgm:spPr/>
    </dgm:pt>
    <dgm:pt modelId="{6DA1E376-E7D5-422E-9F6C-7EC252D0F2B3}" type="pres">
      <dgm:prSet presAssocID="{4BFB693A-18DA-441A-9BF1-C72FA4E1799B}" presName="spacing" presStyleCnt="0"/>
      <dgm:spPr/>
    </dgm:pt>
    <dgm:pt modelId="{F10322CD-D91B-4A26-AF7D-2AA3AF914BC7}" type="pres">
      <dgm:prSet presAssocID="{CF34DE7A-FE2F-43CC-A80C-2CCF882A7992}" presName="linNode" presStyleCnt="0"/>
      <dgm:spPr/>
    </dgm:pt>
    <dgm:pt modelId="{84F70DF5-D815-447B-B54F-032A2225AE9C}" type="pres">
      <dgm:prSet presAssocID="{CF34DE7A-FE2F-43CC-A80C-2CCF882A7992}" presName="parentShp" presStyleLbl="node1" presStyleIdx="3" presStyleCnt="4" custScaleX="701370">
        <dgm:presLayoutVars>
          <dgm:bulletEnabled val="1"/>
        </dgm:presLayoutVars>
      </dgm:prSet>
      <dgm:spPr/>
    </dgm:pt>
    <dgm:pt modelId="{BCE2C604-8DD9-47DB-917E-BDB526068FBA}" type="pres">
      <dgm:prSet presAssocID="{CF34DE7A-FE2F-43CC-A80C-2CCF882A7992}"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2F642331-458B-4B2F-BD3B-800EE4634465}" type="presOf" srcId="{8B6CD865-8E85-4D62-9ED5-999F2416BB8D}" destId="{F4CF3C51-FE7B-4DC3-B5B6-D484EB789DD1}" srcOrd="0" destOrd="0" presId="urn:microsoft.com/office/officeart/2005/8/layout/vList6"/>
    <dgm:cxn modelId="{D30AFE35-826B-426A-B919-54F184DF30C9}" type="presOf" srcId="{CF34DE7A-FE2F-43CC-A80C-2CCF882A7992}" destId="{84F70DF5-D815-447B-B54F-032A2225AE9C}"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D927C34B-E994-40F8-B5B2-7EADE1C8CF7C}" type="presOf" srcId="{F7564EB3-AFB9-4D39-8718-D8B03E26EA6C}" destId="{D8BF686C-47B4-4BC1-A3B9-966FA182BA2A}" srcOrd="0" destOrd="0" presId="urn:microsoft.com/office/officeart/2005/8/layout/vList6"/>
    <dgm:cxn modelId="{3867967D-3F8B-4AE8-B956-C862AB0A373C}" srcId="{C3486FEF-9B36-4B1F-BC97-ECCD4CA1A02E}" destId="{CF34DE7A-FE2F-43CC-A80C-2CCF882A7992}" srcOrd="3" destOrd="0" parTransId="{E15E7854-3686-4300-B37F-868FD305AC87}" sibTransId="{357987A3-79EA-4047-977A-634E2B6A63D1}"/>
    <dgm:cxn modelId="{68C93E80-E25D-4871-9097-EB39DB5C7198}" srcId="{C3486FEF-9B36-4B1F-BC97-ECCD4CA1A02E}" destId="{F7564EB3-AFB9-4D39-8718-D8B03E26EA6C}" srcOrd="1" destOrd="0" parTransId="{4D703068-0A86-4A35-89C3-246FF464E2B5}" sibTransId="{B0379677-DB88-4C9D-949C-53748B0A387D}"/>
    <dgm:cxn modelId="{D7E7D79B-45F2-44B0-B51C-9FE80624E634}" srcId="{C3486FEF-9B36-4B1F-BC97-ECCD4CA1A02E}" destId="{C19430FA-259C-4EBA-946E-B8836F19D12C}" srcOrd="0" destOrd="0" parTransId="{ACBF6483-EFB0-4B8E-9860-93D6A6E11803}" sibTransId="{4C1C2297-912A-4B92-875D-59AA5FEA7610}"/>
    <dgm:cxn modelId="{69EFC5D5-0109-45F1-A73B-779E31BACB58}" srcId="{C3486FEF-9B36-4B1F-BC97-ECCD4CA1A02E}" destId="{8B6CD865-8E85-4D62-9ED5-999F2416BB8D}" srcOrd="2" destOrd="0" parTransId="{49EC87D7-82C6-4696-971A-63647A1F10E4}" sibTransId="{4BFB693A-18DA-441A-9BF1-C72FA4E1799B}"/>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701CB0DC-1E37-4969-9B30-F205732E8EA3}" type="presParOf" srcId="{9C40CB5A-32A8-45FB-A1D5-2872498DC08A}" destId="{216D0921-29B4-4312-A520-BDA87B1CD204}" srcOrd="2" destOrd="0" presId="urn:microsoft.com/office/officeart/2005/8/layout/vList6"/>
    <dgm:cxn modelId="{886E08C6-EA00-44CF-BDA1-CCC85743E54F}" type="presParOf" srcId="{216D0921-29B4-4312-A520-BDA87B1CD204}" destId="{D8BF686C-47B4-4BC1-A3B9-966FA182BA2A}" srcOrd="0" destOrd="0" presId="urn:microsoft.com/office/officeart/2005/8/layout/vList6"/>
    <dgm:cxn modelId="{2B8BC969-5F94-4C3F-9872-125720F60DD7}" type="presParOf" srcId="{216D0921-29B4-4312-A520-BDA87B1CD204}" destId="{63247F94-7C48-4E4F-9A1F-2E238CF9D0C1}" srcOrd="1" destOrd="0" presId="urn:microsoft.com/office/officeart/2005/8/layout/vList6"/>
    <dgm:cxn modelId="{3E028873-6601-4E08-9838-B4AE7C1E4286}" type="presParOf" srcId="{9C40CB5A-32A8-45FB-A1D5-2872498DC08A}" destId="{8F6423DB-9034-4AD1-988A-09C538133D2F}" srcOrd="3" destOrd="0" presId="urn:microsoft.com/office/officeart/2005/8/layout/vList6"/>
    <dgm:cxn modelId="{22A7F639-83C0-421F-9DF3-BA8B1D8994CB}" type="presParOf" srcId="{9C40CB5A-32A8-45FB-A1D5-2872498DC08A}" destId="{D35F65FA-EA76-4181-9B77-D1AE4119E10B}" srcOrd="4" destOrd="0" presId="urn:microsoft.com/office/officeart/2005/8/layout/vList6"/>
    <dgm:cxn modelId="{40194E86-6792-4C00-A3EA-7CD9D25C060C}" type="presParOf" srcId="{D35F65FA-EA76-4181-9B77-D1AE4119E10B}" destId="{F4CF3C51-FE7B-4DC3-B5B6-D484EB789DD1}" srcOrd="0" destOrd="0" presId="urn:microsoft.com/office/officeart/2005/8/layout/vList6"/>
    <dgm:cxn modelId="{83FD321C-5E24-4C98-A182-870B2F3DA9F5}" type="presParOf" srcId="{D35F65FA-EA76-4181-9B77-D1AE4119E10B}" destId="{E5E9182E-B78D-4ACF-871A-588833019F79}" srcOrd="1" destOrd="0" presId="urn:microsoft.com/office/officeart/2005/8/layout/vList6"/>
    <dgm:cxn modelId="{06B27C49-A4EF-4366-A73D-14910F187563}" type="presParOf" srcId="{9C40CB5A-32A8-45FB-A1D5-2872498DC08A}" destId="{6DA1E376-E7D5-422E-9F6C-7EC252D0F2B3}" srcOrd="5" destOrd="0" presId="urn:microsoft.com/office/officeart/2005/8/layout/vList6"/>
    <dgm:cxn modelId="{01CAAAB6-9B02-4E52-B117-BBB97B1DB8D3}" type="presParOf" srcId="{9C40CB5A-32A8-45FB-A1D5-2872498DC08A}" destId="{F10322CD-D91B-4A26-AF7D-2AA3AF914BC7}" srcOrd="6" destOrd="0" presId="urn:microsoft.com/office/officeart/2005/8/layout/vList6"/>
    <dgm:cxn modelId="{E2D21E30-B1C8-4FD6-9486-28F278D80991}" type="presParOf" srcId="{F10322CD-D91B-4A26-AF7D-2AA3AF914BC7}" destId="{84F70DF5-D815-447B-B54F-032A2225AE9C}" srcOrd="0" destOrd="0" presId="urn:microsoft.com/office/officeart/2005/8/layout/vList6"/>
    <dgm:cxn modelId="{CDCCE71E-6638-4771-9352-988357E9ED74}" type="presParOf" srcId="{F10322CD-D91B-4A26-AF7D-2AA3AF914BC7}" destId="{BCE2C604-8DD9-47DB-917E-BDB526068FB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latin typeface="Calibri" panose="020F0502020204030204" pitchFamily="34" charset="0"/>
              <a:ea typeface="Calibri" panose="020F0502020204030204" pitchFamily="34" charset="0"/>
              <a:cs typeface="Calibri" panose="020F0502020204030204" pitchFamily="34" charset="0"/>
            </a:rPr>
            <a:t>Incremental progress in the effectiveness and maturity of the SMS</a:t>
          </a:r>
          <a:endParaRPr lang="en-GB" sz="2800" dirty="0"/>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1" custScaleX="546938">
        <dgm:presLayoutVars>
          <dgm:bulletEnabled val="1"/>
        </dgm:presLayoutVars>
      </dgm:prSet>
      <dgm:spPr/>
    </dgm:pt>
    <dgm:pt modelId="{8A53127B-F648-40C4-ACF5-370966F60A9F}" type="pres">
      <dgm:prSet presAssocID="{7D6FD033-5389-4266-9A58-4366EF7ADAE6}" presName="childShp" presStyleLbl="bgAccFollowNode1" presStyleIdx="0" presStyleCnt="1">
        <dgm:presLayoutVars>
          <dgm:bulletEnabled val="1"/>
        </dgm:presLayoutVars>
      </dgm:prSet>
      <dgm:spPr/>
    </dgm:pt>
  </dgm:ptLst>
  <dgm:cxnLst>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0328-5D82-49DF-8DAF-2B1BAC6422E6}">
      <dsp:nvSpPr>
        <dsp:cNvPr id="0" name=""/>
        <dsp:cNvSpPr/>
      </dsp:nvSpPr>
      <dsp:spPr>
        <a:xfrm rot="10800000">
          <a:off x="1407042" y="3637"/>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Goal(s), objectives</a:t>
          </a:r>
        </a:p>
      </dsp:txBody>
      <dsp:txXfrm rot="10800000">
        <a:off x="1601535" y="3637"/>
        <a:ext cx="4619508" cy="777973"/>
      </dsp:txXfrm>
    </dsp:sp>
    <dsp:sp modelId="{B36DCA77-7C5F-42F4-BA26-571F9D392FB8}">
      <dsp:nvSpPr>
        <dsp:cNvPr id="0" name=""/>
        <dsp:cNvSpPr/>
      </dsp:nvSpPr>
      <dsp:spPr>
        <a:xfrm>
          <a:off x="1018055" y="3637"/>
          <a:ext cx="777973" cy="777973"/>
        </a:xfrm>
        <a:prstGeom prst="ellipse">
          <a:avLst/>
        </a:prstGeom>
        <a:blipFill rotWithShape="1">
          <a:blip xmlns:r="http://schemas.openxmlformats.org/officeDocument/2006/relationships" r:embed="rId1">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A614A-997D-4DF3-8562-770AECE79134}">
      <dsp:nvSpPr>
        <dsp:cNvPr id="0" name=""/>
        <dsp:cNvSpPr/>
      </dsp:nvSpPr>
      <dsp:spPr>
        <a:xfrm rot="10800000">
          <a:off x="1407042" y="1013842"/>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Clearly defined inputs, triggers and outputs</a:t>
          </a:r>
          <a:endParaRPr lang="en-GB" sz="2100" kern="1200" dirty="0"/>
        </a:p>
      </dsp:txBody>
      <dsp:txXfrm rot="10800000">
        <a:off x="1601535" y="1013842"/>
        <a:ext cx="4619508" cy="777973"/>
      </dsp:txXfrm>
    </dsp:sp>
    <dsp:sp modelId="{AAA66D77-5E52-4ED9-8FE6-BDF2B9908B87}">
      <dsp:nvSpPr>
        <dsp:cNvPr id="0" name=""/>
        <dsp:cNvSpPr/>
      </dsp:nvSpPr>
      <dsp:spPr>
        <a:xfrm>
          <a:off x="1018055" y="1013842"/>
          <a:ext cx="777973" cy="777973"/>
        </a:xfrm>
        <a:prstGeom prst="ellipse">
          <a:avLst/>
        </a:prstGeom>
        <a:blipFill rotWithShape="1">
          <a:blip xmlns:r="http://schemas.openxmlformats.org/officeDocument/2006/relationships" r:embed="rId2">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DC2D8-A2D4-4BCB-BE18-085F53B3C6B5}">
      <dsp:nvSpPr>
        <dsp:cNvPr id="0" name=""/>
        <dsp:cNvSpPr/>
      </dsp:nvSpPr>
      <dsp:spPr>
        <a:xfrm rot="10800000">
          <a:off x="1407042" y="2024046"/>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Set of interrelated activities </a:t>
          </a:r>
          <a:br>
            <a:rPr lang="en-GB" sz="2100" kern="1200" dirty="0">
              <a:solidFill>
                <a:schemeClr val="lt1"/>
              </a:solidFill>
              <a:latin typeface="Calibri"/>
              <a:ea typeface="Calibri"/>
              <a:cs typeface="Calibri"/>
              <a:sym typeface="Calibri"/>
            </a:rPr>
          </a:br>
          <a:r>
            <a:rPr lang="en-GB" sz="2100" kern="1200" dirty="0">
              <a:solidFill>
                <a:schemeClr val="lt1"/>
              </a:solidFill>
              <a:latin typeface="Calibri"/>
              <a:ea typeface="Calibri"/>
              <a:cs typeface="Calibri"/>
              <a:sym typeface="Calibri"/>
            </a:rPr>
            <a:t>(across different functions)</a:t>
          </a:r>
          <a:endParaRPr lang="en-GB" sz="2100" kern="1200" dirty="0"/>
        </a:p>
      </dsp:txBody>
      <dsp:txXfrm rot="10800000">
        <a:off x="1601535" y="2024046"/>
        <a:ext cx="4619508" cy="777973"/>
      </dsp:txXfrm>
    </dsp:sp>
    <dsp:sp modelId="{B444097D-A89D-498C-B899-AD49ECF96C32}">
      <dsp:nvSpPr>
        <dsp:cNvPr id="0" name=""/>
        <dsp:cNvSpPr/>
      </dsp:nvSpPr>
      <dsp:spPr>
        <a:xfrm>
          <a:off x="1018055" y="2024046"/>
          <a:ext cx="777973" cy="777973"/>
        </a:xfrm>
        <a:prstGeom prst="ellipse">
          <a:avLst/>
        </a:prstGeom>
        <a:blipFill rotWithShape="1">
          <a:blip xmlns:r="http://schemas.openxmlformats.org/officeDocument/2006/relationships" r:embed="rId3">
            <a:alphaModFix/>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D9A8C-50C4-4EF3-93E4-F79BA9C77428}">
      <dsp:nvSpPr>
        <dsp:cNvPr id="0" name=""/>
        <dsp:cNvSpPr/>
      </dsp:nvSpPr>
      <dsp:spPr>
        <a:xfrm rot="10800000">
          <a:off x="1407042" y="3034251"/>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US" sz="2100" kern="1200" dirty="0">
              <a:solidFill>
                <a:schemeClr val="lt1"/>
              </a:solidFill>
              <a:latin typeface="Calibri"/>
              <a:ea typeface="Calibri"/>
              <a:cs typeface="Calibri"/>
              <a:sym typeface="Calibri"/>
            </a:rPr>
            <a:t>Roles and responsibilities</a:t>
          </a:r>
          <a:endParaRPr lang="en-GB" sz="2100" kern="1200" dirty="0"/>
        </a:p>
      </dsp:txBody>
      <dsp:txXfrm rot="10800000">
        <a:off x="1601535" y="3034251"/>
        <a:ext cx="4619508" cy="777973"/>
      </dsp:txXfrm>
    </dsp:sp>
    <dsp:sp modelId="{86F25594-8481-4FBF-90EC-B966B5D8BC99}">
      <dsp:nvSpPr>
        <dsp:cNvPr id="0" name=""/>
        <dsp:cNvSpPr/>
      </dsp:nvSpPr>
      <dsp:spPr>
        <a:xfrm>
          <a:off x="1018055" y="3034251"/>
          <a:ext cx="777973" cy="777973"/>
        </a:xfrm>
        <a:prstGeom prst="ellipse">
          <a:avLst/>
        </a:prstGeom>
        <a:blipFill rotWithShape="1">
          <a:blip xmlns:r="http://schemas.openxmlformats.org/officeDocument/2006/relationships" r:embed="rId4">
            <a:alphaModFix/>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F9B92-A270-49CC-B38D-731784F4B849}">
      <dsp:nvSpPr>
        <dsp:cNvPr id="0" name=""/>
        <dsp:cNvSpPr/>
      </dsp:nvSpPr>
      <dsp:spPr>
        <a:xfrm rot="10800000">
          <a:off x="1407042" y="4044455"/>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latin typeface="Calibri" panose="020F0502020204030204" pitchFamily="34" charset="0"/>
              <a:ea typeface="Calibri" panose="020F0502020204030204" pitchFamily="34" charset="0"/>
              <a:cs typeface="Calibri" panose="020F0502020204030204" pitchFamily="34" charset="0"/>
            </a:rPr>
            <a:t>Measurements and KPIs</a:t>
          </a:r>
        </a:p>
      </dsp:txBody>
      <dsp:txXfrm rot="10800000">
        <a:off x="1601535" y="4044455"/>
        <a:ext cx="4619508" cy="777973"/>
      </dsp:txXfrm>
    </dsp:sp>
    <dsp:sp modelId="{77819E9A-DBD3-4313-B838-0C54BD0C5ADE}">
      <dsp:nvSpPr>
        <dsp:cNvPr id="0" name=""/>
        <dsp:cNvSpPr/>
      </dsp:nvSpPr>
      <dsp:spPr>
        <a:xfrm>
          <a:off x="1018055" y="4044455"/>
          <a:ext cx="777973" cy="777973"/>
        </a:xfrm>
        <a:prstGeom prst="ellipse">
          <a:avLst/>
        </a:prstGeom>
        <a:blipFill rotWithShape="1">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94705" rIns="113792" bIns="113792" numCol="1" spcCol="1270" anchor="t" anchorCtr="0">
          <a:noAutofit/>
        </a:bodyPr>
        <a:lstStyle/>
        <a:p>
          <a:pPr marL="114300" lvl="1" indent="-114300" algn="l" defTabSz="533400">
            <a:lnSpc>
              <a:spcPct val="90000"/>
            </a:lnSpc>
            <a:spcBef>
              <a:spcPct val="0"/>
            </a:spcBef>
            <a:spcAft>
              <a:spcPts val="600"/>
            </a:spcAft>
            <a:buChar char="•"/>
          </a:pPr>
          <a:r>
            <a:rPr lang="en-GB" sz="1200" b="1" kern="1200" dirty="0"/>
            <a:t>SLM: </a:t>
          </a:r>
          <a:r>
            <a:rPr lang="en-GB" sz="1200" b="0" kern="1200" dirty="0"/>
            <a:t>SLAs containing information on agreed service targets to enable prioritisation of incidents and service requests</a:t>
          </a:r>
        </a:p>
        <a:p>
          <a:pPr marL="114300" lvl="1" indent="-114300" algn="l" defTabSz="533400">
            <a:lnSpc>
              <a:spcPct val="90000"/>
            </a:lnSpc>
            <a:spcBef>
              <a:spcPct val="0"/>
            </a:spcBef>
            <a:spcAft>
              <a:spcPts val="600"/>
            </a:spcAft>
            <a:buChar char="•"/>
          </a:pPr>
          <a:r>
            <a:rPr lang="en-GB" sz="1200" b="1" kern="1200" dirty="0"/>
            <a:t>PM: </a:t>
          </a:r>
          <a:r>
            <a:rPr lang="en-GB" sz="1200" b="0" kern="1200" dirty="0"/>
            <a:t>Known error database (KEDB) containing information on known errors and related workarounds to support the resolution of incidents caused by known error</a:t>
          </a:r>
        </a:p>
        <a:p>
          <a:pPr marL="114300" lvl="1" indent="-114300" algn="l" defTabSz="533400">
            <a:lnSpc>
              <a:spcPct val="90000"/>
            </a:lnSpc>
            <a:spcBef>
              <a:spcPct val="0"/>
            </a:spcBef>
            <a:spcAft>
              <a:spcPts val="600"/>
            </a:spcAft>
            <a:buChar char="•"/>
          </a:pPr>
          <a:r>
            <a:rPr lang="en-GB" sz="1200" b="1" kern="1200" dirty="0"/>
            <a:t>CONFM:</a:t>
          </a:r>
          <a:r>
            <a:rPr lang="en-GB" sz="1200" b="0" kern="1200" dirty="0"/>
            <a:t> CMDB containing information on configuration items and their relationships to support the classification, prioritisation, escalation and resolution of incidents and the fulfilment of service requests</a:t>
          </a:r>
        </a:p>
        <a:p>
          <a:pPr marL="114300" lvl="1" indent="-114300" algn="l" defTabSz="533400">
            <a:lnSpc>
              <a:spcPct val="90000"/>
            </a:lnSpc>
            <a:spcBef>
              <a:spcPct val="0"/>
            </a:spcBef>
            <a:spcAft>
              <a:spcPts val="600"/>
            </a:spcAft>
            <a:buChar char="•"/>
          </a:pPr>
          <a:r>
            <a:rPr lang="en-GB" sz="1200" b="1" kern="1200" dirty="0"/>
            <a:t>RDM:</a:t>
          </a:r>
          <a:r>
            <a:rPr lang="en-GB" sz="1200" b="0" kern="1200" dirty="0"/>
            <a:t> Information on planned or recently deployed releases to support incident resolution (e.g. to understand if incidents are potentially related to releases)</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94705" rIns="113792" bIns="113792" numCol="1" spcCol="1270" anchor="t" anchorCtr="0">
          <a:noAutofit/>
        </a:bodyPr>
        <a:lstStyle/>
        <a:p>
          <a:pPr marL="114300" lvl="1" indent="-114300" algn="l" defTabSz="533400">
            <a:lnSpc>
              <a:spcPct val="90000"/>
            </a:lnSpc>
            <a:spcBef>
              <a:spcPct val="0"/>
            </a:spcBef>
            <a:spcAft>
              <a:spcPts val="600"/>
            </a:spcAft>
            <a:buChar char="•"/>
          </a:pPr>
          <a:r>
            <a:rPr lang="en-GB" sz="1200" b="1" kern="1200" dirty="0"/>
            <a:t>PM: </a:t>
          </a:r>
          <a:r>
            <a:rPr lang="en-GB" sz="1200" b="0" kern="1200" dirty="0"/>
            <a:t>Trend information on incidents, including information from incident tickets and reports, to enable pattern and trend analysis</a:t>
          </a:r>
        </a:p>
        <a:p>
          <a:pPr marL="114300" lvl="1" indent="-114300" algn="l" defTabSz="533400">
            <a:lnSpc>
              <a:spcPct val="90000"/>
            </a:lnSpc>
            <a:spcBef>
              <a:spcPct val="0"/>
            </a:spcBef>
            <a:spcAft>
              <a:spcPts val="600"/>
            </a:spcAft>
            <a:buChar char="•"/>
          </a:pPr>
          <a:r>
            <a:rPr lang="en-GB" sz="1200" b="1" kern="1200" dirty="0"/>
            <a:t>CHM: </a:t>
          </a:r>
          <a:r>
            <a:rPr lang="en-GB" sz="1200" b="0" kern="1200" dirty="0"/>
            <a:t>Requests for changes required to resolve incidents or to fulfil service requests</a:t>
          </a:r>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94705" rIns="170688" bIns="170688" numCol="1" spcCol="1270" anchor="t" anchorCtr="0">
          <a:noAutofit/>
        </a:bodyPr>
        <a:lstStyle/>
        <a:p>
          <a:pPr marL="171450" lvl="1" indent="-171450" algn="l" defTabSz="844550">
            <a:lnSpc>
              <a:spcPct val="90000"/>
            </a:lnSpc>
            <a:spcBef>
              <a:spcPct val="0"/>
            </a:spcBef>
            <a:spcAft>
              <a:spcPts val="600"/>
            </a:spcAft>
            <a:buChar char="•"/>
          </a:pPr>
          <a:r>
            <a:rPr lang="en-GB" sz="1900" b="1" kern="1200" dirty="0"/>
            <a:t>ISRM</a:t>
          </a:r>
          <a:r>
            <a:rPr lang="en-GB" sz="1900" b="0" kern="1200" dirty="0"/>
            <a:t> Trend information on incidents, including information from incident tickets and reports, to enable pattern and trend analysis</a:t>
          </a:r>
        </a:p>
        <a:p>
          <a:pPr marL="171450" lvl="1" indent="-171450" algn="l" defTabSz="844550">
            <a:lnSpc>
              <a:spcPct val="90000"/>
            </a:lnSpc>
            <a:spcBef>
              <a:spcPct val="0"/>
            </a:spcBef>
            <a:spcAft>
              <a:spcPts val="600"/>
            </a:spcAft>
            <a:buChar char="•"/>
          </a:pPr>
          <a:r>
            <a:rPr lang="en-GB" sz="1900" b="1" kern="1200" dirty="0"/>
            <a:t>CONFM</a:t>
          </a:r>
          <a:r>
            <a:rPr lang="en-GB" sz="1900" b="0" kern="1200" dirty="0"/>
            <a:t> CMDB containing information on configuration items and their relationships to support the classification, prioritisation and investigation of problems</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94705" rIns="170688" bIns="170688" numCol="1" spcCol="1270" anchor="t" anchorCtr="0">
          <a:noAutofit/>
        </a:bodyPr>
        <a:lstStyle/>
        <a:p>
          <a:pPr marL="171450" lvl="1" indent="-171450" algn="l" defTabSz="844550">
            <a:lnSpc>
              <a:spcPct val="90000"/>
            </a:lnSpc>
            <a:spcBef>
              <a:spcPct val="0"/>
            </a:spcBef>
            <a:spcAft>
              <a:spcPts val="600"/>
            </a:spcAft>
            <a:buChar char="•"/>
          </a:pPr>
          <a:r>
            <a:rPr lang="en-GB" sz="1900" b="1" kern="1200" dirty="0"/>
            <a:t>CHM </a:t>
          </a:r>
          <a:r>
            <a:rPr lang="en-GB" sz="1900" b="0" kern="1200" dirty="0"/>
            <a:t>Requests for changes to resolve / eliminate problems</a:t>
          </a:r>
        </a:p>
        <a:p>
          <a:pPr marL="171450" lvl="1" indent="-171450" algn="l" defTabSz="844550">
            <a:lnSpc>
              <a:spcPct val="90000"/>
            </a:lnSpc>
            <a:spcBef>
              <a:spcPct val="0"/>
            </a:spcBef>
            <a:spcAft>
              <a:spcPts val="600"/>
            </a:spcAft>
            <a:buChar char="•"/>
          </a:pPr>
          <a:r>
            <a:rPr lang="en-GB" sz="1900" b="1" kern="1200" dirty="0"/>
            <a:t>ISRM </a:t>
          </a:r>
          <a:r>
            <a:rPr lang="en-GB" sz="1900" b="0" kern="1200" dirty="0"/>
            <a:t>Known error database (KEDB) containing information on known errors and related workarounds to support the resolution of incidents caused by known error</a:t>
          </a:r>
          <a:r>
            <a:rPr lang="en-GB" sz="1900" b="1" kern="1200" dirty="0"/>
            <a:t>s</a:t>
          </a:r>
          <a:endParaRPr lang="en-GB" sz="1900" b="0" kern="1200" dirty="0"/>
        </a:p>
        <a:p>
          <a:pPr marL="171450" lvl="1" indent="-171450" algn="l" defTabSz="844550">
            <a:lnSpc>
              <a:spcPct val="90000"/>
            </a:lnSpc>
            <a:spcBef>
              <a:spcPct val="0"/>
            </a:spcBef>
            <a:spcAft>
              <a:spcPts val="600"/>
            </a:spcAft>
            <a:buChar char="•"/>
          </a:pPr>
          <a:endParaRPr lang="en-GB" sz="1900" b="1" kern="1200" dirty="0"/>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94705" rIns="227584" bIns="227584" numCol="1" spcCol="1270" anchor="t" anchorCtr="0">
          <a:noAutofit/>
        </a:bodyPr>
        <a:lstStyle/>
        <a:p>
          <a:pPr marL="228600" lvl="1" indent="-228600" algn="l" defTabSz="1111250">
            <a:lnSpc>
              <a:spcPct val="90000"/>
            </a:lnSpc>
            <a:spcBef>
              <a:spcPct val="0"/>
            </a:spcBef>
            <a:spcAft>
              <a:spcPts val="600"/>
            </a:spcAft>
            <a:buChar char="•"/>
          </a:pPr>
          <a:r>
            <a:rPr lang="en-GB" sz="2500" b="1" kern="1200" dirty="0"/>
            <a:t>CHM </a:t>
          </a:r>
          <a:r>
            <a:rPr lang="en-GB" sz="2500" b="0" kern="1200" dirty="0"/>
            <a:t>Information on the deployment of releases (and the changes to CIs included in the releases) required to update the CMDB and (if necessary) introduce new CI types</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94705" rIns="227584" bIns="227584" numCol="1" spcCol="1270" anchor="t" anchorCtr="0">
          <a:noAutofit/>
        </a:bodyPr>
        <a:lstStyle/>
        <a:p>
          <a:pPr marL="228600" lvl="1" indent="-228600" algn="l" defTabSz="1111250">
            <a:lnSpc>
              <a:spcPct val="90000"/>
            </a:lnSpc>
            <a:spcBef>
              <a:spcPct val="0"/>
            </a:spcBef>
            <a:spcAft>
              <a:spcPts val="600"/>
            </a:spcAft>
            <a:buChar char="•"/>
          </a:pPr>
          <a:r>
            <a:rPr lang="en-GB" sz="2500" b="1" kern="1200" dirty="0"/>
            <a:t>Any </a:t>
          </a:r>
          <a:r>
            <a:rPr lang="en-GB" sz="2500" b="0" kern="1200" dirty="0"/>
            <a:t>Configuration information from the CMDB to support process activities</a:t>
          </a:r>
        </a:p>
        <a:p>
          <a:pPr marL="228600" lvl="1" indent="-228600" algn="l" defTabSz="1111250">
            <a:lnSpc>
              <a:spcPct val="90000"/>
            </a:lnSpc>
            <a:spcBef>
              <a:spcPct val="0"/>
            </a:spcBef>
            <a:spcAft>
              <a:spcPts val="600"/>
            </a:spcAft>
            <a:buChar char="•"/>
          </a:pPr>
          <a:endParaRPr lang="en-GB" sz="2500" b="1" kern="1200" dirty="0"/>
        </a:p>
        <a:p>
          <a:pPr marL="228600" lvl="1" indent="-228600" algn="l" defTabSz="1111250">
            <a:lnSpc>
              <a:spcPct val="90000"/>
            </a:lnSpc>
            <a:spcBef>
              <a:spcPct val="0"/>
            </a:spcBef>
            <a:spcAft>
              <a:spcPts val="600"/>
            </a:spcAft>
            <a:buChar char="•"/>
          </a:pPr>
          <a:endParaRPr lang="en-GB" sz="2500" b="1" kern="1200" dirty="0"/>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94705"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Any </a:t>
          </a:r>
          <a:r>
            <a:rPr lang="en-GB" sz="1500" b="0" kern="1200" dirty="0"/>
            <a:t>Request for change to trigger the CHM process</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94705"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CONFM </a:t>
          </a:r>
          <a:r>
            <a:rPr lang="en-GB" sz="1500" b="0" kern="1200" dirty="0"/>
            <a:t>Information on planned, approved and / or implemented changes to Cis to</a:t>
          </a:r>
          <a:r>
            <a:rPr lang="en-GB" sz="1500" b="1" kern="1200" dirty="0"/>
            <a:t> </a:t>
          </a:r>
          <a:r>
            <a:rPr lang="en-GB" sz="1500" b="0" kern="1200" dirty="0"/>
            <a:t>be reflected in the CMDB</a:t>
          </a:r>
        </a:p>
        <a:p>
          <a:pPr marL="114300" lvl="1" indent="-114300" algn="l" defTabSz="666750">
            <a:lnSpc>
              <a:spcPct val="90000"/>
            </a:lnSpc>
            <a:spcBef>
              <a:spcPct val="0"/>
            </a:spcBef>
            <a:spcAft>
              <a:spcPts val="600"/>
            </a:spcAft>
            <a:buChar char="•"/>
          </a:pPr>
          <a:r>
            <a:rPr lang="en-GB" sz="1500" b="1" kern="1200" dirty="0"/>
            <a:t>RDM</a:t>
          </a:r>
          <a:r>
            <a:rPr lang="en-GB" sz="1500" b="0" kern="1200" dirty="0"/>
            <a:t> Approved and planned changes that are ready for deployment to be considered for future / upcoming releases (depending on defined criteria and applicable release and deployment strategies)</a:t>
          </a:r>
        </a:p>
        <a:p>
          <a:pPr marL="114300" lvl="1" indent="-114300" algn="l" defTabSz="666750">
            <a:lnSpc>
              <a:spcPct val="90000"/>
            </a:lnSpc>
            <a:spcBef>
              <a:spcPct val="0"/>
            </a:spcBef>
            <a:spcAft>
              <a:spcPts val="600"/>
            </a:spcAft>
            <a:buChar char="•"/>
          </a:pPr>
          <a:r>
            <a:rPr lang="en-GB" sz="1500" b="1" kern="1200" dirty="0"/>
            <a:t>RDM </a:t>
          </a:r>
          <a:r>
            <a:rPr lang="en-GB" sz="1500" b="0" kern="1200" dirty="0"/>
            <a:t>Change schedule with proposed deployment dates for planned and approved changes / Basis for planning and scheduling releases</a:t>
          </a:r>
        </a:p>
        <a:p>
          <a:pPr marL="114300" lvl="1" indent="-114300" algn="l" defTabSz="666750">
            <a:lnSpc>
              <a:spcPct val="90000"/>
            </a:lnSpc>
            <a:spcBef>
              <a:spcPct val="0"/>
            </a:spcBef>
            <a:spcAft>
              <a:spcPts val="600"/>
            </a:spcAft>
            <a:buChar char="•"/>
          </a:pPr>
          <a:endParaRPr lang="en-GB" sz="1500" b="1" kern="1200" dirty="0"/>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694705" rIns="149352" bIns="149352" numCol="1" spcCol="1270" anchor="t" anchorCtr="0">
          <a:noAutofit/>
        </a:bodyPr>
        <a:lstStyle/>
        <a:p>
          <a:pPr marL="171450" lvl="1" indent="-171450" algn="l" defTabSz="711200">
            <a:lnSpc>
              <a:spcPct val="90000"/>
            </a:lnSpc>
            <a:spcBef>
              <a:spcPct val="0"/>
            </a:spcBef>
            <a:spcAft>
              <a:spcPts val="600"/>
            </a:spcAft>
            <a:buChar char="•"/>
          </a:pPr>
          <a:r>
            <a:rPr lang="en-GB" sz="1600" b="1" kern="1200" dirty="0"/>
            <a:t>CHM </a:t>
          </a:r>
          <a:r>
            <a:rPr lang="en-GB" sz="1600" b="0" kern="1200" dirty="0"/>
            <a:t>Approved and planned changes that are ready for deployment to be considered for future / upcoming releases (depending on defined criteria and applicable release and deployment strategies)Change schedule with proposed deployment dates for planned and approved changes / Basis for planning and scheduling releases</a:t>
          </a:r>
        </a:p>
        <a:p>
          <a:pPr marL="171450" lvl="1" indent="-171450" algn="l" defTabSz="711200">
            <a:lnSpc>
              <a:spcPct val="90000"/>
            </a:lnSpc>
            <a:spcBef>
              <a:spcPct val="0"/>
            </a:spcBef>
            <a:spcAft>
              <a:spcPts val="600"/>
            </a:spcAft>
            <a:buChar char="•"/>
          </a:pPr>
          <a:r>
            <a:rPr lang="en-GB" sz="1600" b="1" kern="1200" dirty="0"/>
            <a:t>CONFM </a:t>
          </a:r>
          <a:r>
            <a:rPr lang="en-GB" sz="1600" b="0" kern="1200" dirty="0"/>
            <a:t>Configuration information (CMDB) as a basis for informed decisions in deployment planning</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694705" rIns="149352" bIns="149352" numCol="1" spcCol="1270" anchor="t" anchorCtr="0">
          <a:noAutofit/>
        </a:bodyPr>
        <a:lstStyle/>
        <a:p>
          <a:pPr marL="171450" lvl="1" indent="-171450" algn="l" defTabSz="711200">
            <a:lnSpc>
              <a:spcPct val="90000"/>
            </a:lnSpc>
            <a:spcBef>
              <a:spcPct val="0"/>
            </a:spcBef>
            <a:spcAft>
              <a:spcPts val="600"/>
            </a:spcAft>
            <a:buChar char="•"/>
          </a:pPr>
          <a:r>
            <a:rPr lang="en-GB" sz="1600" b="1" kern="1200" dirty="0"/>
            <a:t>ISRM </a:t>
          </a:r>
          <a:r>
            <a:rPr lang="en-GB" sz="1600" b="0" kern="1200" dirty="0"/>
            <a:t>Information on planned or recently deployed releases to support  incident resolution (e.g. to understand if incidents are potentially related to releases)</a:t>
          </a:r>
        </a:p>
        <a:p>
          <a:pPr marL="171450" lvl="1" indent="-171450" algn="l" defTabSz="711200">
            <a:lnSpc>
              <a:spcPct val="90000"/>
            </a:lnSpc>
            <a:spcBef>
              <a:spcPct val="0"/>
            </a:spcBef>
            <a:spcAft>
              <a:spcPts val="600"/>
            </a:spcAft>
            <a:buChar char="•"/>
          </a:pPr>
          <a:r>
            <a:rPr lang="en-GB" sz="1600" b="1" kern="1200" dirty="0"/>
            <a:t>CONFM </a:t>
          </a:r>
          <a:r>
            <a:rPr lang="en-GB" sz="1600" b="0" kern="1200" dirty="0"/>
            <a:t>Information on the deployment of releases (and the changes to CIs included in the releases) required to update the CMDB and (if necessary)  introduce new CI types</a:t>
          </a:r>
        </a:p>
        <a:p>
          <a:pPr marL="171450" lvl="1" indent="-171450" algn="l" defTabSz="711200">
            <a:lnSpc>
              <a:spcPct val="90000"/>
            </a:lnSpc>
            <a:spcBef>
              <a:spcPct val="0"/>
            </a:spcBef>
            <a:spcAft>
              <a:spcPts val="600"/>
            </a:spcAft>
            <a:buChar char="•"/>
          </a:pPr>
          <a:endParaRPr lang="en-GB" sz="1600" b="1" kern="1200" dirty="0"/>
        </a:p>
        <a:p>
          <a:pPr marL="171450" lvl="1" indent="-171450" algn="l" defTabSz="711200">
            <a:lnSpc>
              <a:spcPct val="90000"/>
            </a:lnSpc>
            <a:spcBef>
              <a:spcPct val="0"/>
            </a:spcBef>
            <a:spcAft>
              <a:spcPts val="600"/>
            </a:spcAft>
            <a:buChar char="•"/>
          </a:pPr>
          <a:endParaRPr lang="en-GB" sz="1600" b="1" kern="1200" dirty="0"/>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0173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ct val="35000"/>
            </a:spcAft>
            <a:buNone/>
          </a:pPr>
          <a:r>
            <a:rPr lang="en-GB" sz="5600" kern="1200" dirty="0"/>
            <a:t>Incoming</a:t>
          </a:r>
        </a:p>
      </dsp:txBody>
      <dsp:txXfrm>
        <a:off x="-1501739" y="2641334"/>
        <a:ext cx="3923872" cy="787696"/>
      </dsp:txXfrm>
    </dsp:sp>
    <dsp:sp modelId="{61198F87-4ACF-4F1B-A579-53E9C30057BD}">
      <dsp:nvSpPr>
        <dsp:cNvPr id="0" name=""/>
        <dsp:cNvSpPr/>
      </dsp:nvSpPr>
      <dsp:spPr>
        <a:xfrm>
          <a:off x="854045"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694705" rIns="206248" bIns="206248" numCol="1" spcCol="1270" anchor="t" anchorCtr="0">
          <a:noAutofit/>
        </a:bodyPr>
        <a:lstStyle/>
        <a:p>
          <a:pPr marL="228600" lvl="1" indent="-228600" algn="l" defTabSz="1022350">
            <a:lnSpc>
              <a:spcPct val="90000"/>
            </a:lnSpc>
            <a:spcBef>
              <a:spcPct val="0"/>
            </a:spcBef>
            <a:spcAft>
              <a:spcPts val="600"/>
            </a:spcAft>
            <a:buChar char="•"/>
          </a:pPr>
          <a:r>
            <a:rPr lang="en-GB" sz="2300" b="1" kern="1200" dirty="0"/>
            <a:t>Any: </a:t>
          </a:r>
          <a:r>
            <a:rPr lang="en-GB" sz="2300" b="0" kern="1200" dirty="0"/>
            <a:t>Suggestions for improving services and the SMS that require control and coordination through the CSI process</a:t>
          </a:r>
        </a:p>
        <a:p>
          <a:pPr marL="228600" lvl="1" indent="-228600" algn="l" defTabSz="1022350">
            <a:lnSpc>
              <a:spcPct val="90000"/>
            </a:lnSpc>
            <a:spcBef>
              <a:spcPct val="0"/>
            </a:spcBef>
            <a:spcAft>
              <a:spcPts val="600"/>
            </a:spcAft>
            <a:buChar char="•"/>
          </a:pPr>
          <a:r>
            <a:rPr lang="en-GB" sz="2300" b="1" kern="1200" dirty="0"/>
            <a:t>SRM: </a:t>
          </a:r>
          <a:r>
            <a:rPr lang="en-GB" sz="2300" b="0" kern="1200" dirty="0"/>
            <a:t>Service reports as an information basis related to opportunities for improving services and the SMS</a:t>
          </a:r>
        </a:p>
      </dsp:txBody>
      <dsp:txXfrm>
        <a:off x="854045" y="1073246"/>
        <a:ext cx="3923564" cy="3923872"/>
      </dsp:txXfrm>
    </dsp:sp>
    <dsp:sp modelId="{DB5BE8A1-667C-4761-B62D-A0AEFA55E3F9}">
      <dsp:nvSpPr>
        <dsp:cNvPr id="0" name=""/>
        <dsp:cNvSpPr/>
      </dsp:nvSpPr>
      <dsp:spPr>
        <a:xfrm>
          <a:off x="66348" y="33486"/>
          <a:ext cx="1575393" cy="157539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C508921-F5BA-4346-B0DD-F55C0A72C31A}">
      <dsp:nvSpPr>
        <dsp:cNvPr id="0" name=""/>
        <dsp:cNvSpPr/>
      </dsp:nvSpPr>
      <dsp:spPr>
        <a:xfrm rot="16200000">
          <a:off x="4237909" y="2641334"/>
          <a:ext cx="3923872" cy="7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4705" bIns="0" numCol="1" spcCol="1270" anchor="t" anchorCtr="0">
          <a:noAutofit/>
        </a:bodyPr>
        <a:lstStyle/>
        <a:p>
          <a:pPr marL="0" lvl="0" indent="0" algn="r" defTabSz="2489200">
            <a:lnSpc>
              <a:spcPct val="90000"/>
            </a:lnSpc>
            <a:spcBef>
              <a:spcPct val="0"/>
            </a:spcBef>
            <a:spcAft>
              <a:spcPts val="600"/>
            </a:spcAft>
            <a:buNone/>
          </a:pPr>
          <a:r>
            <a:rPr lang="en-GB" sz="5600" b="0" kern="1200" dirty="0"/>
            <a:t>Outgoing</a:t>
          </a:r>
        </a:p>
      </dsp:txBody>
      <dsp:txXfrm>
        <a:off x="4237909" y="2641334"/>
        <a:ext cx="3923872" cy="787696"/>
      </dsp:txXfrm>
    </dsp:sp>
    <dsp:sp modelId="{67E615C2-5E40-4B0D-A93A-E58882DA2334}">
      <dsp:nvSpPr>
        <dsp:cNvPr id="0" name=""/>
        <dsp:cNvSpPr/>
      </dsp:nvSpPr>
      <dsp:spPr>
        <a:xfrm>
          <a:off x="6593693" y="1073246"/>
          <a:ext cx="3923564" cy="3923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694705" rIns="206248" bIns="206248" numCol="1" spcCol="1270" anchor="t" anchorCtr="0">
          <a:noAutofit/>
        </a:bodyPr>
        <a:lstStyle/>
        <a:p>
          <a:pPr marL="228600" lvl="1" indent="-228600" algn="l" defTabSz="1022350">
            <a:lnSpc>
              <a:spcPct val="90000"/>
            </a:lnSpc>
            <a:spcBef>
              <a:spcPct val="0"/>
            </a:spcBef>
            <a:spcAft>
              <a:spcPts val="600"/>
            </a:spcAft>
            <a:buChar char="•"/>
          </a:pPr>
          <a:r>
            <a:rPr lang="en-GB" sz="2300" b="1" kern="1200" dirty="0"/>
            <a:t>CHM:</a:t>
          </a:r>
          <a:r>
            <a:rPr lang="en-GB" sz="2300" b="0" kern="1200" dirty="0"/>
            <a:t> Requests for changes to trigger the change management process, in order to implement improvements (where needed)</a:t>
          </a:r>
        </a:p>
        <a:p>
          <a:pPr marL="228600" lvl="1" indent="-228600" algn="l" defTabSz="1022350">
            <a:lnSpc>
              <a:spcPct val="90000"/>
            </a:lnSpc>
            <a:spcBef>
              <a:spcPct val="0"/>
            </a:spcBef>
            <a:spcAft>
              <a:spcPts val="600"/>
            </a:spcAft>
            <a:buChar char="•"/>
          </a:pPr>
          <a:endParaRPr lang="en-GB" sz="2300" b="1" kern="1200" dirty="0"/>
        </a:p>
        <a:p>
          <a:pPr marL="228600" lvl="1" indent="-228600" algn="l" defTabSz="1022350">
            <a:lnSpc>
              <a:spcPct val="90000"/>
            </a:lnSpc>
            <a:spcBef>
              <a:spcPct val="0"/>
            </a:spcBef>
            <a:spcAft>
              <a:spcPts val="600"/>
            </a:spcAft>
            <a:buChar char="•"/>
          </a:pPr>
          <a:endParaRPr lang="en-GB" sz="2300" b="1" kern="1200" dirty="0"/>
        </a:p>
      </dsp:txBody>
      <dsp:txXfrm>
        <a:off x="6593693" y="1073246"/>
        <a:ext cx="3923564" cy="3923872"/>
      </dsp:txXfrm>
    </dsp:sp>
    <dsp:sp modelId="{97C2F7B4-FCF2-4100-9430-DFE1D5C5E41E}">
      <dsp:nvSpPr>
        <dsp:cNvPr id="0" name=""/>
        <dsp:cNvSpPr/>
      </dsp:nvSpPr>
      <dsp:spPr>
        <a:xfrm>
          <a:off x="5805997" y="33486"/>
          <a:ext cx="1575393" cy="157539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59809" y="1244"/>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3721" y="5530"/>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Assignment of the SMS owner</a:t>
          </a:r>
        </a:p>
      </dsp:txBody>
      <dsp:txXfrm>
        <a:off x="51511" y="53320"/>
        <a:ext cx="6560508" cy="883413"/>
      </dsp:txXfrm>
    </dsp:sp>
    <dsp:sp modelId="{48FFFBCE-AB59-40E7-83E4-BAE9850D255A}">
      <dsp:nvSpPr>
        <dsp:cNvPr id="0" name=""/>
        <dsp:cNvSpPr/>
      </dsp:nvSpPr>
      <dsp:spPr>
        <a:xfrm>
          <a:off x="6659809" y="1087566"/>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1859B-1E9C-4A43-A40E-94FC21752EF9}">
      <dsp:nvSpPr>
        <dsp:cNvPr id="0" name=""/>
        <dsp:cNvSpPr/>
      </dsp:nvSpPr>
      <dsp:spPr>
        <a:xfrm>
          <a:off x="3721" y="1091852"/>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General service management policy</a:t>
          </a:r>
        </a:p>
      </dsp:txBody>
      <dsp:txXfrm>
        <a:off x="51511" y="1139642"/>
        <a:ext cx="6560508" cy="883413"/>
      </dsp:txXfrm>
    </dsp:sp>
    <dsp:sp modelId="{77270D05-C6D9-4C70-AB0A-B22CE3506853}">
      <dsp:nvSpPr>
        <dsp:cNvPr id="0" name=""/>
        <dsp:cNvSpPr/>
      </dsp:nvSpPr>
      <dsp:spPr>
        <a:xfrm>
          <a:off x="6659809" y="2173888"/>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5C38F-4986-4270-8ED6-BB34912948F9}">
      <dsp:nvSpPr>
        <dsp:cNvPr id="0" name=""/>
        <dsp:cNvSpPr/>
      </dsp:nvSpPr>
      <dsp:spPr>
        <a:xfrm>
          <a:off x="3721" y="2178174"/>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Communication plan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51511" y="2225964"/>
        <a:ext cx="6560508" cy="883413"/>
      </dsp:txXfrm>
    </dsp:sp>
    <dsp:sp modelId="{F161CEAC-183A-43B4-8909-97A5D7D6CFBC}">
      <dsp:nvSpPr>
        <dsp:cNvPr id="0" name=""/>
        <dsp:cNvSpPr/>
      </dsp:nvSpPr>
      <dsp:spPr>
        <a:xfrm>
          <a:off x="6659809" y="3260210"/>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C4EEF-D74D-4E64-9045-4D83F4DA5183}">
      <dsp:nvSpPr>
        <dsp:cNvPr id="0" name=""/>
        <dsp:cNvSpPr/>
      </dsp:nvSpPr>
      <dsp:spPr>
        <a:xfrm>
          <a:off x="3721" y="3264496"/>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Documented results and follow-up actions from management reviews</a:t>
          </a:r>
        </a:p>
      </dsp:txBody>
      <dsp:txXfrm>
        <a:off x="51511" y="3312286"/>
        <a:ext cx="6560508" cy="88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94481" y="1244"/>
          <a:ext cx="1428750"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4768" y="5530"/>
          <a:ext cx="6689712"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Understanding of the minimum required level of documentation of the SMS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sp:txBody>
      <dsp:txXfrm>
        <a:off x="52558" y="53320"/>
        <a:ext cx="6594132" cy="883413"/>
      </dsp:txXfrm>
    </dsp:sp>
    <dsp:sp modelId="{63247F94-7C48-4E4F-9A1F-2E238CF9D0C1}">
      <dsp:nvSpPr>
        <dsp:cNvPr id="0" name=""/>
        <dsp:cNvSpPr/>
      </dsp:nvSpPr>
      <dsp:spPr>
        <a:xfrm>
          <a:off x="6694276" y="1087566"/>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686C-47B4-4BC1-A3B9-966FA182BA2A}">
      <dsp:nvSpPr>
        <dsp:cNvPr id="0" name=""/>
        <dsp:cNvSpPr/>
      </dsp:nvSpPr>
      <dsp:spPr>
        <a:xfrm>
          <a:off x="2592" y="1087566"/>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Defined storage location(s) for ITSM documentation</a:t>
          </a:r>
        </a:p>
      </dsp:txBody>
      <dsp:txXfrm>
        <a:off x="50801" y="1135775"/>
        <a:ext cx="6595265" cy="891147"/>
      </dsp:txXfrm>
    </dsp:sp>
    <dsp:sp modelId="{E5E9182E-B78D-4ACF-871A-588833019F79}">
      <dsp:nvSpPr>
        <dsp:cNvPr id="0" name=""/>
        <dsp:cNvSpPr/>
      </dsp:nvSpPr>
      <dsp:spPr>
        <a:xfrm>
          <a:off x="6694276" y="2173888"/>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F3C51-FE7B-4DC3-B5B6-D484EB789DD1}">
      <dsp:nvSpPr>
        <dsp:cNvPr id="0" name=""/>
        <dsp:cNvSpPr/>
      </dsp:nvSpPr>
      <dsp:spPr>
        <a:xfrm>
          <a:off x="2592" y="2173888"/>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panose="020F0502020204030204" pitchFamily="34" charset="0"/>
              <a:ea typeface="Calibri" panose="020F0502020204030204" pitchFamily="34" charset="0"/>
              <a:cs typeface="Calibri" panose="020F0502020204030204" pitchFamily="34" charset="0"/>
            </a:rPr>
            <a:t>Established document control mechanisms</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2222097"/>
        <a:ext cx="6595265" cy="891147"/>
      </dsp:txXfrm>
    </dsp:sp>
    <dsp:sp modelId="{BCE2C604-8DD9-47DB-917E-BDB526068FBA}">
      <dsp:nvSpPr>
        <dsp:cNvPr id="0" name=""/>
        <dsp:cNvSpPr/>
      </dsp:nvSpPr>
      <dsp:spPr>
        <a:xfrm>
          <a:off x="6694276" y="3260210"/>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70DF5-D815-447B-B54F-032A2225AE9C}">
      <dsp:nvSpPr>
        <dsp:cNvPr id="0" name=""/>
        <dsp:cNvSpPr/>
      </dsp:nvSpPr>
      <dsp:spPr>
        <a:xfrm>
          <a:off x="2592" y="3260210"/>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latin typeface="Calibri" panose="020F0502020204030204" pitchFamily="34" charset="0"/>
              <a:ea typeface="Calibri" panose="020F0502020204030204" pitchFamily="34" charset="0"/>
              <a:cs typeface="Calibri" panose="020F0502020204030204" pitchFamily="34" charset="0"/>
            </a:rPr>
            <a:t>Templates for key ITSM documentation</a:t>
          </a:r>
          <a:endParaRPr lang="en-GB"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3308419"/>
        <a:ext cx="6595265" cy="89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6391848" y="353"/>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3560" y="353"/>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Stakeholder analysis</a:t>
          </a:r>
        </a:p>
      </dsp:txBody>
      <dsp:txXfrm>
        <a:off x="70841" y="67634"/>
        <a:ext cx="6253726" cy="1243702"/>
      </dsp:txXfrm>
    </dsp:sp>
    <dsp:sp modelId="{D5BA10EF-79DE-4DBE-80C7-96A76214297E}">
      <dsp:nvSpPr>
        <dsp:cNvPr id="0" name=""/>
        <dsp:cNvSpPr/>
      </dsp:nvSpPr>
      <dsp:spPr>
        <a:xfrm>
          <a:off x="6391848" y="1516444"/>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7D49D-4E68-4E1A-B172-7EE8BB0374A2}">
      <dsp:nvSpPr>
        <dsp:cNvPr id="0" name=""/>
        <dsp:cNvSpPr/>
      </dsp:nvSpPr>
      <dsp:spPr>
        <a:xfrm>
          <a:off x="3560" y="1516444"/>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Scope statements for the SMS</a:t>
          </a:r>
        </a:p>
      </dsp:txBody>
      <dsp:txXfrm>
        <a:off x="70841" y="1583725"/>
        <a:ext cx="6253726" cy="1243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6391848" y="353"/>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3560" y="353"/>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Service management plan</a:t>
          </a:r>
        </a:p>
      </dsp:txBody>
      <dsp:txXfrm>
        <a:off x="70841" y="67634"/>
        <a:ext cx="6253726" cy="1243702"/>
      </dsp:txXfrm>
    </dsp:sp>
    <dsp:sp modelId="{D5BA10EF-79DE-4DBE-80C7-96A76214297E}">
      <dsp:nvSpPr>
        <dsp:cNvPr id="0" name=""/>
        <dsp:cNvSpPr/>
      </dsp:nvSpPr>
      <dsp:spPr>
        <a:xfrm>
          <a:off x="6391848" y="1516444"/>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7D49D-4E68-4E1A-B172-7EE8BB0374A2}">
      <dsp:nvSpPr>
        <dsp:cNvPr id="0" name=""/>
        <dsp:cNvSpPr/>
      </dsp:nvSpPr>
      <dsp:spPr>
        <a:xfrm>
          <a:off x="3560" y="1516444"/>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Process-specific plans, as required</a:t>
          </a:r>
          <a:endParaRPr lang="en-GB" sz="2800" kern="1200" dirty="0"/>
        </a:p>
      </dsp:txBody>
      <dsp:txXfrm>
        <a:off x="70841" y="1583725"/>
        <a:ext cx="6253726" cy="1243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7226434" y="0"/>
          <a:ext cx="1980775" cy="15867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4025" y="0"/>
          <a:ext cx="7222409" cy="158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Implementation progress according to plans</a:t>
          </a:r>
          <a:endParaRPr lang="en-GB" sz="2800" kern="1200" dirty="0"/>
        </a:p>
      </dsp:txBody>
      <dsp:txXfrm>
        <a:off x="81484" y="77459"/>
        <a:ext cx="7067491" cy="1431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B6B7-9A09-4F5F-BE84-DB40FE520B25}">
      <dsp:nvSpPr>
        <dsp:cNvPr id="0" name=""/>
        <dsp:cNvSpPr/>
      </dsp:nvSpPr>
      <dsp:spPr>
        <a:xfrm>
          <a:off x="6791" y="117988"/>
          <a:ext cx="1532310" cy="673615"/>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Goal</a:t>
          </a:r>
          <a:endParaRPr lang="en-GB" sz="1400" kern="1200" dirty="0"/>
        </a:p>
      </dsp:txBody>
      <dsp:txXfrm>
        <a:off x="6791" y="117988"/>
        <a:ext cx="1532310" cy="449077"/>
      </dsp:txXfrm>
    </dsp:sp>
    <dsp:sp modelId="{800350E9-5157-4B86-9174-6575C3AD31B4}">
      <dsp:nvSpPr>
        <dsp:cNvPr id="0" name=""/>
        <dsp:cNvSpPr/>
      </dsp:nvSpPr>
      <dsp:spPr>
        <a:xfrm>
          <a:off x="320638" y="567066"/>
          <a:ext cx="1532310" cy="152698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Situation to achieve </a:t>
          </a:r>
        </a:p>
        <a:p>
          <a:pPr marL="114300" lvl="1" indent="-114300" algn="l" defTabSz="622300">
            <a:lnSpc>
              <a:spcPct val="90000"/>
            </a:lnSpc>
            <a:spcBef>
              <a:spcPct val="0"/>
            </a:spcBef>
            <a:spcAft>
              <a:spcPct val="15000"/>
            </a:spcAft>
            <a:buChar char="•"/>
          </a:pPr>
          <a:r>
            <a:rPr lang="en-GB" sz="1400" kern="1200" dirty="0"/>
            <a:t>Requirement from FitSM-1</a:t>
          </a:r>
        </a:p>
      </dsp:txBody>
      <dsp:txXfrm>
        <a:off x="365362" y="611790"/>
        <a:ext cx="1442862" cy="1437539"/>
      </dsp:txXfrm>
    </dsp:sp>
    <dsp:sp modelId="{7B04B925-596D-439D-937A-9691D7F90FB4}">
      <dsp:nvSpPr>
        <dsp:cNvPr id="0" name=""/>
        <dsp:cNvSpPr/>
      </dsp:nvSpPr>
      <dsp:spPr>
        <a:xfrm>
          <a:off x="1771394" y="151776"/>
          <a:ext cx="492460" cy="38150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71394" y="228076"/>
        <a:ext cx="378010" cy="228900"/>
      </dsp:txXfrm>
    </dsp:sp>
    <dsp:sp modelId="{77152FCB-17B9-4DF4-B99F-93C5EE8ED355}">
      <dsp:nvSpPr>
        <dsp:cNvPr id="0" name=""/>
        <dsp:cNvSpPr/>
      </dsp:nvSpPr>
      <dsp:spPr>
        <a:xfrm>
          <a:off x="2468272" y="117988"/>
          <a:ext cx="1532310" cy="673615"/>
        </a:xfrm>
        <a:prstGeom prst="roundRect">
          <a:avLst>
            <a:gd name="adj" fmla="val 1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Measure</a:t>
          </a:r>
          <a:endParaRPr lang="en-GB" sz="1400" kern="1200" dirty="0"/>
        </a:p>
      </dsp:txBody>
      <dsp:txXfrm>
        <a:off x="2468272" y="117988"/>
        <a:ext cx="1532310" cy="449077"/>
      </dsp:txXfrm>
    </dsp:sp>
    <dsp:sp modelId="{6AD5EC68-20AE-4B28-83FA-11B84871F4E8}">
      <dsp:nvSpPr>
        <dsp:cNvPr id="0" name=""/>
        <dsp:cNvSpPr/>
      </dsp:nvSpPr>
      <dsp:spPr>
        <a:xfrm>
          <a:off x="2782119" y="567066"/>
          <a:ext cx="1532310" cy="152698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Quantifiable</a:t>
          </a:r>
        </a:p>
        <a:p>
          <a:pPr marL="114300" lvl="1" indent="-114300" algn="l" defTabSz="622300">
            <a:lnSpc>
              <a:spcPct val="90000"/>
            </a:lnSpc>
            <a:spcBef>
              <a:spcPct val="0"/>
            </a:spcBef>
            <a:spcAft>
              <a:spcPct val="15000"/>
            </a:spcAft>
            <a:buChar char="•"/>
          </a:pPr>
          <a:r>
            <a:rPr lang="en-GB" sz="1400" kern="1200" dirty="0"/>
            <a:t>Objective</a:t>
          </a:r>
        </a:p>
      </dsp:txBody>
      <dsp:txXfrm>
        <a:off x="2826843" y="611790"/>
        <a:ext cx="1442862" cy="1437539"/>
      </dsp:txXfrm>
    </dsp:sp>
    <dsp:sp modelId="{69E86E78-FF0B-44BA-9B30-7AD9874B0BFD}">
      <dsp:nvSpPr>
        <dsp:cNvPr id="0" name=""/>
        <dsp:cNvSpPr/>
      </dsp:nvSpPr>
      <dsp:spPr>
        <a:xfrm>
          <a:off x="4232875" y="151776"/>
          <a:ext cx="492460" cy="381500"/>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232875" y="228076"/>
        <a:ext cx="378010" cy="228900"/>
      </dsp:txXfrm>
    </dsp:sp>
    <dsp:sp modelId="{A42EC6D7-7B31-4B31-878B-D4863FFC5AFD}">
      <dsp:nvSpPr>
        <dsp:cNvPr id="0" name=""/>
        <dsp:cNvSpPr/>
      </dsp:nvSpPr>
      <dsp:spPr>
        <a:xfrm>
          <a:off x="4929753" y="117988"/>
          <a:ext cx="1532310" cy="673615"/>
        </a:xfrm>
        <a:prstGeom prst="roundRect">
          <a:avLst>
            <a:gd name="adj" fmla="val 1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Collection</a:t>
          </a:r>
          <a:endParaRPr lang="en-GB" sz="1400" kern="1200" dirty="0"/>
        </a:p>
      </dsp:txBody>
      <dsp:txXfrm>
        <a:off x="4929753" y="117988"/>
        <a:ext cx="1532310" cy="449077"/>
      </dsp:txXfrm>
    </dsp:sp>
    <dsp:sp modelId="{18C480DF-7CFE-4718-AAA8-60B1C7668030}">
      <dsp:nvSpPr>
        <dsp:cNvPr id="0" name=""/>
        <dsp:cNvSpPr/>
      </dsp:nvSpPr>
      <dsp:spPr>
        <a:xfrm>
          <a:off x="5243600" y="567066"/>
          <a:ext cx="1532310" cy="152698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Responsibility</a:t>
          </a:r>
        </a:p>
        <a:p>
          <a:pPr marL="114300" lvl="1" indent="-114300" algn="l" defTabSz="622300">
            <a:lnSpc>
              <a:spcPct val="90000"/>
            </a:lnSpc>
            <a:spcBef>
              <a:spcPct val="0"/>
            </a:spcBef>
            <a:spcAft>
              <a:spcPct val="15000"/>
            </a:spcAft>
            <a:buChar char="•"/>
          </a:pPr>
          <a:r>
            <a:rPr lang="en-GB" sz="1400" kern="1200" dirty="0"/>
            <a:t>Acceptable level of effort</a:t>
          </a:r>
        </a:p>
        <a:p>
          <a:pPr marL="114300" lvl="1" indent="-114300" algn="l" defTabSz="622300">
            <a:lnSpc>
              <a:spcPct val="90000"/>
            </a:lnSpc>
            <a:spcBef>
              <a:spcPct val="0"/>
            </a:spcBef>
            <a:spcAft>
              <a:spcPct val="15000"/>
            </a:spcAft>
            <a:buChar char="•"/>
          </a:pPr>
          <a:r>
            <a:rPr lang="en-GB" sz="1400" kern="1200" dirty="0"/>
            <a:t>Means (technology)</a:t>
          </a:r>
        </a:p>
      </dsp:txBody>
      <dsp:txXfrm>
        <a:off x="5288324" y="611790"/>
        <a:ext cx="1442862" cy="1437539"/>
      </dsp:txXfrm>
    </dsp:sp>
    <dsp:sp modelId="{FFBC971B-8DE1-4A8E-A464-B66AACE675F0}">
      <dsp:nvSpPr>
        <dsp:cNvPr id="0" name=""/>
        <dsp:cNvSpPr/>
      </dsp:nvSpPr>
      <dsp:spPr>
        <a:xfrm>
          <a:off x="6694357" y="151776"/>
          <a:ext cx="492460" cy="381500"/>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694357" y="228076"/>
        <a:ext cx="378010" cy="228900"/>
      </dsp:txXfrm>
    </dsp:sp>
    <dsp:sp modelId="{C57B1C78-4E13-4798-890A-0A5761F544F2}">
      <dsp:nvSpPr>
        <dsp:cNvPr id="0" name=""/>
        <dsp:cNvSpPr/>
      </dsp:nvSpPr>
      <dsp:spPr>
        <a:xfrm>
          <a:off x="7391235" y="117988"/>
          <a:ext cx="1532310" cy="673615"/>
        </a:xfrm>
        <a:prstGeom prst="roundRect">
          <a:avLst>
            <a:gd name="adj" fmla="val 1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Target</a:t>
          </a:r>
          <a:endParaRPr lang="en-GB" sz="1400" kern="1200" dirty="0"/>
        </a:p>
      </dsp:txBody>
      <dsp:txXfrm>
        <a:off x="7391235" y="117988"/>
        <a:ext cx="1532310" cy="449077"/>
      </dsp:txXfrm>
    </dsp:sp>
    <dsp:sp modelId="{0AE02A7D-994F-469F-A039-FEB5ADBBEF7F}">
      <dsp:nvSpPr>
        <dsp:cNvPr id="0" name=""/>
        <dsp:cNvSpPr/>
      </dsp:nvSpPr>
      <dsp:spPr>
        <a:xfrm>
          <a:off x="7705081" y="567066"/>
          <a:ext cx="1532310" cy="152698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Achievable</a:t>
          </a:r>
        </a:p>
        <a:p>
          <a:pPr marL="114300" lvl="1" indent="-114300" algn="l" defTabSz="622300">
            <a:lnSpc>
              <a:spcPct val="90000"/>
            </a:lnSpc>
            <a:spcBef>
              <a:spcPct val="0"/>
            </a:spcBef>
            <a:spcAft>
              <a:spcPct val="15000"/>
            </a:spcAft>
            <a:buChar char="•"/>
          </a:pPr>
          <a:r>
            <a:rPr lang="en-GB" sz="1400" kern="1200" dirty="0"/>
            <a:t>Time-bound</a:t>
          </a:r>
        </a:p>
      </dsp:txBody>
      <dsp:txXfrm>
        <a:off x="7749805" y="611790"/>
        <a:ext cx="1442862" cy="1437539"/>
      </dsp:txXfrm>
    </dsp:sp>
    <dsp:sp modelId="{D977D490-6C17-4B15-8D63-438197DF3CC4}">
      <dsp:nvSpPr>
        <dsp:cNvPr id="0" name=""/>
        <dsp:cNvSpPr/>
      </dsp:nvSpPr>
      <dsp:spPr>
        <a:xfrm>
          <a:off x="9155838" y="151776"/>
          <a:ext cx="492460" cy="381500"/>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155838" y="228076"/>
        <a:ext cx="378010" cy="228900"/>
      </dsp:txXfrm>
    </dsp:sp>
    <dsp:sp modelId="{7ECC3B17-E603-44FA-97FA-0F721848DA2D}">
      <dsp:nvSpPr>
        <dsp:cNvPr id="0" name=""/>
        <dsp:cNvSpPr/>
      </dsp:nvSpPr>
      <dsp:spPr>
        <a:xfrm>
          <a:off x="9852716" y="117988"/>
          <a:ext cx="1532310" cy="673615"/>
        </a:xfrm>
        <a:prstGeom prst="roundRect">
          <a:avLst>
            <a:gd name="adj" fmla="val 1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a:t>
          </a:r>
          <a:endParaRPr lang="en-GB" sz="1400" kern="1200" dirty="0"/>
        </a:p>
      </dsp:txBody>
      <dsp:txXfrm>
        <a:off x="9852716" y="117988"/>
        <a:ext cx="1532310" cy="449077"/>
      </dsp:txXfrm>
    </dsp:sp>
    <dsp:sp modelId="{810F5900-B262-4656-B962-10E4EEB8E91A}">
      <dsp:nvSpPr>
        <dsp:cNvPr id="0" name=""/>
        <dsp:cNvSpPr/>
      </dsp:nvSpPr>
      <dsp:spPr>
        <a:xfrm>
          <a:off x="10166563" y="567066"/>
          <a:ext cx="1532310" cy="152698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Periodic assessment</a:t>
          </a:r>
        </a:p>
        <a:p>
          <a:pPr marL="114300" lvl="1" indent="-114300" algn="l" defTabSz="622300">
            <a:lnSpc>
              <a:spcPct val="90000"/>
            </a:lnSpc>
            <a:spcBef>
              <a:spcPct val="0"/>
            </a:spcBef>
            <a:spcAft>
              <a:spcPct val="15000"/>
            </a:spcAft>
            <a:buChar char="•"/>
          </a:pPr>
          <a:r>
            <a:rPr lang="en-GB" sz="1400" kern="1200" dirty="0"/>
            <a:t>Make improvements based on results</a:t>
          </a:r>
        </a:p>
      </dsp:txBody>
      <dsp:txXfrm>
        <a:off x="10211287" y="611790"/>
        <a:ext cx="1442862" cy="14375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94481" y="1244"/>
          <a:ext cx="1428750"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4768" y="5530"/>
          <a:ext cx="6689712"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Definitions of key performance indicators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sp:txBody>
      <dsp:txXfrm>
        <a:off x="52558" y="53320"/>
        <a:ext cx="6594132" cy="883413"/>
      </dsp:txXfrm>
    </dsp:sp>
    <dsp:sp modelId="{63247F94-7C48-4E4F-9A1F-2E238CF9D0C1}">
      <dsp:nvSpPr>
        <dsp:cNvPr id="0" name=""/>
        <dsp:cNvSpPr/>
      </dsp:nvSpPr>
      <dsp:spPr>
        <a:xfrm>
          <a:off x="6694276" y="1087566"/>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686C-47B4-4BC1-A3B9-966FA182BA2A}">
      <dsp:nvSpPr>
        <dsp:cNvPr id="0" name=""/>
        <dsp:cNvSpPr/>
      </dsp:nvSpPr>
      <dsp:spPr>
        <a:xfrm>
          <a:off x="2592" y="1087566"/>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Assessment or audit program </a:t>
          </a:r>
          <a:endParaRPr lang="en-GB"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1135775"/>
        <a:ext cx="6595265" cy="891147"/>
      </dsp:txXfrm>
    </dsp:sp>
    <dsp:sp modelId="{E5E9182E-B78D-4ACF-871A-588833019F79}">
      <dsp:nvSpPr>
        <dsp:cNvPr id="0" name=""/>
        <dsp:cNvSpPr/>
      </dsp:nvSpPr>
      <dsp:spPr>
        <a:xfrm>
          <a:off x="6694276" y="2173888"/>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F3C51-FE7B-4DC3-B5B6-D484EB789DD1}">
      <dsp:nvSpPr>
        <dsp:cNvPr id="0" name=""/>
        <dsp:cNvSpPr/>
      </dsp:nvSpPr>
      <dsp:spPr>
        <a:xfrm>
          <a:off x="2592" y="2173888"/>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Results and reports of measurements, assessments and audits</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2222097"/>
        <a:ext cx="6595265" cy="891147"/>
      </dsp:txXfrm>
    </dsp:sp>
    <dsp:sp modelId="{BCE2C604-8DD9-47DB-917E-BDB526068FBA}">
      <dsp:nvSpPr>
        <dsp:cNvPr id="0" name=""/>
        <dsp:cNvSpPr/>
      </dsp:nvSpPr>
      <dsp:spPr>
        <a:xfrm>
          <a:off x="6694276" y="3260210"/>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70DF5-D815-447B-B54F-032A2225AE9C}">
      <dsp:nvSpPr>
        <dsp:cNvPr id="0" name=""/>
        <dsp:cNvSpPr/>
      </dsp:nvSpPr>
      <dsp:spPr>
        <a:xfrm>
          <a:off x="2592" y="3260210"/>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Identified nonconformities, deviations from goals and opportunities for improvement</a:t>
          </a:r>
        </a:p>
      </dsp:txBody>
      <dsp:txXfrm>
        <a:off x="50801" y="3308419"/>
        <a:ext cx="6595265" cy="891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7226434" y="0"/>
          <a:ext cx="1980775" cy="15867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4025" y="0"/>
          <a:ext cx="7222409" cy="158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Incremental progress in the effectiveness and maturity of the SMS</a:t>
          </a:r>
          <a:endParaRPr lang="en-GB" sz="2800" kern="1200" dirty="0"/>
        </a:p>
      </dsp:txBody>
      <dsp:txXfrm>
        <a:off x="81484" y="77459"/>
        <a:ext cx="7067491" cy="143183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0E26F-2785-441A-82F6-5961F0147647}"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BE13E-2E10-48DB-BEE3-6270A058F70D}" type="slidenum">
              <a:rPr lang="en-GB" smtClean="0"/>
              <a:t>‹#›</a:t>
            </a:fld>
            <a:endParaRPr lang="en-GB"/>
          </a:p>
        </p:txBody>
      </p:sp>
    </p:spTree>
    <p:extLst>
      <p:ext uri="{BB962C8B-B14F-4D97-AF65-F5344CB8AC3E}">
        <p14:creationId xmlns:p14="http://schemas.microsoft.com/office/powerpoint/2010/main" val="391710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a:t>
            </a:fld>
            <a:endParaRPr dirty="0">
              <a:latin typeface="Wingdings" panose="05000000000000000000"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p:txBody>
      </p:sp>
      <p:sp>
        <p:nvSpPr>
          <p:cNvPr id="369" name="Google Shape;36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090664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H.2.2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142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H.3.1</a:t>
            </a:r>
          </a:p>
        </p:txBody>
      </p:sp>
      <p:sp>
        <p:nvSpPr>
          <p:cNvPr id="1208" name="Google Shape;1208;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101</a:t>
            </a:fld>
            <a:endParaRPr dirty="0">
              <a:latin typeface="Wingdings" panose="05000000000000000000" pitchFamily="2" charset="2"/>
            </a:endParaRPr>
          </a:p>
        </p:txBody>
      </p:sp>
    </p:spTree>
    <p:extLst>
      <p:ext uri="{BB962C8B-B14F-4D97-AF65-F5344CB8AC3E}">
        <p14:creationId xmlns:p14="http://schemas.microsoft.com/office/powerpoint/2010/main" val="2196758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H.3.1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18" name="Google Shape;1218;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102</a:t>
            </a:fld>
            <a:endParaRPr dirty="0">
              <a:latin typeface="Wingdings" panose="05000000000000000000" pitchFamily="2" charset="2"/>
            </a:endParaRPr>
          </a:p>
        </p:txBody>
      </p:sp>
    </p:spTree>
    <p:extLst>
      <p:ext uri="{BB962C8B-B14F-4D97-AF65-F5344CB8AC3E}">
        <p14:creationId xmlns:p14="http://schemas.microsoft.com/office/powerpoint/2010/main" val="28517147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Google Shape;1234;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H.3.1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35" name="Google Shape;1235;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103</a:t>
            </a:fld>
            <a:endParaRPr dirty="0">
              <a:latin typeface="Wingdings" panose="05000000000000000000" pitchFamily="2" charset="2"/>
            </a:endParaRPr>
          </a:p>
        </p:txBody>
      </p:sp>
    </p:spTree>
    <p:extLst>
      <p:ext uri="{BB962C8B-B14F-4D97-AF65-F5344CB8AC3E}">
        <p14:creationId xmlns:p14="http://schemas.microsoft.com/office/powerpoint/2010/main" val="22693272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H.3.1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4" name="Google Shape;1244;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104</a:t>
            </a:fld>
            <a:endParaRPr dirty="0">
              <a:latin typeface="Wingdings" panose="05000000000000000000" pitchFamily="2" charset="2"/>
            </a:endParaRPr>
          </a:p>
        </p:txBody>
      </p:sp>
    </p:spTree>
    <p:extLst>
      <p:ext uri="{BB962C8B-B14F-4D97-AF65-F5344CB8AC3E}">
        <p14:creationId xmlns:p14="http://schemas.microsoft.com/office/powerpoint/2010/main" val="21502141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H.3.1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54" name="Google Shape;1254;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105</a:t>
            </a:fld>
            <a:endParaRPr dirty="0">
              <a:latin typeface="Wingdings" panose="05000000000000000000" pitchFamily="2" charset="2"/>
            </a:endParaRPr>
          </a:p>
        </p:txBody>
      </p:sp>
    </p:spTree>
    <p:extLst>
      <p:ext uri="{BB962C8B-B14F-4D97-AF65-F5344CB8AC3E}">
        <p14:creationId xmlns:p14="http://schemas.microsoft.com/office/powerpoint/2010/main" val="5647854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H.3.1</a:t>
            </a:r>
          </a:p>
          <a:p>
            <a:pPr marL="0" lvl="0" indent="0" algn="l" rtl="0">
              <a:spcBef>
                <a:spcPts val="0"/>
              </a:spcBef>
              <a:spcAft>
                <a:spcPts val="0"/>
              </a:spcAft>
              <a:buNone/>
            </a:pPr>
            <a:endParaRPr dirty="0"/>
          </a:p>
        </p:txBody>
      </p:sp>
      <p:sp>
        <p:nvSpPr>
          <p:cNvPr id="1294" name="Google Shape;1294;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9056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H.3.2</a:t>
            </a:r>
          </a:p>
        </p:txBody>
      </p:sp>
      <p:sp>
        <p:nvSpPr>
          <p:cNvPr id="1301" name="Google Shape;1301;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04380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H.3.2</a:t>
            </a:r>
          </a:p>
          <a:p>
            <a:pPr marL="0" lvl="0" indent="0" algn="l" rtl="0">
              <a:spcBef>
                <a:spcPts val="0"/>
              </a:spcBef>
              <a:spcAft>
                <a:spcPts val="0"/>
              </a:spcAft>
              <a:buNone/>
            </a:pPr>
            <a:endParaRPr dirty="0"/>
          </a:p>
        </p:txBody>
      </p:sp>
      <p:sp>
        <p:nvSpPr>
          <p:cNvPr id="1312" name="Google Shape;131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3229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7" name="Google Shape;1327;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H.3.2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328" name="Google Shape;1328;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109</a:t>
            </a:fld>
            <a:endParaRPr dirty="0">
              <a:latin typeface="Wingdings" panose="05000000000000000000" pitchFamily="2" charset="2"/>
            </a:endParaRPr>
          </a:p>
        </p:txBody>
      </p:sp>
    </p:spTree>
    <p:extLst>
      <p:ext uri="{BB962C8B-B14F-4D97-AF65-F5344CB8AC3E}">
        <p14:creationId xmlns:p14="http://schemas.microsoft.com/office/powerpoint/2010/main" val="31532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p:txBody>
      </p:sp>
      <p:sp>
        <p:nvSpPr>
          <p:cNvPr id="395" name="Google Shape;39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08460482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1" name="Google Shape;1351;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7329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H.3.3</a:t>
            </a:r>
          </a:p>
        </p:txBody>
      </p:sp>
      <p:sp>
        <p:nvSpPr>
          <p:cNvPr id="1362" name="Google Shape;136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1701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H.3.2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1675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4" name="Google Shape;1384;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H.4.1</a:t>
            </a:r>
          </a:p>
        </p:txBody>
      </p:sp>
      <p:sp>
        <p:nvSpPr>
          <p:cNvPr id="1385" name="Google Shape;1385;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113</a:t>
            </a:fld>
            <a:endParaRPr dirty="0">
              <a:latin typeface="Wingdings" panose="05000000000000000000" pitchFamily="2" charset="2"/>
            </a:endParaRPr>
          </a:p>
        </p:txBody>
      </p:sp>
    </p:spTree>
    <p:extLst>
      <p:ext uri="{BB962C8B-B14F-4D97-AF65-F5344CB8AC3E}">
        <p14:creationId xmlns:p14="http://schemas.microsoft.com/office/powerpoint/2010/main" val="4229113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H.4.1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395" name="Google Shape;1395;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114</a:t>
            </a:fld>
            <a:endParaRPr dirty="0">
              <a:latin typeface="Wingdings" panose="05000000000000000000" pitchFamily="2" charset="2"/>
            </a:endParaRPr>
          </a:p>
        </p:txBody>
      </p:sp>
    </p:spTree>
    <p:extLst>
      <p:ext uri="{BB962C8B-B14F-4D97-AF65-F5344CB8AC3E}">
        <p14:creationId xmlns:p14="http://schemas.microsoft.com/office/powerpoint/2010/main" val="26233609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H.4.1</a:t>
            </a:r>
          </a:p>
          <a:p>
            <a:pPr marL="0" lvl="0" indent="0" algn="l" rtl="0">
              <a:spcBef>
                <a:spcPts val="0"/>
              </a:spcBef>
              <a:spcAft>
                <a:spcPts val="0"/>
              </a:spcAft>
              <a:buNone/>
            </a:pPr>
            <a:endParaRPr dirty="0"/>
          </a:p>
        </p:txBody>
      </p:sp>
      <p:sp>
        <p:nvSpPr>
          <p:cNvPr id="1418" name="Google Shape;1418;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115</a:t>
            </a:fld>
            <a:endParaRPr dirty="0">
              <a:latin typeface="Wingdings" panose="05000000000000000000" pitchFamily="2" charset="2"/>
            </a:endParaRPr>
          </a:p>
        </p:txBody>
      </p:sp>
    </p:spTree>
    <p:extLst>
      <p:ext uri="{BB962C8B-B14F-4D97-AF65-F5344CB8AC3E}">
        <p14:creationId xmlns:p14="http://schemas.microsoft.com/office/powerpoint/2010/main" val="1986622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H.4.1</a:t>
            </a:r>
          </a:p>
        </p:txBody>
      </p:sp>
      <p:sp>
        <p:nvSpPr>
          <p:cNvPr id="1427" name="Google Shape;1427;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116</a:t>
            </a:fld>
            <a:endParaRPr dirty="0">
              <a:latin typeface="Wingdings" panose="05000000000000000000" pitchFamily="2" charset="2"/>
            </a:endParaRPr>
          </a:p>
        </p:txBody>
      </p:sp>
    </p:spTree>
    <p:extLst>
      <p:ext uri="{BB962C8B-B14F-4D97-AF65-F5344CB8AC3E}">
        <p14:creationId xmlns:p14="http://schemas.microsoft.com/office/powerpoint/2010/main" val="29448844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H.4.2</a:t>
            </a:r>
          </a:p>
        </p:txBody>
      </p:sp>
      <p:sp>
        <p:nvSpPr>
          <p:cNvPr id="1434" name="Google Shape;1434;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6070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H.4.2</a:t>
            </a:r>
          </a:p>
          <a:p>
            <a:pPr marL="0" lvl="0" indent="0" algn="l" rtl="0">
              <a:spcBef>
                <a:spcPts val="0"/>
              </a:spcBef>
              <a:spcAft>
                <a:spcPts val="0"/>
              </a:spcAft>
              <a:buNone/>
            </a:pPr>
            <a:endParaRPr dirty="0"/>
          </a:p>
        </p:txBody>
      </p:sp>
      <p:sp>
        <p:nvSpPr>
          <p:cNvPr id="1445" name="Google Shape;1445;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2668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0" name="Google Shape;1460;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461" name="Google Shape;1461;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119</a:t>
            </a:fld>
            <a:endParaRPr dirty="0">
              <a:latin typeface="Wingdings" panose="05000000000000000000" pitchFamily="2" charset="2"/>
            </a:endParaRPr>
          </a:p>
        </p:txBody>
      </p:sp>
    </p:spTree>
    <p:extLst>
      <p:ext uri="{BB962C8B-B14F-4D97-AF65-F5344CB8AC3E}">
        <p14:creationId xmlns:p14="http://schemas.microsoft.com/office/powerpoint/2010/main" val="1363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p:txBody>
      </p:sp>
      <p:sp>
        <p:nvSpPr>
          <p:cNvPr id="159" name="Google Shape;15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a:t>
            </a:fld>
            <a:endParaRPr dirty="0">
              <a:latin typeface="Wingdings" panose="05000000000000000000" pitchFamily="2" charset="2"/>
            </a:endParaRPr>
          </a:p>
        </p:txBody>
      </p:sp>
    </p:spTree>
    <p:extLst>
      <p:ext uri="{BB962C8B-B14F-4D97-AF65-F5344CB8AC3E}">
        <p14:creationId xmlns:p14="http://schemas.microsoft.com/office/powerpoint/2010/main" val="9179045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H.4.2</a:t>
            </a:r>
          </a:p>
          <a:p>
            <a:pPr marL="0" lvl="0" indent="0" algn="l" rtl="0">
              <a:spcBef>
                <a:spcPts val="0"/>
              </a:spcBef>
              <a:spcAft>
                <a:spcPts val="0"/>
              </a:spcAft>
              <a:buNone/>
            </a:pPr>
            <a:endParaRPr dirty="0"/>
          </a:p>
        </p:txBody>
      </p:sp>
      <p:sp>
        <p:nvSpPr>
          <p:cNvPr id="1513" name="Google Shape;1513;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449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525" name="Google Shape;1525;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121</a:t>
            </a:fld>
            <a:endParaRPr dirty="0">
              <a:latin typeface="Wingdings" panose="05000000000000000000" pitchFamily="2" charset="2"/>
            </a:endParaRPr>
          </a:p>
        </p:txBody>
      </p:sp>
    </p:spTree>
    <p:extLst>
      <p:ext uri="{BB962C8B-B14F-4D97-AF65-F5344CB8AC3E}">
        <p14:creationId xmlns:p14="http://schemas.microsoft.com/office/powerpoint/2010/main" val="34771574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H.4.3</a:t>
            </a:r>
          </a:p>
        </p:txBody>
      </p:sp>
      <p:sp>
        <p:nvSpPr>
          <p:cNvPr id="1532" name="Google Shape;1532;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9259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H.4.3</a:t>
            </a:r>
          </a:p>
        </p:txBody>
      </p:sp>
      <p:sp>
        <p:nvSpPr>
          <p:cNvPr id="1539" name="Google Shape;1539;p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4359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H.4.3</a:t>
            </a:r>
          </a:p>
        </p:txBody>
      </p:sp>
      <p:sp>
        <p:nvSpPr>
          <p:cNvPr id="1546" name="Google Shape;1546;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0781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H.4.2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6934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8" name="Google Shape;1568;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H.5.1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569" name="Google Shape;1569;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126</a:t>
            </a:fld>
            <a:endParaRPr dirty="0">
              <a:latin typeface="Wingdings" panose="05000000000000000000" pitchFamily="2" charset="2"/>
            </a:endParaRPr>
          </a:p>
        </p:txBody>
      </p:sp>
    </p:spTree>
    <p:extLst>
      <p:ext uri="{BB962C8B-B14F-4D97-AF65-F5344CB8AC3E}">
        <p14:creationId xmlns:p14="http://schemas.microsoft.com/office/powerpoint/2010/main" val="5325103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8" name="Google Shape;157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H.5.1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579" name="Google Shape;1579;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127</a:t>
            </a:fld>
            <a:endParaRPr dirty="0">
              <a:latin typeface="Wingdings" panose="05000000000000000000" pitchFamily="2" charset="2"/>
            </a:endParaRPr>
          </a:p>
        </p:txBody>
      </p:sp>
    </p:spTree>
    <p:extLst>
      <p:ext uri="{BB962C8B-B14F-4D97-AF65-F5344CB8AC3E}">
        <p14:creationId xmlns:p14="http://schemas.microsoft.com/office/powerpoint/2010/main" val="11393835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1" name="Google Shape;1601;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H.5.1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602" name="Google Shape;1602;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128</a:t>
            </a:fld>
            <a:endParaRPr dirty="0">
              <a:latin typeface="Wingdings" panose="05000000000000000000" pitchFamily="2" charset="2"/>
            </a:endParaRPr>
          </a:p>
        </p:txBody>
      </p:sp>
    </p:spTree>
    <p:extLst>
      <p:ext uri="{BB962C8B-B14F-4D97-AF65-F5344CB8AC3E}">
        <p14:creationId xmlns:p14="http://schemas.microsoft.com/office/powerpoint/2010/main" val="3479389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0" name="Google Shape;1610;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H.5.1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611" name="Google Shape;1611;p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129</a:t>
            </a:fld>
            <a:endParaRPr dirty="0">
              <a:latin typeface="Wingdings" panose="05000000000000000000" pitchFamily="2" charset="2"/>
            </a:endParaRPr>
          </a:p>
        </p:txBody>
      </p:sp>
    </p:spTree>
    <p:extLst>
      <p:ext uri="{BB962C8B-B14F-4D97-AF65-F5344CB8AC3E}">
        <p14:creationId xmlns:p14="http://schemas.microsoft.com/office/powerpoint/2010/main" val="316839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F.1.1</a:t>
            </a:r>
          </a:p>
          <a:p>
            <a:pPr marL="0" lvl="0" indent="0" algn="l" rtl="0">
              <a:spcBef>
                <a:spcPts val="0"/>
              </a:spcBef>
              <a:spcAft>
                <a:spcPts val="0"/>
              </a:spcAft>
              <a:buNone/>
            </a:pPr>
            <a:endParaRPr dirty="0"/>
          </a:p>
        </p:txBody>
      </p:sp>
      <p:sp>
        <p:nvSpPr>
          <p:cNvPr id="125" name="Google Shape;1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13</a:t>
            </a:fld>
            <a:endParaRPr dirty="0">
              <a:latin typeface="Wingdings" panose="05000000000000000000" pitchFamily="2" charset="2"/>
            </a:endParaRPr>
          </a:p>
        </p:txBody>
      </p:sp>
    </p:spTree>
    <p:extLst>
      <p:ext uri="{BB962C8B-B14F-4D97-AF65-F5344CB8AC3E}">
        <p14:creationId xmlns:p14="http://schemas.microsoft.com/office/powerpoint/2010/main" val="6140495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p:txBody>
      </p:sp>
      <p:sp>
        <p:nvSpPr>
          <p:cNvPr id="1618" name="Google Shape;1618;p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60198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p:txBody>
      </p:sp>
      <p:sp>
        <p:nvSpPr>
          <p:cNvPr id="1629" name="Google Shape;1629;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384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4" name="Google Shape;1644;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H.5.2</a:t>
            </a:r>
          </a:p>
        </p:txBody>
      </p:sp>
      <p:sp>
        <p:nvSpPr>
          <p:cNvPr id="1645" name="Google Shape;1645;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132</a:t>
            </a:fld>
            <a:endParaRPr dirty="0">
              <a:latin typeface="Wingdings" panose="05000000000000000000" pitchFamily="2" charset="2"/>
            </a:endParaRPr>
          </a:p>
        </p:txBody>
      </p:sp>
    </p:spTree>
    <p:extLst>
      <p:ext uri="{BB962C8B-B14F-4D97-AF65-F5344CB8AC3E}">
        <p14:creationId xmlns:p14="http://schemas.microsoft.com/office/powerpoint/2010/main" val="179935678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a:p>
            <a:pPr marL="0" lvl="0" indent="0" algn="l" rtl="0">
              <a:spcBef>
                <a:spcPts val="0"/>
              </a:spcBef>
              <a:spcAft>
                <a:spcPts val="0"/>
              </a:spcAft>
              <a:buNone/>
            </a:pPr>
            <a:endParaRPr dirty="0"/>
          </a:p>
        </p:txBody>
      </p:sp>
      <p:sp>
        <p:nvSpPr>
          <p:cNvPr id="1692" name="Google Shape;1692;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317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3" name="Google Shape;1703;p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57432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a:p>
            <a:pPr marL="0" lvl="0" indent="0" algn="l" rtl="0">
              <a:spcBef>
                <a:spcPts val="0"/>
              </a:spcBef>
              <a:spcAft>
                <a:spcPts val="0"/>
              </a:spcAft>
              <a:buNone/>
            </a:pPr>
            <a:endParaRPr dirty="0"/>
          </a:p>
        </p:txBody>
      </p:sp>
      <p:sp>
        <p:nvSpPr>
          <p:cNvPr id="1716" name="Google Shape;1716;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7912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a:p>
            <a:pPr marL="0" lvl="0" indent="0" algn="l" rtl="0">
              <a:spcBef>
                <a:spcPts val="0"/>
              </a:spcBef>
              <a:spcAft>
                <a:spcPts val="0"/>
              </a:spcAft>
              <a:buNone/>
            </a:pPr>
            <a:endParaRPr dirty="0"/>
          </a:p>
        </p:txBody>
      </p:sp>
      <p:sp>
        <p:nvSpPr>
          <p:cNvPr id="1723" name="Google Shape;1723;p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592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H.5.3</a:t>
            </a:r>
          </a:p>
        </p:txBody>
      </p:sp>
      <p:sp>
        <p:nvSpPr>
          <p:cNvPr id="1730" name="Google Shape;1730;p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77503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H.5.2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5835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p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4" name="Google Shape;1744;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H.6.1</a:t>
            </a:r>
          </a:p>
        </p:txBody>
      </p:sp>
      <p:sp>
        <p:nvSpPr>
          <p:cNvPr id="1745" name="Google Shape;1745;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139</a:t>
            </a:fld>
            <a:endParaRPr dirty="0">
              <a:latin typeface="Wingdings" panose="05000000000000000000" pitchFamily="2" charset="2"/>
            </a:endParaRPr>
          </a:p>
        </p:txBody>
      </p:sp>
    </p:spTree>
    <p:extLst>
      <p:ext uri="{BB962C8B-B14F-4D97-AF65-F5344CB8AC3E}">
        <p14:creationId xmlns:p14="http://schemas.microsoft.com/office/powerpoint/2010/main" val="289393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F.1.1</a:t>
            </a:r>
          </a:p>
          <a:p>
            <a:pPr marL="0" lvl="0" indent="0" algn="l" rtl="0">
              <a:spcBef>
                <a:spcPts val="0"/>
              </a:spcBef>
              <a:spcAft>
                <a:spcPts val="0"/>
              </a:spcAft>
              <a:buNone/>
            </a:pPr>
            <a:endParaRPr dirty="0"/>
          </a:p>
        </p:txBody>
      </p:sp>
      <p:sp>
        <p:nvSpPr>
          <p:cNvPr id="135" name="Google Shape;13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14</a:t>
            </a:fld>
            <a:endParaRPr dirty="0">
              <a:latin typeface="Wingdings" panose="05000000000000000000" pitchFamily="2" charset="2"/>
            </a:endParaRPr>
          </a:p>
        </p:txBody>
      </p:sp>
    </p:spTree>
    <p:extLst>
      <p:ext uri="{BB962C8B-B14F-4D97-AF65-F5344CB8AC3E}">
        <p14:creationId xmlns:p14="http://schemas.microsoft.com/office/powerpoint/2010/main" val="20053426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4" name="Google Shape;1754;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H.6.1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755" name="Google Shape;1755;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140</a:t>
            </a:fld>
            <a:endParaRPr dirty="0">
              <a:latin typeface="Wingdings" panose="05000000000000000000" pitchFamily="2" charset="2"/>
            </a:endParaRPr>
          </a:p>
        </p:txBody>
      </p:sp>
    </p:spTree>
    <p:extLst>
      <p:ext uri="{BB962C8B-B14F-4D97-AF65-F5344CB8AC3E}">
        <p14:creationId xmlns:p14="http://schemas.microsoft.com/office/powerpoint/2010/main" val="42413803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H.6.1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769" name="Google Shape;1769;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141</a:t>
            </a:fld>
            <a:endParaRPr dirty="0">
              <a:latin typeface="Wingdings" panose="05000000000000000000" pitchFamily="2" charset="2"/>
            </a:endParaRPr>
          </a:p>
        </p:txBody>
      </p:sp>
    </p:spTree>
    <p:extLst>
      <p:ext uri="{BB962C8B-B14F-4D97-AF65-F5344CB8AC3E}">
        <p14:creationId xmlns:p14="http://schemas.microsoft.com/office/powerpoint/2010/main" val="224856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p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H.6.1</a:t>
            </a:r>
          </a:p>
          <a:p>
            <a:pPr marL="0" lvl="0" indent="0" algn="l" rtl="0">
              <a:spcBef>
                <a:spcPts val="0"/>
              </a:spcBef>
              <a:spcAft>
                <a:spcPts val="0"/>
              </a:spcAft>
              <a:buNone/>
            </a:pPr>
            <a:endParaRPr dirty="0"/>
          </a:p>
        </p:txBody>
      </p:sp>
      <p:sp>
        <p:nvSpPr>
          <p:cNvPr id="1776" name="Google Shape;1776;p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44151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H..6.2</a:t>
            </a:r>
          </a:p>
          <a:p>
            <a:pPr marL="0" lvl="0" indent="0" algn="l" rtl="0">
              <a:spcBef>
                <a:spcPts val="0"/>
              </a:spcBef>
              <a:spcAft>
                <a:spcPts val="0"/>
              </a:spcAft>
              <a:buNone/>
            </a:pPr>
            <a:endParaRPr dirty="0"/>
          </a:p>
        </p:txBody>
      </p:sp>
      <p:sp>
        <p:nvSpPr>
          <p:cNvPr id="1783" name="Google Shape;1783;p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44311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H.6.2</a:t>
            </a:r>
          </a:p>
          <a:p>
            <a:pPr marL="0" lvl="0" indent="0" algn="l" rtl="0">
              <a:spcBef>
                <a:spcPts val="0"/>
              </a:spcBef>
              <a:spcAft>
                <a:spcPts val="0"/>
              </a:spcAft>
              <a:buNone/>
            </a:pPr>
            <a:endParaRPr dirty="0"/>
          </a:p>
        </p:txBody>
      </p:sp>
      <p:sp>
        <p:nvSpPr>
          <p:cNvPr id="1794" name="Google Shape;1794;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9799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p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9" name="Google Shape;1809;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H.6.2</a:t>
            </a:r>
          </a:p>
        </p:txBody>
      </p:sp>
      <p:sp>
        <p:nvSpPr>
          <p:cNvPr id="1810" name="Google Shape;1810;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145</a:t>
            </a:fld>
            <a:endParaRPr dirty="0">
              <a:latin typeface="Wingdings" panose="05000000000000000000" pitchFamily="2" charset="2"/>
            </a:endParaRPr>
          </a:p>
        </p:txBody>
      </p:sp>
    </p:spTree>
    <p:extLst>
      <p:ext uri="{BB962C8B-B14F-4D97-AF65-F5344CB8AC3E}">
        <p14:creationId xmlns:p14="http://schemas.microsoft.com/office/powerpoint/2010/main" val="12338929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H.6.2</a:t>
            </a:r>
          </a:p>
          <a:p>
            <a:pPr marL="0" lvl="0" indent="0" algn="l" rtl="0">
              <a:spcBef>
                <a:spcPts val="0"/>
              </a:spcBef>
              <a:spcAft>
                <a:spcPts val="0"/>
              </a:spcAft>
              <a:buNone/>
            </a:pPr>
            <a:endParaRPr dirty="0"/>
          </a:p>
        </p:txBody>
      </p:sp>
      <p:sp>
        <p:nvSpPr>
          <p:cNvPr id="1848" name="Google Shape;1848;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52849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p1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H.6.3</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859" name="Google Shape;1859;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258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H..6.2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08438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149</a:t>
            </a:fld>
            <a:endParaRPr dirty="0">
              <a:latin typeface="Wingdings" panose="05000000000000000000" pitchFamily="2" charset="2"/>
            </a:endParaRPr>
          </a:p>
        </p:txBody>
      </p:sp>
    </p:spTree>
    <p:extLst>
      <p:ext uri="{BB962C8B-B14F-4D97-AF65-F5344CB8AC3E}">
        <p14:creationId xmlns:p14="http://schemas.microsoft.com/office/powerpoint/2010/main" val="36887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F.1.2</a:t>
            </a:r>
          </a:p>
        </p:txBody>
      </p:sp>
      <p:sp>
        <p:nvSpPr>
          <p:cNvPr id="159" name="Google Shape;15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15</a:t>
            </a:fld>
            <a:endParaRPr dirty="0">
              <a:latin typeface="Wingdings" panose="05000000000000000000" pitchFamily="2" charset="2"/>
            </a:endParaRPr>
          </a:p>
        </p:txBody>
      </p:sp>
    </p:spTree>
    <p:extLst>
      <p:ext uri="{BB962C8B-B14F-4D97-AF65-F5344CB8AC3E}">
        <p14:creationId xmlns:p14="http://schemas.microsoft.com/office/powerpoint/2010/main" val="424344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F.1.2</a:t>
            </a:r>
          </a:p>
        </p:txBody>
      </p:sp>
      <p:sp>
        <p:nvSpPr>
          <p:cNvPr id="223" name="Google Shape;22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4470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0" name="Google Shape;18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17</a:t>
            </a:fld>
            <a:endParaRPr dirty="0">
              <a:latin typeface="Wingdings" panose="05000000000000000000" pitchFamily="2" charset="2"/>
            </a:endParaRPr>
          </a:p>
        </p:txBody>
      </p:sp>
    </p:spTree>
    <p:extLst>
      <p:ext uri="{BB962C8B-B14F-4D97-AF65-F5344CB8AC3E}">
        <p14:creationId xmlns:p14="http://schemas.microsoft.com/office/powerpoint/2010/main" val="3745411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F.1.3, F2.2</a:t>
            </a:r>
          </a:p>
        </p:txBody>
      </p:sp>
      <p:sp>
        <p:nvSpPr>
          <p:cNvPr id="203" name="Google Shape;20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96063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F.2.2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0" name="Google Shape;18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19</a:t>
            </a:fld>
            <a:endParaRPr dirty="0">
              <a:latin typeface="Wingdings" panose="05000000000000000000" pitchFamily="2" charset="2"/>
            </a:endParaRPr>
          </a:p>
        </p:txBody>
      </p:sp>
    </p:spTree>
    <p:extLst>
      <p:ext uri="{BB962C8B-B14F-4D97-AF65-F5344CB8AC3E}">
        <p14:creationId xmlns:p14="http://schemas.microsoft.com/office/powerpoint/2010/main" val="92291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F.2.1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9" name="Google Shape;18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20</a:t>
            </a:fld>
            <a:endParaRPr dirty="0">
              <a:latin typeface="Wingdings" panose="05000000000000000000" pitchFamily="2" charset="2"/>
            </a:endParaRPr>
          </a:p>
        </p:txBody>
      </p:sp>
    </p:spTree>
    <p:extLst>
      <p:ext uri="{BB962C8B-B14F-4D97-AF65-F5344CB8AC3E}">
        <p14:creationId xmlns:p14="http://schemas.microsoft.com/office/powerpoint/2010/main" val="1491887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F.2.1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9" name="Google Shape;18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21</a:t>
            </a:fld>
            <a:endParaRPr dirty="0">
              <a:latin typeface="Wingdings" panose="05000000000000000000" pitchFamily="2" charset="2"/>
            </a:endParaRPr>
          </a:p>
        </p:txBody>
      </p:sp>
    </p:spTree>
    <p:extLst>
      <p:ext uri="{BB962C8B-B14F-4D97-AF65-F5344CB8AC3E}">
        <p14:creationId xmlns:p14="http://schemas.microsoft.com/office/powerpoint/2010/main" val="97710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30" name="Google Shape;23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22</a:t>
            </a:fld>
            <a:endParaRPr dirty="0">
              <a:latin typeface="Wingdings" panose="05000000000000000000" pitchFamily="2" charset="2"/>
            </a:endParaRPr>
          </a:p>
        </p:txBody>
      </p:sp>
    </p:spTree>
    <p:extLst>
      <p:ext uri="{BB962C8B-B14F-4D97-AF65-F5344CB8AC3E}">
        <p14:creationId xmlns:p14="http://schemas.microsoft.com/office/powerpoint/2010/main" val="378636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23</a:t>
            </a:fld>
            <a:endParaRPr dirty="0">
              <a:latin typeface="Wingdings" panose="05000000000000000000" pitchFamily="2" charset="2"/>
            </a:endParaRPr>
          </a:p>
        </p:txBody>
      </p:sp>
    </p:spTree>
    <p:extLst>
      <p:ext uri="{BB962C8B-B14F-4D97-AF65-F5344CB8AC3E}">
        <p14:creationId xmlns:p14="http://schemas.microsoft.com/office/powerpoint/2010/main" val="125099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62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ADV Syllabus: F.4.1</a:t>
            </a:r>
            <a:endParaRPr dirty="0"/>
          </a:p>
        </p:txBody>
      </p:sp>
      <p:sp>
        <p:nvSpPr>
          <p:cNvPr id="282" name="Google Shape;28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25</a:t>
            </a:fld>
            <a:endParaRPr dirty="0">
              <a:latin typeface="Wingdings" panose="05000000000000000000" pitchFamily="2" charset="2"/>
            </a:endParaRPr>
          </a:p>
        </p:txBody>
      </p:sp>
    </p:spTree>
    <p:extLst>
      <p:ext uri="{BB962C8B-B14F-4D97-AF65-F5344CB8AC3E}">
        <p14:creationId xmlns:p14="http://schemas.microsoft.com/office/powerpoint/2010/main" val="364295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F.4.1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92" name="Google Shape;29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26</a:t>
            </a:fld>
            <a:endParaRPr dirty="0">
              <a:latin typeface="Wingdings" panose="05000000000000000000" pitchFamily="2" charset="2"/>
            </a:endParaRPr>
          </a:p>
        </p:txBody>
      </p:sp>
    </p:spTree>
    <p:extLst>
      <p:ext uri="{BB962C8B-B14F-4D97-AF65-F5344CB8AC3E}">
        <p14:creationId xmlns:p14="http://schemas.microsoft.com/office/powerpoint/2010/main" val="339909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F.4.1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09" name="Google Shape;30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27</a:t>
            </a:fld>
            <a:endParaRPr dirty="0">
              <a:latin typeface="Wingdings" panose="05000000000000000000" pitchFamily="2" charset="2"/>
            </a:endParaRPr>
          </a:p>
        </p:txBody>
      </p:sp>
    </p:spTree>
    <p:extLst>
      <p:ext uri="{BB962C8B-B14F-4D97-AF65-F5344CB8AC3E}">
        <p14:creationId xmlns:p14="http://schemas.microsoft.com/office/powerpoint/2010/main" val="56490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F.4.1</a:t>
            </a:r>
          </a:p>
          <a:p>
            <a:pPr marL="0" lvl="0" indent="0" algn="l" rtl="0">
              <a:spcBef>
                <a:spcPts val="0"/>
              </a:spcBef>
              <a:spcAft>
                <a:spcPts val="0"/>
              </a:spcAft>
              <a:buNone/>
            </a:pPr>
            <a:endParaRPr dirty="0"/>
          </a:p>
        </p:txBody>
      </p:sp>
      <p:sp>
        <p:nvSpPr>
          <p:cNvPr id="316" name="Google Shape;31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68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F.4.1</a:t>
            </a:r>
          </a:p>
          <a:p>
            <a:pPr marL="0" lvl="0" indent="0" algn="l" rtl="0">
              <a:spcBef>
                <a:spcPts val="0"/>
              </a:spcBef>
              <a:spcAft>
                <a:spcPts val="0"/>
              </a:spcAft>
              <a:buNone/>
            </a:pPr>
            <a:endParaRPr dirty="0"/>
          </a:p>
        </p:txBody>
      </p:sp>
      <p:sp>
        <p:nvSpPr>
          <p:cNvPr id="331" name="Google Shape;3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31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a:t>
            </a:fld>
            <a:endParaRPr dirty="0">
              <a:latin typeface="Wingdings" panose="05000000000000000000" pitchFamily="2" charset="2"/>
            </a:endParaRPr>
          </a:p>
        </p:txBody>
      </p:sp>
    </p:spTree>
    <p:extLst>
      <p:ext uri="{BB962C8B-B14F-4D97-AF65-F5344CB8AC3E}">
        <p14:creationId xmlns:p14="http://schemas.microsoft.com/office/powerpoint/2010/main" val="2289983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39" name="Google Shape;33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30</a:t>
            </a:fld>
            <a:endParaRPr dirty="0">
              <a:latin typeface="Wingdings" panose="05000000000000000000" pitchFamily="2" charset="2"/>
            </a:endParaRPr>
          </a:p>
        </p:txBody>
      </p:sp>
    </p:spTree>
    <p:extLst>
      <p:ext uri="{BB962C8B-B14F-4D97-AF65-F5344CB8AC3E}">
        <p14:creationId xmlns:p14="http://schemas.microsoft.com/office/powerpoint/2010/main" val="126243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49" name="Google Shape;34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31</a:t>
            </a:fld>
            <a:endParaRPr dirty="0">
              <a:latin typeface="Wingdings" panose="05000000000000000000" pitchFamily="2" charset="2"/>
            </a:endParaRPr>
          </a:p>
        </p:txBody>
      </p:sp>
    </p:spTree>
    <p:extLst>
      <p:ext uri="{BB962C8B-B14F-4D97-AF65-F5344CB8AC3E}">
        <p14:creationId xmlns:p14="http://schemas.microsoft.com/office/powerpoint/2010/main" val="1258500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Syllabus: F.4.2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63" name="Google Shape;36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32</a:t>
            </a:fld>
            <a:endParaRPr dirty="0">
              <a:latin typeface="Wingdings" panose="05000000000000000000" pitchFamily="2" charset="2"/>
            </a:endParaRPr>
          </a:p>
        </p:txBody>
      </p:sp>
    </p:spTree>
    <p:extLst>
      <p:ext uri="{BB962C8B-B14F-4D97-AF65-F5344CB8AC3E}">
        <p14:creationId xmlns:p14="http://schemas.microsoft.com/office/powerpoint/2010/main" val="1635527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F.4.2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71" name="Google Shape;37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33</a:t>
            </a:fld>
            <a:endParaRPr dirty="0">
              <a:latin typeface="Wingdings" panose="05000000000000000000" pitchFamily="2" charset="2"/>
            </a:endParaRPr>
          </a:p>
        </p:txBody>
      </p:sp>
    </p:spTree>
    <p:extLst>
      <p:ext uri="{BB962C8B-B14F-4D97-AF65-F5344CB8AC3E}">
        <p14:creationId xmlns:p14="http://schemas.microsoft.com/office/powerpoint/2010/main" val="1562155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F.4.2</a:t>
            </a:r>
          </a:p>
          <a:p>
            <a:pPr marL="0" lvl="0" indent="0" algn="l" rtl="0">
              <a:spcBef>
                <a:spcPts val="0"/>
              </a:spcBef>
              <a:spcAft>
                <a:spcPts val="0"/>
              </a:spcAft>
              <a:buNone/>
            </a:pPr>
            <a:endParaRPr dirty="0"/>
          </a:p>
        </p:txBody>
      </p:sp>
      <p:sp>
        <p:nvSpPr>
          <p:cNvPr id="378" name="Google Shape;3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65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F.4.2</a:t>
            </a:r>
          </a:p>
          <a:p>
            <a:pPr marL="0" lvl="0" indent="0" algn="l" rtl="0">
              <a:spcBef>
                <a:spcPts val="0"/>
              </a:spcBef>
              <a:spcAft>
                <a:spcPts val="0"/>
              </a:spcAft>
              <a:buNone/>
            </a:pPr>
            <a:endParaRPr dirty="0"/>
          </a:p>
        </p:txBody>
      </p:sp>
      <p:sp>
        <p:nvSpPr>
          <p:cNvPr id="393" name="Google Shape;3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226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01" name="Google Shape;40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36</a:t>
            </a:fld>
            <a:endParaRPr dirty="0">
              <a:latin typeface="Wingdings" panose="05000000000000000000" pitchFamily="2" charset="2"/>
            </a:endParaRPr>
          </a:p>
        </p:txBody>
      </p:sp>
    </p:spTree>
    <p:extLst>
      <p:ext uri="{BB962C8B-B14F-4D97-AF65-F5344CB8AC3E}">
        <p14:creationId xmlns:p14="http://schemas.microsoft.com/office/powerpoint/2010/main" val="3995260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ADV Syllabus: F.5.1</a:t>
            </a:r>
            <a:endParaRPr dirty="0"/>
          </a:p>
        </p:txBody>
      </p:sp>
      <p:sp>
        <p:nvSpPr>
          <p:cNvPr id="411" name="Google Shape;41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37</a:t>
            </a:fld>
            <a:endParaRPr dirty="0">
              <a:latin typeface="Wingdings" panose="05000000000000000000" pitchFamily="2" charset="2"/>
            </a:endParaRPr>
          </a:p>
        </p:txBody>
      </p:sp>
    </p:spTree>
    <p:extLst>
      <p:ext uri="{BB962C8B-B14F-4D97-AF65-F5344CB8AC3E}">
        <p14:creationId xmlns:p14="http://schemas.microsoft.com/office/powerpoint/2010/main" val="1913475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Syllabus: F.5.1</a:t>
            </a:r>
            <a:endParaRPr dirty="0"/>
          </a:p>
        </p:txBody>
      </p:sp>
      <p:sp>
        <p:nvSpPr>
          <p:cNvPr id="431" name="Google Shape;43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38</a:t>
            </a:fld>
            <a:endParaRPr dirty="0">
              <a:latin typeface="Wingdings" panose="05000000000000000000" pitchFamily="2" charset="2"/>
            </a:endParaRPr>
          </a:p>
        </p:txBody>
      </p:sp>
    </p:spTree>
    <p:extLst>
      <p:ext uri="{BB962C8B-B14F-4D97-AF65-F5344CB8AC3E}">
        <p14:creationId xmlns:p14="http://schemas.microsoft.com/office/powerpoint/2010/main" val="201271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F.5.1</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51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Full training titles: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dirty="0"/>
              <a:t>Expert training in IT service management according to </a:t>
            </a:r>
            <a:r>
              <a:rPr lang="en-US" b="0" dirty="0" err="1"/>
              <a:t>FitSM</a:t>
            </a:r>
            <a:r>
              <a:rPr lang="en-US" b="0" dirty="0"/>
              <a:t> (typically 2-3 days)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dirty="0"/>
              <a:t>Advanced training in service planning and delivery according to </a:t>
            </a:r>
            <a:r>
              <a:rPr lang="en-US" b="0" dirty="0" err="1"/>
              <a:t>FitSM</a:t>
            </a:r>
            <a:r>
              <a:rPr lang="en-US" b="0" dirty="0"/>
              <a:t> (typically 2 days)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dirty="0"/>
              <a:t>Advanced training in service operation and control according to </a:t>
            </a:r>
            <a:r>
              <a:rPr lang="en-US" b="0" dirty="0" err="1"/>
              <a:t>FitSM</a:t>
            </a:r>
            <a:r>
              <a:rPr lang="en-US" b="0" dirty="0"/>
              <a:t> (typically 2 days)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dirty="0"/>
              <a:t>Foundation training in IT service management according to </a:t>
            </a:r>
            <a:r>
              <a:rPr lang="en-US" b="0" dirty="0" err="1"/>
              <a:t>FitSM</a:t>
            </a:r>
            <a:r>
              <a:rPr lang="en-US" b="0" dirty="0"/>
              <a:t> (typically 1 day)</a:t>
            </a:r>
            <a:endParaRPr dirty="0"/>
          </a:p>
          <a:p>
            <a:pPr marL="0" lvl="0" indent="0" algn="l" rtl="0">
              <a:spcBef>
                <a:spcPts val="0"/>
              </a:spcBef>
              <a:spcAft>
                <a:spcPts val="0"/>
              </a:spcAft>
              <a:buNone/>
            </a:pPr>
            <a:endParaRPr b="0" dirty="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a:t>
            </a:fld>
            <a:endParaRPr dirty="0">
              <a:latin typeface="Wingdings" panose="05000000000000000000" pitchFamily="2" charset="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ADV Syllabus: F.5.1</a:t>
            </a:r>
            <a:endParaRPr dirty="0"/>
          </a:p>
        </p:txBody>
      </p:sp>
      <p:sp>
        <p:nvSpPr>
          <p:cNvPr id="438" name="Google Shape;43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205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ADV Syllabus: F.5.1</a:t>
            </a:r>
            <a:endParaRPr dirty="0"/>
          </a:p>
        </p:txBody>
      </p:sp>
      <p:sp>
        <p:nvSpPr>
          <p:cNvPr id="453" name="Google Shape;4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689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ADV Syllabus: F.5.2</a:t>
            </a:r>
            <a:endParaRPr dirty="0"/>
          </a:p>
        </p:txBody>
      </p:sp>
      <p:sp>
        <p:nvSpPr>
          <p:cNvPr id="461" name="Google Shape;46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42</a:t>
            </a:fld>
            <a:endParaRPr dirty="0">
              <a:latin typeface="Wingdings" panose="05000000000000000000" pitchFamily="2" charset="2"/>
            </a:endParaRPr>
          </a:p>
        </p:txBody>
      </p:sp>
    </p:spTree>
    <p:extLst>
      <p:ext uri="{BB962C8B-B14F-4D97-AF65-F5344CB8AC3E}">
        <p14:creationId xmlns:p14="http://schemas.microsoft.com/office/powerpoint/2010/main" val="1595030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71" name="Google Shape;47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43</a:t>
            </a:fld>
            <a:endParaRPr dirty="0">
              <a:latin typeface="Wingdings" panose="05000000000000000000" pitchFamily="2" charset="2"/>
            </a:endParaRPr>
          </a:p>
        </p:txBody>
      </p:sp>
    </p:spTree>
    <p:extLst>
      <p:ext uri="{BB962C8B-B14F-4D97-AF65-F5344CB8AC3E}">
        <p14:creationId xmlns:p14="http://schemas.microsoft.com/office/powerpoint/2010/main" val="4104068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91" name="Google Shape;49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44</a:t>
            </a:fld>
            <a:endParaRPr dirty="0">
              <a:latin typeface="Wingdings" panose="05000000000000000000" pitchFamily="2" charset="2"/>
            </a:endParaRPr>
          </a:p>
        </p:txBody>
      </p:sp>
    </p:spTree>
    <p:extLst>
      <p:ext uri="{BB962C8B-B14F-4D97-AF65-F5344CB8AC3E}">
        <p14:creationId xmlns:p14="http://schemas.microsoft.com/office/powerpoint/2010/main" val="4155774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lvl="0" indent="0" algn="l" rtl="0">
              <a:spcBef>
                <a:spcPts val="0"/>
              </a:spcBef>
              <a:spcAft>
                <a:spcPts val="0"/>
              </a:spcAft>
              <a:buNone/>
            </a:pPr>
            <a:endParaRPr dirty="0"/>
          </a:p>
        </p:txBody>
      </p:sp>
      <p:sp>
        <p:nvSpPr>
          <p:cNvPr id="498" name="Google Shape;4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058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lvl="0" indent="0" algn="l" rtl="0">
              <a:spcBef>
                <a:spcPts val="0"/>
              </a:spcBef>
              <a:spcAft>
                <a:spcPts val="0"/>
              </a:spcAft>
              <a:buNone/>
            </a:pPr>
            <a:endParaRPr dirty="0"/>
          </a:p>
        </p:txBody>
      </p:sp>
      <p:sp>
        <p:nvSpPr>
          <p:cNvPr id="513" name="Google Shape;51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640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21" name="Google Shape;52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47</a:t>
            </a:fld>
            <a:endParaRPr dirty="0">
              <a:latin typeface="Wingdings" panose="05000000000000000000" pitchFamily="2" charset="2"/>
            </a:endParaRPr>
          </a:p>
        </p:txBody>
      </p:sp>
    </p:spTree>
    <p:extLst>
      <p:ext uri="{BB962C8B-B14F-4D97-AF65-F5344CB8AC3E}">
        <p14:creationId xmlns:p14="http://schemas.microsoft.com/office/powerpoint/2010/main" val="1418648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31" name="Google Shape;53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48</a:t>
            </a:fld>
            <a:endParaRPr dirty="0">
              <a:latin typeface="Wingdings" panose="05000000000000000000" pitchFamily="2" charset="2"/>
            </a:endParaRPr>
          </a:p>
        </p:txBody>
      </p:sp>
    </p:spTree>
    <p:extLst>
      <p:ext uri="{BB962C8B-B14F-4D97-AF65-F5344CB8AC3E}">
        <p14:creationId xmlns:p14="http://schemas.microsoft.com/office/powerpoint/2010/main" val="4265247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42" name="Google Shape;54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49</a:t>
            </a:fld>
            <a:endParaRPr dirty="0">
              <a:latin typeface="Wingdings" panose="05000000000000000000" pitchFamily="2" charset="2"/>
            </a:endParaRPr>
          </a:p>
        </p:txBody>
      </p:sp>
    </p:spTree>
    <p:extLst>
      <p:ext uri="{BB962C8B-B14F-4D97-AF65-F5344CB8AC3E}">
        <p14:creationId xmlns:p14="http://schemas.microsoft.com/office/powerpoint/2010/main" val="198465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5</a:t>
            </a:fld>
            <a:endParaRPr dirty="0">
              <a:latin typeface="Wingdings" panose="05000000000000000000" pitchFamily="2" charset="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lvl="0" indent="0" algn="l" rtl="0">
              <a:spcBef>
                <a:spcPts val="0"/>
              </a:spcBef>
              <a:spcAft>
                <a:spcPts val="0"/>
              </a:spcAft>
              <a:buNone/>
            </a:pPr>
            <a:endParaRPr dirty="0"/>
          </a:p>
        </p:txBody>
      </p:sp>
      <p:sp>
        <p:nvSpPr>
          <p:cNvPr id="549" name="Google Shape;5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053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F.5.2</a:t>
            </a:r>
          </a:p>
          <a:p>
            <a:pPr marL="0" lvl="0" indent="0" algn="l" rtl="0">
              <a:spcBef>
                <a:spcPts val="0"/>
              </a:spcBef>
              <a:spcAft>
                <a:spcPts val="0"/>
              </a:spcAft>
              <a:buNone/>
            </a:pPr>
            <a:endParaRPr dirty="0"/>
          </a:p>
        </p:txBody>
      </p:sp>
      <p:sp>
        <p:nvSpPr>
          <p:cNvPr id="564" name="Google Shape;5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638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F.5.3</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72" name="Google Shape;57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52</a:t>
            </a:fld>
            <a:endParaRPr dirty="0">
              <a:latin typeface="Wingdings" panose="05000000000000000000" pitchFamily="2" charset="2"/>
            </a:endParaRPr>
          </a:p>
        </p:txBody>
      </p:sp>
    </p:spTree>
    <p:extLst>
      <p:ext uri="{BB962C8B-B14F-4D97-AF65-F5344CB8AC3E}">
        <p14:creationId xmlns:p14="http://schemas.microsoft.com/office/powerpoint/2010/main" val="1028342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F.5.3</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82" name="Google Shape;58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53</a:t>
            </a:fld>
            <a:endParaRPr dirty="0">
              <a:latin typeface="Wingdings" panose="05000000000000000000" pitchFamily="2" charset="2"/>
            </a:endParaRPr>
          </a:p>
        </p:txBody>
      </p:sp>
    </p:spTree>
    <p:extLst>
      <p:ext uri="{BB962C8B-B14F-4D97-AF65-F5344CB8AC3E}">
        <p14:creationId xmlns:p14="http://schemas.microsoft.com/office/powerpoint/2010/main" val="691706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F.5.3</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99" name="Google Shape;59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54</a:t>
            </a:fld>
            <a:endParaRPr dirty="0">
              <a:latin typeface="Wingdings" panose="05000000000000000000" pitchFamily="2" charset="2"/>
            </a:endParaRPr>
          </a:p>
        </p:txBody>
      </p:sp>
    </p:spTree>
    <p:extLst>
      <p:ext uri="{BB962C8B-B14F-4D97-AF65-F5344CB8AC3E}">
        <p14:creationId xmlns:p14="http://schemas.microsoft.com/office/powerpoint/2010/main" val="306323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F.5.3</a:t>
            </a:r>
          </a:p>
          <a:p>
            <a:pPr marL="0" lvl="0" indent="0" algn="l" rtl="0">
              <a:spcBef>
                <a:spcPts val="0"/>
              </a:spcBef>
              <a:spcAft>
                <a:spcPts val="0"/>
              </a:spcAft>
              <a:buNone/>
            </a:pPr>
            <a:endParaRPr dirty="0"/>
          </a:p>
        </p:txBody>
      </p:sp>
      <p:sp>
        <p:nvSpPr>
          <p:cNvPr id="606" name="Google Shape;60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83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F.5.3</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5029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F.5.3</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0731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F.5.3</a:t>
            </a:r>
          </a:p>
          <a:p>
            <a:pPr marL="0" lvl="0" indent="0" algn="l" rtl="0">
              <a:spcBef>
                <a:spcPts val="0"/>
              </a:spcBef>
              <a:spcAft>
                <a:spcPts val="0"/>
              </a:spcAft>
              <a:buNone/>
            </a:pPr>
            <a:endParaRPr dirty="0"/>
          </a:p>
        </p:txBody>
      </p:sp>
      <p:sp>
        <p:nvSpPr>
          <p:cNvPr id="621" name="Google Shape;62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17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F.5.4</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629" name="Google Shape;62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59</a:t>
            </a:fld>
            <a:endParaRPr dirty="0">
              <a:latin typeface="Wingdings" panose="05000000000000000000" pitchFamily="2" charset="2"/>
            </a:endParaRPr>
          </a:p>
        </p:txBody>
      </p:sp>
    </p:spTree>
    <p:extLst>
      <p:ext uri="{BB962C8B-B14F-4D97-AF65-F5344CB8AC3E}">
        <p14:creationId xmlns:p14="http://schemas.microsoft.com/office/powerpoint/2010/main" val="97060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104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F.5.4</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639" name="Google Shape;63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60</a:t>
            </a:fld>
            <a:endParaRPr dirty="0">
              <a:latin typeface="Wingdings" panose="05000000000000000000" pitchFamily="2" charset="2"/>
            </a:endParaRPr>
          </a:p>
        </p:txBody>
      </p:sp>
    </p:spTree>
    <p:extLst>
      <p:ext uri="{BB962C8B-B14F-4D97-AF65-F5344CB8AC3E}">
        <p14:creationId xmlns:p14="http://schemas.microsoft.com/office/powerpoint/2010/main" val="883023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F.5.4</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653" name="Google Shape;65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61</a:t>
            </a:fld>
            <a:endParaRPr dirty="0">
              <a:latin typeface="Wingdings" panose="05000000000000000000" pitchFamily="2" charset="2"/>
            </a:endParaRPr>
          </a:p>
        </p:txBody>
      </p:sp>
    </p:spTree>
    <p:extLst>
      <p:ext uri="{BB962C8B-B14F-4D97-AF65-F5344CB8AC3E}">
        <p14:creationId xmlns:p14="http://schemas.microsoft.com/office/powerpoint/2010/main" val="2219055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F.5.4</a:t>
            </a:r>
          </a:p>
          <a:p>
            <a:pPr marL="0" lvl="0" indent="0" algn="l" rtl="0">
              <a:spcBef>
                <a:spcPts val="0"/>
              </a:spcBef>
              <a:spcAft>
                <a:spcPts val="0"/>
              </a:spcAft>
              <a:buNone/>
            </a:pPr>
            <a:endParaRPr dirty="0"/>
          </a:p>
        </p:txBody>
      </p:sp>
      <p:sp>
        <p:nvSpPr>
          <p:cNvPr id="660" name="Google Shape;66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201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F.5.4</a:t>
            </a:r>
          </a:p>
          <a:p>
            <a:pPr marL="0" lvl="0" indent="0" algn="l" rtl="0">
              <a:spcBef>
                <a:spcPts val="0"/>
              </a:spcBef>
              <a:spcAft>
                <a:spcPts val="0"/>
              </a:spcAft>
              <a:buNone/>
            </a:pPr>
            <a:endParaRPr dirty="0"/>
          </a:p>
        </p:txBody>
      </p:sp>
      <p:sp>
        <p:nvSpPr>
          <p:cNvPr id="675" name="Google Shape;67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669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64</a:t>
            </a:fld>
            <a:endParaRPr dirty="0">
              <a:latin typeface="Wingdings" panose="05000000000000000000" pitchFamily="2" charset="2"/>
            </a:endParaRPr>
          </a:p>
        </p:txBody>
      </p:sp>
    </p:spTree>
    <p:extLst>
      <p:ext uri="{BB962C8B-B14F-4D97-AF65-F5344CB8AC3E}">
        <p14:creationId xmlns:p14="http://schemas.microsoft.com/office/powerpoint/2010/main" val="33782276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0" name="Google Shape;69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41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F.3.1</a:t>
            </a:r>
          </a:p>
          <a:p>
            <a:pPr marL="0" lvl="0" indent="0" algn="l" rtl="0">
              <a:spcBef>
                <a:spcPts val="0"/>
              </a:spcBef>
              <a:spcAft>
                <a:spcPts val="0"/>
              </a:spcAft>
              <a:buNone/>
            </a:pPr>
            <a:endParaRPr dirty="0"/>
          </a:p>
        </p:txBody>
      </p:sp>
      <p:sp>
        <p:nvSpPr>
          <p:cNvPr id="697" name="Google Shape;69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6848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F.3.2 / F.3.3</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706" name="Google Shape;70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67</a:t>
            </a:fld>
            <a:endParaRPr dirty="0">
              <a:latin typeface="Wingdings" panose="05000000000000000000" pitchFamily="2" charset="2"/>
            </a:endParaRPr>
          </a:p>
        </p:txBody>
      </p:sp>
    </p:spTree>
    <p:extLst>
      <p:ext uri="{BB962C8B-B14F-4D97-AF65-F5344CB8AC3E}">
        <p14:creationId xmlns:p14="http://schemas.microsoft.com/office/powerpoint/2010/main" val="1651055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F.3.2 / F.3.3</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714" name="Google Shape;71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68</a:t>
            </a:fld>
            <a:endParaRPr dirty="0">
              <a:latin typeface="Wingdings" panose="05000000000000000000" pitchFamily="2" charset="2"/>
            </a:endParaRPr>
          </a:p>
        </p:txBody>
      </p:sp>
    </p:spTree>
    <p:extLst>
      <p:ext uri="{BB962C8B-B14F-4D97-AF65-F5344CB8AC3E}">
        <p14:creationId xmlns:p14="http://schemas.microsoft.com/office/powerpoint/2010/main" val="2685712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F.3.2</a:t>
            </a:r>
          </a:p>
        </p:txBody>
      </p:sp>
      <p:sp>
        <p:nvSpPr>
          <p:cNvPr id="748" name="Google Shape;74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74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96" name="Google Shape;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7</a:t>
            </a:fld>
            <a:endParaRPr dirty="0">
              <a:latin typeface="Wingdings" panose="05000000000000000000" pitchFamily="2" charset="2"/>
            </a:endParaRPr>
          </a:p>
        </p:txBody>
      </p:sp>
    </p:spTree>
    <p:extLst>
      <p:ext uri="{BB962C8B-B14F-4D97-AF65-F5344CB8AC3E}">
        <p14:creationId xmlns:p14="http://schemas.microsoft.com/office/powerpoint/2010/main" val="3996759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F.3.2</a:t>
            </a:r>
          </a:p>
          <a:p>
            <a:pPr marL="0" lvl="0" indent="0" algn="l" rtl="0">
              <a:spcBef>
                <a:spcPts val="0"/>
              </a:spcBef>
              <a:spcAft>
                <a:spcPts val="0"/>
              </a:spcAft>
              <a:buNone/>
            </a:pPr>
            <a:endParaRPr dirty="0"/>
          </a:p>
        </p:txBody>
      </p:sp>
      <p:sp>
        <p:nvSpPr>
          <p:cNvPr id="755" name="Google Shape;75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325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F.3.2</a:t>
            </a:r>
          </a:p>
          <a:p>
            <a:pPr marL="0" lvl="0" indent="0" algn="l" rtl="0">
              <a:spcBef>
                <a:spcPts val="0"/>
              </a:spcBef>
              <a:spcAft>
                <a:spcPts val="0"/>
              </a:spcAft>
              <a:buNone/>
            </a:pPr>
            <a:endParaRPr dirty="0"/>
          </a:p>
        </p:txBody>
      </p:sp>
      <p:sp>
        <p:nvSpPr>
          <p:cNvPr id="791" name="Google Shape;79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2951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Syllabus: F.3.3</a:t>
            </a:r>
          </a:p>
          <a:p>
            <a:pPr marL="0" lvl="0" indent="0" algn="l" rtl="0">
              <a:spcBef>
                <a:spcPts val="0"/>
              </a:spcBef>
              <a:spcAft>
                <a:spcPts val="0"/>
              </a:spcAft>
              <a:buNone/>
            </a:pPr>
            <a:endParaRPr dirty="0"/>
          </a:p>
        </p:txBody>
      </p:sp>
      <p:sp>
        <p:nvSpPr>
          <p:cNvPr id="762" name="Google Shape;76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037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F.3.3</a:t>
            </a:r>
          </a:p>
          <a:p>
            <a:pPr marL="0" lvl="0" indent="0" algn="l" rtl="0">
              <a:spcBef>
                <a:spcPts val="0"/>
              </a:spcBef>
              <a:spcAft>
                <a:spcPts val="0"/>
              </a:spcAft>
              <a:buNone/>
            </a:pPr>
            <a:endParaRPr dirty="0"/>
          </a:p>
        </p:txBody>
      </p:sp>
      <p:sp>
        <p:nvSpPr>
          <p:cNvPr id="769" name="Google Shape;76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8507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F.3.3</a:t>
            </a:r>
          </a:p>
          <a:p>
            <a:pPr marL="0" lvl="0" indent="0" algn="l" rtl="0">
              <a:spcBef>
                <a:spcPts val="0"/>
              </a:spcBef>
              <a:spcAft>
                <a:spcPts val="0"/>
              </a:spcAft>
              <a:buNone/>
            </a:pPr>
            <a:endParaRPr dirty="0"/>
          </a:p>
        </p:txBody>
      </p:sp>
      <p:sp>
        <p:nvSpPr>
          <p:cNvPr id="776" name="Google Shape;77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414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F.3.3</a:t>
            </a:r>
          </a:p>
          <a:p>
            <a:pPr marL="0" lvl="0" indent="0" algn="l" rtl="0">
              <a:spcBef>
                <a:spcPts val="0"/>
              </a:spcBef>
              <a:spcAft>
                <a:spcPts val="0"/>
              </a:spcAft>
              <a:buNone/>
            </a:pPr>
            <a:endParaRPr dirty="0"/>
          </a:p>
        </p:txBody>
      </p:sp>
      <p:sp>
        <p:nvSpPr>
          <p:cNvPr id="784" name="Google Shape;78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4336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76</a:t>
            </a:fld>
            <a:endParaRPr dirty="0">
              <a:latin typeface="Wingdings" panose="05000000000000000000" pitchFamily="2" charset="2"/>
            </a:endParaRPr>
          </a:p>
        </p:txBody>
      </p:sp>
    </p:spTree>
    <p:extLst>
      <p:ext uri="{BB962C8B-B14F-4D97-AF65-F5344CB8AC3E}">
        <p14:creationId xmlns:p14="http://schemas.microsoft.com/office/powerpoint/2010/main" val="25918580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21" name="Google Shape;821;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77</a:t>
            </a:fld>
            <a:endParaRPr dirty="0">
              <a:latin typeface="Wingdings" panose="05000000000000000000" pitchFamily="2" charset="2"/>
            </a:endParaRPr>
          </a:p>
        </p:txBody>
      </p:sp>
    </p:spTree>
    <p:extLst>
      <p:ext uri="{BB962C8B-B14F-4D97-AF65-F5344CB8AC3E}">
        <p14:creationId xmlns:p14="http://schemas.microsoft.com/office/powerpoint/2010/main" val="1876850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ADV syllabus H.1.1</a:t>
            </a:r>
            <a:endParaRPr dirty="0"/>
          </a:p>
        </p:txBody>
      </p:sp>
      <p:sp>
        <p:nvSpPr>
          <p:cNvPr id="831" name="Google Shape;831;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78</a:t>
            </a:fld>
            <a:endParaRPr dirty="0">
              <a:latin typeface="Wingdings" panose="05000000000000000000" pitchFamily="2" charset="2"/>
            </a:endParaRPr>
          </a:p>
        </p:txBody>
      </p:sp>
    </p:spTree>
    <p:extLst>
      <p:ext uri="{BB962C8B-B14F-4D97-AF65-F5344CB8AC3E}">
        <p14:creationId xmlns:p14="http://schemas.microsoft.com/office/powerpoint/2010/main" val="33766761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H.1.1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851" name="Google Shape;851;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79</a:t>
            </a:fld>
            <a:endParaRPr dirty="0">
              <a:latin typeface="Wingdings" panose="05000000000000000000" pitchFamily="2" charset="2"/>
            </a:endParaRPr>
          </a:p>
        </p:txBody>
      </p:sp>
    </p:spTree>
    <p:extLst>
      <p:ext uri="{BB962C8B-B14F-4D97-AF65-F5344CB8AC3E}">
        <p14:creationId xmlns:p14="http://schemas.microsoft.com/office/powerpoint/2010/main" val="374319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35" name="Google Shape;33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300506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H.1.1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860" name="Google Shape;860;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80</a:t>
            </a:fld>
            <a:endParaRPr dirty="0">
              <a:latin typeface="Wingdings" panose="05000000000000000000" pitchFamily="2" charset="2"/>
            </a:endParaRPr>
          </a:p>
        </p:txBody>
      </p:sp>
    </p:spTree>
    <p:extLst>
      <p:ext uri="{BB962C8B-B14F-4D97-AF65-F5344CB8AC3E}">
        <p14:creationId xmlns:p14="http://schemas.microsoft.com/office/powerpoint/2010/main" val="4809754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H.1.2</a:t>
            </a:r>
          </a:p>
        </p:txBody>
      </p:sp>
      <p:sp>
        <p:nvSpPr>
          <p:cNvPr id="867" name="Google Shape;86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90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H.1.2</a:t>
            </a:r>
          </a:p>
        </p:txBody>
      </p:sp>
      <p:sp>
        <p:nvSpPr>
          <p:cNvPr id="867" name="Google Shape;86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005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H.1.2</a:t>
            </a:r>
          </a:p>
          <a:p>
            <a:pPr marL="0" lvl="0" indent="0" algn="l" rtl="0">
              <a:spcBef>
                <a:spcPts val="0"/>
              </a:spcBef>
              <a:spcAft>
                <a:spcPts val="0"/>
              </a:spcAft>
              <a:buNone/>
            </a:pPr>
            <a:endParaRPr dirty="0"/>
          </a:p>
        </p:txBody>
      </p:sp>
      <p:sp>
        <p:nvSpPr>
          <p:cNvPr id="878" name="Google Shape;878;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597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3" name="Google Shape;893;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H.1.2</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894" name="Google Shape;894;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84</a:t>
            </a:fld>
            <a:endParaRPr dirty="0">
              <a:latin typeface="Wingdings" panose="05000000000000000000" pitchFamily="2" charset="2"/>
            </a:endParaRPr>
          </a:p>
        </p:txBody>
      </p:sp>
    </p:spTree>
    <p:extLst>
      <p:ext uri="{BB962C8B-B14F-4D97-AF65-F5344CB8AC3E}">
        <p14:creationId xmlns:p14="http://schemas.microsoft.com/office/powerpoint/2010/main" val="23583277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H.1.2</a:t>
            </a:r>
          </a:p>
          <a:p>
            <a:pPr marL="0" lvl="0" indent="0" algn="l" rtl="0">
              <a:spcBef>
                <a:spcPts val="0"/>
              </a:spcBef>
              <a:spcAft>
                <a:spcPts val="0"/>
              </a:spcAft>
              <a:buNone/>
            </a:pPr>
            <a:endParaRPr dirty="0"/>
          </a:p>
        </p:txBody>
      </p:sp>
      <p:sp>
        <p:nvSpPr>
          <p:cNvPr id="958" name="Google Shape;958;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0168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H.1.3</a:t>
            </a:r>
          </a:p>
        </p:txBody>
      </p:sp>
      <p:sp>
        <p:nvSpPr>
          <p:cNvPr id="969" name="Google Shape;96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5086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76" name="Google Shape;97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6219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H.1.2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947" name="Google Shape;94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9195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007" name="Google Shape;1007;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89</a:t>
            </a:fld>
            <a:endParaRPr dirty="0">
              <a:latin typeface="Wingdings" panose="05000000000000000000" pitchFamily="2" charset="2"/>
            </a:endParaRPr>
          </a:p>
        </p:txBody>
      </p:sp>
    </p:spTree>
    <p:extLst>
      <p:ext uri="{BB962C8B-B14F-4D97-AF65-F5344CB8AC3E}">
        <p14:creationId xmlns:p14="http://schemas.microsoft.com/office/powerpoint/2010/main" val="90609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F.1.1</a:t>
            </a:r>
          </a:p>
        </p:txBody>
      </p:sp>
      <p:sp>
        <p:nvSpPr>
          <p:cNvPr id="361" name="Google Shape;36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8267925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017" name="Google Shape;1017;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90</a:t>
            </a:fld>
            <a:endParaRPr dirty="0">
              <a:latin typeface="Wingdings" panose="05000000000000000000" pitchFamily="2" charset="2"/>
            </a:endParaRPr>
          </a:p>
        </p:txBody>
      </p:sp>
    </p:spTree>
    <p:extLst>
      <p:ext uri="{BB962C8B-B14F-4D97-AF65-F5344CB8AC3E}">
        <p14:creationId xmlns:p14="http://schemas.microsoft.com/office/powerpoint/2010/main" val="5600820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H.2.1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034" name="Google Shape;1034;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91</a:t>
            </a:fld>
            <a:endParaRPr dirty="0">
              <a:latin typeface="Wingdings" panose="05000000000000000000" pitchFamily="2" charset="2"/>
            </a:endParaRPr>
          </a:p>
        </p:txBody>
      </p:sp>
    </p:spTree>
    <p:extLst>
      <p:ext uri="{BB962C8B-B14F-4D97-AF65-F5344CB8AC3E}">
        <p14:creationId xmlns:p14="http://schemas.microsoft.com/office/powerpoint/2010/main" val="36870086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H.2.1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92</a:t>
            </a:fld>
            <a:endParaRPr dirty="0">
              <a:latin typeface="Wingdings" panose="05000000000000000000" pitchFamily="2" charset="2"/>
            </a:endParaRPr>
          </a:p>
        </p:txBody>
      </p:sp>
    </p:spTree>
    <p:extLst>
      <p:ext uri="{BB962C8B-B14F-4D97-AF65-F5344CB8AC3E}">
        <p14:creationId xmlns:p14="http://schemas.microsoft.com/office/powerpoint/2010/main" val="31447452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ADV syllabus H.2.1</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088" name="Google Shape;1088;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93</a:t>
            </a:fld>
            <a:endParaRPr dirty="0">
              <a:latin typeface="Wingdings" panose="05000000000000000000" pitchFamily="2" charset="2"/>
            </a:endParaRPr>
          </a:p>
        </p:txBody>
      </p:sp>
    </p:spTree>
    <p:extLst>
      <p:ext uri="{BB962C8B-B14F-4D97-AF65-F5344CB8AC3E}">
        <p14:creationId xmlns:p14="http://schemas.microsoft.com/office/powerpoint/2010/main" val="23472557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H.2.2</a:t>
            </a:r>
          </a:p>
        </p:txBody>
      </p:sp>
      <p:sp>
        <p:nvSpPr>
          <p:cNvPr id="1095" name="Google Shape;1095;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0967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H.2.2</a:t>
            </a:r>
          </a:p>
        </p:txBody>
      </p:sp>
      <p:sp>
        <p:nvSpPr>
          <p:cNvPr id="1106" name="Google Shape;1106;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7271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1" name="Google Shape;1121;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ADV syllabus H.2.2</a:t>
            </a:r>
            <a:endParaRPr dirty="0"/>
          </a:p>
        </p:txBody>
      </p:sp>
      <p:sp>
        <p:nvSpPr>
          <p:cNvPr id="1122" name="Google Shape;1122;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96</a:t>
            </a:fld>
            <a:endParaRPr dirty="0">
              <a:latin typeface="Wingdings" panose="05000000000000000000" pitchFamily="2" charset="2"/>
            </a:endParaRPr>
          </a:p>
        </p:txBody>
      </p:sp>
    </p:spTree>
    <p:extLst>
      <p:ext uri="{BB962C8B-B14F-4D97-AF65-F5344CB8AC3E}">
        <p14:creationId xmlns:p14="http://schemas.microsoft.com/office/powerpoint/2010/main" val="38907708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ADV syllabus H.2.2</a:t>
            </a:r>
            <a:endParaRPr dirty="0"/>
          </a:p>
        </p:txBody>
      </p:sp>
      <p:sp>
        <p:nvSpPr>
          <p:cNvPr id="1167" name="Google Shape;1167;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3674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ADV syllabus H.2.3</a:t>
            </a:r>
            <a:endParaRPr dirty="0"/>
          </a:p>
        </p:txBody>
      </p:sp>
      <p:sp>
        <p:nvSpPr>
          <p:cNvPr id="1178" name="Google Shape;117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1488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ADV syllabus H.2.3</a:t>
            </a:r>
          </a:p>
          <a:p>
            <a:pPr marL="0" lvl="0" indent="0" algn="l" rtl="0">
              <a:spcBef>
                <a:spcPts val="0"/>
              </a:spcBef>
              <a:spcAft>
                <a:spcPts val="0"/>
              </a:spcAft>
              <a:buNone/>
            </a:pPr>
            <a:endParaRPr dirty="0"/>
          </a:p>
        </p:txBody>
      </p:sp>
      <p:sp>
        <p:nvSpPr>
          <p:cNvPr id="1185" name="Google Shape;1185;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241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reserve="1">
  <p:cSld name="Titelfolie">
    <p:spTree>
      <p:nvGrpSpPr>
        <p:cNvPr id="1" name="Shape 18"/>
        <p:cNvGrpSpPr/>
        <p:nvPr/>
      </p:nvGrpSpPr>
      <p:grpSpPr>
        <a:xfrm>
          <a:off x="0" y="0"/>
          <a:ext cx="0" cy="0"/>
          <a:chOff x="0" y="0"/>
          <a:chExt cx="0" cy="0"/>
        </a:xfrm>
      </p:grpSpPr>
      <p:pic>
        <p:nvPicPr>
          <p:cNvPr id="19" name="Google Shape;19;p147"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4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47"/>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7"/>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47"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47"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Tree>
    <p:extLst>
      <p:ext uri="{BB962C8B-B14F-4D97-AF65-F5344CB8AC3E}">
        <p14:creationId xmlns:p14="http://schemas.microsoft.com/office/powerpoint/2010/main" val="373432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reserve="1">
  <p:cSld name="Titel und Inhalt">
    <p:bg>
      <p:bgPr>
        <a:solidFill>
          <a:schemeClr val="lt1"/>
        </a:solidFill>
        <a:effectLst/>
      </p:bgPr>
    </p:bg>
    <p:spTree>
      <p:nvGrpSpPr>
        <p:cNvPr id="1" name="Shape 27"/>
        <p:cNvGrpSpPr/>
        <p:nvPr/>
      </p:nvGrpSpPr>
      <p:grpSpPr>
        <a:xfrm>
          <a:off x="0" y="0"/>
          <a:ext cx="0" cy="0"/>
          <a:chOff x="0" y="0"/>
          <a:chExt cx="0" cy="0"/>
        </a:xfrm>
      </p:grpSpPr>
      <p:sp>
        <p:nvSpPr>
          <p:cNvPr id="28" name="Google Shape;28;p1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8"/>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8"/>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669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46" descr="Backdrop.png"/>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 name="Google Shape;11;p146"/>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46"/>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46"/>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6"/>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46" descr="bar.png"/>
          <p:cNvPicPr preferRelativeResize="0"/>
          <p:nvPr/>
        </p:nvPicPr>
        <p:blipFill rotWithShape="1">
          <a:blip r:embed="rId5">
            <a:alphaModFix/>
          </a:blip>
          <a:srcRect/>
          <a:stretch/>
        </p:blipFill>
        <p:spPr>
          <a:xfrm>
            <a:off x="-22576" y="1447022"/>
            <a:ext cx="12214576" cy="129600"/>
          </a:xfrm>
          <a:prstGeom prst="rect">
            <a:avLst/>
          </a:prstGeom>
          <a:noFill/>
          <a:ln>
            <a:noFill/>
          </a:ln>
        </p:spPr>
      </p:pic>
      <p:pic>
        <p:nvPicPr>
          <p:cNvPr id="17" name="Google Shape;17;p146" descr="Macintosh HD:Users:owen:Google Drive:ETL online:FedSM:Branding:FitSm logo:FitSM logo-woutname.png"/>
          <p:cNvPicPr preferRelativeResize="0"/>
          <p:nvPr/>
        </p:nvPicPr>
        <p:blipFill rotWithShape="1">
          <a:blip r:embed="rId6">
            <a:alphaModFix/>
          </a:blip>
          <a:srcRect/>
          <a:stretch/>
        </p:blipFill>
        <p:spPr>
          <a:xfrm>
            <a:off x="10760935" y="190469"/>
            <a:ext cx="1080395" cy="1080395"/>
          </a:xfrm>
          <a:prstGeom prst="rect">
            <a:avLst/>
          </a:prstGeom>
          <a:noFill/>
          <a:ln>
            <a:noFill/>
          </a:ln>
        </p:spPr>
      </p:pic>
    </p:spTree>
    <p:extLst>
      <p:ext uri="{BB962C8B-B14F-4D97-AF65-F5344CB8AC3E}">
        <p14:creationId xmlns:p14="http://schemas.microsoft.com/office/powerpoint/2010/main" val="4210146146"/>
      </p:ext>
    </p:extLst>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err="1">
                <a:latin typeface="Calibri" panose="020F0502020204030204" pitchFamily="34" charset="0"/>
                <a:ea typeface="Calibri" panose="020F0502020204030204" pitchFamily="34" charset="0"/>
                <a:cs typeface="Calibri" panose="020F0502020204030204" pitchFamily="34" charset="0"/>
              </a:rPr>
              <a:t>FitSM</a:t>
            </a:r>
            <a:r>
              <a:rPr lang="en-US" b="1" dirty="0">
                <a:latin typeface="Calibri" panose="020F0502020204030204" pitchFamily="34" charset="0"/>
                <a:ea typeface="Calibri" panose="020F0502020204030204" pitchFamily="34" charset="0"/>
                <a:cs typeface="Calibri" panose="020F0502020204030204" pitchFamily="34" charset="0"/>
              </a:rPr>
              <a:t> Service Operation &amp; Control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9" name="Google Shape;39;p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0" name="Google Shape;40;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r>
              <a:rPr lang="en-US" dirty="0">
                <a:latin typeface="Calibri" panose="020F0502020204030204" pitchFamily="34" charset="0"/>
                <a:ea typeface="Calibri" panose="020F0502020204030204" pitchFamily="34" charset="0"/>
                <a:cs typeface="Calibri" panose="020F0502020204030204" pitchFamily="34" charset="0"/>
              </a:rPr>
              <a:t>Advanced training in service operation and control according to </a:t>
            </a:r>
            <a:r>
              <a:rPr lang="en-US"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200"/>
              </a:spcBef>
              <a:spcAft>
                <a:spcPts val="0"/>
              </a:spcAft>
              <a:buClr>
                <a:srgbClr val="888888"/>
              </a:buClr>
              <a:buSzPts val="1000"/>
              <a:buNone/>
            </a:pPr>
            <a:r>
              <a:rPr lang="en-US" sz="1000" dirty="0">
                <a:latin typeface="Calibri" panose="020F0502020204030204" pitchFamily="34" charset="0"/>
                <a:ea typeface="Calibri" panose="020F0502020204030204" pitchFamily="34" charset="0"/>
                <a:cs typeface="Calibri" panose="020F0502020204030204" pitchFamily="34" charset="0"/>
              </a:rPr>
              <a:t>Version 3.2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1" name="Google Shape;41;p1"/>
          <p:cNvGrpSpPr/>
          <p:nvPr/>
        </p:nvGrpSpPr>
        <p:grpSpPr>
          <a:xfrm>
            <a:off x="4545806" y="5133071"/>
            <a:ext cx="3938588" cy="577081"/>
            <a:chOff x="3509962" y="5191293"/>
            <a:chExt cx="3938588" cy="577081"/>
          </a:xfrm>
        </p:grpSpPr>
        <p:sp>
          <p:nvSpPr>
            <p:cNvPr id="42" name="Google Shape;42;p1"/>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dk1"/>
                  </a:solidFill>
                  <a:latin typeface="Calibri"/>
                  <a:ea typeface="Calibri"/>
                  <a:cs typeface="Calibri"/>
                  <a:sym typeface="Calibri"/>
                </a:rPr>
                <a:t>This work has been funded by the European Commission. It is licensed under a </a:t>
              </a: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a:solidFill>
                    <a:schemeClr val="dk1"/>
                  </a:solidFill>
                  <a:latin typeface="Calibri"/>
                  <a:ea typeface="Calibri"/>
                  <a:cs typeface="Calibri"/>
                  <a:sym typeface="Calibri"/>
                </a:rPr>
                <a:t>.</a:t>
              </a:r>
              <a:endParaRPr sz="1050" b="0" i="0" u="none" strike="noStrike" cap="none">
                <a:solidFill>
                  <a:schemeClr val="dk1"/>
                </a:solidFill>
                <a:latin typeface="Calibri"/>
                <a:ea typeface="Calibri"/>
                <a:cs typeface="Calibri"/>
                <a:sym typeface="Calibri"/>
              </a:endParaRPr>
            </a:p>
          </p:txBody>
        </p:sp>
        <p:pic>
          <p:nvPicPr>
            <p:cNvPr id="43" name="Google Shape;43;p1" descr="Macintosh HD:Users:owen:Google Drive:ETL online:FedSM:Branding:Useful logos etc:EC_logo.jpeg"/>
            <p:cNvPicPr preferRelativeResize="0"/>
            <p:nvPr/>
          </p:nvPicPr>
          <p:blipFill rotWithShape="1">
            <a:blip r:embed="rId4">
              <a:alphaModFix/>
            </a:blip>
            <a:srcRect/>
            <a:stretch/>
          </p:blipFill>
          <p:spPr>
            <a:xfrm>
              <a:off x="6822440" y="5255569"/>
              <a:ext cx="626110" cy="425872"/>
            </a:xfrm>
            <a:prstGeom prst="rect">
              <a:avLst/>
            </a:prstGeom>
            <a:noFill/>
            <a:ln>
              <a:noFill/>
            </a:ln>
          </p:spPr>
        </p:pic>
      </p:grpSp>
      <p:pic>
        <p:nvPicPr>
          <p:cNvPr id="44" name="Google Shape;44;p1" descr="Creative Commons License"/>
          <p:cNvPicPr preferRelativeResize="0"/>
          <p:nvPr/>
        </p:nvPicPr>
        <p:blipFill rotWithShape="1">
          <a:blip r:embed="rId5">
            <a:alphaModFix/>
          </a:blip>
          <a:srcRect/>
          <a:stretch/>
        </p:blipFill>
        <p:spPr>
          <a:xfrm>
            <a:off x="3707607" y="526264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ITSM principles: Plan-Do-Check-Act cycle (PDCA)</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2" name="Google Shape;372;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73" name="Google Shape;373;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latin typeface="Calibri" panose="020F0502020204030204" pitchFamily="34" charset="0"/>
                <a:ea typeface="Calibri" panose="020F0502020204030204" pitchFamily="34" charset="0"/>
                <a:cs typeface="Calibri" panose="020F0502020204030204" pitchFamily="34" charset="0"/>
              </a:rPr>
              <a:t>Quality management approach according to W. E. Deming</a:t>
            </a:r>
            <a:endParaRPr>
              <a:latin typeface="Calibri" panose="020F0502020204030204" pitchFamily="34" charset="0"/>
              <a:ea typeface="Calibri" panose="020F0502020204030204" pitchFamily="34" charset="0"/>
              <a:cs typeface="Calibri" panose="020F0502020204030204" pitchFamily="34" charset="0"/>
            </a:endParaRPr>
          </a:p>
          <a:p>
            <a:pPr marL="268998" lvl="0" indent="-241092" algn="l" rtl="0">
              <a:lnSpc>
                <a:spcPct val="90000"/>
              </a:lnSpc>
              <a:spcBef>
                <a:spcPts val="480"/>
              </a:spcBef>
              <a:spcAft>
                <a:spcPts val="0"/>
              </a:spcAft>
              <a:buClr>
                <a:schemeClr val="dk1"/>
              </a:buClr>
              <a:buSzPts val="2400"/>
              <a:buChar char="•"/>
            </a:pPr>
            <a:r>
              <a:rPr lang="en-US" sz="2400">
                <a:latin typeface="Calibri" panose="020F0502020204030204" pitchFamily="34" charset="0"/>
                <a:ea typeface="Calibri" panose="020F0502020204030204" pitchFamily="34" charset="0"/>
                <a:cs typeface="Calibri" panose="020F0502020204030204" pitchFamily="34" charset="0"/>
              </a:rPr>
              <a:t>Key principle: continual improvement</a:t>
            </a:r>
            <a:endParaRPr>
              <a:latin typeface="Calibri" panose="020F0502020204030204" pitchFamily="34" charset="0"/>
              <a:ea typeface="Calibri" panose="020F0502020204030204" pitchFamily="34" charset="0"/>
              <a:cs typeface="Calibri" panose="020F0502020204030204" pitchFamily="34" charset="0"/>
            </a:endParaRPr>
          </a:p>
          <a:p>
            <a:pPr marL="268998" lvl="0" indent="-241092" algn="l" rtl="0">
              <a:lnSpc>
                <a:spcPct val="90000"/>
              </a:lnSpc>
              <a:spcBef>
                <a:spcPts val="480"/>
              </a:spcBef>
              <a:spcAft>
                <a:spcPts val="0"/>
              </a:spcAft>
              <a:buClr>
                <a:schemeClr val="dk1"/>
              </a:buClr>
              <a:buSzPts val="2400"/>
              <a:buChar char="•"/>
            </a:pPr>
            <a:r>
              <a:rPr lang="en-US" sz="2400">
                <a:latin typeface="Calibri" panose="020F0502020204030204" pitchFamily="34" charset="0"/>
                <a:ea typeface="Calibri" panose="020F0502020204030204" pitchFamily="34" charset="0"/>
                <a:cs typeface="Calibri" panose="020F0502020204030204" pitchFamily="34" charset="0"/>
              </a:rPr>
              <a:t>Plan-Do-Check-Act can be applied to the whole service management system</a:t>
            </a:r>
            <a:endParaRPr>
              <a:latin typeface="Calibri" panose="020F0502020204030204" pitchFamily="34" charset="0"/>
              <a:ea typeface="Calibri" panose="020F0502020204030204" pitchFamily="34" charset="0"/>
              <a:cs typeface="Calibri" panose="020F0502020204030204" pitchFamily="34" charset="0"/>
            </a:endParaRPr>
          </a:p>
        </p:txBody>
      </p:sp>
      <p:cxnSp>
        <p:nvCxnSpPr>
          <p:cNvPr id="374" name="Google Shape;374;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375" name="Google Shape;375;p9"/>
          <p:cNvSpPr/>
          <p:nvPr/>
        </p:nvSpPr>
        <p:spPr>
          <a:xfrm rot="-5400000">
            <a:off x="1707944" y="3145453"/>
            <a:ext cx="82073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Maturity</a:t>
            </a:r>
            <a:endParaRPr/>
          </a:p>
        </p:txBody>
      </p:sp>
      <p:cxnSp>
        <p:nvCxnSpPr>
          <p:cNvPr id="376" name="Google Shape;376;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377" name="Google Shape;377;p9"/>
          <p:cNvSpPr/>
          <p:nvPr/>
        </p:nvSpPr>
        <p:spPr>
          <a:xfrm>
            <a:off x="3201746" y="4532835"/>
            <a:ext cx="46487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Time</a:t>
            </a:r>
            <a:endParaRPr/>
          </a:p>
        </p:txBody>
      </p:sp>
      <p:cxnSp>
        <p:nvCxnSpPr>
          <p:cNvPr id="378" name="Google Shape;378;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grpSp>
        <p:nvGrpSpPr>
          <p:cNvPr id="379" name="Google Shape;379;p9"/>
          <p:cNvGrpSpPr/>
          <p:nvPr/>
        </p:nvGrpSpPr>
        <p:grpSpPr>
          <a:xfrm>
            <a:off x="6049522" y="1902128"/>
            <a:ext cx="3003697" cy="2669619"/>
            <a:chOff x="814296" y="554"/>
            <a:chExt cx="3003697" cy="2669619"/>
          </a:xfrm>
        </p:grpSpPr>
        <p:sp>
          <p:nvSpPr>
            <p:cNvPr id="380" name="Google Shape;380;p9"/>
            <p:cNvSpPr/>
            <p:nvPr/>
          </p:nvSpPr>
          <p:spPr>
            <a:xfrm>
              <a:off x="1838892" y="554"/>
              <a:ext cx="954505" cy="620428"/>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txBox="1"/>
            <p:nvPr/>
          </p:nvSpPr>
          <p:spPr>
            <a:xfrm>
              <a:off x="1869179" y="30841"/>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Plan</a:t>
              </a:r>
              <a:endParaRPr/>
            </a:p>
          </p:txBody>
        </p:sp>
        <p:sp>
          <p:nvSpPr>
            <p:cNvPr id="382" name="Google Shape;382;p9"/>
            <p:cNvSpPr/>
            <p:nvPr/>
          </p:nvSpPr>
          <p:spPr>
            <a:xfrm>
              <a:off x="1291549" y="310768"/>
              <a:ext cx="2049191" cy="2049191"/>
            </a:xfrm>
            <a:custGeom>
              <a:avLst/>
              <a:gdLst/>
              <a:ahLst/>
              <a:cxnLst/>
              <a:rect l="l" t="t" r="r" b="b"/>
              <a:pathLst>
                <a:path w="120000" h="120000" extrusionOk="0">
                  <a:moveTo>
                    <a:pt x="95656" y="11744"/>
                  </a:moveTo>
                  <a:lnTo>
                    <a:pt x="95656" y="11744"/>
                  </a:lnTo>
                  <a:cubicBezTo>
                    <a:pt x="103333" y="17416"/>
                    <a:pt x="109545" y="24838"/>
                    <a:pt x="113778" y="33394"/>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863488" y="1025149"/>
              <a:ext cx="954505" cy="620428"/>
            </a:xfrm>
            <a:prstGeom prst="roundRect">
              <a:avLst>
                <a:gd name="adj" fmla="val 16667"/>
              </a:avLst>
            </a:prstGeom>
            <a:solidFill>
              <a:srgbClr val="5BB2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txBox="1"/>
            <p:nvPr/>
          </p:nvSpPr>
          <p:spPr>
            <a:xfrm>
              <a:off x="2893775" y="1055436"/>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Do</a:t>
              </a:r>
              <a:endParaRPr/>
            </a:p>
          </p:txBody>
        </p:sp>
        <p:sp>
          <p:nvSpPr>
            <p:cNvPr id="385" name="Google Shape;385;p9"/>
            <p:cNvSpPr/>
            <p:nvPr/>
          </p:nvSpPr>
          <p:spPr>
            <a:xfrm>
              <a:off x="1291549" y="310768"/>
              <a:ext cx="2049191" cy="2049191"/>
            </a:xfrm>
            <a:custGeom>
              <a:avLst/>
              <a:gdLst/>
              <a:ahLst/>
              <a:cxnLst/>
              <a:rect l="l" t="t" r="r" b="b"/>
              <a:pathLst>
                <a:path w="120000" h="120000" extrusionOk="0">
                  <a:moveTo>
                    <a:pt x="113778" y="86606"/>
                  </a:moveTo>
                  <a:cubicBezTo>
                    <a:pt x="109545" y="95161"/>
                    <a:pt x="103333" y="102583"/>
                    <a:pt x="95656" y="108256"/>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838892" y="2049745"/>
              <a:ext cx="954505" cy="620428"/>
            </a:xfrm>
            <a:prstGeom prst="roundRect">
              <a:avLst>
                <a:gd name="adj" fmla="val 16667"/>
              </a:avLst>
            </a:prstGeom>
            <a:solidFill>
              <a:srgbClr val="5F8AA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txBox="1"/>
            <p:nvPr/>
          </p:nvSpPr>
          <p:spPr>
            <a:xfrm>
              <a:off x="1869179" y="2080032"/>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Check</a:t>
              </a:r>
              <a:endParaRPr/>
            </a:p>
          </p:txBody>
        </p:sp>
        <p:sp>
          <p:nvSpPr>
            <p:cNvPr id="388" name="Google Shape;388;p9"/>
            <p:cNvSpPr/>
            <p:nvPr/>
          </p:nvSpPr>
          <p:spPr>
            <a:xfrm>
              <a:off x="1291549" y="310768"/>
              <a:ext cx="2049191" cy="2049191"/>
            </a:xfrm>
            <a:custGeom>
              <a:avLst/>
              <a:gdLst/>
              <a:ahLst/>
              <a:cxnLst/>
              <a:rect l="l" t="t" r="r" b="b"/>
              <a:pathLst>
                <a:path w="120000" h="120000" extrusionOk="0">
                  <a:moveTo>
                    <a:pt x="24343" y="108256"/>
                  </a:moveTo>
                  <a:lnTo>
                    <a:pt x="24343" y="108256"/>
                  </a:lnTo>
                  <a:cubicBezTo>
                    <a:pt x="16666" y="102584"/>
                    <a:pt x="10454" y="95162"/>
                    <a:pt x="6221" y="86606"/>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814296" y="1025149"/>
              <a:ext cx="954505" cy="620428"/>
            </a:xfrm>
            <a:prstGeom prst="roundRect">
              <a:avLst>
                <a:gd name="adj" fmla="val 16667"/>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txBox="1"/>
            <p:nvPr/>
          </p:nvSpPr>
          <p:spPr>
            <a:xfrm>
              <a:off x="844583" y="1055436"/>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Act</a:t>
              </a:r>
              <a:endParaRPr/>
            </a:p>
          </p:txBody>
        </p:sp>
        <p:sp>
          <p:nvSpPr>
            <p:cNvPr id="391" name="Google Shape;391;p9"/>
            <p:cNvSpPr/>
            <p:nvPr/>
          </p:nvSpPr>
          <p:spPr>
            <a:xfrm>
              <a:off x="1291549" y="310768"/>
              <a:ext cx="2049191" cy="2049191"/>
            </a:xfrm>
            <a:custGeom>
              <a:avLst/>
              <a:gdLst/>
              <a:ahLst/>
              <a:cxnLst/>
              <a:rect l="l" t="t" r="r" b="b"/>
              <a:pathLst>
                <a:path w="120000" h="120000" extrusionOk="0">
                  <a:moveTo>
                    <a:pt x="6221" y="33394"/>
                  </a:moveTo>
                  <a:cubicBezTo>
                    <a:pt x="10454" y="24839"/>
                    <a:pt x="16666" y="17417"/>
                    <a:pt x="24343" y="11744"/>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642792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8113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9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Configuration Management (CONFM)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11" name="Google Shape;1211;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
        <p:nvSpPr>
          <p:cNvPr id="1212" name="Google Shape;1212;p9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13" name="Google Shape;1213;p9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214" name="Google Shape;1214;p96"/>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provide and maintain a logical model of configuration items in support of other service management activities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6833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221" name="Google Shape;1221;p97"/>
          <p:cNvGrpSpPr/>
          <p:nvPr/>
        </p:nvGrpSpPr>
        <p:grpSpPr>
          <a:xfrm>
            <a:off x="2126262" y="1698300"/>
            <a:ext cx="7939475" cy="4622613"/>
            <a:chOff x="1516662" y="1702"/>
            <a:chExt cx="7939475" cy="4622613"/>
          </a:xfrm>
        </p:grpSpPr>
        <p:sp>
          <p:nvSpPr>
            <p:cNvPr id="1222" name="Google Shape;1222;p97"/>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23" name="Google Shape;1223;p97"/>
            <p:cNvSpPr txBox="1"/>
            <p:nvPr/>
          </p:nvSpPr>
          <p:spPr>
            <a:xfrm>
              <a:off x="2480506" y="1702"/>
              <a:ext cx="6975631" cy="1285124"/>
            </a:xfrm>
            <a:prstGeom prst="rect">
              <a:avLst/>
            </a:prstGeom>
            <a:noFill/>
            <a:ln>
              <a:noFill/>
            </a:ln>
          </p:spPr>
          <p:txBody>
            <a:bodyPr spcFirstLastPara="1" wrap="square" lIns="56670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a:solidFill>
                    <a:schemeClr val="lt1"/>
                  </a:solidFill>
                  <a:latin typeface="Calibri"/>
                  <a:ea typeface="Calibri"/>
                  <a:cs typeface="Calibri"/>
                  <a:sym typeface="Calibri"/>
                </a:rPr>
                <a:t>For the services offered: What is considered a CI, and what is not?</a:t>
              </a:r>
              <a:endParaRPr sz="3100">
                <a:solidFill>
                  <a:schemeClr val="lt1"/>
                </a:solidFill>
                <a:latin typeface="Calibri"/>
                <a:ea typeface="Calibri"/>
                <a:cs typeface="Calibri"/>
                <a:sym typeface="Calibri"/>
              </a:endParaRPr>
            </a:p>
          </p:txBody>
        </p:sp>
        <p:sp>
          <p:nvSpPr>
            <p:cNvPr id="1224" name="Google Shape;1224;p97"/>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25" name="Google Shape;1225;p97"/>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26" name="Google Shape;1226;p97"/>
            <p:cNvSpPr txBox="1"/>
            <p:nvPr/>
          </p:nvSpPr>
          <p:spPr>
            <a:xfrm>
              <a:off x="2480506" y="1670447"/>
              <a:ext cx="6975631" cy="1285124"/>
            </a:xfrm>
            <a:prstGeom prst="rect">
              <a:avLst/>
            </a:prstGeom>
            <a:noFill/>
            <a:ln>
              <a:noFill/>
            </a:ln>
          </p:spPr>
          <p:txBody>
            <a:bodyPr spcFirstLastPara="1" wrap="square" lIns="56670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a:solidFill>
                    <a:schemeClr val="lt1"/>
                  </a:solidFill>
                  <a:latin typeface="Calibri"/>
                  <a:ea typeface="Calibri"/>
                  <a:cs typeface="Calibri"/>
                  <a:sym typeface="Calibri"/>
                </a:rPr>
                <a:t>What information needs to be maintained in the CMDB for each CI?</a:t>
              </a:r>
              <a:endParaRPr sz="3100">
                <a:solidFill>
                  <a:schemeClr val="lt1"/>
                </a:solidFill>
                <a:latin typeface="Calibri"/>
                <a:ea typeface="Calibri"/>
                <a:cs typeface="Calibri"/>
                <a:sym typeface="Calibri"/>
              </a:endParaRPr>
            </a:p>
          </p:txBody>
        </p:sp>
        <p:sp>
          <p:nvSpPr>
            <p:cNvPr id="1227" name="Google Shape;1227;p97"/>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28" name="Google Shape;1228;p97"/>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29" name="Google Shape;1229;p97"/>
            <p:cNvSpPr txBox="1"/>
            <p:nvPr/>
          </p:nvSpPr>
          <p:spPr>
            <a:xfrm>
              <a:off x="2480506" y="3339191"/>
              <a:ext cx="6975631" cy="1285124"/>
            </a:xfrm>
            <a:prstGeom prst="rect">
              <a:avLst/>
            </a:prstGeom>
            <a:noFill/>
            <a:ln>
              <a:noFill/>
            </a:ln>
          </p:spPr>
          <p:txBody>
            <a:bodyPr spcFirstLastPara="1" wrap="square" lIns="56670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a:solidFill>
                    <a:schemeClr val="lt1"/>
                  </a:solidFill>
                  <a:latin typeface="Calibri"/>
                  <a:ea typeface="Calibri"/>
                  <a:cs typeface="Calibri"/>
                  <a:sym typeface="Calibri"/>
                </a:rPr>
                <a:t>How to ensure that the information in the CDMB is correct and up-to-date?</a:t>
              </a:r>
              <a:endParaRPr sz="3100">
                <a:solidFill>
                  <a:schemeClr val="lt1"/>
                </a:solidFill>
                <a:latin typeface="Calibri"/>
                <a:ea typeface="Calibri"/>
                <a:cs typeface="Calibri"/>
                <a:sym typeface="Calibri"/>
              </a:endParaRPr>
            </a:p>
          </p:txBody>
        </p:sp>
        <p:sp>
          <p:nvSpPr>
            <p:cNvPr id="1230" name="Google Shape;1230;p97"/>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231" name="Google Shape;1231;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extLst>
      <p:ext uri="{BB962C8B-B14F-4D97-AF65-F5344CB8AC3E}">
        <p14:creationId xmlns:p14="http://schemas.microsoft.com/office/powerpoint/2010/main" val="37273600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38" name="Google Shape;1238;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graphicFrame>
        <p:nvGraphicFramePr>
          <p:cNvPr id="1239" name="Google Shape;1239;p98"/>
          <p:cNvGraphicFramePr/>
          <p:nvPr>
            <p:extLst>
              <p:ext uri="{D42A27DB-BD31-4B8C-83A1-F6EECF244321}">
                <p14:modId xmlns:p14="http://schemas.microsoft.com/office/powerpoint/2010/main" val="1954059597"/>
              </p:ext>
            </p:extLst>
          </p:nvPr>
        </p:nvGraphicFramePr>
        <p:xfrm>
          <a:off x="609601" y="1811559"/>
          <a:ext cx="10972798" cy="2721287"/>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253987">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4673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Configuration item (CI):</a:t>
                      </a:r>
                      <a:endParaRPr b="0" dirty="0"/>
                    </a:p>
                    <a:p>
                      <a:pPr marL="457200" marR="0" lvl="1" indent="0" algn="l" rtl="0">
                        <a:lnSpc>
                          <a:spcPct val="100000"/>
                        </a:lnSpc>
                        <a:spcBef>
                          <a:spcPts val="0"/>
                        </a:spcBef>
                        <a:spcAft>
                          <a:spcPts val="600"/>
                        </a:spcAft>
                        <a:buClr>
                          <a:schemeClr val="dk1"/>
                        </a:buClr>
                        <a:buSzPts val="1800"/>
                        <a:buFont typeface="Calibri"/>
                        <a:buNone/>
                      </a:pPr>
                      <a:r>
                        <a:rPr lang="en-GB" sz="1800" b="0" dirty="0"/>
                        <a:t>Element that contributes to the delivery of one or more services or service components, therefore requiring control of its configuration</a:t>
                      </a:r>
                    </a:p>
                    <a:p>
                      <a:pPr marL="457200" marR="0" lvl="1" indent="0" algn="l" rtl="0">
                        <a:lnSpc>
                          <a:spcPct val="100000"/>
                        </a:lnSpc>
                        <a:spcBef>
                          <a:spcPts val="0"/>
                        </a:spcBef>
                        <a:spcAft>
                          <a:spcPts val="600"/>
                        </a:spcAft>
                        <a:buClr>
                          <a:schemeClr val="dk1"/>
                        </a:buClr>
                        <a:buSzPts val="1800"/>
                        <a:buFont typeface="Calibri"/>
                        <a:buNone/>
                      </a:pPr>
                      <a:r>
                        <a:rPr lang="en-GB" sz="1600" b="0" dirty="0"/>
                        <a:t>Note 1: CIs can vary widely, from technical components (e.g. computer hardware, network components, software) to non-technical items such as documents (e.g. service level agreements, manuals, license documentation).</a:t>
                      </a:r>
                    </a:p>
                    <a:p>
                      <a:pPr marL="457200" marR="0" lvl="1" indent="0" algn="l" rtl="0">
                        <a:lnSpc>
                          <a:spcPct val="100000"/>
                        </a:lnSpc>
                        <a:spcBef>
                          <a:spcPts val="0"/>
                        </a:spcBef>
                        <a:spcAft>
                          <a:spcPts val="600"/>
                        </a:spcAft>
                        <a:buClr>
                          <a:schemeClr val="dk1"/>
                        </a:buClr>
                        <a:buSzPts val="1800"/>
                        <a:buFont typeface="Calibri"/>
                        <a:buNone/>
                      </a:pPr>
                      <a:r>
                        <a:rPr lang="en-GB" sz="1600" b="0" dirty="0"/>
                        <a:t>Note 2: The data necessary for effective control of a CI is stored in a CI record. In addition to attributes of the CI, the CI record likely includes information on relationships it has with other CIs, service components and services. CI records are stored in a configuration management database (CMDB).</a:t>
                      </a:r>
                      <a:endParaRPr sz="1200" b="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240" name="Google Shape;1240;p98"/>
          <p:cNvGraphicFramePr/>
          <p:nvPr>
            <p:extLst>
              <p:ext uri="{D42A27DB-BD31-4B8C-83A1-F6EECF244321}">
                <p14:modId xmlns:p14="http://schemas.microsoft.com/office/powerpoint/2010/main" val="1425993287"/>
              </p:ext>
            </p:extLst>
          </p:nvPr>
        </p:nvGraphicFramePr>
        <p:xfrm>
          <a:off x="609601" y="4780797"/>
          <a:ext cx="10972798" cy="135636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2325">
                <a:tc>
                  <a:txBody>
                    <a:bodyPr/>
                    <a:lstStyle/>
                    <a:p>
                      <a:pPr marL="0" marR="0" lvl="0" indent="0" algn="l" rtl="0">
                        <a:spcBef>
                          <a:spcPts val="0"/>
                        </a:spcBef>
                        <a:spcAft>
                          <a:spcPts val="0"/>
                        </a:spcAft>
                        <a:buNone/>
                      </a:pPr>
                      <a:r>
                        <a:rPr lang="en-US" sz="1400" b="1" dirty="0"/>
                        <a:t>Definition following FitSM-0:</a:t>
                      </a:r>
                      <a:endParaRPr sz="1400" b="1"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Configuration management database (CMDB):</a:t>
                      </a:r>
                      <a:endParaRPr b="0" dirty="0"/>
                    </a:p>
                    <a:p>
                      <a:pPr marL="457200" marR="0" lvl="1" indent="0" algn="l" rtl="0">
                        <a:spcBef>
                          <a:spcPts val="0"/>
                        </a:spcBef>
                        <a:spcAft>
                          <a:spcPts val="600"/>
                        </a:spcAft>
                        <a:buNone/>
                      </a:pPr>
                      <a:r>
                        <a:rPr lang="en-GB" sz="1800" b="0" dirty="0"/>
                        <a:t>Store for data about configuration items (CIs)</a:t>
                      </a:r>
                    </a:p>
                    <a:p>
                      <a:pPr marL="457200" marR="0" lvl="1" indent="0" algn="l" rtl="0">
                        <a:spcBef>
                          <a:spcPts val="0"/>
                        </a:spcBef>
                        <a:spcAft>
                          <a:spcPts val="600"/>
                        </a:spcAft>
                        <a:buNone/>
                      </a:pPr>
                      <a:r>
                        <a:rPr lang="en-GB" sz="1600" b="0" dirty="0"/>
                        <a:t>Note: A CMDB is not necessarily a single database covering all configuration items (CIs). It may rather be composed of multiple data stores.</a:t>
                      </a:r>
                      <a:endParaRPr sz="1200" b="0" dirty="0"/>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33742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9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Key concepts – the CMDB</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47" name="Google Shape;1247;p9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Configuration Management is </a:t>
            </a:r>
            <a:r>
              <a:rPr lang="en-US" u="sng" dirty="0">
                <a:latin typeface="Calibri" panose="020F0502020204030204" pitchFamily="34" charset="0"/>
                <a:ea typeface="Calibri" panose="020F0502020204030204" pitchFamily="34" charset="0"/>
                <a:cs typeface="Calibri" panose="020F0502020204030204" pitchFamily="34" charset="0"/>
              </a:rPr>
              <a:t>not</a:t>
            </a:r>
            <a:r>
              <a:rPr lang="en-US" dirty="0">
                <a:latin typeface="Calibri" panose="020F0502020204030204" pitchFamily="34" charset="0"/>
                <a:ea typeface="Calibri" panose="020F0502020204030204" pitchFamily="34" charset="0"/>
                <a:cs typeface="Calibri" panose="020F0502020204030204" pitchFamily="34" charset="0"/>
              </a:rPr>
              <a:t> about configuring resources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Configuration Management is about understanding (and documenting) CIs, their attributes and relationships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Select the adequate level of detail for </a:t>
            </a:r>
            <a:r>
              <a:rPr lang="en-US" u="sng" dirty="0">
                <a:latin typeface="Calibri" panose="020F0502020204030204" pitchFamily="34" charset="0"/>
                <a:ea typeface="Calibri" panose="020F0502020204030204" pitchFamily="34" charset="0"/>
                <a:cs typeface="Calibri" panose="020F0502020204030204" pitchFamily="34" charset="0"/>
              </a:rPr>
              <a:t>your</a:t>
            </a:r>
            <a:r>
              <a:rPr lang="en-US" dirty="0">
                <a:latin typeface="Calibri" panose="020F0502020204030204" pitchFamily="34" charset="0"/>
                <a:ea typeface="Calibri" panose="020F0502020204030204" pitchFamily="34" charset="0"/>
                <a:cs typeface="Calibri" panose="020F0502020204030204" pitchFamily="34" charset="0"/>
              </a:rPr>
              <a:t> CMDB:</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Too little detail = not enough control</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Too much detail = excessive bureaucracy</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Most important output from this process: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CMDB is a key source of information to staff involved in many other ITSM processes.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48" name="Google Shape;1248;p9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
        <p:nvSpPr>
          <p:cNvPr id="1249" name="Google Shape;1249;p99"/>
          <p:cNvSpPr txBox="1"/>
          <p:nvPr/>
        </p:nvSpPr>
        <p:spPr>
          <a:xfrm>
            <a:off x="2789711" y="4435919"/>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Logical</a:t>
            </a:r>
            <a:r>
              <a:rPr lang="en-US" sz="1800" dirty="0">
                <a:solidFill>
                  <a:schemeClr val="dk1"/>
                </a:solidFill>
                <a:latin typeface="Calibri"/>
                <a:ea typeface="Calibri"/>
                <a:cs typeface="Calibri"/>
                <a:sym typeface="Calibri"/>
              </a:rPr>
              <a:t> CMDB:</a:t>
            </a:r>
            <a:endParaRPr dirty="0">
              <a:latin typeface="Wingdings" panose="05000000000000000000" pitchFamily="2" charset="2"/>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 on CIs, their attributes and relationships</a:t>
            </a:r>
            <a:endParaRPr dirty="0">
              <a:latin typeface="Wingdings" panose="05000000000000000000" pitchFamily="2" charset="2"/>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Based on information from various sources (physical databases, asset inventories)</a:t>
            </a:r>
            <a:endParaRPr dirty="0">
              <a:latin typeface="Wingdings" panose="05000000000000000000" pitchFamily="2" charset="2"/>
            </a:endParaRPr>
          </a:p>
        </p:txBody>
      </p:sp>
      <p:sp>
        <p:nvSpPr>
          <p:cNvPr id="1250" name="Google Shape;1250;p99"/>
          <p:cNvSpPr/>
          <p:nvPr/>
        </p:nvSpPr>
        <p:spPr>
          <a:xfrm>
            <a:off x="1743109" y="4528519"/>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CMDB</a:t>
            </a:r>
            <a:endParaRPr dirty="0">
              <a:latin typeface="Wingdings" panose="05000000000000000000" pitchFamily="2" charset="2"/>
            </a:endParaRPr>
          </a:p>
        </p:txBody>
      </p:sp>
    </p:spTree>
    <p:extLst>
      <p:ext uri="{BB962C8B-B14F-4D97-AF65-F5344CB8AC3E}">
        <p14:creationId xmlns:p14="http://schemas.microsoft.com/office/powerpoint/2010/main" val="1234624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Key concepts – Services, service components and CIs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57" name="Google Shape;1257;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pSp>
        <p:nvGrpSpPr>
          <p:cNvPr id="1258" name="Google Shape;1258;p100"/>
          <p:cNvGrpSpPr/>
          <p:nvPr/>
        </p:nvGrpSpPr>
        <p:grpSpPr>
          <a:xfrm>
            <a:off x="4440212" y="2835086"/>
            <a:ext cx="5044116" cy="2647473"/>
            <a:chOff x="3640547" y="3961561"/>
            <a:chExt cx="5044116" cy="2647473"/>
          </a:xfrm>
        </p:grpSpPr>
        <p:sp>
          <p:nvSpPr>
            <p:cNvPr id="1259" name="Google Shape;1259;p100"/>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CIs</a:t>
              </a:r>
              <a:endParaRPr dirty="0">
                <a:latin typeface="Wingdings" panose="05000000000000000000" pitchFamily="2" charset="2"/>
              </a:endParaRPr>
            </a:p>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(hardware, software, communication infrastructure, …)</a:t>
              </a:r>
              <a:endParaRPr dirty="0">
                <a:latin typeface="Wingdings" panose="05000000000000000000" pitchFamily="2" charset="2"/>
              </a:endParaRPr>
            </a:p>
          </p:txBody>
        </p:sp>
        <p:sp>
          <p:nvSpPr>
            <p:cNvPr id="1260" name="Google Shape;1260;p100"/>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61" name="Google Shape;1261;p100"/>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62" name="Google Shape;1262;p100"/>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63" name="Google Shape;1263;p100"/>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64" name="Google Shape;1264;p100"/>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65" name="Google Shape;1265;p100"/>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66" name="Google Shape;1266;p100"/>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67" name="Google Shape;1267;p100"/>
            <p:cNvCxnSpPr>
              <a:stCxn id="1261" idx="0"/>
              <a:endCxn id="1260"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68" name="Google Shape;1268;p100"/>
            <p:cNvCxnSpPr>
              <a:stCxn id="1262" idx="0"/>
              <a:endCxn id="1260"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69" name="Google Shape;1269;p100"/>
            <p:cNvCxnSpPr>
              <a:stCxn id="1263" idx="0"/>
              <a:endCxn id="1260"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70" name="Google Shape;1270;p100"/>
            <p:cNvCxnSpPr>
              <a:stCxn id="1263" idx="0"/>
              <a:endCxn id="1266"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71" name="Google Shape;1271;p100"/>
            <p:cNvCxnSpPr>
              <a:stCxn id="1262" idx="0"/>
              <a:endCxn id="1266"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72" name="Google Shape;1272;p100"/>
            <p:cNvCxnSpPr>
              <a:stCxn id="1264" idx="0"/>
              <a:endCxn id="1266"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73" name="Google Shape;1273;p100"/>
            <p:cNvCxnSpPr>
              <a:stCxn id="1265" idx="0"/>
              <a:endCxn id="1266"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74" name="Google Shape;1274;p100"/>
            <p:cNvCxnSpPr>
              <a:stCxn id="1261"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75" name="Google Shape;1275;p100"/>
            <p:cNvCxnSpPr>
              <a:stCxn id="1261"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76" name="Google Shape;1276;p100"/>
            <p:cNvCxnSpPr>
              <a:stCxn id="1261"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77" name="Google Shape;1277;p100"/>
            <p:cNvCxnSpPr>
              <a:stCxn id="1262"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78" name="Google Shape;1278;p100"/>
            <p:cNvCxnSpPr>
              <a:stCxn id="1263"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79" name="Google Shape;1279;p100"/>
            <p:cNvCxnSpPr>
              <a:stCxn id="1262"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80" name="Google Shape;1280;p100"/>
            <p:cNvCxnSpPr>
              <a:stCxn id="1262"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81" name="Google Shape;1281;p100"/>
            <p:cNvCxnSpPr>
              <a:stCxn id="1263" idx="2"/>
              <a:endCxn id="1259"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82" name="Google Shape;1282;p100"/>
            <p:cNvCxnSpPr>
              <a:stCxn id="1263"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83" name="Google Shape;1283;p100"/>
            <p:cNvCxnSpPr>
              <a:endCxn id="1264"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84" name="Google Shape;1284;p100"/>
            <p:cNvCxnSpPr>
              <a:endCxn id="1264"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85" name="Google Shape;1285;p100"/>
            <p:cNvCxnSpPr>
              <a:endCxn id="1264"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86" name="Google Shape;1286;p100"/>
            <p:cNvCxnSpPr>
              <a:endCxn id="1265"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87" name="Google Shape;1287;p100"/>
            <p:cNvCxnSpPr>
              <a:endCxn id="1265"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88" name="Google Shape;1288;p100"/>
            <p:cNvCxnSpPr>
              <a:endCxn id="1265"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89" name="Google Shape;1289;p100"/>
          <p:cNvSpPr txBox="1"/>
          <p:nvPr/>
        </p:nvSpPr>
        <p:spPr>
          <a:xfrm>
            <a:off x="2470668" y="2895593"/>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290" name="Google Shape;1290;p100"/>
          <p:cNvSpPr txBox="1"/>
          <p:nvPr/>
        </p:nvSpPr>
        <p:spPr>
          <a:xfrm>
            <a:off x="2468885" y="3842083"/>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
        <p:nvSpPr>
          <p:cNvPr id="1291" name="Google Shape;1291;p100"/>
          <p:cNvSpPr txBox="1"/>
          <p:nvPr/>
        </p:nvSpPr>
        <p:spPr>
          <a:xfrm>
            <a:off x="2467102" y="4788573"/>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4503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97" name="Google Shape;1297;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graphicFrame>
        <p:nvGraphicFramePr>
          <p:cNvPr id="1298" name="Google Shape;1298;p101"/>
          <p:cNvGraphicFramePr/>
          <p:nvPr/>
        </p:nvGraphicFramePr>
        <p:xfrm>
          <a:off x="1981200" y="1697038"/>
          <a:ext cx="8229600" cy="274497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PR11 Configuration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PR11.1 The scope of configuration management shall be defined together with the types of configuration items (CIs) and relationships to be considered.</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PR11.2 The level of detail of configuration information shall be sufficient to support effective control over CIs.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PR11.3 Information on CIs and their relationships with other CIs shall be maintained in a configuration management database (CMDB).</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PR11.4 CIs shall be controlled and changes to CIs tracked in the CMDB.</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PR11.5 The information stored in the CMDB shall be verified at planned intervals.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79086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304" name="Google Shape;1304;p102"/>
          <p:cNvGrpSpPr/>
          <p:nvPr/>
        </p:nvGrpSpPr>
        <p:grpSpPr>
          <a:xfrm>
            <a:off x="609600" y="1872197"/>
            <a:ext cx="10972800" cy="4274820"/>
            <a:chOff x="0" y="175599"/>
            <a:chExt cx="10972800" cy="4274820"/>
          </a:xfrm>
        </p:grpSpPr>
        <p:sp>
          <p:nvSpPr>
            <p:cNvPr id="1305" name="Google Shape;1305;p102"/>
            <p:cNvSpPr/>
            <p:nvPr/>
          </p:nvSpPr>
          <p:spPr>
            <a:xfrm>
              <a:off x="0" y="500319"/>
              <a:ext cx="10972800" cy="39501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06" name="Google Shape;1306;p102"/>
            <p:cNvSpPr txBox="1"/>
            <p:nvPr/>
          </p:nvSpPr>
          <p:spPr>
            <a:xfrm>
              <a:off x="0" y="500319"/>
              <a:ext cx="10972800" cy="3950100"/>
            </a:xfrm>
            <a:prstGeom prst="rect">
              <a:avLst/>
            </a:prstGeom>
            <a:noFill/>
            <a:ln>
              <a:noFill/>
            </a:ln>
          </p:spPr>
          <p:txBody>
            <a:bodyPr spcFirstLastPara="1" wrap="square" lIns="851600" tIns="458200" rIns="851600" bIns="156450" anchor="t" anchorCtr="0">
              <a:noAutofit/>
            </a:bodyPr>
            <a:lstStyle/>
            <a:p>
              <a:pPr marL="228600" marR="0" lvl="1" indent="-228600" algn="l" rtl="0">
                <a:lnSpc>
                  <a:spcPct val="90000"/>
                </a:lnSpc>
                <a:spcBef>
                  <a:spcPts val="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Define the scope of the configuration management process and the integrated configuration management database (CMDB).</a:t>
              </a:r>
              <a:endParaRPr sz="22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Agree the level of detail of configuration information to be collected</a:t>
              </a:r>
              <a:endParaRPr dirty="0">
                <a:latin typeface="Wingdings" panose="05000000000000000000" pitchFamily="2" charset="2"/>
              </a:endParaRPr>
            </a:p>
            <a:p>
              <a:pPr marL="228600" marR="0" lvl="1" indent="-228600" algn="l" rtl="0">
                <a:lnSpc>
                  <a:spcPct val="90000"/>
                </a:lnSpc>
                <a:spcBef>
                  <a:spcPts val="33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Identify and define CI types (including their attributes) and relationship types.</a:t>
              </a:r>
              <a:endParaRPr dirty="0">
                <a:latin typeface="Wingdings" panose="05000000000000000000" pitchFamily="2" charset="2"/>
              </a:endParaRPr>
            </a:p>
            <a:p>
              <a:pPr marL="228600" marR="0" lvl="1" indent="-228600" algn="l" rtl="0">
                <a:lnSpc>
                  <a:spcPct val="90000"/>
                </a:lnSpc>
                <a:spcBef>
                  <a:spcPts val="33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Based on the defined scope, identify all existing sources of configuration information in the environment of the service provider.</a:t>
              </a:r>
              <a:endParaRPr dirty="0">
                <a:latin typeface="Wingdings" panose="05000000000000000000" pitchFamily="2" charset="2"/>
              </a:endParaRPr>
            </a:p>
            <a:p>
              <a:pPr marL="228600" marR="0" lvl="1" indent="-228600" algn="l" rtl="0">
                <a:lnSpc>
                  <a:spcPct val="90000"/>
                </a:lnSpc>
                <a:spcBef>
                  <a:spcPts val="330"/>
                </a:spcBef>
                <a:spcAft>
                  <a:spcPts val="0"/>
                </a:spcAft>
                <a:buClr>
                  <a:schemeClr val="dk1"/>
                </a:buClr>
                <a:buSzPts val="2200"/>
                <a:buFont typeface="Arial"/>
                <a:buChar char="•"/>
              </a:pPr>
              <a:r>
                <a:rPr lang="en-GB" sz="2200" b="0" i="0" u="none" strike="noStrike" cap="none" dirty="0">
                  <a:solidFill>
                    <a:schemeClr val="dk1"/>
                  </a:solidFill>
                  <a:latin typeface="Calibri"/>
                  <a:ea typeface="Calibri"/>
                  <a:cs typeface="Calibri"/>
                  <a:sym typeface="Calibri"/>
                </a:rPr>
                <a:t>Define the concept for integrating available sources of configuration information and add missing configuration information to the integrated CMDB, including the selection of appropriate supporting technology / tools.</a:t>
              </a:r>
            </a:p>
          </p:txBody>
        </p:sp>
        <p:sp>
          <p:nvSpPr>
            <p:cNvPr id="1307" name="Google Shape;1307;p102"/>
            <p:cNvSpPr/>
            <p:nvPr/>
          </p:nvSpPr>
          <p:spPr>
            <a:xfrm>
              <a:off x="548640" y="175599"/>
              <a:ext cx="7680960" cy="6494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08" name="Google Shape;1308;p102"/>
            <p:cNvSpPr txBox="1"/>
            <p:nvPr/>
          </p:nvSpPr>
          <p:spPr>
            <a:xfrm>
              <a:off x="580343" y="207302"/>
              <a:ext cx="7617554" cy="58603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Initial process setup</a:t>
              </a:r>
              <a:endParaRPr sz="2200">
                <a:solidFill>
                  <a:schemeClr val="lt1"/>
                </a:solidFill>
                <a:latin typeface="Calibri"/>
                <a:ea typeface="Calibri"/>
                <a:cs typeface="Calibri"/>
                <a:sym typeface="Calibri"/>
              </a:endParaRPr>
            </a:p>
          </p:txBody>
        </p:sp>
      </p:grpSp>
      <p:sp>
        <p:nvSpPr>
          <p:cNvPr id="1309" name="Google Shape;1309;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Tree>
    <p:extLst>
      <p:ext uri="{BB962C8B-B14F-4D97-AF65-F5344CB8AC3E}">
        <p14:creationId xmlns:p14="http://schemas.microsoft.com/office/powerpoint/2010/main" val="2650133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0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Inputs and outputs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315" name="Google Shape;1315;p103"/>
          <p:cNvGrpSpPr/>
          <p:nvPr/>
        </p:nvGrpSpPr>
        <p:grpSpPr>
          <a:xfrm>
            <a:off x="1981200" y="2008538"/>
            <a:ext cx="8229600" cy="4002139"/>
            <a:chOff x="0" y="311939"/>
            <a:chExt cx="8229600" cy="4002139"/>
          </a:xfrm>
        </p:grpSpPr>
        <p:sp>
          <p:nvSpPr>
            <p:cNvPr id="1316" name="Google Shape;1316;p103"/>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17" name="Google Shape;1317;p103"/>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318" name="Google Shape;1318;p103"/>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19" name="Google Shape;1319;p103"/>
            <p:cNvSpPr txBox="1"/>
            <p:nvPr/>
          </p:nvSpPr>
          <p:spPr>
            <a:xfrm>
              <a:off x="0" y="1239235"/>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Relevant information / data on configuration items (CIs) and their relationships</a:t>
              </a:r>
              <a:endParaRPr sz="210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Calibri"/>
                <a:buNone/>
              </a:pPr>
              <a:r>
                <a:rPr lang="en-US" sz="2100">
                  <a:solidFill>
                    <a:schemeClr val="dk1"/>
                  </a:solidFill>
                  <a:latin typeface="Calibri"/>
                  <a:ea typeface="Calibri"/>
                  <a:cs typeface="Calibri"/>
                  <a:sym typeface="Calibri"/>
                </a:rPr>
                <a:t>Information on changes to CIs</a:t>
              </a:r>
              <a:endParaRPr sz="2100">
                <a:solidFill>
                  <a:schemeClr val="dk1"/>
                </a:solidFill>
                <a:latin typeface="Calibri"/>
                <a:ea typeface="Calibri"/>
                <a:cs typeface="Calibri"/>
                <a:sym typeface="Calibri"/>
              </a:endParaRPr>
            </a:p>
          </p:txBody>
        </p:sp>
        <p:sp>
          <p:nvSpPr>
            <p:cNvPr id="1320" name="Google Shape;1320;p103"/>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1" name="Google Shape;1321;p103"/>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322" name="Google Shape;1322;p103"/>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3" name="Google Shape;1323;p103"/>
            <p:cNvSpPr txBox="1"/>
            <p:nvPr/>
          </p:nvSpPr>
          <p:spPr>
            <a:xfrm>
              <a:off x="3802075" y="1638648"/>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Up-to-date logical model of all relevant CIs and their attributes and relationships, reflected by the information / records stored in the configuration management database (CMDB)</a:t>
              </a:r>
              <a:endParaRPr sz="210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Calibri"/>
                <a:buNone/>
              </a:pPr>
              <a:r>
                <a:rPr lang="en-US" sz="2100">
                  <a:solidFill>
                    <a:schemeClr val="dk1"/>
                  </a:solidFill>
                  <a:latin typeface="Calibri"/>
                  <a:ea typeface="Calibri"/>
                  <a:cs typeface="Calibri"/>
                  <a:sym typeface="Calibri"/>
                </a:rPr>
                <a:t>Configuration verification reports</a:t>
              </a:r>
              <a:endParaRPr sz="2100">
                <a:solidFill>
                  <a:schemeClr val="dk1"/>
                </a:solidFill>
                <a:latin typeface="Calibri"/>
                <a:ea typeface="Calibri"/>
                <a:cs typeface="Calibri"/>
                <a:sym typeface="Calibri"/>
              </a:endParaRPr>
            </a:p>
          </p:txBody>
        </p:sp>
      </p:grpSp>
      <p:sp>
        <p:nvSpPr>
          <p:cNvPr id="1324" name="Google Shape;1324;p10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Tree>
    <p:extLst>
      <p:ext uri="{BB962C8B-B14F-4D97-AF65-F5344CB8AC3E}">
        <p14:creationId xmlns:p14="http://schemas.microsoft.com/office/powerpoint/2010/main" val="28181714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31" name="Google Shape;1331;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grpSp>
        <p:nvGrpSpPr>
          <p:cNvPr id="2" name="Gruppieren 14">
            <a:extLst>
              <a:ext uri="{FF2B5EF4-FFF2-40B4-BE49-F238E27FC236}">
                <a16:creationId xmlns:a16="http://schemas.microsoft.com/office/drawing/2014/main" id="{7A9A831E-997A-844E-C44A-5EAE7C4AEACD}"/>
              </a:ext>
            </a:extLst>
          </p:cNvPr>
          <p:cNvGrpSpPr/>
          <p:nvPr/>
        </p:nvGrpSpPr>
        <p:grpSpPr>
          <a:xfrm>
            <a:off x="930890" y="2399647"/>
            <a:ext cx="10093281" cy="3785395"/>
            <a:chOff x="739434" y="3435318"/>
            <a:chExt cx="6520636" cy="2508495"/>
          </a:xfrm>
        </p:grpSpPr>
        <p:cxnSp>
          <p:nvCxnSpPr>
            <p:cNvPr id="3" name="Gerade Verbindung mit Pfeil 46">
              <a:extLst>
                <a:ext uri="{FF2B5EF4-FFF2-40B4-BE49-F238E27FC236}">
                  <a16:creationId xmlns:a16="http://schemas.microsoft.com/office/drawing/2014/main" id="{AF2663B5-E0A3-EE24-3CF2-D99F6EC25B1B}"/>
                </a:ext>
              </a:extLst>
            </p:cNvPr>
            <p:cNvCxnSpPr>
              <a:cxnSpLocks/>
              <a:stCxn id="4" idx="2"/>
            </p:cNvCxnSpPr>
            <p:nvPr/>
          </p:nvCxnSpPr>
          <p:spPr>
            <a:xfrm>
              <a:off x="3999752" y="4501029"/>
              <a:ext cx="579" cy="37761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Rectangle 23">
              <a:extLst>
                <a:ext uri="{FF2B5EF4-FFF2-40B4-BE49-F238E27FC236}">
                  <a16:creationId xmlns:a16="http://schemas.microsoft.com/office/drawing/2014/main" id="{7EA2F2AE-3C0A-7353-193D-9E0A42299FE3}"/>
                </a:ext>
              </a:extLst>
            </p:cNvPr>
            <p:cNvSpPr>
              <a:spLocks/>
            </p:cNvSpPr>
            <p:nvPr/>
          </p:nvSpPr>
          <p:spPr bwMode="auto">
            <a:xfrm>
              <a:off x="2320157" y="3435318"/>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900">
                <a:latin typeface="+mn-lt"/>
                <a:cs typeface="Arial" pitchFamily="34" charset="0"/>
              </a:endParaRPr>
            </a:p>
            <a:p>
              <a:pPr algn="ctr"/>
              <a:r>
                <a:rPr lang="en-GB" sz="1800">
                  <a:latin typeface="+mn-lt"/>
                  <a:cs typeface="Arial" pitchFamily="34" charset="0"/>
                </a:rPr>
                <a:t>Manage configuration information</a:t>
              </a:r>
            </a:p>
          </p:txBody>
        </p:sp>
        <p:sp>
          <p:nvSpPr>
            <p:cNvPr id="5" name="Rectangle 18">
              <a:extLst>
                <a:ext uri="{FF2B5EF4-FFF2-40B4-BE49-F238E27FC236}">
                  <a16:creationId xmlns:a16="http://schemas.microsoft.com/office/drawing/2014/main" id="{D887712B-5646-EBB8-FC97-63AFE7805640}"/>
                </a:ext>
              </a:extLst>
            </p:cNvPr>
            <p:cNvSpPr>
              <a:spLocks/>
            </p:cNvSpPr>
            <p:nvPr/>
          </p:nvSpPr>
          <p:spPr bwMode="auto">
            <a:xfrm>
              <a:off x="2477833" y="3925647"/>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Record new CI</a:t>
              </a:r>
            </a:p>
          </p:txBody>
        </p:sp>
        <p:sp>
          <p:nvSpPr>
            <p:cNvPr id="6" name="Rectangle 18">
              <a:extLst>
                <a:ext uri="{FF2B5EF4-FFF2-40B4-BE49-F238E27FC236}">
                  <a16:creationId xmlns:a16="http://schemas.microsoft.com/office/drawing/2014/main" id="{1E597109-8DAF-17E6-0E94-4CC71EC1BA3E}"/>
                </a:ext>
              </a:extLst>
            </p:cNvPr>
            <p:cNvSpPr>
              <a:spLocks/>
            </p:cNvSpPr>
            <p:nvPr/>
          </p:nvSpPr>
          <p:spPr bwMode="auto">
            <a:xfrm>
              <a:off x="4194495" y="393242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cs typeface="Arial" pitchFamily="34" charset="0"/>
                </a:rPr>
                <a:t>U</a:t>
              </a:r>
              <a:r>
                <a:rPr lang="en-GB" sz="1600" dirty="0">
                  <a:solidFill>
                    <a:schemeClr val="tx1"/>
                  </a:solidFill>
                  <a:latin typeface="+mn-lt"/>
                  <a:cs typeface="Arial" pitchFamily="34" charset="0"/>
                </a:rPr>
                <a:t>pdate information on a CI</a:t>
              </a:r>
            </a:p>
          </p:txBody>
        </p:sp>
        <p:cxnSp>
          <p:nvCxnSpPr>
            <p:cNvPr id="7" name="Gerade Verbindung mit Pfeil 43">
              <a:extLst>
                <a:ext uri="{FF2B5EF4-FFF2-40B4-BE49-F238E27FC236}">
                  <a16:creationId xmlns:a16="http://schemas.microsoft.com/office/drawing/2014/main" id="{14EDC7EB-C306-227B-4D50-CEF5C3DB7EB5}"/>
                </a:ext>
              </a:extLst>
            </p:cNvPr>
            <p:cNvCxnSpPr>
              <a:cxnSpLocks/>
              <a:stCxn id="5" idx="3"/>
              <a:endCxn id="6" idx="1"/>
            </p:cNvCxnSpPr>
            <p:nvPr/>
          </p:nvCxnSpPr>
          <p:spPr>
            <a:xfrm>
              <a:off x="3809769" y="4139598"/>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18">
              <a:extLst>
                <a:ext uri="{FF2B5EF4-FFF2-40B4-BE49-F238E27FC236}">
                  <a16:creationId xmlns:a16="http://schemas.microsoft.com/office/drawing/2014/main" id="{DC573356-46B3-05FC-567B-349A5B8EFC91}"/>
                </a:ext>
              </a:extLst>
            </p:cNvPr>
            <p:cNvSpPr>
              <a:spLocks/>
            </p:cNvSpPr>
            <p:nvPr/>
          </p:nvSpPr>
          <p:spPr bwMode="auto">
            <a:xfrm>
              <a:off x="2319004" y="4878110"/>
              <a:ext cx="3359190" cy="1065703"/>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900" dirty="0">
                <a:latin typeface="+mn-lt"/>
                <a:cs typeface="Arial" pitchFamily="34" charset="0"/>
              </a:endParaRPr>
            </a:p>
            <a:p>
              <a:pPr algn="ctr"/>
              <a:r>
                <a:rPr lang="en-GB" sz="1800" dirty="0">
                  <a:latin typeface="+mn-lt"/>
                  <a:cs typeface="Arial" pitchFamily="34" charset="0"/>
                </a:rPr>
                <a:t>Verify information in the CMDB</a:t>
              </a:r>
            </a:p>
          </p:txBody>
        </p:sp>
        <p:sp>
          <p:nvSpPr>
            <p:cNvPr id="9" name="Zylinder 44">
              <a:extLst>
                <a:ext uri="{FF2B5EF4-FFF2-40B4-BE49-F238E27FC236}">
                  <a16:creationId xmlns:a16="http://schemas.microsoft.com/office/drawing/2014/main" id="{3BE17A23-462C-DB34-C828-68FB105A3878}"/>
                </a:ext>
              </a:extLst>
            </p:cNvPr>
            <p:cNvSpPr/>
            <p:nvPr/>
          </p:nvSpPr>
          <p:spPr>
            <a:xfrm>
              <a:off x="6060444" y="3723992"/>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CMDB</a:t>
              </a:r>
            </a:p>
          </p:txBody>
        </p:sp>
        <p:cxnSp>
          <p:nvCxnSpPr>
            <p:cNvPr id="10" name="Gerade Verbindung mit Pfeil 47">
              <a:extLst>
                <a:ext uri="{FF2B5EF4-FFF2-40B4-BE49-F238E27FC236}">
                  <a16:creationId xmlns:a16="http://schemas.microsoft.com/office/drawing/2014/main" id="{C611256D-1AEA-F380-E657-CEAE7C0731E9}"/>
                </a:ext>
              </a:extLst>
            </p:cNvPr>
            <p:cNvCxnSpPr>
              <a:cxnSpLocks/>
              <a:stCxn id="4" idx="3"/>
              <a:endCxn id="9" idx="2"/>
            </p:cNvCxnSpPr>
            <p:nvPr/>
          </p:nvCxnSpPr>
          <p:spPr>
            <a:xfrm>
              <a:off x="5679347" y="3968174"/>
              <a:ext cx="381097" cy="0"/>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 name="Verbinder: gekrümmt 49">
              <a:extLst>
                <a:ext uri="{FF2B5EF4-FFF2-40B4-BE49-F238E27FC236}">
                  <a16:creationId xmlns:a16="http://schemas.microsoft.com/office/drawing/2014/main" id="{87F01437-BAE4-D0C7-7110-0923F7F7F5E2}"/>
                </a:ext>
              </a:extLst>
            </p:cNvPr>
            <p:cNvCxnSpPr>
              <a:cxnSpLocks/>
              <a:stCxn id="8" idx="3"/>
              <a:endCxn id="9" idx="3"/>
            </p:cNvCxnSpPr>
            <p:nvPr/>
          </p:nvCxnSpPr>
          <p:spPr>
            <a:xfrm flipV="1">
              <a:off x="5678194" y="4212355"/>
              <a:ext cx="982063" cy="1198607"/>
            </a:xfrm>
            <a:prstGeom prst="curvedConnector2">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 name="Flussdiagramm: Dokument 51">
              <a:extLst>
                <a:ext uri="{FF2B5EF4-FFF2-40B4-BE49-F238E27FC236}">
                  <a16:creationId xmlns:a16="http://schemas.microsoft.com/office/drawing/2014/main" id="{2E958900-48BB-EBEE-685C-D9B22A68F8A4}"/>
                </a:ext>
              </a:extLst>
            </p:cNvPr>
            <p:cNvSpPr/>
            <p:nvPr/>
          </p:nvSpPr>
          <p:spPr>
            <a:xfrm>
              <a:off x="739434" y="3756637"/>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Change</a:t>
              </a:r>
            </a:p>
          </p:txBody>
        </p:sp>
        <p:sp>
          <p:nvSpPr>
            <p:cNvPr id="13" name="Flussdiagramm: Dokument 18">
              <a:extLst>
                <a:ext uri="{FF2B5EF4-FFF2-40B4-BE49-F238E27FC236}">
                  <a16:creationId xmlns:a16="http://schemas.microsoft.com/office/drawing/2014/main" id="{23F5C377-1AD5-1D6B-5CE0-7D3592A0B3E4}"/>
                </a:ext>
              </a:extLst>
            </p:cNvPr>
            <p:cNvSpPr/>
            <p:nvPr/>
          </p:nvSpPr>
          <p:spPr>
            <a:xfrm>
              <a:off x="3589587" y="4227469"/>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cxnSp>
          <p:nvCxnSpPr>
            <p:cNvPr id="14" name="Gerade Verbindung mit Pfeil 26">
              <a:extLst>
                <a:ext uri="{FF2B5EF4-FFF2-40B4-BE49-F238E27FC236}">
                  <a16:creationId xmlns:a16="http://schemas.microsoft.com/office/drawing/2014/main" id="{2AA254C8-CEE6-EA6A-B7B8-2EF169D31551}"/>
                </a:ext>
              </a:extLst>
            </p:cNvPr>
            <p:cNvCxnSpPr>
              <a:cxnSpLocks/>
              <a:stCxn id="12" idx="3"/>
              <a:endCxn id="4" idx="1"/>
            </p:cNvCxnSpPr>
            <p:nvPr/>
          </p:nvCxnSpPr>
          <p:spPr>
            <a:xfrm>
              <a:off x="1939060" y="3968173"/>
              <a:ext cx="381097" cy="1"/>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18">
              <a:extLst>
                <a:ext uri="{FF2B5EF4-FFF2-40B4-BE49-F238E27FC236}">
                  <a16:creationId xmlns:a16="http://schemas.microsoft.com/office/drawing/2014/main" id="{3A5629BD-AFEC-4480-A18F-0F4F18FE0C77}"/>
                </a:ext>
              </a:extLst>
            </p:cNvPr>
            <p:cNvSpPr>
              <a:spLocks/>
            </p:cNvSpPr>
            <p:nvPr/>
          </p:nvSpPr>
          <p:spPr bwMode="auto">
            <a:xfrm>
              <a:off x="2480197" y="535507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Plan configuration verification</a:t>
              </a:r>
            </a:p>
          </p:txBody>
        </p:sp>
        <p:sp>
          <p:nvSpPr>
            <p:cNvPr id="16" name="Rectangle 18">
              <a:extLst>
                <a:ext uri="{FF2B5EF4-FFF2-40B4-BE49-F238E27FC236}">
                  <a16:creationId xmlns:a16="http://schemas.microsoft.com/office/drawing/2014/main" id="{796C73B0-59C9-59F1-E90E-F5D0C16E5F60}"/>
                </a:ext>
              </a:extLst>
            </p:cNvPr>
            <p:cNvSpPr>
              <a:spLocks/>
            </p:cNvSpPr>
            <p:nvPr/>
          </p:nvSpPr>
          <p:spPr bwMode="auto">
            <a:xfrm>
              <a:off x="4196859" y="536185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dirty="0">
                  <a:solidFill>
                    <a:schemeClr val="tx1"/>
                  </a:solidFill>
                  <a:cs typeface="Arial" pitchFamily="34" charset="0"/>
                </a:rPr>
                <a:t>Perform configuration verification</a:t>
              </a:r>
              <a:endParaRPr lang="en-GB" dirty="0">
                <a:solidFill>
                  <a:schemeClr val="tx1"/>
                </a:solidFill>
                <a:latin typeface="+mn-lt"/>
                <a:cs typeface="Arial" pitchFamily="34" charset="0"/>
              </a:endParaRPr>
            </a:p>
          </p:txBody>
        </p:sp>
        <p:cxnSp>
          <p:nvCxnSpPr>
            <p:cNvPr id="17" name="Gerade Verbindung mit Pfeil 32">
              <a:extLst>
                <a:ext uri="{FF2B5EF4-FFF2-40B4-BE49-F238E27FC236}">
                  <a16:creationId xmlns:a16="http://schemas.microsoft.com/office/drawing/2014/main" id="{88E3B21D-8566-8D5B-A5F5-70238088DE66}"/>
                </a:ext>
              </a:extLst>
            </p:cNvPr>
            <p:cNvCxnSpPr>
              <a:cxnSpLocks/>
              <a:stCxn id="15" idx="3"/>
              <a:endCxn id="16" idx="1"/>
            </p:cNvCxnSpPr>
            <p:nvPr/>
          </p:nvCxnSpPr>
          <p:spPr>
            <a:xfrm>
              <a:off x="3812133" y="5569030"/>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34">
              <a:extLst>
                <a:ext uri="{FF2B5EF4-FFF2-40B4-BE49-F238E27FC236}">
                  <a16:creationId xmlns:a16="http://schemas.microsoft.com/office/drawing/2014/main" id="{AC51F5B8-3741-DD80-538A-FD2C52EA1B3E}"/>
                </a:ext>
              </a:extLst>
            </p:cNvPr>
            <p:cNvCxnSpPr>
              <a:cxnSpLocks/>
            </p:cNvCxnSpPr>
            <p:nvPr/>
          </p:nvCxnSpPr>
          <p:spPr>
            <a:xfrm flipV="1">
              <a:off x="5327703" y="4378920"/>
              <a:ext cx="4166" cy="98293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9154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key principles</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98" name="Google Shape;398;p22"/>
          <p:cNvGraphicFramePr/>
          <p:nvPr/>
        </p:nvGraphicFramePr>
        <p:xfrm>
          <a:off x="609600" y="1697038"/>
          <a:ext cx="10972800" cy="2123490"/>
        </p:xfrm>
        <a:graphic>
          <a:graphicData uri="http://schemas.openxmlformats.org/drawingml/2006/table">
            <a:tbl>
              <a:tblPr firstRow="1" bandRow="1">
                <a:tableStyleId>{B301B821-A1FF-4177-AEE7-76D212191A09}</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solidFill>
                            <a:schemeClr val="dk1"/>
                          </a:solidFill>
                          <a:sym typeface="Calibri"/>
                        </a:rPr>
                        <a:t>Practicality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Apply simple, proven guidance instead of drowning in theoretical best practices</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solidFill>
                            <a:schemeClr val="dk1"/>
                          </a:solidFill>
                          <a:sym typeface="Calibri"/>
                        </a:rPr>
                        <a:t>Consistency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Repeatable performance before detailed documentation</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solidFill>
                            <a:schemeClr val="dk1"/>
                          </a:solidFill>
                          <a:sym typeface="Calibri"/>
                        </a:rPr>
                        <a:t>Sufficiency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Good enough and working over seeking the perfect solution</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1">
                          <a:solidFill>
                            <a:schemeClr val="dk1"/>
                          </a:solidFill>
                          <a:sym typeface="Calibri"/>
                        </a:rPr>
                        <a:t>Extendibility</a:t>
                      </a:r>
                      <a:endParaRPr sz="1800" b="1"/>
                    </a:p>
                  </a:txBody>
                  <a:tcPr marL="91450" marR="91450" marT="45725" marB="45725"/>
                </a:tc>
                <a:tc>
                  <a:txBody>
                    <a:bodyPr/>
                    <a:lstStyle/>
                    <a:p>
                      <a:pPr marL="0" marR="0" lvl="0" indent="0" algn="l" rtl="0">
                        <a:spcBef>
                          <a:spcPts val="0"/>
                        </a:spcBef>
                        <a:spcAft>
                          <a:spcPts val="0"/>
                        </a:spcAft>
                        <a:buNone/>
                      </a:pPr>
                      <a:r>
                        <a:rPr lang="en-US" sz="1800" dirty="0">
                          <a:solidFill>
                            <a:schemeClr val="dk1"/>
                          </a:solidFill>
                          <a:sym typeface="Calibri"/>
                        </a:rPr>
                        <a:t>Leverage many sources of knowledge rather than live in a walled garden</a:t>
                      </a: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8831084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354" name="Google Shape;1354;p105"/>
          <p:cNvGrpSpPr/>
          <p:nvPr/>
        </p:nvGrpSpPr>
        <p:grpSpPr>
          <a:xfrm>
            <a:off x="609600" y="1698857"/>
            <a:ext cx="10972800" cy="4621500"/>
            <a:chOff x="0" y="2259"/>
            <a:chExt cx="10972800" cy="4621500"/>
          </a:xfrm>
        </p:grpSpPr>
        <p:sp>
          <p:nvSpPr>
            <p:cNvPr id="1355" name="Google Shape;1355;p105"/>
            <p:cNvSpPr/>
            <p:nvPr/>
          </p:nvSpPr>
          <p:spPr>
            <a:xfrm>
              <a:off x="0" y="371259"/>
              <a:ext cx="10972800" cy="42525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56" name="Google Shape;1356;p105"/>
            <p:cNvSpPr txBox="1"/>
            <p:nvPr/>
          </p:nvSpPr>
          <p:spPr>
            <a:xfrm>
              <a:off x="0" y="371259"/>
              <a:ext cx="10972800" cy="4252500"/>
            </a:xfrm>
            <a:prstGeom prst="rect">
              <a:avLst/>
            </a:prstGeom>
            <a:noFill/>
            <a:ln>
              <a:noFill/>
            </a:ln>
          </p:spPr>
          <p:txBody>
            <a:bodyPr spcFirstLastPara="1" wrap="square" lIns="851600" tIns="520700" rIns="851600" bIns="177800"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1" i="0" u="none" strike="noStrike" cap="none" dirty="0">
                  <a:solidFill>
                    <a:schemeClr val="dk1"/>
                  </a:solidFill>
                  <a:latin typeface="Calibri"/>
                  <a:ea typeface="Calibri"/>
                  <a:cs typeface="Calibri"/>
                  <a:sym typeface="Calibri"/>
                </a:rPr>
                <a:t>Maintain configuration information</a:t>
              </a:r>
              <a:endParaRPr sz="2500" b="1" i="0" u="none" strike="noStrike" cap="none" dirty="0">
                <a:solidFill>
                  <a:schemeClr val="dk1"/>
                </a:solidFill>
                <a:latin typeface="Calibri"/>
                <a:ea typeface="Calibri"/>
                <a:cs typeface="Calibri"/>
                <a:sym typeface="Calibri"/>
              </a:endParaRPr>
            </a:p>
            <a:p>
              <a:pPr marL="457200" marR="0" lvl="0" indent="-387350" algn="l" rtl="0">
                <a:lnSpc>
                  <a:spcPct val="90000"/>
                </a:lnSpc>
                <a:spcBef>
                  <a:spcPts val="0"/>
                </a:spcBef>
                <a:spcAft>
                  <a:spcPts val="0"/>
                </a:spcAft>
                <a:buClr>
                  <a:schemeClr val="dk1"/>
                </a:buClr>
                <a:buSzPts val="2500"/>
                <a:buFont typeface="Calibri"/>
                <a:buChar char="-"/>
              </a:pPr>
              <a:r>
                <a:rPr lang="en-US" sz="2500" b="0" i="0" u="none" strike="noStrike" cap="none" dirty="0">
                  <a:solidFill>
                    <a:schemeClr val="dk1"/>
                  </a:solidFill>
                  <a:latin typeface="Calibri"/>
                  <a:ea typeface="Calibri"/>
                  <a:cs typeface="Calibri"/>
                  <a:sym typeface="Calibri"/>
                </a:rPr>
                <a:t>Record new CI in the CMDB (create a configuration record)</a:t>
              </a:r>
              <a:endParaRPr sz="2500" dirty="0">
                <a:solidFill>
                  <a:schemeClr val="dk1"/>
                </a:solidFill>
                <a:latin typeface="Calibri"/>
                <a:ea typeface="Calibri"/>
                <a:cs typeface="Calibri"/>
                <a:sym typeface="Calibri"/>
              </a:endParaRPr>
            </a:p>
            <a:p>
              <a:pPr marL="457200" marR="0" lvl="0" indent="-387350" algn="l" rtl="0">
                <a:lnSpc>
                  <a:spcPct val="90000"/>
                </a:lnSpc>
                <a:spcBef>
                  <a:spcPts val="0"/>
                </a:spcBef>
                <a:spcAft>
                  <a:spcPts val="0"/>
                </a:spcAft>
                <a:buClr>
                  <a:schemeClr val="dk1"/>
                </a:buClr>
                <a:buSzPts val="2500"/>
                <a:buFont typeface="Calibri"/>
                <a:buChar char="-"/>
              </a:pPr>
              <a:r>
                <a:rPr lang="en-US" sz="2500" b="0" i="0" u="none" strike="noStrike" cap="none" dirty="0">
                  <a:solidFill>
                    <a:schemeClr val="dk1"/>
                  </a:solidFill>
                  <a:latin typeface="Calibri"/>
                  <a:ea typeface="Calibri"/>
                  <a:cs typeface="Calibri"/>
                  <a:sym typeface="Calibri"/>
                </a:rPr>
                <a:t>Update information on a CI</a:t>
              </a:r>
              <a:endParaRPr sz="2500" b="0" i="0" u="none" strike="noStrike" cap="none" dirty="0">
                <a:solidFill>
                  <a:schemeClr val="dk1"/>
                </a:solidFill>
                <a:latin typeface="Calibri"/>
                <a:ea typeface="Calibri"/>
                <a:cs typeface="Calibri"/>
                <a:sym typeface="Calibri"/>
              </a:endParaRPr>
            </a:p>
            <a:p>
              <a:pPr marL="228600" marR="0" lvl="1" indent="-69850" algn="l" rtl="0">
                <a:lnSpc>
                  <a:spcPct val="90000"/>
                </a:lnSpc>
                <a:spcBef>
                  <a:spcPts val="375"/>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75"/>
                </a:spcBef>
                <a:spcAft>
                  <a:spcPts val="0"/>
                </a:spcAft>
                <a:buClr>
                  <a:schemeClr val="dk1"/>
                </a:buClr>
                <a:buSzPts val="2500"/>
                <a:buFont typeface="Calibri"/>
                <a:buChar char="•"/>
              </a:pPr>
              <a:r>
                <a:rPr lang="en-US" sz="2500" b="1" i="0" u="none" strike="noStrike" cap="none" dirty="0">
                  <a:solidFill>
                    <a:schemeClr val="dk1"/>
                  </a:solidFill>
                  <a:latin typeface="Calibri"/>
                  <a:ea typeface="Calibri"/>
                  <a:cs typeface="Calibri"/>
                  <a:sym typeface="Calibri"/>
                </a:rPr>
                <a:t>Verify configuration information</a:t>
              </a:r>
              <a:endParaRPr sz="2500" b="1" i="0" u="none" strike="noStrike" cap="none" dirty="0">
                <a:solidFill>
                  <a:schemeClr val="dk1"/>
                </a:solidFill>
                <a:latin typeface="Calibri"/>
                <a:ea typeface="Calibri"/>
                <a:cs typeface="Calibri"/>
                <a:sym typeface="Calibri"/>
              </a:endParaRPr>
            </a:p>
            <a:p>
              <a:pPr marL="457200" marR="0" lvl="0" indent="-387350" algn="l" rtl="0">
                <a:lnSpc>
                  <a:spcPct val="90000"/>
                </a:lnSpc>
                <a:spcBef>
                  <a:spcPts val="0"/>
                </a:spcBef>
                <a:spcAft>
                  <a:spcPts val="0"/>
                </a:spcAft>
                <a:buClr>
                  <a:schemeClr val="dk1"/>
                </a:buClr>
                <a:buSzPts val="2500"/>
                <a:buFont typeface="Calibri"/>
                <a:buChar char="-"/>
              </a:pPr>
              <a:r>
                <a:rPr lang="en-US" sz="2500" b="0" i="0" u="none" strike="noStrike" cap="none" dirty="0">
                  <a:solidFill>
                    <a:schemeClr val="dk1"/>
                  </a:solidFill>
                  <a:latin typeface="Calibri"/>
                  <a:ea typeface="Calibri"/>
                  <a:cs typeface="Calibri"/>
                  <a:sym typeface="Calibri"/>
                </a:rPr>
                <a:t>Plan configuration verification </a:t>
              </a:r>
              <a:endParaRPr dirty="0">
                <a:latin typeface="Wingdings" panose="05000000000000000000" pitchFamily="2" charset="2"/>
              </a:endParaRPr>
            </a:p>
            <a:p>
              <a:pPr marL="457200" marR="0" lvl="0" indent="-387350" algn="l" rtl="0">
                <a:lnSpc>
                  <a:spcPct val="90000"/>
                </a:lnSpc>
                <a:spcBef>
                  <a:spcPts val="0"/>
                </a:spcBef>
                <a:spcAft>
                  <a:spcPts val="0"/>
                </a:spcAft>
                <a:buClr>
                  <a:schemeClr val="dk1"/>
                </a:buClr>
                <a:buSzPts val="2500"/>
                <a:buFont typeface="Calibri"/>
                <a:buChar char="-"/>
              </a:pPr>
              <a:r>
                <a:rPr lang="en-US" sz="2500" b="0" i="0" u="none" strike="noStrike" cap="none" dirty="0">
                  <a:solidFill>
                    <a:schemeClr val="dk1"/>
                  </a:solidFill>
                  <a:latin typeface="Calibri"/>
                  <a:ea typeface="Calibri"/>
                  <a:cs typeface="Calibri"/>
                  <a:sym typeface="Calibri"/>
                </a:rPr>
                <a:t>Perform configuration verification (to identify errors or inconsistencies in configuration information and trigger corrective actions)</a:t>
              </a:r>
              <a:endParaRPr sz="2500" b="0" i="0" u="none" strike="noStrike" cap="none" dirty="0">
                <a:solidFill>
                  <a:schemeClr val="dk1"/>
                </a:solidFill>
                <a:latin typeface="Calibri"/>
                <a:ea typeface="Calibri"/>
                <a:cs typeface="Calibri"/>
                <a:sym typeface="Calibri"/>
              </a:endParaRPr>
            </a:p>
          </p:txBody>
        </p:sp>
        <p:sp>
          <p:nvSpPr>
            <p:cNvPr id="1357" name="Google Shape;1357;p105"/>
            <p:cNvSpPr/>
            <p:nvPr/>
          </p:nvSpPr>
          <p:spPr>
            <a:xfrm>
              <a:off x="548640" y="2259"/>
              <a:ext cx="7680960" cy="738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58" name="Google Shape;1358;p105"/>
            <p:cNvSpPr txBox="1"/>
            <p:nvPr/>
          </p:nvSpPr>
          <p:spPr>
            <a:xfrm>
              <a:off x="584666" y="38285"/>
              <a:ext cx="7608908" cy="665948"/>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Ongoing process execution</a:t>
              </a:r>
              <a:endParaRPr sz="2500">
                <a:solidFill>
                  <a:schemeClr val="lt1"/>
                </a:solidFill>
                <a:latin typeface="Calibri"/>
                <a:ea typeface="Calibri"/>
                <a:cs typeface="Calibri"/>
                <a:sym typeface="Calibri"/>
              </a:endParaRPr>
            </a:p>
          </p:txBody>
        </p:sp>
      </p:grpSp>
      <p:sp>
        <p:nvSpPr>
          <p:cNvPr id="1359" name="Google Shape;1359;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Tree>
    <p:extLst>
      <p:ext uri="{BB962C8B-B14F-4D97-AF65-F5344CB8AC3E}">
        <p14:creationId xmlns:p14="http://schemas.microsoft.com/office/powerpoint/2010/main" val="33027496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65" name="Google Shape;1365;p106"/>
          <p:cNvGraphicFramePr/>
          <p:nvPr>
            <p:extLst>
              <p:ext uri="{D42A27DB-BD31-4B8C-83A1-F6EECF244321}">
                <p14:modId xmlns:p14="http://schemas.microsoft.com/office/powerpoint/2010/main" val="1324127457"/>
              </p:ext>
            </p:extLst>
          </p:nvPr>
        </p:nvGraphicFramePr>
        <p:xfrm>
          <a:off x="1981200" y="1697038"/>
          <a:ext cx="8229600" cy="4937800"/>
        </p:xfrm>
        <a:graphic>
          <a:graphicData uri="http://schemas.openxmlformats.org/drawingml/2006/table">
            <a:tbl>
              <a:tblPr firstRow="1" bandRow="1">
                <a:tableStyleId>{B301B821-A1FF-4177-AEE7-76D212191A09}</a:tableStyleId>
              </a:tblPr>
              <a:tblGrid>
                <a:gridCol w="1807525">
                  <a:extLst>
                    <a:ext uri="{9D8B030D-6E8A-4147-A177-3AD203B41FA5}">
                      <a16:colId xmlns:a16="http://schemas.microsoft.com/office/drawing/2014/main" val="20000"/>
                    </a:ext>
                  </a:extLst>
                </a:gridCol>
                <a:gridCol w="4498025">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193050">
                <a:tc>
                  <a:txBody>
                    <a:bodyPr/>
                    <a:lstStyle/>
                    <a:p>
                      <a:pPr marL="0" marR="0" lvl="0" indent="0" algn="l" rtl="0">
                        <a:spcBef>
                          <a:spcPts val="0"/>
                        </a:spcBef>
                        <a:spcAft>
                          <a:spcPts val="0"/>
                        </a:spcAft>
                        <a:buNone/>
                      </a:pPr>
                      <a:r>
                        <a:rPr lang="en-US" sz="1600"/>
                        <a:t>Process owner CONFM</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a:t>Generic tasks of a process owner applied in the context of CONFM</a:t>
                      </a:r>
                      <a:endParaRPr sz="160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193050">
                <a:tc>
                  <a:txBody>
                    <a:bodyPr/>
                    <a:lstStyle/>
                    <a:p>
                      <a:pPr marL="0" marR="0" lvl="0" indent="0" algn="l" rtl="0">
                        <a:spcBef>
                          <a:spcPts val="0"/>
                        </a:spcBef>
                        <a:spcAft>
                          <a:spcPts val="0"/>
                        </a:spcAft>
                        <a:buNone/>
                      </a:pPr>
                      <a:r>
                        <a:rPr lang="en-US" sz="1600"/>
                        <a:t>Process manager CONFM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Generic tasks of a process manager, plus:</a:t>
                      </a:r>
                      <a:endParaRPr dirty="0"/>
                    </a:p>
                    <a:p>
                      <a:pPr marL="285750" marR="0" lvl="0" indent="-285750" algn="l" rtl="0">
                        <a:spcBef>
                          <a:spcPts val="0"/>
                        </a:spcBef>
                        <a:spcAft>
                          <a:spcPts val="0"/>
                        </a:spcAft>
                        <a:buClr>
                          <a:schemeClr val="dk1"/>
                        </a:buClr>
                        <a:buSzPts val="1600"/>
                        <a:buFont typeface="Arial"/>
                        <a:buChar char="•"/>
                      </a:pPr>
                      <a:r>
                        <a:rPr lang="en-US" sz="1600" dirty="0"/>
                        <a:t>Maintain the definitions of all CI and relationship types</a:t>
                      </a:r>
                      <a:endParaRPr dirty="0"/>
                    </a:p>
                    <a:p>
                      <a:pPr marL="285750" marR="0" lvl="0" indent="-285750" algn="l" rtl="0">
                        <a:spcBef>
                          <a:spcPts val="0"/>
                        </a:spcBef>
                        <a:spcAft>
                          <a:spcPts val="0"/>
                        </a:spcAft>
                        <a:buClr>
                          <a:schemeClr val="dk1"/>
                        </a:buClr>
                        <a:buSzPts val="1600"/>
                        <a:buFont typeface="Arial"/>
                        <a:buChar char="•"/>
                      </a:pPr>
                      <a:r>
                        <a:rPr lang="en-US" sz="1600" dirty="0"/>
                        <a:t>Plan regular verifications of the configuration information held in the CMDB</a:t>
                      </a:r>
                      <a:endParaRPr dirty="0"/>
                    </a:p>
                    <a:p>
                      <a:pPr marL="285750" marR="0" lvl="0" indent="-285750" algn="l" rtl="0">
                        <a:spcBef>
                          <a:spcPts val="0"/>
                        </a:spcBef>
                        <a:spcAft>
                          <a:spcPts val="0"/>
                        </a:spcAft>
                        <a:buClr>
                          <a:schemeClr val="dk1"/>
                        </a:buClr>
                        <a:buSzPts val="1600"/>
                        <a:buFont typeface="Arial"/>
                        <a:buChar char="•"/>
                      </a:pPr>
                      <a:r>
                        <a:rPr lang="en-US" sz="1600" dirty="0"/>
                        <a:t>Ensure that configuration verifications are conducted and identified nonconformities addressed</a:t>
                      </a:r>
                      <a:endParaRPr dirty="0"/>
                    </a:p>
                    <a:p>
                      <a:pPr marL="285750" marR="0" lvl="0" indent="-285750" algn="l" rtl="0">
                        <a:spcBef>
                          <a:spcPts val="0"/>
                        </a:spcBef>
                        <a:spcAft>
                          <a:spcPts val="0"/>
                        </a:spcAft>
                        <a:buClr>
                          <a:schemeClr val="dk1"/>
                        </a:buClr>
                        <a:buSzPts val="1600"/>
                        <a:buFont typeface="Arial"/>
                        <a:buChar char="•"/>
                      </a:pPr>
                      <a:r>
                        <a:rPr lang="en-US" sz="1600" dirty="0"/>
                        <a:t>Take a configuration baseline when needed</a:t>
                      </a:r>
                      <a:endParaRPr dirty="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2"/>
                  </a:ext>
                </a:extLst>
              </a:tr>
              <a:tr h="386075">
                <a:tc>
                  <a:txBody>
                    <a:bodyPr/>
                    <a:lstStyle/>
                    <a:p>
                      <a:pPr marL="0" marR="0" lvl="0" indent="0" algn="l" rtl="0">
                        <a:spcBef>
                          <a:spcPts val="0"/>
                        </a:spcBef>
                        <a:spcAft>
                          <a:spcPts val="0"/>
                        </a:spcAft>
                        <a:buNone/>
                      </a:pPr>
                      <a:r>
                        <a:rPr lang="en-US" sz="1600"/>
                        <a:t>CI owner</a:t>
                      </a:r>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Ensure that the information on a specific CI in the CMDB is accurate and up-to-date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Collaborate with the process manager and other CI owners to ensure that all information on the relationships from / to a specific CI are accurate and up-to-date</a:t>
                      </a:r>
                      <a:endParaRPr/>
                    </a:p>
                  </a:txBody>
                  <a:tcPr marL="91450" marR="91450" marT="45725" marB="45725"/>
                </a:tc>
                <a:tc>
                  <a:txBody>
                    <a:bodyPr/>
                    <a:lstStyle/>
                    <a:p>
                      <a:pPr marL="0" marR="0" lvl="0" indent="0" algn="l" rtl="0">
                        <a:spcBef>
                          <a:spcPts val="0"/>
                        </a:spcBef>
                        <a:spcAft>
                          <a:spcPts val="0"/>
                        </a:spcAft>
                        <a:buNone/>
                      </a:pPr>
                      <a:r>
                        <a:rPr lang="en-US" sz="1600" dirty="0"/>
                        <a:t>1 per CI</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1366" name="Google Shape;1366;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111</a:t>
            </a:fld>
            <a:endParaRPr/>
          </a:p>
        </p:txBody>
      </p:sp>
    </p:spTree>
    <p:extLst>
      <p:ext uri="{BB962C8B-B14F-4D97-AF65-F5344CB8AC3E}">
        <p14:creationId xmlns:p14="http://schemas.microsoft.com/office/powerpoint/2010/main" val="19685102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CONFM: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112</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963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0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Change Management (CHM)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88" name="Google Shape;1388;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113</a:t>
            </a:fld>
            <a:endParaRPr/>
          </a:p>
        </p:txBody>
      </p:sp>
      <p:sp>
        <p:nvSpPr>
          <p:cNvPr id="1389" name="Google Shape;1389;p10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90" name="Google Shape;1390;p10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391" name="Google Shape;1391;p10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plan, approve and review changes in a controlled manner to avoid adverse impact on services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5636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398" name="Google Shape;1398;p110"/>
          <p:cNvGrpSpPr/>
          <p:nvPr/>
        </p:nvGrpSpPr>
        <p:grpSpPr>
          <a:xfrm>
            <a:off x="2260877" y="1697175"/>
            <a:ext cx="7670245" cy="4624863"/>
            <a:chOff x="1651277" y="577"/>
            <a:chExt cx="7670245" cy="4624863"/>
          </a:xfrm>
        </p:grpSpPr>
        <p:sp>
          <p:nvSpPr>
            <p:cNvPr id="1399" name="Google Shape;1399;p110"/>
            <p:cNvSpPr/>
            <p:nvPr/>
          </p:nvSpPr>
          <p:spPr>
            <a:xfrm rot="10800000">
              <a:off x="2024610" y="57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0" name="Google Shape;1400;p110"/>
            <p:cNvSpPr txBox="1"/>
            <p:nvPr/>
          </p:nvSpPr>
          <p:spPr>
            <a:xfrm>
              <a:off x="2211276" y="57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types of changes are considered, and how are changes classified accordingly?</a:t>
              </a:r>
              <a:endParaRPr sz="2100">
                <a:solidFill>
                  <a:schemeClr val="lt1"/>
                </a:solidFill>
                <a:latin typeface="Calibri"/>
                <a:ea typeface="Calibri"/>
                <a:cs typeface="Calibri"/>
                <a:sym typeface="Calibri"/>
              </a:endParaRPr>
            </a:p>
          </p:txBody>
        </p:sp>
        <p:sp>
          <p:nvSpPr>
            <p:cNvPr id="1401" name="Google Shape;1401;p110"/>
            <p:cNvSpPr/>
            <p:nvPr/>
          </p:nvSpPr>
          <p:spPr>
            <a:xfrm>
              <a:off x="1651277" y="57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2" name="Google Shape;1402;p110"/>
            <p:cNvSpPr/>
            <p:nvPr/>
          </p:nvSpPr>
          <p:spPr>
            <a:xfrm rot="10800000">
              <a:off x="2024610" y="97012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3" name="Google Shape;1403;p110"/>
            <p:cNvSpPr txBox="1"/>
            <p:nvPr/>
          </p:nvSpPr>
          <p:spPr>
            <a:xfrm>
              <a:off x="2211276" y="97012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How are different types of changes assessed and approved?</a:t>
              </a:r>
              <a:endParaRPr sz="2100">
                <a:solidFill>
                  <a:schemeClr val="lt1"/>
                </a:solidFill>
                <a:latin typeface="Calibri"/>
                <a:ea typeface="Calibri"/>
                <a:cs typeface="Calibri"/>
                <a:sym typeface="Calibri"/>
              </a:endParaRPr>
            </a:p>
          </p:txBody>
        </p:sp>
        <p:sp>
          <p:nvSpPr>
            <p:cNvPr id="1404" name="Google Shape;1404;p110"/>
            <p:cNvSpPr/>
            <p:nvPr/>
          </p:nvSpPr>
          <p:spPr>
            <a:xfrm>
              <a:off x="1651277" y="97012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5" name="Google Shape;1405;p110"/>
            <p:cNvSpPr/>
            <p:nvPr/>
          </p:nvSpPr>
          <p:spPr>
            <a:xfrm rot="10800000">
              <a:off x="2024610" y="193967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6" name="Google Shape;1406;p110"/>
            <p:cNvSpPr txBox="1"/>
            <p:nvPr/>
          </p:nvSpPr>
          <p:spPr>
            <a:xfrm>
              <a:off x="2211276" y="193967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How do we know if a change was successful?</a:t>
              </a:r>
              <a:endParaRPr sz="2100">
                <a:solidFill>
                  <a:schemeClr val="lt1"/>
                </a:solidFill>
                <a:latin typeface="Calibri"/>
                <a:ea typeface="Calibri"/>
                <a:cs typeface="Calibri"/>
                <a:sym typeface="Calibri"/>
              </a:endParaRPr>
            </a:p>
          </p:txBody>
        </p:sp>
        <p:sp>
          <p:nvSpPr>
            <p:cNvPr id="1407" name="Google Shape;1407;p110"/>
            <p:cNvSpPr/>
            <p:nvPr/>
          </p:nvSpPr>
          <p:spPr>
            <a:xfrm>
              <a:off x="1651277" y="193967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8" name="Google Shape;1408;p110"/>
            <p:cNvSpPr/>
            <p:nvPr/>
          </p:nvSpPr>
          <p:spPr>
            <a:xfrm rot="10800000">
              <a:off x="2024610" y="2909226"/>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09" name="Google Shape;1409;p110"/>
            <p:cNvSpPr txBox="1"/>
            <p:nvPr/>
          </p:nvSpPr>
          <p:spPr>
            <a:xfrm>
              <a:off x="2211276" y="2909226"/>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a:solidFill>
                    <a:schemeClr val="lt1"/>
                  </a:solidFill>
                  <a:latin typeface="Calibri"/>
                  <a:ea typeface="Calibri"/>
                  <a:cs typeface="Calibri"/>
                  <a:sym typeface="Calibri"/>
                </a:rPr>
                <a:t>How are changes planned and coordinated with deployment?</a:t>
              </a:r>
              <a:endParaRPr sz="2100">
                <a:solidFill>
                  <a:schemeClr val="lt1"/>
                </a:solidFill>
                <a:latin typeface="Calibri"/>
                <a:ea typeface="Calibri"/>
                <a:cs typeface="Calibri"/>
                <a:sym typeface="Calibri"/>
              </a:endParaRPr>
            </a:p>
          </p:txBody>
        </p:sp>
        <p:sp>
          <p:nvSpPr>
            <p:cNvPr id="1410" name="Google Shape;1410;p110"/>
            <p:cNvSpPr/>
            <p:nvPr/>
          </p:nvSpPr>
          <p:spPr>
            <a:xfrm>
              <a:off x="1651277" y="2909226"/>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11" name="Google Shape;1411;p110"/>
            <p:cNvSpPr/>
            <p:nvPr/>
          </p:nvSpPr>
          <p:spPr>
            <a:xfrm rot="10800000">
              <a:off x="2024610" y="3878776"/>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12" name="Google Shape;1412;p110"/>
            <p:cNvSpPr txBox="1"/>
            <p:nvPr/>
          </p:nvSpPr>
          <p:spPr>
            <a:xfrm>
              <a:off x="2211276" y="3878776"/>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a:solidFill>
                    <a:schemeClr val="lt1"/>
                  </a:solidFill>
                  <a:latin typeface="Calibri"/>
                  <a:ea typeface="Calibri"/>
                  <a:cs typeface="Calibri"/>
                  <a:sym typeface="Calibri"/>
                </a:rPr>
                <a:t>How to ensure that information on planned changes are available to relevant parties?</a:t>
              </a:r>
              <a:endParaRPr sz="2100">
                <a:solidFill>
                  <a:schemeClr val="lt1"/>
                </a:solidFill>
                <a:latin typeface="Calibri"/>
                <a:ea typeface="Calibri"/>
                <a:cs typeface="Calibri"/>
                <a:sym typeface="Calibri"/>
              </a:endParaRPr>
            </a:p>
          </p:txBody>
        </p:sp>
        <p:sp>
          <p:nvSpPr>
            <p:cNvPr id="1413" name="Google Shape;1413;p110"/>
            <p:cNvSpPr/>
            <p:nvPr/>
          </p:nvSpPr>
          <p:spPr>
            <a:xfrm>
              <a:off x="1651277" y="3878776"/>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414" name="Google Shape;141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114</a:t>
            </a:fld>
            <a:endParaRPr/>
          </a:p>
        </p:txBody>
      </p:sp>
    </p:spTree>
    <p:extLst>
      <p:ext uri="{BB962C8B-B14F-4D97-AF65-F5344CB8AC3E}">
        <p14:creationId xmlns:p14="http://schemas.microsoft.com/office/powerpoint/2010/main" val="13703665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Important terms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21" name="Google Shape;1421;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115</a:t>
            </a:fld>
            <a:endParaRPr/>
          </a:p>
        </p:txBody>
      </p:sp>
      <p:graphicFrame>
        <p:nvGraphicFramePr>
          <p:cNvPr id="1422" name="Google Shape;1422;p111"/>
          <p:cNvGraphicFramePr/>
          <p:nvPr>
            <p:extLst>
              <p:ext uri="{D42A27DB-BD31-4B8C-83A1-F6EECF244321}">
                <p14:modId xmlns:p14="http://schemas.microsoft.com/office/powerpoint/2010/main" val="2023864079"/>
              </p:ext>
            </p:extLst>
          </p:nvPr>
        </p:nvGraphicFramePr>
        <p:xfrm>
          <a:off x="609601" y="1696601"/>
          <a:ext cx="10972798" cy="11758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dirty="0"/>
                        <a:t>Definition following FitSM-0:</a:t>
                      </a:r>
                      <a:endParaRPr sz="1400" b="1"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Request for change (RFC):</a:t>
                      </a:r>
                      <a:endParaRPr b="0" dirty="0"/>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solidFill>
                            <a:schemeClr val="dk1"/>
                          </a:solidFill>
                          <a:sym typeface="Calibri"/>
                        </a:rPr>
                        <a:t>Documented proposal for a change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423" name="Google Shape;1423;p111"/>
          <p:cNvGraphicFramePr/>
          <p:nvPr>
            <p:extLst>
              <p:ext uri="{D42A27DB-BD31-4B8C-83A1-F6EECF244321}">
                <p14:modId xmlns:p14="http://schemas.microsoft.com/office/powerpoint/2010/main" val="4289780005"/>
              </p:ext>
            </p:extLst>
          </p:nvPr>
        </p:nvGraphicFramePr>
        <p:xfrm>
          <a:off x="609601" y="3044092"/>
          <a:ext cx="10972798" cy="11758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Change:</a:t>
                      </a:r>
                      <a:endParaRPr b="0" dirty="0"/>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solidFill>
                            <a:schemeClr val="dk1"/>
                          </a:solidFill>
                          <a:sym typeface="Calibri"/>
                        </a:rPr>
                        <a:t>Alteration (such as addition, removal, modification, replacement) of a configuration item (CI) or another entity that requires change control.</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65651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30" name="Google Shape;1430;p112"/>
          <p:cNvGraphicFramePr/>
          <p:nvPr/>
        </p:nvGraphicFramePr>
        <p:xfrm>
          <a:off x="1981200" y="1697038"/>
          <a:ext cx="8229600" cy="414705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PR12 Change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PR12.1 All changes shall be registered and classified in a consistent manner. Classification shall be based on defined criteria and consider different types of changes, including emergency changes and major changes.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PR12.2 For each type of change, steps shall be defined for handling them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PR12.3 Changes shall be assessed in a consistent manner, taking into consideration benefits, risks, potential impact, effort and technical feasibility.</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PR12.4 Changes shall be approved in a consistent manner. The required level of approval shall be determined based on defined criteria.</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PR12.5 Changes shall be subject to a post implementation review as needed, and closed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PR12.6 A schedule of changes shall be maintained. It shall contain details of approved changes and intended deployment dates, which shall be communicated to interested parties.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31" name="Google Shape;1431;p1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116</a:t>
            </a:fld>
            <a:endParaRPr/>
          </a:p>
        </p:txBody>
      </p:sp>
    </p:spTree>
    <p:extLst>
      <p:ext uri="{BB962C8B-B14F-4D97-AF65-F5344CB8AC3E}">
        <p14:creationId xmlns:p14="http://schemas.microsoft.com/office/powerpoint/2010/main" val="33968985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437" name="Google Shape;1437;p113"/>
          <p:cNvGrpSpPr/>
          <p:nvPr/>
        </p:nvGrpSpPr>
        <p:grpSpPr>
          <a:xfrm>
            <a:off x="609600" y="1902797"/>
            <a:ext cx="10972800" cy="4527724"/>
            <a:chOff x="0" y="206199"/>
            <a:chExt cx="10972800" cy="4213620"/>
          </a:xfrm>
        </p:grpSpPr>
        <p:sp>
          <p:nvSpPr>
            <p:cNvPr id="1438" name="Google Shape;1438;p113"/>
            <p:cNvSpPr/>
            <p:nvPr/>
          </p:nvSpPr>
          <p:spPr>
            <a:xfrm>
              <a:off x="0" y="457119"/>
              <a:ext cx="10972800" cy="39627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39" name="Google Shape;1439;p113"/>
            <p:cNvSpPr txBox="1"/>
            <p:nvPr/>
          </p:nvSpPr>
          <p:spPr>
            <a:xfrm>
              <a:off x="0" y="457119"/>
              <a:ext cx="10972800" cy="3962700"/>
            </a:xfrm>
            <a:prstGeom prst="rect">
              <a:avLst/>
            </a:prstGeom>
            <a:noFill/>
            <a:ln>
              <a:noFill/>
            </a:ln>
          </p:spPr>
          <p:txBody>
            <a:bodyPr spcFirstLastPara="1" wrap="square" lIns="851600" tIns="354075" rIns="851600" bIns="120900" anchor="t" anchorCtr="0">
              <a:noAutofit/>
            </a:bodyPr>
            <a:lstStyle/>
            <a:p>
              <a:pPr marL="171450" marR="0" lvl="1" indent="-171450" algn="l" rtl="0">
                <a:lnSpc>
                  <a:spcPct val="90000"/>
                </a:lnSpc>
                <a:spcBef>
                  <a:spcPts val="255"/>
                </a:spcBef>
                <a:spcAft>
                  <a:spcPts val="600"/>
                </a:spcAft>
                <a:buClr>
                  <a:schemeClr val="dk1"/>
                </a:buClr>
                <a:buSzPts val="1700"/>
                <a:buFont typeface="Arial"/>
                <a:buChar char="•"/>
              </a:pPr>
              <a:r>
                <a:rPr lang="en-GB" sz="1700" b="0" i="0" u="none" strike="noStrike" cap="none" dirty="0">
                  <a:solidFill>
                    <a:schemeClr val="dk1"/>
                  </a:solidFill>
                  <a:latin typeface="Calibri"/>
                  <a:ea typeface="Calibri"/>
                  <a:cs typeface="Calibri"/>
                  <a:sym typeface="Calibri"/>
                </a:rPr>
                <a:t>Set up a tool (e.g. ticket / workflow tool) supporting the recording and handling (including classification, evaluation, approval, implementation, post implementation review) of requested and approved changes.</a:t>
              </a:r>
              <a:endParaRPr lang="en-US" sz="17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55"/>
                </a:spcBef>
                <a:spcAft>
                  <a:spcPts val="600"/>
                </a:spcAft>
                <a:buClr>
                  <a:schemeClr val="dk1"/>
                </a:buClr>
                <a:buSzPts val="1700"/>
                <a:buFont typeface="Arial"/>
                <a:buChar char="•"/>
              </a:pPr>
              <a:r>
                <a:rPr lang="en-US" sz="1700" b="0" i="0" u="none" strike="noStrike" cap="none" dirty="0">
                  <a:solidFill>
                    <a:schemeClr val="dk1"/>
                  </a:solidFill>
                  <a:latin typeface="Calibri"/>
                  <a:ea typeface="Calibri"/>
                  <a:cs typeface="Calibri"/>
                  <a:sym typeface="Calibri"/>
                </a:rPr>
                <a:t>Define a </a:t>
              </a:r>
              <a:r>
                <a:rPr lang="en-US" sz="1700" b="0" i="0" u="none" strike="noStrike" cap="none" dirty="0" err="1">
                  <a:solidFill>
                    <a:schemeClr val="dk1"/>
                  </a:solidFill>
                  <a:latin typeface="Calibri"/>
                  <a:ea typeface="Calibri"/>
                  <a:cs typeface="Calibri"/>
                  <a:sym typeface="Calibri"/>
                </a:rPr>
                <a:t>standardised</a:t>
              </a:r>
              <a:r>
                <a:rPr lang="en-US" sz="1700" b="0" i="0" u="none" strike="noStrike" cap="none" dirty="0">
                  <a:solidFill>
                    <a:schemeClr val="dk1"/>
                  </a:solidFill>
                  <a:latin typeface="Calibri"/>
                  <a:ea typeface="Calibri"/>
                  <a:cs typeface="Calibri"/>
                  <a:sym typeface="Calibri"/>
                </a:rPr>
                <a:t> and repeatable way of recording requests for changes (RFCs) and resulting approved changes that specifies the sources and channels through which RFCs may be raised, the required format of an RFC, and the way in which the RFC is recorded in the recording system.</a:t>
              </a:r>
              <a:endParaRPr dirty="0">
                <a:latin typeface="Wingdings" panose="05000000000000000000" pitchFamily="2" charset="2"/>
              </a:endParaRPr>
            </a:p>
            <a:p>
              <a:pPr marL="171450" marR="0" lvl="1" indent="-171450" algn="l" rtl="0">
                <a:lnSpc>
                  <a:spcPct val="90000"/>
                </a:lnSpc>
                <a:spcBef>
                  <a:spcPts val="255"/>
                </a:spcBef>
                <a:spcAft>
                  <a:spcPts val="600"/>
                </a:spcAft>
                <a:buClr>
                  <a:schemeClr val="dk1"/>
                </a:buClr>
                <a:buSzPts val="1700"/>
                <a:buFont typeface="Arial"/>
                <a:buChar char="•"/>
              </a:pPr>
              <a:r>
                <a:rPr lang="en-US" sz="1700" b="0" i="0" u="none" strike="noStrike" cap="none" dirty="0">
                  <a:solidFill>
                    <a:schemeClr val="dk1"/>
                  </a:solidFill>
                  <a:latin typeface="Calibri"/>
                  <a:ea typeface="Calibri"/>
                  <a:cs typeface="Calibri"/>
                  <a:sym typeface="Calibri"/>
                </a:rPr>
                <a:t>Define the criteria for identifying emergency changes, as well as a </a:t>
              </a:r>
              <a:r>
                <a:rPr lang="en-US" sz="1700" b="0" i="0" u="none" strike="noStrike" cap="none" dirty="0" err="1">
                  <a:solidFill>
                    <a:schemeClr val="dk1"/>
                  </a:solidFill>
                  <a:latin typeface="Calibri"/>
                  <a:ea typeface="Calibri"/>
                  <a:cs typeface="Calibri"/>
                  <a:sym typeface="Calibri"/>
                </a:rPr>
                <a:t>standardised</a:t>
              </a:r>
              <a:r>
                <a:rPr lang="en-US" sz="1700" b="0" i="0" u="none" strike="noStrike" cap="none" dirty="0">
                  <a:solidFill>
                    <a:schemeClr val="dk1"/>
                  </a:solidFill>
                  <a:latin typeface="Calibri"/>
                  <a:ea typeface="Calibri"/>
                  <a:cs typeface="Calibri"/>
                  <a:sym typeface="Calibri"/>
                </a:rPr>
                <a:t> and repeatable way of dealing with emergency changes from recording to closure, including an emergency change review.</a:t>
              </a:r>
              <a:endParaRPr dirty="0">
                <a:latin typeface="Wingdings" panose="05000000000000000000" pitchFamily="2" charset="2"/>
              </a:endParaRPr>
            </a:p>
            <a:p>
              <a:pPr marL="171450" marR="0" lvl="1" indent="-171450" algn="l" rtl="0">
                <a:lnSpc>
                  <a:spcPct val="90000"/>
                </a:lnSpc>
                <a:spcBef>
                  <a:spcPts val="255"/>
                </a:spcBef>
                <a:spcAft>
                  <a:spcPts val="600"/>
                </a:spcAft>
                <a:buClr>
                  <a:schemeClr val="dk1"/>
                </a:buClr>
                <a:buSzPts val="1700"/>
                <a:buFont typeface="Arial"/>
                <a:buChar char="•"/>
              </a:pPr>
              <a:r>
                <a:rPr lang="en-US" sz="1700" b="0" i="0" u="none" strike="noStrike" cap="none" dirty="0">
                  <a:solidFill>
                    <a:schemeClr val="dk1"/>
                  </a:solidFill>
                  <a:latin typeface="Calibri"/>
                  <a:ea typeface="Calibri"/>
                  <a:cs typeface="Calibri"/>
                  <a:sym typeface="Calibri"/>
                </a:rPr>
                <a:t>Identify well-known and recurring changes , and for each of them create a </a:t>
              </a:r>
              <a:r>
                <a:rPr lang="en-US" sz="1700" b="0" i="0" u="none" strike="noStrike" cap="none" dirty="0" err="1">
                  <a:solidFill>
                    <a:schemeClr val="dk1"/>
                  </a:solidFill>
                  <a:latin typeface="Calibri"/>
                  <a:ea typeface="Calibri"/>
                  <a:cs typeface="Calibri"/>
                  <a:sym typeface="Calibri"/>
                </a:rPr>
                <a:t>standardised</a:t>
              </a:r>
              <a:r>
                <a:rPr lang="en-US" sz="1700" b="0" i="0" u="none" strike="noStrike" cap="none" dirty="0">
                  <a:solidFill>
                    <a:schemeClr val="dk1"/>
                  </a:solidFill>
                  <a:latin typeface="Calibri"/>
                  <a:ea typeface="Calibri"/>
                  <a:cs typeface="Calibri"/>
                  <a:sym typeface="Calibri"/>
                </a:rPr>
                <a:t> change and describe, where required, the concrete steps to be carried out in order to manage the respective change effectively from recording to closure (including the steps for implementing the change and ensuring adequate traceability and documentation).</a:t>
              </a:r>
              <a:endParaRPr dirty="0">
                <a:latin typeface="Wingdings" panose="05000000000000000000" pitchFamily="2" charset="2"/>
              </a:endParaRPr>
            </a:p>
            <a:p>
              <a:pPr marL="171450" marR="0" lvl="1" indent="-171450" algn="l" rtl="0">
                <a:lnSpc>
                  <a:spcPct val="90000"/>
                </a:lnSpc>
                <a:spcBef>
                  <a:spcPts val="255"/>
                </a:spcBef>
                <a:spcAft>
                  <a:spcPts val="600"/>
                </a:spcAft>
                <a:buClr>
                  <a:schemeClr val="dk1"/>
                </a:buClr>
                <a:buSzPts val="1700"/>
                <a:buFont typeface="Arial"/>
                <a:buChar char="•"/>
              </a:pPr>
              <a:r>
                <a:rPr lang="en-US" sz="1700" b="0" i="0" u="none" strike="noStrike" cap="none" dirty="0">
                  <a:solidFill>
                    <a:schemeClr val="dk1"/>
                  </a:solidFill>
                  <a:latin typeface="Calibri"/>
                  <a:ea typeface="Calibri"/>
                  <a:cs typeface="Calibri"/>
                  <a:sym typeface="Calibri"/>
                </a:rPr>
                <a:t>Create a schedule of changes (including those in releases to provide an overview of change implementation).</a:t>
              </a:r>
              <a:endParaRPr dirty="0">
                <a:latin typeface="Wingdings" panose="05000000000000000000" pitchFamily="2" charset="2"/>
              </a:endParaRPr>
            </a:p>
          </p:txBody>
        </p:sp>
        <p:sp>
          <p:nvSpPr>
            <p:cNvPr id="1440" name="Google Shape;1440;p113"/>
            <p:cNvSpPr/>
            <p:nvPr/>
          </p:nvSpPr>
          <p:spPr>
            <a:xfrm>
              <a:off x="548640" y="206199"/>
              <a:ext cx="7680960"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41" name="Google Shape;1441;p113"/>
            <p:cNvSpPr txBox="1"/>
            <p:nvPr/>
          </p:nvSpPr>
          <p:spPr>
            <a:xfrm>
              <a:off x="573138" y="230697"/>
              <a:ext cx="7631964" cy="45284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Initial process setup</a:t>
              </a:r>
              <a:endParaRPr sz="1700">
                <a:solidFill>
                  <a:schemeClr val="lt1"/>
                </a:solidFill>
                <a:latin typeface="Calibri"/>
                <a:ea typeface="Calibri"/>
                <a:cs typeface="Calibri"/>
                <a:sym typeface="Calibri"/>
              </a:endParaRPr>
            </a:p>
          </p:txBody>
        </p:sp>
      </p:grpSp>
      <p:sp>
        <p:nvSpPr>
          <p:cNvPr id="1442" name="Google Shape;1442;p1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117</a:t>
            </a:fld>
            <a:endParaRPr/>
          </a:p>
        </p:txBody>
      </p:sp>
    </p:spTree>
    <p:extLst>
      <p:ext uri="{BB962C8B-B14F-4D97-AF65-F5344CB8AC3E}">
        <p14:creationId xmlns:p14="http://schemas.microsoft.com/office/powerpoint/2010/main" val="25517187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Inputs and outputs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448" name="Google Shape;1448;p114"/>
          <p:cNvGrpSpPr/>
          <p:nvPr/>
        </p:nvGrpSpPr>
        <p:grpSpPr>
          <a:xfrm>
            <a:off x="1981200" y="2008538"/>
            <a:ext cx="8229600" cy="4002139"/>
            <a:chOff x="0" y="311939"/>
            <a:chExt cx="8229600" cy="4002139"/>
          </a:xfrm>
        </p:grpSpPr>
        <p:sp>
          <p:nvSpPr>
            <p:cNvPr id="1449" name="Google Shape;1449;p114"/>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50" name="Google Shape;1450;p114"/>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451" name="Google Shape;1451;p114"/>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52" name="Google Shape;1452;p114"/>
            <p:cNvSpPr txBox="1"/>
            <p:nvPr/>
          </p:nvSpPr>
          <p:spPr>
            <a:xfrm>
              <a:off x="0" y="1239235"/>
              <a:ext cx="3802075" cy="267543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Requests for changes (RFCs)</a:t>
              </a:r>
              <a:endParaRPr sz="200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Information on planned releases and deployments</a:t>
              </a:r>
              <a:endParaRPr sz="2000">
                <a:solidFill>
                  <a:schemeClr val="dk1"/>
                </a:solidFill>
                <a:latin typeface="Calibri"/>
                <a:ea typeface="Calibri"/>
                <a:cs typeface="Calibri"/>
                <a:sym typeface="Calibri"/>
              </a:endParaRPr>
            </a:p>
          </p:txBody>
        </p:sp>
        <p:sp>
          <p:nvSpPr>
            <p:cNvPr id="1453" name="Google Shape;1453;p114"/>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54" name="Google Shape;1454;p114"/>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455" name="Google Shape;1455;p114"/>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56" name="Google Shape;1456;p114"/>
            <p:cNvSpPr txBox="1"/>
            <p:nvPr/>
          </p:nvSpPr>
          <p:spPr>
            <a:xfrm>
              <a:off x="3802075" y="1638648"/>
              <a:ext cx="3802075" cy="267543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Change records</a:t>
              </a:r>
              <a:endParaRPr sz="2000" dirty="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Up-to-date schedule of changes</a:t>
              </a:r>
              <a:endParaRPr sz="2000" dirty="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Post implementation review reports</a:t>
              </a:r>
              <a:endParaRPr sz="2000" dirty="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Up-to-date list of (pre-defined) standard changes and step-by-step-workflows for handling them</a:t>
              </a:r>
              <a:endParaRPr sz="2000" dirty="0">
                <a:solidFill>
                  <a:schemeClr val="dk1"/>
                </a:solidFill>
                <a:latin typeface="Calibri"/>
                <a:ea typeface="Calibri"/>
                <a:cs typeface="Calibri"/>
                <a:sym typeface="Calibri"/>
              </a:endParaRPr>
            </a:p>
          </p:txBody>
        </p:sp>
      </p:grpSp>
      <p:sp>
        <p:nvSpPr>
          <p:cNvPr id="1457" name="Google Shape;1457;p1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118</a:t>
            </a:fld>
            <a:endParaRPr/>
          </a:p>
        </p:txBody>
      </p:sp>
    </p:spTree>
    <p:extLst>
      <p:ext uri="{BB962C8B-B14F-4D97-AF65-F5344CB8AC3E}">
        <p14:creationId xmlns:p14="http://schemas.microsoft.com/office/powerpoint/2010/main" val="21539250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64" name="Google Shape;1464;p1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119</a:t>
            </a:fld>
            <a:endParaRPr/>
          </a:p>
        </p:txBody>
      </p:sp>
      <p:grpSp>
        <p:nvGrpSpPr>
          <p:cNvPr id="2" name="Gruppieren 2">
            <a:extLst>
              <a:ext uri="{FF2B5EF4-FFF2-40B4-BE49-F238E27FC236}">
                <a16:creationId xmlns:a16="http://schemas.microsoft.com/office/drawing/2014/main" id="{B9A46597-BF28-E440-F402-8B3E500588C9}"/>
              </a:ext>
            </a:extLst>
          </p:cNvPr>
          <p:cNvGrpSpPr/>
          <p:nvPr/>
        </p:nvGrpSpPr>
        <p:grpSpPr>
          <a:xfrm>
            <a:off x="1217888" y="1733720"/>
            <a:ext cx="9653956" cy="4944482"/>
            <a:chOff x="746828" y="1758732"/>
            <a:chExt cx="7352143" cy="4696798"/>
          </a:xfrm>
        </p:grpSpPr>
        <p:sp>
          <p:nvSpPr>
            <p:cNvPr id="3" name="Rectangle 18">
              <a:extLst>
                <a:ext uri="{FF2B5EF4-FFF2-40B4-BE49-F238E27FC236}">
                  <a16:creationId xmlns:a16="http://schemas.microsoft.com/office/drawing/2014/main" id="{51F05148-CA26-A786-F297-72160241725D}"/>
                </a:ext>
              </a:extLst>
            </p:cNvPr>
            <p:cNvSpPr>
              <a:spLocks/>
            </p:cNvSpPr>
            <p:nvPr/>
          </p:nvSpPr>
          <p:spPr bwMode="auto">
            <a:xfrm>
              <a:off x="2319004" y="1758732"/>
              <a:ext cx="3359190" cy="2528149"/>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sz="1400" dirty="0">
                  <a:cs typeface="Arial" pitchFamily="34" charset="0"/>
                </a:rPr>
                <a:t>Manage change evaluation and approval</a:t>
              </a:r>
              <a:endParaRPr lang="en-GB" sz="1400" dirty="0">
                <a:latin typeface="+mn-lt"/>
                <a:cs typeface="Arial" pitchFamily="34" charset="0"/>
              </a:endParaRPr>
            </a:p>
          </p:txBody>
        </p:sp>
        <p:sp>
          <p:nvSpPr>
            <p:cNvPr id="4" name="Rectangle 23">
              <a:extLst>
                <a:ext uri="{FF2B5EF4-FFF2-40B4-BE49-F238E27FC236}">
                  <a16:creationId xmlns:a16="http://schemas.microsoft.com/office/drawing/2014/main" id="{0CC5758E-D29E-3718-BE65-CCBB3744A31F}"/>
                </a:ext>
              </a:extLst>
            </p:cNvPr>
            <p:cNvSpPr>
              <a:spLocks/>
            </p:cNvSpPr>
            <p:nvPr/>
          </p:nvSpPr>
          <p:spPr bwMode="auto">
            <a:xfrm>
              <a:off x="2320157" y="4679200"/>
              <a:ext cx="3359190" cy="1776330"/>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sz="1400" dirty="0">
                  <a:latin typeface="+mn-lt"/>
                  <a:cs typeface="Arial" pitchFamily="34" charset="0"/>
                </a:rPr>
                <a:t>Manage change implementation and review</a:t>
              </a:r>
            </a:p>
          </p:txBody>
        </p:sp>
        <p:sp>
          <p:nvSpPr>
            <p:cNvPr id="5" name="Rectangle 18">
              <a:extLst>
                <a:ext uri="{FF2B5EF4-FFF2-40B4-BE49-F238E27FC236}">
                  <a16:creationId xmlns:a16="http://schemas.microsoft.com/office/drawing/2014/main" id="{9667A994-FD7A-DC9C-6271-7C9E6FA1BCB7}"/>
                </a:ext>
              </a:extLst>
            </p:cNvPr>
            <p:cNvSpPr>
              <a:spLocks/>
            </p:cNvSpPr>
            <p:nvPr/>
          </p:nvSpPr>
          <p:spPr bwMode="auto">
            <a:xfrm>
              <a:off x="2459059" y="295755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Assess change</a:t>
              </a:r>
            </a:p>
          </p:txBody>
        </p:sp>
        <p:sp>
          <p:nvSpPr>
            <p:cNvPr id="6" name="Rectangle 18">
              <a:extLst>
                <a:ext uri="{FF2B5EF4-FFF2-40B4-BE49-F238E27FC236}">
                  <a16:creationId xmlns:a16="http://schemas.microsoft.com/office/drawing/2014/main" id="{AB355EFB-C358-2C7D-390B-2354D331527B}"/>
                </a:ext>
              </a:extLst>
            </p:cNvPr>
            <p:cNvSpPr>
              <a:spLocks/>
            </p:cNvSpPr>
            <p:nvPr/>
          </p:nvSpPr>
          <p:spPr bwMode="auto">
            <a:xfrm>
              <a:off x="4175721" y="2964326"/>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Approve change</a:t>
              </a:r>
            </a:p>
          </p:txBody>
        </p:sp>
        <p:cxnSp>
          <p:nvCxnSpPr>
            <p:cNvPr id="7" name="Gerade Verbindung mit Pfeil 133">
              <a:extLst>
                <a:ext uri="{FF2B5EF4-FFF2-40B4-BE49-F238E27FC236}">
                  <a16:creationId xmlns:a16="http://schemas.microsoft.com/office/drawing/2014/main" id="{0EF06F82-78DF-3EF3-DFC0-6D229744F129}"/>
                </a:ext>
              </a:extLst>
            </p:cNvPr>
            <p:cNvCxnSpPr>
              <a:cxnSpLocks/>
              <a:stCxn id="5" idx="3"/>
              <a:endCxn id="6" idx="1"/>
            </p:cNvCxnSpPr>
            <p:nvPr/>
          </p:nvCxnSpPr>
          <p:spPr>
            <a:xfrm>
              <a:off x="3790995" y="3171503"/>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18">
              <a:extLst>
                <a:ext uri="{FF2B5EF4-FFF2-40B4-BE49-F238E27FC236}">
                  <a16:creationId xmlns:a16="http://schemas.microsoft.com/office/drawing/2014/main" id="{C830F4A3-97FD-1D48-FD62-69CB8A263EA0}"/>
                </a:ext>
              </a:extLst>
            </p:cNvPr>
            <p:cNvSpPr>
              <a:spLocks/>
            </p:cNvSpPr>
            <p:nvPr/>
          </p:nvSpPr>
          <p:spPr bwMode="auto">
            <a:xfrm>
              <a:off x="2476080" y="5103854"/>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Plan and schedule change</a:t>
              </a:r>
            </a:p>
          </p:txBody>
        </p:sp>
        <p:sp>
          <p:nvSpPr>
            <p:cNvPr id="9" name="Flussdiagramm: Dokument 54">
              <a:extLst>
                <a:ext uri="{FF2B5EF4-FFF2-40B4-BE49-F238E27FC236}">
                  <a16:creationId xmlns:a16="http://schemas.microsoft.com/office/drawing/2014/main" id="{45E912A1-D52C-EA8D-7284-47A1AF769042}"/>
                </a:ext>
              </a:extLst>
            </p:cNvPr>
            <p:cNvSpPr/>
            <p:nvPr/>
          </p:nvSpPr>
          <p:spPr>
            <a:xfrm>
              <a:off x="746828" y="2140826"/>
              <a:ext cx="1199626" cy="488363"/>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Request for change</a:t>
              </a:r>
            </a:p>
          </p:txBody>
        </p:sp>
        <p:sp>
          <p:nvSpPr>
            <p:cNvPr id="10" name="Rectangle 62">
              <a:extLst>
                <a:ext uri="{FF2B5EF4-FFF2-40B4-BE49-F238E27FC236}">
                  <a16:creationId xmlns:a16="http://schemas.microsoft.com/office/drawing/2014/main" id="{D7899CD8-7956-CEBC-C5E3-F58DB7F3859E}"/>
                </a:ext>
              </a:extLst>
            </p:cNvPr>
            <p:cNvSpPr>
              <a:spLocks/>
            </p:cNvSpPr>
            <p:nvPr/>
          </p:nvSpPr>
          <p:spPr bwMode="auto">
            <a:xfrm>
              <a:off x="2652715" y="3674568"/>
              <a:ext cx="382777" cy="233887"/>
            </a:xfrm>
            <a:prstGeom prst="rect">
              <a:avLst/>
            </a:prstGeom>
            <a:noFill/>
            <a:ln w="25400">
              <a:noFill/>
              <a:miter lim="800000"/>
              <a:headEnd/>
              <a:tailEnd/>
            </a:ln>
          </p:spPr>
          <p:txBody>
            <a:bodyPr wrap="square" lIns="0" tIns="0" rIns="0" bIns="0">
              <a:spAutoFit/>
            </a:bodyPr>
            <a:lstStyle/>
            <a:p>
              <a:pPr algn="ctr"/>
              <a:r>
                <a:rPr lang="en-GB" sz="1600" dirty="0">
                  <a:latin typeface="+mn-lt"/>
                  <a:cs typeface="Arial" pitchFamily="34" charset="0"/>
                  <a:sym typeface="Helvetica" pitchFamily="34" charset="0"/>
                </a:rPr>
                <a:t>Yes</a:t>
              </a:r>
            </a:p>
          </p:txBody>
        </p:sp>
        <p:sp>
          <p:nvSpPr>
            <p:cNvPr id="11" name="Rectangle 62">
              <a:extLst>
                <a:ext uri="{FF2B5EF4-FFF2-40B4-BE49-F238E27FC236}">
                  <a16:creationId xmlns:a16="http://schemas.microsoft.com/office/drawing/2014/main" id="{2108276E-53E7-2E20-FE25-AE60474B0A36}"/>
                </a:ext>
              </a:extLst>
            </p:cNvPr>
            <p:cNvSpPr>
              <a:spLocks/>
            </p:cNvSpPr>
            <p:nvPr/>
          </p:nvSpPr>
          <p:spPr bwMode="auto">
            <a:xfrm>
              <a:off x="5001556" y="3674568"/>
              <a:ext cx="484927" cy="233887"/>
            </a:xfrm>
            <a:prstGeom prst="rect">
              <a:avLst/>
            </a:prstGeom>
            <a:noFill/>
            <a:ln w="25400">
              <a:noFill/>
              <a:miter lim="800000"/>
              <a:headEnd/>
              <a:tailEnd/>
            </a:ln>
          </p:spPr>
          <p:txBody>
            <a:bodyPr wrap="square" lIns="0" tIns="0" rIns="0" bIns="0">
              <a:spAutoFit/>
            </a:bodyPr>
            <a:lstStyle/>
            <a:p>
              <a:pPr algn="ctr"/>
              <a:r>
                <a:rPr lang="en-GB" sz="1600" dirty="0">
                  <a:latin typeface="+mn-lt"/>
                  <a:cs typeface="Arial" pitchFamily="34" charset="0"/>
                  <a:sym typeface="Helvetica" pitchFamily="34" charset="0"/>
                </a:rPr>
                <a:t>No</a:t>
              </a:r>
            </a:p>
          </p:txBody>
        </p:sp>
        <p:cxnSp>
          <p:nvCxnSpPr>
            <p:cNvPr id="12" name="Gewinkelte Verbindung 115">
              <a:extLst>
                <a:ext uri="{FF2B5EF4-FFF2-40B4-BE49-F238E27FC236}">
                  <a16:creationId xmlns:a16="http://schemas.microsoft.com/office/drawing/2014/main" id="{112BC6E3-2F76-826E-6AC7-F9519AAC3C43}"/>
                </a:ext>
              </a:extLst>
            </p:cNvPr>
            <p:cNvCxnSpPr>
              <a:cxnSpLocks/>
            </p:cNvCxnSpPr>
            <p:nvPr/>
          </p:nvCxnSpPr>
          <p:spPr>
            <a:xfrm rot="5400000">
              <a:off x="4262720" y="3129261"/>
              <a:ext cx="316002" cy="841937"/>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8">
              <a:extLst>
                <a:ext uri="{FF2B5EF4-FFF2-40B4-BE49-F238E27FC236}">
                  <a16:creationId xmlns:a16="http://schemas.microsoft.com/office/drawing/2014/main" id="{20D05F00-3568-3575-B25A-061466C080B1}"/>
                </a:ext>
              </a:extLst>
            </p:cNvPr>
            <p:cNvSpPr>
              <a:spLocks/>
            </p:cNvSpPr>
            <p:nvPr/>
          </p:nvSpPr>
          <p:spPr bwMode="auto">
            <a:xfrm>
              <a:off x="4177144" y="510385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cs typeface="Arial" pitchFamily="34" charset="0"/>
                </a:rPr>
                <a:t>Implement change</a:t>
              </a:r>
              <a:endParaRPr lang="en-GB" sz="1600" dirty="0">
                <a:solidFill>
                  <a:schemeClr val="tx1"/>
                </a:solidFill>
                <a:latin typeface="+mn-lt"/>
                <a:cs typeface="Arial" pitchFamily="34" charset="0"/>
              </a:endParaRPr>
            </a:p>
          </p:txBody>
        </p:sp>
        <p:cxnSp>
          <p:nvCxnSpPr>
            <p:cNvPr id="14" name="Gerade Verbindung mit Pfeil 74">
              <a:extLst>
                <a:ext uri="{FF2B5EF4-FFF2-40B4-BE49-F238E27FC236}">
                  <a16:creationId xmlns:a16="http://schemas.microsoft.com/office/drawing/2014/main" id="{1D3EAADD-1C02-E96E-FFA1-8C2DBB03C943}"/>
                </a:ext>
              </a:extLst>
            </p:cNvPr>
            <p:cNvCxnSpPr>
              <a:cxnSpLocks/>
              <a:stCxn id="8" idx="3"/>
              <a:endCxn id="13" idx="1"/>
            </p:cNvCxnSpPr>
            <p:nvPr/>
          </p:nvCxnSpPr>
          <p:spPr>
            <a:xfrm flipV="1">
              <a:off x="3808016" y="5317801"/>
              <a:ext cx="369128" cy="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87">
              <a:extLst>
                <a:ext uri="{FF2B5EF4-FFF2-40B4-BE49-F238E27FC236}">
                  <a16:creationId xmlns:a16="http://schemas.microsoft.com/office/drawing/2014/main" id="{6595C13C-3A3B-32B3-1041-B73002BD14B4}"/>
                </a:ext>
              </a:extLst>
            </p:cNvPr>
            <p:cNvCxnSpPr>
              <a:cxnSpLocks/>
              <a:stCxn id="19" idx="1"/>
              <a:endCxn id="9" idx="3"/>
            </p:cNvCxnSpPr>
            <p:nvPr/>
          </p:nvCxnSpPr>
          <p:spPr>
            <a:xfrm flipH="1" flipV="1">
              <a:off x="1946454" y="2385009"/>
              <a:ext cx="507555" cy="30230"/>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08">
              <a:extLst>
                <a:ext uri="{FF2B5EF4-FFF2-40B4-BE49-F238E27FC236}">
                  <a16:creationId xmlns:a16="http://schemas.microsoft.com/office/drawing/2014/main" id="{A341EA1D-61B8-83E4-EA22-1C4F694E0BBB}"/>
                </a:ext>
              </a:extLst>
            </p:cNvPr>
            <p:cNvCxnSpPr>
              <a:cxnSpLocks/>
              <a:stCxn id="24" idx="3"/>
              <a:endCxn id="25" idx="1"/>
            </p:cNvCxnSpPr>
            <p:nvPr/>
          </p:nvCxnSpPr>
          <p:spPr>
            <a:xfrm>
              <a:off x="4809846" y="3927381"/>
              <a:ext cx="1252177" cy="751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Zylinder 161">
              <a:extLst>
                <a:ext uri="{FF2B5EF4-FFF2-40B4-BE49-F238E27FC236}">
                  <a16:creationId xmlns:a16="http://schemas.microsoft.com/office/drawing/2014/main" id="{5BCEBD17-DAF0-BED2-3CAD-F43F9BB00F95}"/>
                </a:ext>
              </a:extLst>
            </p:cNvPr>
            <p:cNvSpPr/>
            <p:nvPr/>
          </p:nvSpPr>
          <p:spPr>
            <a:xfrm>
              <a:off x="747674" y="2927321"/>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CMDB</a:t>
              </a:r>
            </a:p>
          </p:txBody>
        </p:sp>
        <p:cxnSp>
          <p:nvCxnSpPr>
            <p:cNvPr id="18" name="Gerade Verbindung mit Pfeil 163">
              <a:extLst>
                <a:ext uri="{FF2B5EF4-FFF2-40B4-BE49-F238E27FC236}">
                  <a16:creationId xmlns:a16="http://schemas.microsoft.com/office/drawing/2014/main" id="{042F95EA-45D4-EA26-AF10-71AB937110DA}"/>
                </a:ext>
              </a:extLst>
            </p:cNvPr>
            <p:cNvCxnSpPr>
              <a:cxnSpLocks/>
              <a:stCxn id="17" idx="4"/>
            </p:cNvCxnSpPr>
            <p:nvPr/>
          </p:nvCxnSpPr>
          <p:spPr>
            <a:xfrm flipV="1">
              <a:off x="1947300" y="3171502"/>
              <a:ext cx="372857" cy="1"/>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1CF77741-52EC-5644-74B1-9EAEA6FBD8FC}"/>
                </a:ext>
              </a:extLst>
            </p:cNvPr>
            <p:cNvSpPr>
              <a:spLocks/>
            </p:cNvSpPr>
            <p:nvPr/>
          </p:nvSpPr>
          <p:spPr bwMode="auto">
            <a:xfrm>
              <a:off x="2454009" y="220128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Register change</a:t>
              </a:r>
            </a:p>
          </p:txBody>
        </p:sp>
        <p:sp>
          <p:nvSpPr>
            <p:cNvPr id="20" name="Flussdiagramm: Dokument 38">
              <a:extLst>
                <a:ext uri="{FF2B5EF4-FFF2-40B4-BE49-F238E27FC236}">
                  <a16:creationId xmlns:a16="http://schemas.microsoft.com/office/drawing/2014/main" id="{2AE008F8-8C50-23F9-9F69-6F144559FE5D}"/>
                </a:ext>
              </a:extLst>
            </p:cNvPr>
            <p:cNvSpPr/>
            <p:nvPr/>
          </p:nvSpPr>
          <p:spPr>
            <a:xfrm>
              <a:off x="3569201" y="2499640"/>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tx1"/>
                </a:solidFill>
              </a:endParaRPr>
            </a:p>
          </p:txBody>
        </p:sp>
        <p:sp>
          <p:nvSpPr>
            <p:cNvPr id="21" name="Rectangle 18">
              <a:extLst>
                <a:ext uri="{FF2B5EF4-FFF2-40B4-BE49-F238E27FC236}">
                  <a16:creationId xmlns:a16="http://schemas.microsoft.com/office/drawing/2014/main" id="{E7914D92-71F0-B94A-F394-8A5824FCD3F3}"/>
                </a:ext>
              </a:extLst>
            </p:cNvPr>
            <p:cNvSpPr>
              <a:spLocks/>
            </p:cNvSpPr>
            <p:nvPr/>
          </p:nvSpPr>
          <p:spPr bwMode="auto">
            <a:xfrm>
              <a:off x="4175722" y="219834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Classify change</a:t>
              </a:r>
            </a:p>
          </p:txBody>
        </p:sp>
        <p:cxnSp>
          <p:nvCxnSpPr>
            <p:cNvPr id="22" name="Gerade Verbindung mit Pfeil 43">
              <a:extLst>
                <a:ext uri="{FF2B5EF4-FFF2-40B4-BE49-F238E27FC236}">
                  <a16:creationId xmlns:a16="http://schemas.microsoft.com/office/drawing/2014/main" id="{360FDF85-2EFE-E591-B46C-73BCFB136387}"/>
                </a:ext>
              </a:extLst>
            </p:cNvPr>
            <p:cNvCxnSpPr>
              <a:cxnSpLocks/>
              <a:stCxn id="19" idx="3"/>
              <a:endCxn id="21" idx="1"/>
            </p:cNvCxnSpPr>
            <p:nvPr/>
          </p:nvCxnSpPr>
          <p:spPr>
            <a:xfrm flipV="1">
              <a:off x="3785945" y="2412299"/>
              <a:ext cx="389777" cy="294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Gewinkelte Verbindung 115">
              <a:extLst>
                <a:ext uri="{FF2B5EF4-FFF2-40B4-BE49-F238E27FC236}">
                  <a16:creationId xmlns:a16="http://schemas.microsoft.com/office/drawing/2014/main" id="{7D6D895D-F77F-1E12-5225-C2C1BEF4E5E9}"/>
                </a:ext>
              </a:extLst>
            </p:cNvPr>
            <p:cNvCxnSpPr>
              <a:cxnSpLocks/>
              <a:stCxn id="21" idx="2"/>
              <a:endCxn id="5" idx="0"/>
            </p:cNvCxnSpPr>
            <p:nvPr/>
          </p:nvCxnSpPr>
          <p:spPr>
            <a:xfrm rot="5400000">
              <a:off x="3817708" y="1933569"/>
              <a:ext cx="331303" cy="1716663"/>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Flussdiagramm: Verzweigung 56">
              <a:extLst>
                <a:ext uri="{FF2B5EF4-FFF2-40B4-BE49-F238E27FC236}">
                  <a16:creationId xmlns:a16="http://schemas.microsoft.com/office/drawing/2014/main" id="{65358FD3-28D3-308B-A2F5-8A47A4ADBD6D}"/>
                </a:ext>
              </a:extLst>
            </p:cNvPr>
            <p:cNvSpPr/>
            <p:nvPr/>
          </p:nvSpPr>
          <p:spPr>
            <a:xfrm>
              <a:off x="3189657" y="3708229"/>
              <a:ext cx="1620189"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Approved?</a:t>
              </a:r>
            </a:p>
          </p:txBody>
        </p:sp>
        <p:sp>
          <p:nvSpPr>
            <p:cNvPr id="25" name="Flussdiagramm: Grenzstelle 60">
              <a:extLst>
                <a:ext uri="{FF2B5EF4-FFF2-40B4-BE49-F238E27FC236}">
                  <a16:creationId xmlns:a16="http://schemas.microsoft.com/office/drawing/2014/main" id="{8341009C-1A9A-7F19-B91F-3D1FA5257FE2}"/>
                </a:ext>
              </a:extLst>
            </p:cNvPr>
            <p:cNvSpPr/>
            <p:nvPr/>
          </p:nvSpPr>
          <p:spPr>
            <a:xfrm>
              <a:off x="6062023" y="3724566"/>
              <a:ext cx="1199623" cy="420656"/>
            </a:xfrm>
            <a:prstGeom prst="flowChartTerminator">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Change rejected</a:t>
              </a:r>
            </a:p>
          </p:txBody>
        </p:sp>
        <p:sp>
          <p:nvSpPr>
            <p:cNvPr id="26" name="Flussdiagramm: Dokument 76">
              <a:extLst>
                <a:ext uri="{FF2B5EF4-FFF2-40B4-BE49-F238E27FC236}">
                  <a16:creationId xmlns:a16="http://schemas.microsoft.com/office/drawing/2014/main" id="{02AB230C-C447-A89C-6FDA-327B7CDBE9FD}"/>
                </a:ext>
              </a:extLst>
            </p:cNvPr>
            <p:cNvSpPr/>
            <p:nvPr/>
          </p:nvSpPr>
          <p:spPr>
            <a:xfrm>
              <a:off x="747694" y="5124206"/>
              <a:ext cx="1199606" cy="544346"/>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Change [approved]</a:t>
              </a:r>
            </a:p>
          </p:txBody>
        </p:sp>
        <p:cxnSp>
          <p:nvCxnSpPr>
            <p:cNvPr id="27" name="Gerade Verbindung mit Pfeil 82">
              <a:extLst>
                <a:ext uri="{FF2B5EF4-FFF2-40B4-BE49-F238E27FC236}">
                  <a16:creationId xmlns:a16="http://schemas.microsoft.com/office/drawing/2014/main" id="{0F613016-8969-878C-EF11-F9A680E99824}"/>
                </a:ext>
              </a:extLst>
            </p:cNvPr>
            <p:cNvCxnSpPr>
              <a:cxnSpLocks/>
              <a:endCxn id="26" idx="3"/>
            </p:cNvCxnSpPr>
            <p:nvPr/>
          </p:nvCxnSpPr>
          <p:spPr>
            <a:xfrm flipH="1" flipV="1">
              <a:off x="1947300" y="5396379"/>
              <a:ext cx="528780" cy="60637"/>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 name="Gewinkelte Verbindung 115">
              <a:extLst>
                <a:ext uri="{FF2B5EF4-FFF2-40B4-BE49-F238E27FC236}">
                  <a16:creationId xmlns:a16="http://schemas.microsoft.com/office/drawing/2014/main" id="{20FFC1BC-ABE5-B8EE-8B47-AE721C0742C1}"/>
                </a:ext>
              </a:extLst>
            </p:cNvPr>
            <p:cNvCxnSpPr>
              <a:cxnSpLocks/>
              <a:stCxn id="24" idx="1"/>
              <a:endCxn id="8" idx="1"/>
            </p:cNvCxnSpPr>
            <p:nvPr/>
          </p:nvCxnSpPr>
          <p:spPr>
            <a:xfrm rot="10800000" flipV="1">
              <a:off x="2476081" y="3927381"/>
              <a:ext cx="713577" cy="1390424"/>
            </a:xfrm>
            <a:prstGeom prst="bentConnector3">
              <a:avLst>
                <a:gd name="adj1" fmla="val 14898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Flussdiagramm: Dokument 111">
              <a:extLst>
                <a:ext uri="{FF2B5EF4-FFF2-40B4-BE49-F238E27FC236}">
                  <a16:creationId xmlns:a16="http://schemas.microsoft.com/office/drawing/2014/main" id="{5B02DFFC-6DEF-52BC-3222-248F9FE2BF74}"/>
                </a:ext>
              </a:extLst>
            </p:cNvPr>
            <p:cNvSpPr/>
            <p:nvPr/>
          </p:nvSpPr>
          <p:spPr>
            <a:xfrm>
              <a:off x="747694" y="5872877"/>
              <a:ext cx="1199626" cy="42307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Change schedule</a:t>
              </a:r>
            </a:p>
          </p:txBody>
        </p:sp>
        <p:cxnSp>
          <p:nvCxnSpPr>
            <p:cNvPr id="30" name="Verbinder: gekrümmt 112">
              <a:extLst>
                <a:ext uri="{FF2B5EF4-FFF2-40B4-BE49-F238E27FC236}">
                  <a16:creationId xmlns:a16="http://schemas.microsoft.com/office/drawing/2014/main" id="{E83E8CDE-2EA0-4A35-ADE9-62CA29D6A5B9}"/>
                </a:ext>
              </a:extLst>
            </p:cNvPr>
            <p:cNvCxnSpPr>
              <a:cxnSpLocks/>
              <a:stCxn id="8" idx="2"/>
              <a:endCxn id="29" idx="3"/>
            </p:cNvCxnSpPr>
            <p:nvPr/>
          </p:nvCxnSpPr>
          <p:spPr>
            <a:xfrm rot="5400000">
              <a:off x="2268355" y="5210720"/>
              <a:ext cx="552658" cy="1194728"/>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18">
              <a:extLst>
                <a:ext uri="{FF2B5EF4-FFF2-40B4-BE49-F238E27FC236}">
                  <a16:creationId xmlns:a16="http://schemas.microsoft.com/office/drawing/2014/main" id="{794878B8-B174-5C40-187F-EBAE90E2D683}"/>
                </a:ext>
              </a:extLst>
            </p:cNvPr>
            <p:cNvSpPr>
              <a:spLocks/>
            </p:cNvSpPr>
            <p:nvPr/>
          </p:nvSpPr>
          <p:spPr bwMode="auto">
            <a:xfrm>
              <a:off x="4177144" y="5872877"/>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cs typeface="Arial" pitchFamily="34" charset="0"/>
                </a:rPr>
                <a:t>Perform post implementation review</a:t>
              </a:r>
              <a:endParaRPr lang="en-GB" sz="1400" dirty="0">
                <a:solidFill>
                  <a:schemeClr val="tx1"/>
                </a:solidFill>
                <a:latin typeface="+mn-lt"/>
                <a:cs typeface="Arial" pitchFamily="34" charset="0"/>
              </a:endParaRPr>
            </a:p>
          </p:txBody>
        </p:sp>
        <p:cxnSp>
          <p:nvCxnSpPr>
            <p:cNvPr id="32" name="Gerade Verbindung mit Pfeil 119">
              <a:extLst>
                <a:ext uri="{FF2B5EF4-FFF2-40B4-BE49-F238E27FC236}">
                  <a16:creationId xmlns:a16="http://schemas.microsoft.com/office/drawing/2014/main" id="{D40A1EDD-85B5-EFEE-4A26-A2E3DA09FC0A}"/>
                </a:ext>
              </a:extLst>
            </p:cNvPr>
            <p:cNvCxnSpPr>
              <a:cxnSpLocks/>
              <a:stCxn id="13" idx="2"/>
              <a:endCxn id="31" idx="0"/>
            </p:cNvCxnSpPr>
            <p:nvPr/>
          </p:nvCxnSpPr>
          <p:spPr>
            <a:xfrm>
              <a:off x="4843112" y="5531751"/>
              <a:ext cx="0" cy="34112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Verbinder: gekrümmt 130">
              <a:extLst>
                <a:ext uri="{FF2B5EF4-FFF2-40B4-BE49-F238E27FC236}">
                  <a16:creationId xmlns:a16="http://schemas.microsoft.com/office/drawing/2014/main" id="{8FBC4D8C-83F3-B569-9D22-A72C13178662}"/>
                </a:ext>
              </a:extLst>
            </p:cNvPr>
            <p:cNvCxnSpPr>
              <a:cxnSpLocks/>
              <a:stCxn id="29" idx="0"/>
              <a:endCxn id="26" idx="2"/>
            </p:cNvCxnSpPr>
            <p:nvPr/>
          </p:nvCxnSpPr>
          <p:spPr>
            <a:xfrm flipH="1" flipV="1">
              <a:off x="1347497" y="5632565"/>
              <a:ext cx="10" cy="240312"/>
            </a:xfrm>
            <a:prstGeom prst="straightConnector1">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34" name="Flussdiagramm: Dokument 134">
              <a:extLst>
                <a:ext uri="{FF2B5EF4-FFF2-40B4-BE49-F238E27FC236}">
                  <a16:creationId xmlns:a16="http://schemas.microsoft.com/office/drawing/2014/main" id="{DB2DF32B-944B-7B53-EA8B-9B88F831E699}"/>
                </a:ext>
              </a:extLst>
            </p:cNvPr>
            <p:cNvSpPr/>
            <p:nvPr/>
          </p:nvSpPr>
          <p:spPr>
            <a:xfrm>
              <a:off x="6064899" y="5858678"/>
              <a:ext cx="1196747" cy="442100"/>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Release information</a:t>
              </a:r>
            </a:p>
          </p:txBody>
        </p:sp>
        <p:cxnSp>
          <p:nvCxnSpPr>
            <p:cNvPr id="35" name="Gerade Verbindung mit Pfeil 135">
              <a:extLst>
                <a:ext uri="{FF2B5EF4-FFF2-40B4-BE49-F238E27FC236}">
                  <a16:creationId xmlns:a16="http://schemas.microsoft.com/office/drawing/2014/main" id="{B1E5AA17-F7BE-EEAB-FDAD-71287C6B3AB6}"/>
                </a:ext>
              </a:extLst>
            </p:cNvPr>
            <p:cNvCxnSpPr>
              <a:cxnSpLocks/>
              <a:stCxn id="31" idx="3"/>
              <a:endCxn id="34" idx="1"/>
            </p:cNvCxnSpPr>
            <p:nvPr/>
          </p:nvCxnSpPr>
          <p:spPr>
            <a:xfrm flipV="1">
              <a:off x="5509080" y="6079728"/>
              <a:ext cx="555819" cy="7100"/>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6" name="Flussdiagramm: Dokument 138">
              <a:extLst>
                <a:ext uri="{FF2B5EF4-FFF2-40B4-BE49-F238E27FC236}">
                  <a16:creationId xmlns:a16="http://schemas.microsoft.com/office/drawing/2014/main" id="{70B65596-3E6B-5EDB-472E-7543C32912AF}"/>
                </a:ext>
              </a:extLst>
            </p:cNvPr>
            <p:cNvSpPr/>
            <p:nvPr/>
          </p:nvSpPr>
          <p:spPr>
            <a:xfrm>
              <a:off x="6064899" y="5108684"/>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Change [approved]</a:t>
              </a:r>
            </a:p>
          </p:txBody>
        </p:sp>
        <p:cxnSp>
          <p:nvCxnSpPr>
            <p:cNvPr id="37" name="Gerade Verbindung mit Pfeil 142">
              <a:extLst>
                <a:ext uri="{FF2B5EF4-FFF2-40B4-BE49-F238E27FC236}">
                  <a16:creationId xmlns:a16="http://schemas.microsoft.com/office/drawing/2014/main" id="{3F658658-F515-8AB6-F28D-7F1C6568F61D}"/>
                </a:ext>
              </a:extLst>
            </p:cNvPr>
            <p:cNvCxnSpPr>
              <a:cxnSpLocks/>
              <a:stCxn id="13" idx="3"/>
              <a:endCxn id="36" idx="1"/>
            </p:cNvCxnSpPr>
            <p:nvPr/>
          </p:nvCxnSpPr>
          <p:spPr>
            <a:xfrm>
              <a:off x="5509080" y="5317801"/>
              <a:ext cx="555819" cy="2419"/>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Line 28">
              <a:extLst>
                <a:ext uri="{FF2B5EF4-FFF2-40B4-BE49-F238E27FC236}">
                  <a16:creationId xmlns:a16="http://schemas.microsoft.com/office/drawing/2014/main" id="{860BD44A-58CA-52BD-2721-EFBA7AB87AE9}"/>
                </a:ext>
              </a:extLst>
            </p:cNvPr>
            <p:cNvSpPr>
              <a:spLocks noChangeShapeType="1"/>
            </p:cNvSpPr>
            <p:nvPr/>
          </p:nvSpPr>
          <p:spPr bwMode="auto">
            <a:xfrm flipV="1">
              <a:off x="7264526" y="5305614"/>
              <a:ext cx="834445" cy="0"/>
            </a:xfrm>
            <a:prstGeom prst="line">
              <a:avLst/>
            </a:prstGeom>
            <a:noFill/>
            <a:ln w="25400">
              <a:solidFill>
                <a:schemeClr val="bg1">
                  <a:lumMod val="65000"/>
                </a:schemeClr>
              </a:solidFill>
              <a:round/>
              <a:headEnd/>
              <a:tailEnd type="triangle" w="med" len="med"/>
            </a:ln>
          </p:spPr>
          <p:txBody>
            <a:bodyPr/>
            <a:lstStyle/>
            <a:p>
              <a:endParaRPr lang="de-DE" sz="1400"/>
            </a:p>
          </p:txBody>
        </p:sp>
        <p:sp>
          <p:nvSpPr>
            <p:cNvPr id="39" name="TextBox 2">
              <a:extLst>
                <a:ext uri="{FF2B5EF4-FFF2-40B4-BE49-F238E27FC236}">
                  <a16:creationId xmlns:a16="http://schemas.microsoft.com/office/drawing/2014/main" id="{32D31618-319E-283F-7BEE-0CB09D6F0B1F}"/>
                </a:ext>
              </a:extLst>
            </p:cNvPr>
            <p:cNvSpPr txBox="1"/>
            <p:nvPr/>
          </p:nvSpPr>
          <p:spPr>
            <a:xfrm>
              <a:off x="7342685" y="5031359"/>
              <a:ext cx="624999" cy="321595"/>
            </a:xfrm>
            <a:prstGeom prst="rect">
              <a:avLst/>
            </a:prstGeom>
            <a:noFill/>
          </p:spPr>
          <p:txBody>
            <a:bodyPr wrap="none" rtlCol="0">
              <a:spAutoFit/>
            </a:bodyPr>
            <a:lstStyle/>
            <a:p>
              <a:r>
                <a:rPr lang="en-GB" sz="1600" dirty="0"/>
                <a:t>to RDM</a:t>
              </a:r>
            </a:p>
          </p:txBody>
        </p:sp>
        <p:sp>
          <p:nvSpPr>
            <p:cNvPr id="40" name="Line 28">
              <a:extLst>
                <a:ext uri="{FF2B5EF4-FFF2-40B4-BE49-F238E27FC236}">
                  <a16:creationId xmlns:a16="http://schemas.microsoft.com/office/drawing/2014/main" id="{0A45D836-010C-C246-A77F-367E732F1F63}"/>
                </a:ext>
              </a:extLst>
            </p:cNvPr>
            <p:cNvSpPr>
              <a:spLocks noChangeShapeType="1"/>
            </p:cNvSpPr>
            <p:nvPr/>
          </p:nvSpPr>
          <p:spPr bwMode="auto">
            <a:xfrm flipV="1">
              <a:off x="7264526" y="6059026"/>
              <a:ext cx="834445" cy="0"/>
            </a:xfrm>
            <a:prstGeom prst="line">
              <a:avLst/>
            </a:prstGeom>
            <a:noFill/>
            <a:ln w="25400">
              <a:solidFill>
                <a:schemeClr val="bg1">
                  <a:lumMod val="65000"/>
                </a:schemeClr>
              </a:solidFill>
              <a:round/>
              <a:headEnd type="triangle"/>
              <a:tailEnd type="none" w="med" len="med"/>
            </a:ln>
          </p:spPr>
          <p:txBody>
            <a:bodyPr/>
            <a:lstStyle/>
            <a:p>
              <a:endParaRPr lang="de-DE" sz="1400"/>
            </a:p>
          </p:txBody>
        </p:sp>
        <p:sp>
          <p:nvSpPr>
            <p:cNvPr id="41" name="TextBox 2">
              <a:extLst>
                <a:ext uri="{FF2B5EF4-FFF2-40B4-BE49-F238E27FC236}">
                  <a16:creationId xmlns:a16="http://schemas.microsoft.com/office/drawing/2014/main" id="{D9072820-EC89-5A83-F466-D43DFA70565A}"/>
                </a:ext>
              </a:extLst>
            </p:cNvPr>
            <p:cNvSpPr txBox="1"/>
            <p:nvPr/>
          </p:nvSpPr>
          <p:spPr>
            <a:xfrm>
              <a:off x="7297630" y="5784771"/>
              <a:ext cx="798547" cy="321595"/>
            </a:xfrm>
            <a:prstGeom prst="rect">
              <a:avLst/>
            </a:prstGeom>
            <a:noFill/>
          </p:spPr>
          <p:txBody>
            <a:bodyPr wrap="none" rtlCol="0">
              <a:spAutoFit/>
            </a:bodyPr>
            <a:lstStyle/>
            <a:p>
              <a:pPr algn="ctr"/>
              <a:r>
                <a:rPr lang="en-GB" sz="1600" dirty="0"/>
                <a:t>from RDM</a:t>
              </a:r>
            </a:p>
          </p:txBody>
        </p:sp>
        <p:sp>
          <p:nvSpPr>
            <p:cNvPr id="42" name="Rectangle 18">
              <a:extLst>
                <a:ext uri="{FF2B5EF4-FFF2-40B4-BE49-F238E27FC236}">
                  <a16:creationId xmlns:a16="http://schemas.microsoft.com/office/drawing/2014/main" id="{AFCC242F-E058-2550-5054-B78EB21E79E3}"/>
                </a:ext>
              </a:extLst>
            </p:cNvPr>
            <p:cNvSpPr>
              <a:spLocks/>
            </p:cNvSpPr>
            <p:nvPr/>
          </p:nvSpPr>
          <p:spPr bwMode="auto">
            <a:xfrm>
              <a:off x="3125028" y="5868048"/>
              <a:ext cx="682988"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Close change</a:t>
              </a:r>
            </a:p>
          </p:txBody>
        </p:sp>
        <p:cxnSp>
          <p:nvCxnSpPr>
            <p:cNvPr id="43" name="Gerade Verbindung mit Pfeil 151">
              <a:extLst>
                <a:ext uri="{FF2B5EF4-FFF2-40B4-BE49-F238E27FC236}">
                  <a16:creationId xmlns:a16="http://schemas.microsoft.com/office/drawing/2014/main" id="{94A6BE4C-AA0F-38C5-40CB-7B3FB711187A}"/>
                </a:ext>
              </a:extLst>
            </p:cNvPr>
            <p:cNvCxnSpPr>
              <a:cxnSpLocks/>
              <a:stCxn id="31" idx="1"/>
            </p:cNvCxnSpPr>
            <p:nvPr/>
          </p:nvCxnSpPr>
          <p:spPr>
            <a:xfrm flipH="1">
              <a:off x="3808016" y="6086828"/>
              <a:ext cx="36912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Gewinkelte Verbindung 115">
              <a:extLst>
                <a:ext uri="{FF2B5EF4-FFF2-40B4-BE49-F238E27FC236}">
                  <a16:creationId xmlns:a16="http://schemas.microsoft.com/office/drawing/2014/main" id="{CC2E86B7-7270-619F-1C6A-D8FFFD5B6C31}"/>
                </a:ext>
              </a:extLst>
            </p:cNvPr>
            <p:cNvCxnSpPr>
              <a:cxnSpLocks/>
            </p:cNvCxnSpPr>
            <p:nvPr/>
          </p:nvCxnSpPr>
          <p:spPr>
            <a:xfrm rot="5400000">
              <a:off x="4262720" y="3129262"/>
              <a:ext cx="316002" cy="841937"/>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Flussdiagramm: Verzweigung 162">
              <a:extLst>
                <a:ext uri="{FF2B5EF4-FFF2-40B4-BE49-F238E27FC236}">
                  <a16:creationId xmlns:a16="http://schemas.microsoft.com/office/drawing/2014/main" id="{3D355AFD-74C0-D085-1E9C-5B1423F23863}"/>
                </a:ext>
              </a:extLst>
            </p:cNvPr>
            <p:cNvSpPr/>
            <p:nvPr/>
          </p:nvSpPr>
          <p:spPr>
            <a:xfrm>
              <a:off x="3189657" y="3708230"/>
              <a:ext cx="1620189"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Approved?</a:t>
              </a:r>
            </a:p>
          </p:txBody>
        </p:sp>
        <p:sp>
          <p:nvSpPr>
            <p:cNvPr id="46" name="Rechteck 164">
              <a:extLst>
                <a:ext uri="{FF2B5EF4-FFF2-40B4-BE49-F238E27FC236}">
                  <a16:creationId xmlns:a16="http://schemas.microsoft.com/office/drawing/2014/main" id="{6FFA0F5C-62D2-5B72-FE25-29DCA9C744C2}"/>
                </a:ext>
              </a:extLst>
            </p:cNvPr>
            <p:cNvSpPr/>
            <p:nvPr/>
          </p:nvSpPr>
          <p:spPr>
            <a:xfrm>
              <a:off x="747697" y="3598368"/>
              <a:ext cx="1199623" cy="131633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chemeClr val="tx1"/>
                  </a:solidFill>
                </a:rPr>
                <a:t>Assessment criteria based on</a:t>
              </a:r>
            </a:p>
            <a:p>
              <a:r>
                <a:rPr lang="en-GB" sz="1100" dirty="0">
                  <a:solidFill>
                    <a:schemeClr val="tx1"/>
                  </a:solidFill>
                </a:rPr>
                <a:t>- Benefits</a:t>
              </a:r>
            </a:p>
            <a:p>
              <a:r>
                <a:rPr lang="en-GB" sz="1100" dirty="0">
                  <a:solidFill>
                    <a:schemeClr val="tx1"/>
                  </a:solidFill>
                </a:rPr>
                <a:t>- Risks</a:t>
              </a:r>
            </a:p>
            <a:p>
              <a:r>
                <a:rPr lang="en-GB" sz="1100" dirty="0">
                  <a:solidFill>
                    <a:schemeClr val="tx1"/>
                  </a:solidFill>
                </a:rPr>
                <a:t>- Potential impact</a:t>
              </a:r>
            </a:p>
            <a:p>
              <a:r>
                <a:rPr lang="en-GB" sz="1100" dirty="0">
                  <a:solidFill>
                    <a:schemeClr val="tx1"/>
                  </a:solidFill>
                </a:rPr>
                <a:t>- Cost / effort</a:t>
              </a:r>
            </a:p>
            <a:p>
              <a:r>
                <a:rPr lang="en-GB" sz="1100" dirty="0">
                  <a:solidFill>
                    <a:schemeClr val="tx1"/>
                  </a:solidFill>
                </a:rPr>
                <a:t>- Technical feasibility</a:t>
              </a:r>
            </a:p>
          </p:txBody>
        </p:sp>
        <p:cxnSp>
          <p:nvCxnSpPr>
            <p:cNvPr id="47" name="Verbinder: gekrümmt 165">
              <a:extLst>
                <a:ext uri="{FF2B5EF4-FFF2-40B4-BE49-F238E27FC236}">
                  <a16:creationId xmlns:a16="http://schemas.microsoft.com/office/drawing/2014/main" id="{E636BB84-8E7F-A3FD-5D34-F7789E2C410E}"/>
                </a:ext>
              </a:extLst>
            </p:cNvPr>
            <p:cNvCxnSpPr>
              <a:cxnSpLocks/>
            </p:cNvCxnSpPr>
            <p:nvPr/>
          </p:nvCxnSpPr>
          <p:spPr>
            <a:xfrm flipV="1">
              <a:off x="1933452" y="3309873"/>
              <a:ext cx="520557" cy="513360"/>
            </a:xfrm>
            <a:prstGeom prst="curvedConnector3">
              <a:avLst>
                <a:gd name="adj1" fmla="val 1806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95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Service and value</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62" name="Google Shape;162;p1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Service is…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 an intangible good that is delivered by a </a:t>
            </a:r>
            <a:r>
              <a:rPr lang="en-US" b="1" dirty="0">
                <a:latin typeface="Calibri" panose="020F0502020204030204" pitchFamily="34" charset="0"/>
                <a:ea typeface="Calibri" panose="020F0502020204030204" pitchFamily="34" charset="0"/>
                <a:cs typeface="Calibri" panose="020F0502020204030204" pitchFamily="34" charset="0"/>
              </a:rPr>
              <a:t>service provider </a:t>
            </a:r>
            <a:r>
              <a:rPr lang="en-US" dirty="0">
                <a:latin typeface="Calibri" panose="020F0502020204030204" pitchFamily="34" charset="0"/>
                <a:ea typeface="Calibri" panose="020F0502020204030204" pitchFamily="34" charset="0"/>
                <a:cs typeface="Calibri" panose="020F0502020204030204" pitchFamily="34" charset="0"/>
              </a:rPr>
              <a:t>to </a:t>
            </a:r>
            <a:r>
              <a:rPr lang="en-US" b="1" dirty="0">
                <a:latin typeface="Calibri" panose="020F0502020204030204" pitchFamily="34" charset="0"/>
                <a:ea typeface="Calibri" panose="020F0502020204030204" pitchFamily="34" charset="0"/>
                <a:cs typeface="Calibri" panose="020F0502020204030204" pitchFamily="34" charset="0"/>
              </a:rPr>
              <a:t>customers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 something that provides </a:t>
            </a:r>
            <a:r>
              <a:rPr lang="en-US" b="1" dirty="0">
                <a:latin typeface="Calibri" panose="020F0502020204030204" pitchFamily="34" charset="0"/>
                <a:ea typeface="Calibri" panose="020F0502020204030204" pitchFamily="34" charset="0"/>
                <a:cs typeface="Calibri" panose="020F0502020204030204" pitchFamily="34" charset="0"/>
              </a:rPr>
              <a:t>value </a:t>
            </a:r>
            <a:r>
              <a:rPr lang="en-US" dirty="0">
                <a:latin typeface="Calibri" panose="020F0502020204030204" pitchFamily="34" charset="0"/>
                <a:ea typeface="Calibri" panose="020F0502020204030204" pitchFamily="34" charset="0"/>
                <a:cs typeface="Calibri" panose="020F0502020204030204" pitchFamily="34" charset="0"/>
              </a:rPr>
              <a:t>to the customers by helping them achieve their goals.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3" name="Google Shape;163;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164" name="Google Shape;164;p10"/>
          <p:cNvGrpSpPr/>
          <p:nvPr/>
        </p:nvGrpSpPr>
        <p:grpSpPr>
          <a:xfrm>
            <a:off x="2591896" y="3756411"/>
            <a:ext cx="6787463" cy="1513437"/>
            <a:chOff x="1141" y="355316"/>
            <a:chExt cx="6787463" cy="1513437"/>
          </a:xfrm>
        </p:grpSpPr>
        <p:sp>
          <p:nvSpPr>
            <p:cNvPr id="165" name="Google Shape;165;p10"/>
            <p:cNvSpPr/>
            <p:nvPr/>
          </p:nvSpPr>
          <p:spPr>
            <a:xfrm>
              <a:off x="1141"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6" name="Google Shape;166;p10"/>
            <p:cNvSpPr txBox="1"/>
            <p:nvPr/>
          </p:nvSpPr>
          <p:spPr>
            <a:xfrm>
              <a:off x="222779"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Function</a:t>
              </a:r>
              <a:endParaRPr dirty="0">
                <a:solidFill>
                  <a:schemeClr val="tx1"/>
                </a:solidFill>
                <a:latin typeface="Wingdings" panose="05000000000000000000" pitchFamily="2" charset="2"/>
              </a:endParaRPr>
            </a:p>
          </p:txBody>
        </p:sp>
        <p:sp>
          <p:nvSpPr>
            <p:cNvPr id="167" name="Google Shape;167;p10"/>
            <p:cNvSpPr/>
            <p:nvPr/>
          </p:nvSpPr>
          <p:spPr>
            <a:xfrm>
              <a:off x="1637470" y="673138"/>
              <a:ext cx="877793" cy="877793"/>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8" name="Google Shape;168;p10"/>
            <p:cNvSpPr txBox="1"/>
            <p:nvPr/>
          </p:nvSpPr>
          <p:spPr>
            <a:xfrm>
              <a:off x="1753821" y="1008806"/>
              <a:ext cx="645091" cy="20645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69" name="Google Shape;169;p10"/>
            <p:cNvSpPr/>
            <p:nvPr/>
          </p:nvSpPr>
          <p:spPr>
            <a:xfrm>
              <a:off x="2638154"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0" name="Google Shape;170;p10"/>
            <p:cNvSpPr txBox="1"/>
            <p:nvPr/>
          </p:nvSpPr>
          <p:spPr>
            <a:xfrm>
              <a:off x="2859792"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Quality</a:t>
              </a:r>
              <a:endParaRPr dirty="0">
                <a:solidFill>
                  <a:schemeClr val="tx1"/>
                </a:solidFill>
                <a:latin typeface="Wingdings" panose="05000000000000000000" pitchFamily="2" charset="2"/>
              </a:endParaRPr>
            </a:p>
          </p:txBody>
        </p:sp>
        <p:sp>
          <p:nvSpPr>
            <p:cNvPr id="171" name="Google Shape;171;p10"/>
            <p:cNvSpPr/>
            <p:nvPr/>
          </p:nvSpPr>
          <p:spPr>
            <a:xfrm>
              <a:off x="4274483" y="673138"/>
              <a:ext cx="877793" cy="877793"/>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 name="Google Shape;172;p10"/>
            <p:cNvSpPr txBox="1"/>
            <p:nvPr/>
          </p:nvSpPr>
          <p:spPr>
            <a:xfrm>
              <a:off x="4390834" y="853963"/>
              <a:ext cx="645091" cy="5161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3" name="Google Shape;173;p10"/>
            <p:cNvSpPr/>
            <p:nvPr/>
          </p:nvSpPr>
          <p:spPr>
            <a:xfrm>
              <a:off x="5275167"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4" name="Google Shape;174;p10"/>
            <p:cNvSpPr txBox="1"/>
            <p:nvPr/>
          </p:nvSpPr>
          <p:spPr>
            <a:xfrm>
              <a:off x="5496805"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Value</a:t>
              </a:r>
              <a:endParaRPr dirty="0">
                <a:solidFill>
                  <a:schemeClr val="tx1"/>
                </a:solidFill>
                <a:latin typeface="Wingdings" panose="05000000000000000000" pitchFamily="2" charset="2"/>
              </a:endParaRPr>
            </a:p>
          </p:txBody>
        </p:sp>
      </p:grpSp>
      <p:sp>
        <p:nvSpPr>
          <p:cNvPr id="175" name="Google Shape;175;p10"/>
          <p:cNvSpPr txBox="1"/>
          <p:nvPr/>
        </p:nvSpPr>
        <p:spPr>
          <a:xfrm>
            <a:off x="2101850" y="5299740"/>
            <a:ext cx="25336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What</a:t>
            </a:r>
            <a:r>
              <a:rPr lang="en-US" sz="1400" dirty="0">
                <a:solidFill>
                  <a:schemeClr val="dk1"/>
                </a:solidFill>
                <a:latin typeface="Calibri"/>
                <a:ea typeface="Calibri"/>
                <a:cs typeface="Calibri"/>
                <a:sym typeface="Calibri"/>
              </a:rPr>
              <a:t> does the service do?</a:t>
            </a:r>
            <a:endParaRPr dirty="0">
              <a:latin typeface="Wingdings" panose="05000000000000000000" pitchFamily="2" charset="2"/>
            </a:endParaRPr>
          </a:p>
        </p:txBody>
      </p:sp>
      <p:sp>
        <p:nvSpPr>
          <p:cNvPr id="176" name="Google Shape;176;p10"/>
          <p:cNvSpPr txBox="1"/>
          <p:nvPr/>
        </p:nvSpPr>
        <p:spPr>
          <a:xfrm>
            <a:off x="4597403" y="5299740"/>
            <a:ext cx="283209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How</a:t>
            </a:r>
            <a:r>
              <a:rPr lang="en-US" sz="1400" dirty="0">
                <a:solidFill>
                  <a:schemeClr val="dk1"/>
                </a:solidFill>
                <a:latin typeface="Calibri"/>
                <a:ea typeface="Calibri"/>
                <a:cs typeface="Calibri"/>
                <a:sym typeface="Calibri"/>
              </a:rPr>
              <a:t> (e.g. regarding reliability, performance etc.) does a service need to delivered in order to help the customers achieve their goals?</a:t>
            </a:r>
            <a:endParaRPr dirty="0">
              <a:latin typeface="Wingdings" panose="05000000000000000000" pitchFamily="2" charset="2"/>
            </a:endParaRPr>
          </a:p>
        </p:txBody>
      </p:sp>
    </p:spTree>
    <p:extLst>
      <p:ext uri="{BB962C8B-B14F-4D97-AF65-F5344CB8AC3E}">
        <p14:creationId xmlns:p14="http://schemas.microsoft.com/office/powerpoint/2010/main" val="36831905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516" name="Google Shape;1516;p116"/>
          <p:cNvGrpSpPr/>
          <p:nvPr/>
        </p:nvGrpSpPr>
        <p:grpSpPr>
          <a:xfrm>
            <a:off x="215757" y="1648089"/>
            <a:ext cx="11712539" cy="4863352"/>
            <a:chOff x="0" y="23409"/>
            <a:chExt cx="10972800" cy="4579200"/>
          </a:xfrm>
        </p:grpSpPr>
        <p:sp>
          <p:nvSpPr>
            <p:cNvPr id="1517" name="Google Shape;1517;p116"/>
            <p:cNvSpPr/>
            <p:nvPr/>
          </p:nvSpPr>
          <p:spPr>
            <a:xfrm>
              <a:off x="0" y="318609"/>
              <a:ext cx="10972800" cy="4284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18" name="Google Shape;1518;p116"/>
            <p:cNvSpPr txBox="1"/>
            <p:nvPr/>
          </p:nvSpPr>
          <p:spPr>
            <a:xfrm>
              <a:off x="0" y="318609"/>
              <a:ext cx="10972800" cy="4284000"/>
            </a:xfrm>
            <a:prstGeom prst="rect">
              <a:avLst/>
            </a:prstGeom>
            <a:noFill/>
            <a:ln>
              <a:noFill/>
            </a:ln>
          </p:spPr>
          <p:txBody>
            <a:bodyPr spcFirstLastPara="1" wrap="square" lIns="851600" tIns="416550" rIns="851600" bIns="142225" anchor="t" anchorCtr="0">
              <a:noAutofit/>
            </a:bodyPr>
            <a:lstStyle/>
            <a:p>
              <a:pPr marL="228600" marR="0" lvl="1" indent="-228600" algn="l" rtl="0">
                <a:lnSpc>
                  <a:spcPct val="90000"/>
                </a:lnSpc>
                <a:spcBef>
                  <a:spcPts val="0"/>
                </a:spcBef>
                <a:spcAft>
                  <a:spcPts val="60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Manage change evaluation and approval</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Register a change based on a request for change (RFC)</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Classify a change including checking against major change and emergency change criteria </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Assess a change</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Approve or reject a change (considering special conditions for major or emergency changes)</a:t>
              </a:r>
              <a:endParaRPr sz="20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60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Manage change implementation and review </a:t>
              </a:r>
              <a:r>
                <a:rPr lang="en-US" sz="2000" b="0" i="0" u="none" strike="noStrike" cap="none" dirty="0">
                  <a:solidFill>
                    <a:schemeClr val="dk1"/>
                  </a:solidFill>
                  <a:latin typeface="Calibri"/>
                  <a:ea typeface="Calibri"/>
                  <a:cs typeface="Calibri"/>
                  <a:sym typeface="Calibri"/>
                </a:rPr>
                <a:t>(in connection with the RDM process where applicable)</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Plan and schedule a change (including technical and non-technical actions)</a:t>
              </a:r>
              <a:endParaRPr dirty="0">
                <a:latin typeface="Wingdings" panose="05000000000000000000" pitchFamily="2" charset="2"/>
              </a:endParaRPr>
            </a:p>
            <a:p>
              <a:pPr marL="457200" marR="0" lvl="0" indent="-355600" algn="l" rtl="0">
                <a:lnSpc>
                  <a:spcPct val="90000"/>
                </a:lnSpc>
                <a:spcBef>
                  <a:spcPts val="0"/>
                </a:spcBef>
                <a:spcAft>
                  <a:spcPts val="60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Implement a change</a:t>
              </a:r>
            </a:p>
            <a:p>
              <a:pPr marL="457200" marR="0" lvl="0" indent="-355600" algn="l" rtl="0">
                <a:lnSpc>
                  <a:spcPct val="90000"/>
                </a:lnSpc>
                <a:spcBef>
                  <a:spcPts val="0"/>
                </a:spcBef>
                <a:spcAft>
                  <a:spcPts val="600"/>
                </a:spcAft>
                <a:buClr>
                  <a:schemeClr val="dk1"/>
                </a:buClr>
                <a:buSzPts val="2000"/>
                <a:buFont typeface="Calibri"/>
                <a:buChar char="-"/>
              </a:pPr>
              <a:r>
                <a:rPr lang="en-GB" sz="2000" dirty="0">
                  <a:solidFill>
                    <a:schemeClr val="dk1"/>
                  </a:solidFill>
                  <a:latin typeface="Calibri"/>
                  <a:ea typeface="Calibri"/>
                  <a:cs typeface="Calibri"/>
                </a:rPr>
                <a:t>Perform a post implementation review (considering special conditions for major or emergency changes)</a:t>
              </a:r>
            </a:p>
            <a:p>
              <a:pPr marL="457200" marR="0" lvl="0" indent="-355600" algn="l" rtl="0">
                <a:lnSpc>
                  <a:spcPct val="90000"/>
                </a:lnSpc>
                <a:spcBef>
                  <a:spcPts val="0"/>
                </a:spcBef>
                <a:spcAft>
                  <a:spcPts val="600"/>
                </a:spcAft>
                <a:buClr>
                  <a:schemeClr val="dk1"/>
                </a:buClr>
                <a:buSzPts val="2000"/>
                <a:buFont typeface="Calibri"/>
                <a:buChar char="-"/>
              </a:pPr>
              <a:r>
                <a:rPr lang="en-GB" sz="2000" dirty="0">
                  <a:solidFill>
                    <a:schemeClr val="dk1"/>
                  </a:solidFill>
                  <a:latin typeface="Calibri"/>
                  <a:ea typeface="Calibri"/>
                  <a:cs typeface="Calibri"/>
                </a:rPr>
                <a:t>Close a change</a:t>
              </a:r>
            </a:p>
            <a:p>
              <a:pPr marL="457200" marR="0" lvl="0" indent="-355600" algn="l" rtl="0">
                <a:lnSpc>
                  <a:spcPct val="90000"/>
                </a:lnSpc>
                <a:spcBef>
                  <a:spcPts val="0"/>
                </a:spcBef>
                <a:spcAft>
                  <a:spcPts val="0"/>
                </a:spcAft>
                <a:buClr>
                  <a:schemeClr val="dk1"/>
                </a:buClr>
                <a:buSzPts val="2000"/>
                <a:buFont typeface="Calibri"/>
                <a:buChar char="-"/>
              </a:pPr>
              <a:endParaRPr dirty="0">
                <a:latin typeface="Wingdings" panose="05000000000000000000" pitchFamily="2" charset="2"/>
              </a:endParaRPr>
            </a:p>
          </p:txBody>
        </p:sp>
        <p:sp>
          <p:nvSpPr>
            <p:cNvPr id="1519" name="Google Shape;1519;p116"/>
            <p:cNvSpPr/>
            <p:nvPr/>
          </p:nvSpPr>
          <p:spPr>
            <a:xfrm>
              <a:off x="548640" y="23409"/>
              <a:ext cx="7680960" cy="59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20" name="Google Shape;1520;p116"/>
            <p:cNvSpPr txBox="1"/>
            <p:nvPr/>
          </p:nvSpPr>
          <p:spPr>
            <a:xfrm>
              <a:off x="577461" y="52230"/>
              <a:ext cx="7623318" cy="532758"/>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Ongoing process execution</a:t>
              </a:r>
              <a:endParaRPr sz="2000">
                <a:solidFill>
                  <a:schemeClr val="lt1"/>
                </a:solidFill>
                <a:latin typeface="Calibri"/>
                <a:ea typeface="Calibri"/>
                <a:cs typeface="Calibri"/>
                <a:sym typeface="Calibri"/>
              </a:endParaRPr>
            </a:p>
          </p:txBody>
        </p:sp>
      </p:grpSp>
      <p:sp>
        <p:nvSpPr>
          <p:cNvPr id="1521" name="Google Shape;1521;p1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120</a:t>
            </a:fld>
            <a:endParaRPr/>
          </a:p>
        </p:txBody>
      </p:sp>
    </p:spTree>
    <p:extLst>
      <p:ext uri="{BB962C8B-B14F-4D97-AF65-F5344CB8AC3E}">
        <p14:creationId xmlns:p14="http://schemas.microsoft.com/office/powerpoint/2010/main" val="13446054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Change implementation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28" name="Google Shape;1528;p11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The sub-activity “Implement a change” includes or implies the following:</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Acquisition (e.g. purchasing) or development (e.g. programming, </a:t>
            </a:r>
            <a:r>
              <a:rPr lang="en-US" dirty="0" err="1">
                <a:latin typeface="Calibri" panose="020F0502020204030204" pitchFamily="34" charset="0"/>
                <a:ea typeface="Calibri" panose="020F0502020204030204" pitchFamily="34" charset="0"/>
                <a:cs typeface="Calibri" panose="020F0502020204030204" pitchFamily="34" charset="0"/>
              </a:rPr>
              <a:t>customisation</a:t>
            </a:r>
            <a:r>
              <a:rPr lang="en-US" dirty="0">
                <a:latin typeface="Calibri" panose="020F0502020204030204" pitchFamily="34" charset="0"/>
                <a:ea typeface="Calibri" panose="020F0502020204030204" pitchFamily="34" charset="0"/>
                <a:cs typeface="Calibri" panose="020F0502020204030204" pitchFamily="34" charset="0"/>
              </a:rPr>
              <a:t>) of required new or changed service components or CIs</a:t>
            </a:r>
            <a:endParaRPr dirty="0">
              <a:latin typeface="Calibri" panose="020F0502020204030204" pitchFamily="34" charset="0"/>
              <a:ea typeface="Calibri" panose="020F0502020204030204" pitchFamily="34" charset="0"/>
              <a:cs typeface="Calibri" panose="020F0502020204030204" pitchFamily="34" charset="0"/>
            </a:endParaRPr>
          </a:p>
          <a:p>
            <a:pPr marL="1143000" lvl="2" indent="-228600" algn="l" rtl="0">
              <a:spcBef>
                <a:spcPts val="400"/>
              </a:spcBef>
              <a:spcAft>
                <a:spcPts val="0"/>
              </a:spcAft>
              <a:buClr>
                <a:schemeClr val="dk1"/>
              </a:buClr>
              <a:buSzPts val="2000"/>
              <a:buChar char="•"/>
            </a:pPr>
            <a:r>
              <a:rPr lang="en-US" dirty="0">
                <a:latin typeface="Calibri" panose="020F0502020204030204" pitchFamily="34" charset="0"/>
                <a:ea typeface="Calibri" panose="020F0502020204030204" pitchFamily="34" charset="0"/>
                <a:cs typeface="Calibri" panose="020F0502020204030204" pitchFamily="34" charset="0"/>
              </a:rPr>
              <a:t>Hardware</a:t>
            </a:r>
            <a:endParaRPr dirty="0">
              <a:latin typeface="Calibri" panose="020F0502020204030204" pitchFamily="34" charset="0"/>
              <a:ea typeface="Calibri" panose="020F0502020204030204" pitchFamily="34" charset="0"/>
              <a:cs typeface="Calibri" panose="020F0502020204030204" pitchFamily="34" charset="0"/>
            </a:endParaRPr>
          </a:p>
          <a:p>
            <a:pPr marL="1143000" lvl="2" indent="-228600" algn="l" rtl="0">
              <a:spcBef>
                <a:spcPts val="400"/>
              </a:spcBef>
              <a:spcAft>
                <a:spcPts val="0"/>
              </a:spcAft>
              <a:buClr>
                <a:schemeClr val="dk1"/>
              </a:buClr>
              <a:buSzPts val="2000"/>
              <a:buChar char="•"/>
            </a:pPr>
            <a:r>
              <a:rPr lang="en-US" dirty="0">
                <a:latin typeface="Calibri" panose="020F0502020204030204" pitchFamily="34" charset="0"/>
                <a:ea typeface="Calibri" panose="020F0502020204030204" pitchFamily="34" charset="0"/>
                <a:cs typeface="Calibri" panose="020F0502020204030204" pitchFamily="34" charset="0"/>
              </a:rPr>
              <a:t>Software and licenses</a:t>
            </a:r>
            <a:endParaRPr dirty="0">
              <a:latin typeface="Calibri" panose="020F0502020204030204" pitchFamily="34" charset="0"/>
              <a:ea typeface="Calibri" panose="020F0502020204030204" pitchFamily="34" charset="0"/>
              <a:cs typeface="Calibri" panose="020F0502020204030204" pitchFamily="34" charset="0"/>
            </a:endParaRPr>
          </a:p>
          <a:p>
            <a:pPr marL="1143000" lvl="2" indent="-228600" algn="l" rtl="0">
              <a:spcBef>
                <a:spcPts val="400"/>
              </a:spcBef>
              <a:spcAft>
                <a:spcPts val="0"/>
              </a:spcAft>
              <a:buClr>
                <a:schemeClr val="dk1"/>
              </a:buClr>
              <a:buSzPts val="2000"/>
              <a:buChar char="•"/>
            </a:pPr>
            <a:r>
              <a:rPr lang="en-US" dirty="0">
                <a:latin typeface="Calibri" panose="020F0502020204030204" pitchFamily="34" charset="0"/>
                <a:ea typeface="Calibri" panose="020F0502020204030204" pitchFamily="34" charset="0"/>
                <a:cs typeface="Calibri" panose="020F0502020204030204" pitchFamily="34" charset="0"/>
              </a:rPr>
              <a:t>External services, including cloud services</a:t>
            </a:r>
          </a:p>
          <a:p>
            <a:pPr marL="1143000" lvl="2" indent="-228600" algn="l" rtl="0">
              <a:spcBef>
                <a:spcPts val="400"/>
              </a:spcBef>
              <a:spcAft>
                <a:spcPts val="0"/>
              </a:spcAft>
              <a:buClr>
                <a:schemeClr val="dk1"/>
              </a:buClr>
              <a:buSzPts val="2000"/>
              <a:buChar char="•"/>
            </a:pPr>
            <a:r>
              <a:rPr lang="en-US" dirty="0">
                <a:latin typeface="Calibri" panose="020F0502020204030204" pitchFamily="34" charset="0"/>
                <a:ea typeface="Calibri" panose="020F0502020204030204" pitchFamily="34" charset="0"/>
                <a:cs typeface="Calibri" panose="020F0502020204030204" pitchFamily="34" charset="0"/>
              </a:rPr>
              <a:t>Other resources (human, informational)</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For changes with a high (technical or </a:t>
            </a:r>
            <a:r>
              <a:rPr lang="en-US" dirty="0" err="1">
                <a:latin typeface="Calibri" panose="020F0502020204030204" pitchFamily="34" charset="0"/>
                <a:ea typeface="Calibri" panose="020F0502020204030204" pitchFamily="34" charset="0"/>
                <a:cs typeface="Calibri" panose="020F0502020204030204" pitchFamily="34" charset="0"/>
              </a:rPr>
              <a:t>organisational</a:t>
            </a:r>
            <a:r>
              <a:rPr lang="en-US" dirty="0">
                <a:latin typeface="Calibri" panose="020F0502020204030204" pitchFamily="34" charset="0"/>
                <a:ea typeface="Calibri" panose="020F0502020204030204" pitchFamily="34" charset="0"/>
                <a:cs typeface="Calibri" panose="020F0502020204030204" pitchFamily="34" charset="0"/>
              </a:rPr>
              <a:t>) complexity: Initiation of a project to manage change implementation activities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29" name="Google Shape;1529;p1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spTree>
    <p:extLst>
      <p:ext uri="{BB962C8B-B14F-4D97-AF65-F5344CB8AC3E}">
        <p14:creationId xmlns:p14="http://schemas.microsoft.com/office/powerpoint/2010/main" val="30503644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1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Roles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35" name="Google Shape;1535;p118"/>
          <p:cNvGraphicFramePr/>
          <p:nvPr>
            <p:extLst>
              <p:ext uri="{D42A27DB-BD31-4B8C-83A1-F6EECF244321}">
                <p14:modId xmlns:p14="http://schemas.microsoft.com/office/powerpoint/2010/main" val="2050303989"/>
              </p:ext>
            </p:extLst>
          </p:nvPr>
        </p:nvGraphicFramePr>
        <p:xfrm>
          <a:off x="1981200" y="1697038"/>
          <a:ext cx="8229600" cy="4358670"/>
        </p:xfrm>
        <a:graphic>
          <a:graphicData uri="http://schemas.openxmlformats.org/drawingml/2006/table">
            <a:tbl>
              <a:tblPr firstRow="1" bandRow="1">
                <a:tableStyleId>{B301B821-A1FF-4177-AEE7-76D212191A09}</a:tableStyleId>
              </a:tblPr>
              <a:tblGrid>
                <a:gridCol w="1807525">
                  <a:extLst>
                    <a:ext uri="{9D8B030D-6E8A-4147-A177-3AD203B41FA5}">
                      <a16:colId xmlns:a16="http://schemas.microsoft.com/office/drawing/2014/main" val="20000"/>
                    </a:ext>
                  </a:extLst>
                </a:gridCol>
                <a:gridCol w="4498025">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dirty="0"/>
                        <a:t>Tasks</a:t>
                      </a:r>
                      <a:endParaRPr dirty="0"/>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owner CHM</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a:t>Generic tasks of a process owner applied in the context of CHM</a:t>
                      </a:r>
                      <a:endParaRPr sz="160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Process manager CHM</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Generic tasks of a process manager, plus:</a:t>
                      </a:r>
                      <a:endParaRPr sz="1600" dirty="0"/>
                    </a:p>
                    <a:p>
                      <a:pPr marL="285750" marR="0" lvl="0" indent="-285750" algn="l" rtl="0">
                        <a:spcBef>
                          <a:spcPts val="0"/>
                        </a:spcBef>
                        <a:spcAft>
                          <a:spcPts val="0"/>
                        </a:spcAft>
                        <a:buClr>
                          <a:schemeClr val="dk1"/>
                        </a:buClr>
                        <a:buSzPts val="1600"/>
                        <a:buFont typeface="Arial"/>
                        <a:buChar char="•"/>
                      </a:pPr>
                      <a:r>
                        <a:rPr lang="en-US" sz="1600" dirty="0"/>
                        <a:t>Plan, schedule, prepare and moderate change advisory board (CAB) meetings</a:t>
                      </a:r>
                      <a:endParaRPr dirty="0"/>
                    </a:p>
                    <a:p>
                      <a:pPr marL="285750" marR="0" lvl="0" indent="-285750" algn="l" rtl="0">
                        <a:spcBef>
                          <a:spcPts val="0"/>
                        </a:spcBef>
                        <a:spcAft>
                          <a:spcPts val="0"/>
                        </a:spcAft>
                        <a:buClr>
                          <a:schemeClr val="dk1"/>
                        </a:buClr>
                        <a:buSzPts val="1600"/>
                        <a:buFont typeface="Arial"/>
                        <a:buChar char="•"/>
                      </a:pPr>
                      <a:r>
                        <a:rPr lang="en-US" sz="1600" dirty="0"/>
                        <a:t>Maintain the list and descriptions of standard changes, together with relevant technical experts</a:t>
                      </a:r>
                      <a:endParaRPr dirty="0"/>
                    </a:p>
                    <a:p>
                      <a:pPr marL="285750" marR="0" lvl="0" indent="-285750" algn="l" rtl="0">
                        <a:spcBef>
                          <a:spcPts val="0"/>
                        </a:spcBef>
                        <a:spcAft>
                          <a:spcPts val="0"/>
                        </a:spcAft>
                        <a:buClr>
                          <a:schemeClr val="dk1"/>
                        </a:buClr>
                        <a:buSzPts val="1600"/>
                        <a:buFont typeface="Arial"/>
                        <a:buChar char="•"/>
                      </a:pPr>
                      <a:r>
                        <a:rPr lang="en-US" sz="1600" dirty="0"/>
                        <a:t>Ensure that all requests for changes are processed effectively, and in a timely manner</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Monitor the overall progress of change evaluation, approval and implementation</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Review the change records in regular intervals, to identify trends or nonconformities or poor documentation / traceability</a:t>
                      </a:r>
                      <a:endParaRPr dirty="0"/>
                    </a:p>
                  </a:txBody>
                  <a:tcPr marL="91450" marR="91450" marT="45725" marB="45725"/>
                </a:tc>
                <a:tc>
                  <a:txBody>
                    <a:bodyPr/>
                    <a:lstStyle/>
                    <a:p>
                      <a:pPr marL="0" marR="0" lvl="0" indent="0" algn="l" rtl="0">
                        <a:spcBef>
                          <a:spcPts val="0"/>
                        </a:spcBef>
                        <a:spcAft>
                          <a:spcPts val="0"/>
                        </a:spcAft>
                        <a:buNone/>
                      </a:pPr>
                      <a:r>
                        <a:rPr lang="en-US" sz="1600" dirty="0"/>
                        <a:t>1 in total</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1536" name="Google Shape;1536;p11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122</a:t>
            </a:fld>
            <a:endParaRPr/>
          </a:p>
        </p:txBody>
      </p:sp>
    </p:spTree>
    <p:extLst>
      <p:ext uri="{BB962C8B-B14F-4D97-AF65-F5344CB8AC3E}">
        <p14:creationId xmlns:p14="http://schemas.microsoft.com/office/powerpoint/2010/main" val="37813118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1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42" name="Google Shape;1542;p119"/>
          <p:cNvGraphicFramePr/>
          <p:nvPr>
            <p:extLst>
              <p:ext uri="{D42A27DB-BD31-4B8C-83A1-F6EECF244321}">
                <p14:modId xmlns:p14="http://schemas.microsoft.com/office/powerpoint/2010/main" val="3797931069"/>
              </p:ext>
            </p:extLst>
          </p:nvPr>
        </p:nvGraphicFramePr>
        <p:xfrm>
          <a:off x="1981200" y="1697038"/>
          <a:ext cx="8229600" cy="4114830"/>
        </p:xfrm>
        <a:graphic>
          <a:graphicData uri="http://schemas.openxmlformats.org/drawingml/2006/table">
            <a:tbl>
              <a:tblPr firstRow="1" bandRow="1">
                <a:tableStyleId>{B301B821-A1FF-4177-AEE7-76D212191A09}</a:tableStyleId>
              </a:tblPr>
              <a:tblGrid>
                <a:gridCol w="1685925">
                  <a:extLst>
                    <a:ext uri="{9D8B030D-6E8A-4147-A177-3AD203B41FA5}">
                      <a16:colId xmlns:a16="http://schemas.microsoft.com/office/drawing/2014/main" val="20000"/>
                    </a:ext>
                  </a:extLst>
                </a:gridCol>
                <a:gridCol w="46291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dirty="0"/>
                        <a:t>Tasks</a:t>
                      </a:r>
                      <a:endParaRPr dirty="0"/>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Change requester</a:t>
                      </a:r>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Raise a request for change</a:t>
                      </a:r>
                      <a:endParaRPr/>
                    </a:p>
                    <a:p>
                      <a:pPr marL="285750" marR="0" lvl="0" indent="-285750" algn="l" rtl="0">
                        <a:spcBef>
                          <a:spcPts val="0"/>
                        </a:spcBef>
                        <a:spcAft>
                          <a:spcPts val="0"/>
                        </a:spcAft>
                        <a:buClr>
                          <a:schemeClr val="dk1"/>
                        </a:buClr>
                        <a:buSzPts val="1600"/>
                        <a:buFont typeface="Arial"/>
                        <a:buChar char="•"/>
                      </a:pPr>
                      <a:r>
                        <a:rPr lang="en-US" sz="1600"/>
                        <a:t>If necessary, provide additional information to the change manager and represent the change during a CAB meeting</a:t>
                      </a:r>
                      <a:endParaRPr sz="1600"/>
                    </a:p>
                  </a:txBody>
                  <a:tcPr marL="91450" marR="91450" marT="45725" marB="45725"/>
                </a:tc>
                <a:tc>
                  <a:txBody>
                    <a:bodyPr/>
                    <a:lstStyle/>
                    <a:p>
                      <a:pPr marL="0" marR="0" lvl="0" indent="0" algn="l" rtl="0">
                        <a:spcBef>
                          <a:spcPts val="0"/>
                        </a:spcBef>
                        <a:spcAft>
                          <a:spcPts val="0"/>
                        </a:spcAft>
                        <a:buNone/>
                      </a:pPr>
                      <a:r>
                        <a:rPr lang="en-US" sz="1600"/>
                        <a:t>1 per request for change</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Change owner</a:t>
                      </a:r>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dirty="0"/>
                        <a:t>Control and coordinate all activities in the lifecycle of a specific change</a:t>
                      </a:r>
                      <a:endParaRPr dirty="0"/>
                    </a:p>
                    <a:p>
                      <a:pPr marL="285750" marR="0" lvl="0" indent="-285750" algn="l" rtl="0">
                        <a:spcBef>
                          <a:spcPts val="0"/>
                        </a:spcBef>
                        <a:spcAft>
                          <a:spcPts val="0"/>
                        </a:spcAft>
                        <a:buClr>
                          <a:schemeClr val="dk1"/>
                        </a:buClr>
                        <a:buSzPts val="1600"/>
                        <a:buFont typeface="Arial"/>
                        <a:buChar char="•"/>
                      </a:pPr>
                      <a:r>
                        <a:rPr lang="en-US" sz="1600" dirty="0"/>
                        <a:t>Monitor the progress of change evaluation and implementation for this change</a:t>
                      </a:r>
                      <a:endParaRPr dirty="0"/>
                    </a:p>
                    <a:p>
                      <a:pPr marL="285750" marR="0" lvl="0" indent="-285750" algn="l" rtl="0">
                        <a:spcBef>
                          <a:spcPts val="0"/>
                        </a:spcBef>
                        <a:spcAft>
                          <a:spcPts val="0"/>
                        </a:spcAft>
                        <a:buClr>
                          <a:schemeClr val="dk1"/>
                        </a:buClr>
                        <a:buSzPts val="1600"/>
                        <a:buFont typeface="Arial"/>
                        <a:buChar char="•"/>
                      </a:pPr>
                      <a:r>
                        <a:rPr lang="en-US" sz="1600" dirty="0"/>
                        <a:t>Ensure that the change record is complete and up-to-date at any time from recording the request for change to completion of the post implementation review</a:t>
                      </a:r>
                      <a:endParaRPr dirty="0"/>
                    </a:p>
                    <a:p>
                      <a:pPr marL="285750" marR="0" lvl="0" indent="-285750" algn="l" rtl="0">
                        <a:spcBef>
                          <a:spcPts val="0"/>
                        </a:spcBef>
                        <a:spcAft>
                          <a:spcPts val="0"/>
                        </a:spcAft>
                        <a:buClr>
                          <a:schemeClr val="dk1"/>
                        </a:buClr>
                        <a:buSzPts val="1600"/>
                        <a:buFont typeface="Arial"/>
                        <a:buChar char="•"/>
                      </a:pPr>
                      <a:r>
                        <a:rPr lang="en-US" sz="1600" dirty="0"/>
                        <a:t>As applicable, communicate with the release owner of the release containing this change</a:t>
                      </a:r>
                      <a:endParaRPr dirty="0"/>
                    </a:p>
                  </a:txBody>
                  <a:tcPr marL="91450" marR="91450" marT="45725" marB="45725"/>
                </a:tc>
                <a:tc>
                  <a:txBody>
                    <a:bodyPr/>
                    <a:lstStyle/>
                    <a:p>
                      <a:pPr marL="0" marR="0" lvl="0" indent="0" algn="l" rtl="0">
                        <a:spcBef>
                          <a:spcPts val="0"/>
                        </a:spcBef>
                        <a:spcAft>
                          <a:spcPts val="0"/>
                        </a:spcAft>
                        <a:buNone/>
                      </a:pPr>
                      <a:r>
                        <a:rPr lang="en-US" sz="1600" dirty="0"/>
                        <a:t>1 per change</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1543" name="Google Shape;1543;p1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123</a:t>
            </a:fld>
            <a:endParaRPr/>
          </a:p>
        </p:txBody>
      </p:sp>
    </p:spTree>
    <p:extLst>
      <p:ext uri="{BB962C8B-B14F-4D97-AF65-F5344CB8AC3E}">
        <p14:creationId xmlns:p14="http://schemas.microsoft.com/office/powerpoint/2010/main" val="14741948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49" name="Google Shape;1549;p120"/>
          <p:cNvGraphicFramePr/>
          <p:nvPr>
            <p:extLst>
              <p:ext uri="{D42A27DB-BD31-4B8C-83A1-F6EECF244321}">
                <p14:modId xmlns:p14="http://schemas.microsoft.com/office/powerpoint/2010/main" val="2142193688"/>
              </p:ext>
            </p:extLst>
          </p:nvPr>
        </p:nvGraphicFramePr>
        <p:xfrm>
          <a:off x="1981200" y="1697038"/>
          <a:ext cx="8229600" cy="4754900"/>
        </p:xfrm>
        <a:graphic>
          <a:graphicData uri="http://schemas.openxmlformats.org/drawingml/2006/table">
            <a:tbl>
              <a:tblPr firstRow="1" bandRow="1">
                <a:tableStyleId>{B301B821-A1FF-4177-AEE7-76D212191A09}</a:tableStyleId>
              </a:tblPr>
              <a:tblGrid>
                <a:gridCol w="1600200">
                  <a:extLst>
                    <a:ext uri="{9D8B030D-6E8A-4147-A177-3AD203B41FA5}">
                      <a16:colId xmlns:a16="http://schemas.microsoft.com/office/drawing/2014/main" val="20000"/>
                    </a:ext>
                  </a:extLst>
                </a:gridCol>
                <a:gridCol w="47053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dirty="0"/>
                        <a:t>Tasks</a:t>
                      </a:r>
                      <a:endParaRPr dirty="0"/>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Change advisory board (CAB)</a:t>
                      </a:r>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Evaluate non-standard changes, taking into account at least:</a:t>
                      </a:r>
                      <a:endParaRPr/>
                    </a:p>
                    <a:p>
                      <a:pPr marL="742950" marR="0" lvl="0" indent="-330200" algn="l" rtl="0">
                        <a:spcBef>
                          <a:spcPts val="0"/>
                        </a:spcBef>
                        <a:spcAft>
                          <a:spcPts val="0"/>
                        </a:spcAft>
                        <a:buSzPts val="1600"/>
                        <a:buChar char="-"/>
                      </a:pPr>
                      <a:r>
                        <a:rPr lang="en-US" sz="1600" u="none" strike="noStrike" cap="none"/>
                        <a:t>Benefits</a:t>
                      </a:r>
                      <a:endParaRPr/>
                    </a:p>
                    <a:p>
                      <a:pPr marL="742950" marR="0" lvl="0" indent="-330200" algn="l" rtl="0">
                        <a:spcBef>
                          <a:spcPts val="0"/>
                        </a:spcBef>
                        <a:spcAft>
                          <a:spcPts val="0"/>
                        </a:spcAft>
                        <a:buSzPts val="1600"/>
                        <a:buChar char="-"/>
                      </a:pPr>
                      <a:r>
                        <a:rPr lang="en-US" sz="1600" u="none" strike="noStrike" cap="none"/>
                        <a:t>Risks</a:t>
                      </a:r>
                      <a:endParaRPr/>
                    </a:p>
                    <a:p>
                      <a:pPr marL="742950" marR="0" lvl="0" indent="-330200" algn="l" rtl="0">
                        <a:spcBef>
                          <a:spcPts val="0"/>
                        </a:spcBef>
                        <a:spcAft>
                          <a:spcPts val="0"/>
                        </a:spcAft>
                        <a:buSzPts val="1600"/>
                        <a:buChar char="-"/>
                      </a:pPr>
                      <a:r>
                        <a:rPr lang="en-US" sz="1600" u="none" strike="noStrike" cap="none"/>
                        <a:t>Potential impact</a:t>
                      </a:r>
                      <a:endParaRPr/>
                    </a:p>
                    <a:p>
                      <a:pPr marL="742950" marR="0" lvl="0" indent="-330200" algn="l" rtl="0">
                        <a:spcBef>
                          <a:spcPts val="0"/>
                        </a:spcBef>
                        <a:spcAft>
                          <a:spcPts val="0"/>
                        </a:spcAft>
                        <a:buSzPts val="1600"/>
                        <a:buChar char="-"/>
                      </a:pPr>
                      <a:r>
                        <a:rPr lang="en-US" sz="1600" u="none" strike="noStrike" cap="none"/>
                        <a:t>Technical feasibility</a:t>
                      </a:r>
                      <a:endParaRPr/>
                    </a:p>
                    <a:p>
                      <a:pPr marL="742950" marR="0" lvl="0" indent="-330200" algn="l" rtl="0">
                        <a:spcBef>
                          <a:spcPts val="0"/>
                        </a:spcBef>
                        <a:spcAft>
                          <a:spcPts val="0"/>
                        </a:spcAft>
                        <a:buSzPts val="1600"/>
                        <a:buChar char="-"/>
                      </a:pPr>
                      <a:r>
                        <a:rPr lang="en-US" sz="1600" u="none" strike="noStrike" cap="none"/>
                        <a:t>Effort / cost</a:t>
                      </a:r>
                      <a:endParaRPr/>
                    </a:p>
                    <a:p>
                      <a:pPr marL="285750" marR="0" lvl="0" indent="-285750" algn="l" rtl="0">
                        <a:spcBef>
                          <a:spcPts val="0"/>
                        </a:spcBef>
                        <a:spcAft>
                          <a:spcPts val="0"/>
                        </a:spcAft>
                        <a:buClr>
                          <a:schemeClr val="dk1"/>
                        </a:buClr>
                        <a:buSzPts val="1600"/>
                        <a:buFont typeface="Arial"/>
                        <a:buChar char="•"/>
                      </a:pPr>
                      <a:r>
                        <a:rPr lang="en-US" sz="1600"/>
                        <a:t>Decide on the approval of non-standard changes, based on the evaluation results</a:t>
                      </a:r>
                      <a:endParaRPr/>
                    </a:p>
                    <a:p>
                      <a:pPr marL="0" marR="0" lvl="0" indent="0" algn="l" rtl="0">
                        <a:spcBef>
                          <a:spcPts val="0"/>
                        </a:spcBef>
                        <a:spcAft>
                          <a:spcPts val="0"/>
                        </a:spcAft>
                        <a:buClr>
                          <a:schemeClr val="dk1"/>
                        </a:buClr>
                        <a:buSzPts val="1600"/>
                        <a:buFont typeface="Arial"/>
                        <a:buNone/>
                      </a:pPr>
                      <a:endParaRPr sz="1600"/>
                    </a:p>
                    <a:p>
                      <a:pPr marL="0" marR="0" lvl="0" indent="0" algn="l" rtl="0">
                        <a:spcBef>
                          <a:spcPts val="0"/>
                        </a:spcBef>
                        <a:spcAft>
                          <a:spcPts val="0"/>
                        </a:spcAft>
                        <a:buClr>
                          <a:schemeClr val="dk1"/>
                        </a:buClr>
                        <a:buSzPts val="1600"/>
                        <a:buFont typeface="Arial"/>
                        <a:buNone/>
                      </a:pPr>
                      <a:r>
                        <a:rPr lang="en-US" sz="1600"/>
                        <a:t>Important notes:</a:t>
                      </a:r>
                      <a:endParaRPr/>
                    </a:p>
                    <a:p>
                      <a:pPr marL="285750" marR="0" lvl="0" indent="-285750" algn="l" rtl="0">
                        <a:spcBef>
                          <a:spcPts val="0"/>
                        </a:spcBef>
                        <a:spcAft>
                          <a:spcPts val="0"/>
                        </a:spcAft>
                        <a:buClr>
                          <a:schemeClr val="dk1"/>
                        </a:buClr>
                        <a:buSzPts val="1600"/>
                        <a:buFont typeface="Arial"/>
                        <a:buChar char="•"/>
                      </a:pPr>
                      <a:r>
                        <a:rPr lang="en-US" sz="1600"/>
                        <a:t>The CAB should be composed of (all) relevant stakeholders of the changes that are currently subject to evaluation and approval.</a:t>
                      </a:r>
                      <a:endParaRPr/>
                    </a:p>
                    <a:p>
                      <a:pPr marL="285750" marR="0" lvl="0" indent="-285750" algn="l" rtl="0">
                        <a:spcBef>
                          <a:spcPts val="0"/>
                        </a:spcBef>
                        <a:spcAft>
                          <a:spcPts val="0"/>
                        </a:spcAft>
                        <a:buClr>
                          <a:schemeClr val="dk1"/>
                        </a:buClr>
                        <a:buSzPts val="1600"/>
                        <a:buFont typeface="Arial"/>
                        <a:buChar char="•"/>
                      </a:pPr>
                      <a:r>
                        <a:rPr lang="en-US" sz="1600"/>
                        <a:t>CAB meetings should take place in regular intervals, although the specific composition of the CAB may / will vary.</a:t>
                      </a:r>
                      <a:endParaRPr/>
                    </a:p>
                  </a:txBody>
                  <a:tcPr marL="91450" marR="91450" marT="45725" marB="45725"/>
                </a:tc>
                <a:tc>
                  <a:txBody>
                    <a:bodyPr/>
                    <a:lstStyle/>
                    <a:p>
                      <a:pPr marL="0" marR="0" lvl="0" indent="0" algn="l" rtl="0">
                        <a:spcBef>
                          <a:spcPts val="0"/>
                        </a:spcBef>
                        <a:spcAft>
                          <a:spcPts val="0"/>
                        </a:spcAft>
                        <a:buNone/>
                      </a:pPr>
                      <a:r>
                        <a:rPr lang="en-US" sz="1600" dirty="0"/>
                        <a:t>1 board for a certain number of changes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550" name="Google Shape;1550;p1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124</a:t>
            </a:fld>
            <a:endParaRPr/>
          </a:p>
        </p:txBody>
      </p:sp>
    </p:spTree>
    <p:extLst>
      <p:ext uri="{BB962C8B-B14F-4D97-AF65-F5344CB8AC3E}">
        <p14:creationId xmlns:p14="http://schemas.microsoft.com/office/powerpoint/2010/main" val="23239404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125</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6312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2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Release &amp; Deployment Management (RDM)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72" name="Google Shape;1572;p1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126</a:t>
            </a:fld>
            <a:endParaRPr/>
          </a:p>
        </p:txBody>
      </p:sp>
      <p:sp>
        <p:nvSpPr>
          <p:cNvPr id="1573" name="Google Shape;1573;p123"/>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74" name="Google Shape;1574;p123"/>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575" name="Google Shape;1575;p123"/>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bundle changes into appropriate types of releases and to effectively deploy them</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9672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1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CHM: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582" name="Google Shape;1582;p124"/>
          <p:cNvGrpSpPr/>
          <p:nvPr/>
        </p:nvGrpSpPr>
        <p:grpSpPr>
          <a:xfrm>
            <a:off x="2260877" y="1697175"/>
            <a:ext cx="7670245" cy="4624863"/>
            <a:chOff x="1651277" y="577"/>
            <a:chExt cx="7670245" cy="4624863"/>
          </a:xfrm>
        </p:grpSpPr>
        <p:sp>
          <p:nvSpPr>
            <p:cNvPr id="1583" name="Google Shape;1583;p124"/>
            <p:cNvSpPr/>
            <p:nvPr/>
          </p:nvSpPr>
          <p:spPr>
            <a:xfrm rot="10800000">
              <a:off x="2024610" y="57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84" name="Google Shape;1584;p124"/>
            <p:cNvSpPr txBox="1"/>
            <p:nvPr/>
          </p:nvSpPr>
          <p:spPr>
            <a:xfrm>
              <a:off x="2211276" y="57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How are different release and deployment strategies applied to different CIs?</a:t>
              </a:r>
              <a:endParaRPr sz="2100">
                <a:solidFill>
                  <a:schemeClr val="lt1"/>
                </a:solidFill>
                <a:latin typeface="Calibri"/>
                <a:ea typeface="Calibri"/>
                <a:cs typeface="Calibri"/>
                <a:sym typeface="Calibri"/>
              </a:endParaRPr>
            </a:p>
          </p:txBody>
        </p:sp>
        <p:sp>
          <p:nvSpPr>
            <p:cNvPr id="1585" name="Google Shape;1585;p124"/>
            <p:cNvSpPr/>
            <p:nvPr/>
          </p:nvSpPr>
          <p:spPr>
            <a:xfrm>
              <a:off x="1651277" y="57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86" name="Google Shape;1586;p124"/>
            <p:cNvSpPr/>
            <p:nvPr/>
          </p:nvSpPr>
          <p:spPr>
            <a:xfrm rot="10800000">
              <a:off x="2024610" y="97012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87" name="Google Shape;1587;p124"/>
            <p:cNvSpPr txBox="1"/>
            <p:nvPr/>
          </p:nvSpPr>
          <p:spPr>
            <a:xfrm>
              <a:off x="2211276" y="97012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Which changes are included in which kinds of releases?</a:t>
              </a:r>
              <a:endParaRPr sz="2100">
                <a:solidFill>
                  <a:schemeClr val="lt1"/>
                </a:solidFill>
                <a:latin typeface="Calibri"/>
                <a:ea typeface="Calibri"/>
                <a:cs typeface="Calibri"/>
                <a:sym typeface="Calibri"/>
              </a:endParaRPr>
            </a:p>
          </p:txBody>
        </p:sp>
        <p:sp>
          <p:nvSpPr>
            <p:cNvPr id="1588" name="Google Shape;1588;p124"/>
            <p:cNvSpPr/>
            <p:nvPr/>
          </p:nvSpPr>
          <p:spPr>
            <a:xfrm>
              <a:off x="1651277" y="97012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89" name="Google Shape;1589;p124"/>
            <p:cNvSpPr/>
            <p:nvPr/>
          </p:nvSpPr>
          <p:spPr>
            <a:xfrm rot="10800000">
              <a:off x="2024610" y="1939677"/>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0" name="Google Shape;1590;p124"/>
            <p:cNvSpPr txBox="1"/>
            <p:nvPr/>
          </p:nvSpPr>
          <p:spPr>
            <a:xfrm>
              <a:off x="2211276" y="1939677"/>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How can releases be planned and tested prior to deployment?</a:t>
              </a:r>
              <a:endParaRPr sz="2100">
                <a:solidFill>
                  <a:schemeClr val="lt1"/>
                </a:solidFill>
                <a:latin typeface="Calibri"/>
                <a:ea typeface="Calibri"/>
                <a:cs typeface="Calibri"/>
                <a:sym typeface="Calibri"/>
              </a:endParaRPr>
            </a:p>
          </p:txBody>
        </p:sp>
        <p:sp>
          <p:nvSpPr>
            <p:cNvPr id="1591" name="Google Shape;1591;p124"/>
            <p:cNvSpPr/>
            <p:nvPr/>
          </p:nvSpPr>
          <p:spPr>
            <a:xfrm>
              <a:off x="1651277" y="1939677"/>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2" name="Google Shape;1592;p124"/>
            <p:cNvSpPr/>
            <p:nvPr/>
          </p:nvSpPr>
          <p:spPr>
            <a:xfrm rot="10800000">
              <a:off x="2024610" y="2909226"/>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3" name="Google Shape;1593;p124"/>
            <p:cNvSpPr txBox="1"/>
            <p:nvPr/>
          </p:nvSpPr>
          <p:spPr>
            <a:xfrm>
              <a:off x="2211276" y="2909226"/>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a:solidFill>
                    <a:schemeClr val="lt1"/>
                  </a:solidFill>
                  <a:latin typeface="Calibri"/>
                  <a:ea typeface="Calibri"/>
                  <a:cs typeface="Calibri"/>
                  <a:sym typeface="Calibri"/>
                </a:rPr>
                <a:t>How do we know if a release was successful?</a:t>
              </a:r>
              <a:endParaRPr sz="2100">
                <a:solidFill>
                  <a:schemeClr val="lt1"/>
                </a:solidFill>
                <a:latin typeface="Calibri"/>
                <a:ea typeface="Calibri"/>
                <a:cs typeface="Calibri"/>
                <a:sym typeface="Calibri"/>
              </a:endParaRPr>
            </a:p>
          </p:txBody>
        </p:sp>
        <p:sp>
          <p:nvSpPr>
            <p:cNvPr id="1594" name="Google Shape;1594;p124"/>
            <p:cNvSpPr/>
            <p:nvPr/>
          </p:nvSpPr>
          <p:spPr>
            <a:xfrm>
              <a:off x="1651277" y="2909226"/>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5" name="Google Shape;1595;p124"/>
            <p:cNvSpPr/>
            <p:nvPr/>
          </p:nvSpPr>
          <p:spPr>
            <a:xfrm rot="10800000">
              <a:off x="2024610" y="3878776"/>
              <a:ext cx="7296912" cy="74666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6" name="Google Shape;1596;p124"/>
            <p:cNvSpPr txBox="1"/>
            <p:nvPr/>
          </p:nvSpPr>
          <p:spPr>
            <a:xfrm>
              <a:off x="2211276" y="3878776"/>
              <a:ext cx="7110246" cy="746664"/>
            </a:xfrm>
            <a:prstGeom prst="rect">
              <a:avLst/>
            </a:prstGeom>
            <a:noFill/>
            <a:ln>
              <a:noFill/>
            </a:ln>
          </p:spPr>
          <p:txBody>
            <a:bodyPr spcFirstLastPara="1" wrap="square" lIns="3292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a:solidFill>
                    <a:schemeClr val="lt1"/>
                  </a:solidFill>
                  <a:latin typeface="Calibri"/>
                  <a:ea typeface="Calibri"/>
                  <a:cs typeface="Calibri"/>
                  <a:sym typeface="Calibri"/>
                </a:rPr>
                <a:t>How can unsuccessful deployments be reversed?</a:t>
              </a:r>
              <a:endParaRPr sz="2100">
                <a:solidFill>
                  <a:schemeClr val="lt1"/>
                </a:solidFill>
                <a:latin typeface="Calibri"/>
                <a:ea typeface="Calibri"/>
                <a:cs typeface="Calibri"/>
                <a:sym typeface="Calibri"/>
              </a:endParaRPr>
            </a:p>
          </p:txBody>
        </p:sp>
        <p:sp>
          <p:nvSpPr>
            <p:cNvPr id="1597" name="Google Shape;1597;p124"/>
            <p:cNvSpPr/>
            <p:nvPr/>
          </p:nvSpPr>
          <p:spPr>
            <a:xfrm>
              <a:off x="1651277" y="3878776"/>
              <a:ext cx="746664" cy="74666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598" name="Google Shape;1598;p1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spTree>
    <p:extLst>
      <p:ext uri="{BB962C8B-B14F-4D97-AF65-F5344CB8AC3E}">
        <p14:creationId xmlns:p14="http://schemas.microsoft.com/office/powerpoint/2010/main" val="36073894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05" name="Google Shape;1605;p1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128</a:t>
            </a:fld>
            <a:endParaRPr/>
          </a:p>
        </p:txBody>
      </p:sp>
      <p:graphicFrame>
        <p:nvGraphicFramePr>
          <p:cNvPr id="1606" name="Google Shape;1606;p125"/>
          <p:cNvGraphicFramePr/>
          <p:nvPr>
            <p:extLst>
              <p:ext uri="{D42A27DB-BD31-4B8C-83A1-F6EECF244321}">
                <p14:modId xmlns:p14="http://schemas.microsoft.com/office/powerpoint/2010/main" val="3283539204"/>
              </p:ext>
            </p:extLst>
          </p:nvPr>
        </p:nvGraphicFramePr>
        <p:xfrm>
          <a:off x="739739" y="1696598"/>
          <a:ext cx="10712522" cy="954835"/>
        </p:xfrm>
        <a:graphic>
          <a:graphicData uri="http://schemas.openxmlformats.org/drawingml/2006/table">
            <a:tbl>
              <a:tblPr firstRow="1" firstCol="1" bandRow="1">
                <a:tableStyleId>{B301B821-A1FF-4177-AEE7-76D212191A09}</a:tableStyleId>
              </a:tblPr>
              <a:tblGrid>
                <a:gridCol w="10712522">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Release</a:t>
                      </a:r>
                      <a:r>
                        <a:rPr lang="en-US" sz="2000" dirty="0">
                          <a:solidFill>
                            <a:schemeClr val="dk1"/>
                          </a:solidFill>
                        </a:rPr>
                        <a:t>:</a:t>
                      </a:r>
                      <a:endParaRPr dirty="0"/>
                    </a:p>
                    <a:p>
                      <a:pPr marL="457200" marR="0" lvl="1" indent="0" algn="l" rtl="0">
                        <a:spcBef>
                          <a:spcPts val="0"/>
                        </a:spcBef>
                        <a:spcAft>
                          <a:spcPts val="0"/>
                        </a:spcAft>
                        <a:buNone/>
                      </a:pPr>
                      <a:r>
                        <a:rPr lang="en-GB" sz="1800" b="0" u="none" strike="noStrike" cap="none" dirty="0">
                          <a:solidFill>
                            <a:schemeClr val="dk1"/>
                          </a:solidFill>
                          <a:sym typeface="Calibri"/>
                        </a:rPr>
                        <a:t>Set of one or more changes that are grouped together and deployed as a logical unit</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607" name="Google Shape;1607;p125"/>
          <p:cNvGraphicFramePr/>
          <p:nvPr>
            <p:extLst>
              <p:ext uri="{D42A27DB-BD31-4B8C-83A1-F6EECF244321}">
                <p14:modId xmlns:p14="http://schemas.microsoft.com/office/powerpoint/2010/main" val="3589032366"/>
              </p:ext>
            </p:extLst>
          </p:nvPr>
        </p:nvGraphicFramePr>
        <p:xfrm>
          <a:off x="739739" y="2953642"/>
          <a:ext cx="10712522" cy="2392680"/>
        </p:xfrm>
        <a:graphic>
          <a:graphicData uri="http://schemas.openxmlformats.org/drawingml/2006/table">
            <a:tbl>
              <a:tblPr firstRow="1" firstCol="1" bandRow="1">
                <a:tableStyleId>{B301B821-A1FF-4177-AEE7-76D212191A09}</a:tableStyleId>
              </a:tblPr>
              <a:tblGrid>
                <a:gridCol w="10712522">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Release and deployment strategy:</a:t>
                      </a:r>
                      <a:endParaRPr b="0" dirty="0"/>
                    </a:p>
                    <a:p>
                      <a:pPr marL="457200" marR="0" lvl="1" indent="0" algn="l" rtl="0">
                        <a:spcBef>
                          <a:spcPts val="0"/>
                        </a:spcBef>
                        <a:spcAft>
                          <a:spcPts val="600"/>
                        </a:spcAft>
                        <a:buNone/>
                      </a:pPr>
                      <a:r>
                        <a:rPr lang="en-GB" sz="1800" b="0" u="none" strike="noStrike" cap="none" dirty="0">
                          <a:solidFill>
                            <a:schemeClr val="dk1"/>
                          </a:solidFill>
                          <a:sym typeface="Calibri"/>
                        </a:rPr>
                        <a:t>Approach taken to manage releases and their deployment for a given set of service components and related configuration items (CIs), including organisational and technical aspects of planning, building, testing, evaluating, accepting and deploying releases</a:t>
                      </a:r>
                    </a:p>
                    <a:p>
                      <a:pPr marL="457200" marR="0" lvl="1" indent="0" algn="l" rtl="0">
                        <a:spcBef>
                          <a:spcPts val="0"/>
                        </a:spcBef>
                        <a:spcAft>
                          <a:spcPts val="600"/>
                        </a:spcAft>
                        <a:buNone/>
                      </a:pPr>
                      <a:r>
                        <a:rPr lang="en-GB" sz="1600" b="0" u="none" strike="noStrike" cap="none" dirty="0">
                          <a:solidFill>
                            <a:schemeClr val="dk1"/>
                          </a:solidFill>
                          <a:sym typeface="Calibri"/>
                        </a:rPr>
                        <a:t>Note: Typical release and deployment strategies include continuous integration (a DevOps practice where changes to software source code are regularly merged into a central repository, followed by running automated builds and tests) and fixed release cycles (where minor and major releases are planned according to a long-term schedule, with emergency releases being deployed between release cycles as necessary).</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20276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14" name="Google Shape;1614;p1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129</a:t>
            </a:fld>
            <a:endParaRPr/>
          </a:p>
        </p:txBody>
      </p:sp>
      <p:graphicFrame>
        <p:nvGraphicFramePr>
          <p:cNvPr id="1615" name="Google Shape;1615;p126"/>
          <p:cNvGraphicFramePr/>
          <p:nvPr/>
        </p:nvGraphicFramePr>
        <p:xfrm>
          <a:off x="1981200" y="1697038"/>
          <a:ext cx="8229600" cy="386664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PR13 Release &amp; Deployment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PR13.1 Release and deployment strategies shall be defined, together with the service components and CIs to which they are applied. Strategies shall be aligned with the frequency and impact of releases as well as the technology supporting deployment.</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PR13.2 Criteria for including approved changes in a release shall be defined, taking into consideration the applicable release and deployment strategy.</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PR13.3 Deployment of releases shall be planned, including acceptance criteria, as needed.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PR13.4 Releases shall be built, tested and evaluated against acceptance criteria prior to being deployed. The extent of release testing shall be appropriate to the type of release and its potential impact on services.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PR13.5 Deployment preparation shall consider steps to be taken in case of unsuccessful deployment.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PR13.6 Deployment activities shall be evaluated for success or failure.</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027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What is a service?</a:t>
            </a:r>
            <a:endParaRPr i="1">
              <a:latin typeface="Calibri" panose="020F0502020204030204" pitchFamily="34" charset="0"/>
              <a:ea typeface="Calibri" panose="020F0502020204030204" pitchFamily="34" charset="0"/>
              <a:cs typeface="Calibri" panose="020F0502020204030204" pitchFamily="34" charset="0"/>
            </a:endParaRPr>
          </a:p>
        </p:txBody>
      </p:sp>
      <p:sp>
        <p:nvSpPr>
          <p:cNvPr id="128" name="Google Shape;128;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29" name="Google Shape;129;p8"/>
          <p:cNvSpPr/>
          <p:nvPr/>
        </p:nvSpPr>
        <p:spPr>
          <a:xfrm>
            <a:off x="1913754" y="3050350"/>
            <a:ext cx="8394356"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IT services: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desktop workstations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Connectivity: E-Mail, LAN, internet access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computational resources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and special applications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Storage, backup, archival storage</a:t>
            </a:r>
            <a:endParaRPr dirty="0">
              <a:latin typeface="Wingdings" panose="05000000000000000000" pitchFamily="2" charset="2"/>
            </a:endParaRPr>
          </a:p>
        </p:txBody>
      </p:sp>
      <p:graphicFrame>
        <p:nvGraphicFramePr>
          <p:cNvPr id="130" name="Google Shape;130;p8"/>
          <p:cNvGraphicFramePr/>
          <p:nvPr/>
        </p:nvGraphicFramePr>
        <p:xfrm>
          <a:off x="665629" y="1696602"/>
          <a:ext cx="10860748" cy="1150960"/>
        </p:xfrm>
        <a:graphic>
          <a:graphicData uri="http://schemas.openxmlformats.org/drawingml/2006/table">
            <a:tbl>
              <a:tblPr firstRow="1" firstCol="1" bandRow="1">
                <a:tableStyleId>{B301B821-A1FF-4177-AEE7-76D212191A09}</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t>Way to </a:t>
                      </a:r>
                      <a:r>
                        <a:rPr lang="en-GB" sz="1800" b="0" u="none" strike="noStrike" cap="none" dirty="0">
                          <a:solidFill>
                            <a:schemeClr val="dk1"/>
                          </a:solidFill>
                          <a:sym typeface="Arial"/>
                        </a:rPr>
                        <a:t>provide</a:t>
                      </a:r>
                      <a:r>
                        <a:rPr lang="en-GB" sz="1800" b="0" u="none" strike="noStrike" cap="none" dirty="0"/>
                        <a:t> </a:t>
                      </a:r>
                      <a:r>
                        <a:rPr lang="en-GB" sz="1800" b="0" u="none" strike="noStrike" cap="none" dirty="0">
                          <a:solidFill>
                            <a:schemeClr val="dk1"/>
                          </a:solidFill>
                          <a:sym typeface="Arial"/>
                        </a:rPr>
                        <a:t>value</a:t>
                      </a:r>
                      <a:r>
                        <a:rPr lang="en-GB" sz="1800" b="0" u="none" strike="noStrike" cap="none" dirty="0"/>
                        <a:t> to customers through bringing about results that they want to achieve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31" name="Google Shape;131;p8"/>
          <p:cNvGraphicFramePr/>
          <p:nvPr/>
        </p:nvGraphicFramePr>
        <p:xfrm>
          <a:off x="665626" y="5315375"/>
          <a:ext cx="10860748" cy="1150960"/>
        </p:xfrm>
        <a:graphic>
          <a:graphicData uri="http://schemas.openxmlformats.org/drawingml/2006/table">
            <a:tbl>
              <a:tblPr firstRow="1" firstCol="1" bandRow="1">
                <a:tableStyleId>{B301B821-A1FF-4177-AEE7-76D212191A09}</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 (or part of an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 that manages and delivers a service or services to customers</a:t>
                      </a:r>
                      <a:endParaRPr sz="1800" b="0" i="0" u="none" strike="noStrike" cap="none" dirty="0"/>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76084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1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621" name="Google Shape;1621;p127"/>
          <p:cNvGrpSpPr/>
          <p:nvPr/>
        </p:nvGrpSpPr>
        <p:grpSpPr>
          <a:xfrm>
            <a:off x="246580" y="1729277"/>
            <a:ext cx="11784458" cy="4854082"/>
            <a:chOff x="0" y="32679"/>
            <a:chExt cx="10972800" cy="4560660"/>
          </a:xfrm>
        </p:grpSpPr>
        <p:sp>
          <p:nvSpPr>
            <p:cNvPr id="1622" name="Google Shape;1622;p127"/>
            <p:cNvSpPr/>
            <p:nvPr/>
          </p:nvSpPr>
          <p:spPr>
            <a:xfrm>
              <a:off x="0" y="416439"/>
              <a:ext cx="10972800" cy="41769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23" name="Google Shape;1623;p127"/>
            <p:cNvSpPr txBox="1"/>
            <p:nvPr/>
          </p:nvSpPr>
          <p:spPr>
            <a:xfrm>
              <a:off x="0" y="416439"/>
              <a:ext cx="10972800" cy="4176900"/>
            </a:xfrm>
            <a:prstGeom prst="rect">
              <a:avLst/>
            </a:prstGeom>
            <a:noFill/>
            <a:ln>
              <a:noFill/>
            </a:ln>
          </p:spPr>
          <p:txBody>
            <a:bodyPr spcFirstLastPara="1" wrap="square" lIns="851600" tIns="541525" rIns="851600" bIns="184900" anchor="t" anchorCtr="0">
              <a:noAutofit/>
            </a:bodyPr>
            <a:lstStyle/>
            <a:p>
              <a:pPr marL="228600" marR="0" lvl="1" indent="-222250" algn="l" rtl="0">
                <a:lnSpc>
                  <a:spcPct val="90000"/>
                </a:lnSpc>
                <a:spcBef>
                  <a:spcPts val="0"/>
                </a:spcBef>
                <a:spcAft>
                  <a:spcPts val="0"/>
                </a:spcAft>
                <a:buClr>
                  <a:schemeClr val="dk1"/>
                </a:buClr>
                <a:buSzPts val="2500"/>
                <a:buFont typeface="Calibri"/>
                <a:buChar char="•"/>
              </a:pPr>
              <a:r>
                <a:rPr lang="en-US" sz="2400" b="0" i="0" u="none" strike="noStrike" cap="none" dirty="0">
                  <a:solidFill>
                    <a:schemeClr val="dk1"/>
                  </a:solidFill>
                  <a:latin typeface="Calibri"/>
                  <a:ea typeface="Calibri"/>
                  <a:cs typeface="Calibri"/>
                  <a:sym typeface="Calibri"/>
                </a:rPr>
                <a:t>Define a </a:t>
              </a:r>
              <a:r>
                <a:rPr lang="en-US" sz="2400" b="0" i="0" u="none" strike="noStrike" cap="none" dirty="0" err="1">
                  <a:solidFill>
                    <a:schemeClr val="dk1"/>
                  </a:solidFill>
                  <a:latin typeface="Calibri"/>
                  <a:ea typeface="Calibri"/>
                  <a:cs typeface="Calibri"/>
                  <a:sym typeface="Calibri"/>
                </a:rPr>
                <a:t>standardised</a:t>
              </a:r>
              <a:r>
                <a:rPr lang="en-US" sz="2400" b="0" i="0" u="none" strike="noStrike" cap="none" dirty="0">
                  <a:solidFill>
                    <a:schemeClr val="dk1"/>
                  </a:solidFill>
                  <a:latin typeface="Calibri"/>
                  <a:ea typeface="Calibri"/>
                  <a:cs typeface="Calibri"/>
                  <a:sym typeface="Calibri"/>
                </a:rPr>
                <a:t> and repeatable way of defining and planning releases, based on approved changes and the schedule of changes.</a:t>
              </a:r>
              <a:endParaRPr sz="2400" b="0" i="0" u="none" strike="noStrike" cap="none" dirty="0">
                <a:solidFill>
                  <a:schemeClr val="dk1"/>
                </a:solidFill>
                <a:latin typeface="Calibri"/>
                <a:ea typeface="Calibri"/>
                <a:cs typeface="Calibri"/>
                <a:sym typeface="Calibri"/>
              </a:endParaRPr>
            </a:p>
            <a:p>
              <a:pPr marL="228600" marR="0" lvl="1" indent="-222250" algn="l" rtl="0">
                <a:lnSpc>
                  <a:spcPct val="90000"/>
                </a:lnSpc>
                <a:spcBef>
                  <a:spcPts val="390"/>
                </a:spcBef>
                <a:spcAft>
                  <a:spcPts val="0"/>
                </a:spcAft>
                <a:buClr>
                  <a:schemeClr val="dk1"/>
                </a:buClr>
                <a:buSzPts val="2500"/>
                <a:buFont typeface="Calibri"/>
                <a:buChar char="•"/>
              </a:pPr>
              <a:r>
                <a:rPr lang="en-US" sz="2400" b="0" i="0" u="none" strike="noStrike" cap="none" dirty="0">
                  <a:solidFill>
                    <a:schemeClr val="dk1"/>
                  </a:solidFill>
                  <a:latin typeface="Calibri"/>
                  <a:ea typeface="Calibri"/>
                  <a:cs typeface="Calibri"/>
                  <a:sym typeface="Calibri"/>
                </a:rPr>
                <a:t>Define criteria for identifying different types of releases, such as major releases, minor releases or emergency releases.</a:t>
              </a:r>
              <a:endParaRPr sz="2400" b="0" i="0" u="none" strike="noStrike" cap="none" dirty="0">
                <a:solidFill>
                  <a:schemeClr val="dk1"/>
                </a:solidFill>
                <a:latin typeface="Calibri"/>
                <a:ea typeface="Calibri"/>
                <a:cs typeface="Calibri"/>
                <a:sym typeface="Calibri"/>
              </a:endParaRPr>
            </a:p>
            <a:p>
              <a:pPr marL="228600" marR="0" lvl="1" indent="-222250" algn="l" rtl="0">
                <a:lnSpc>
                  <a:spcPct val="90000"/>
                </a:lnSpc>
                <a:spcBef>
                  <a:spcPts val="390"/>
                </a:spcBef>
                <a:spcAft>
                  <a:spcPts val="0"/>
                </a:spcAft>
                <a:buClr>
                  <a:schemeClr val="dk1"/>
                </a:buClr>
                <a:buSzPts val="2500"/>
                <a:buFont typeface="Calibri"/>
                <a:buChar char="•"/>
              </a:pPr>
              <a:r>
                <a:rPr lang="en-US" sz="2400" b="0" i="0" u="none" strike="noStrike" cap="none" dirty="0">
                  <a:solidFill>
                    <a:schemeClr val="dk1"/>
                  </a:solidFill>
                  <a:latin typeface="Calibri"/>
                  <a:ea typeface="Calibri"/>
                  <a:cs typeface="Calibri"/>
                  <a:sym typeface="Calibri"/>
                </a:rPr>
                <a:t>Define release and deployment strategies for all CIs under control of the change management process, ensuring the approach for deploying changes to a CI or a set of CIs is understood.</a:t>
              </a:r>
            </a:p>
            <a:p>
              <a:pPr marL="627063" lvl="3" indent="-222250">
                <a:lnSpc>
                  <a:spcPct val="90000"/>
                </a:lnSpc>
                <a:spcBef>
                  <a:spcPts val="390"/>
                </a:spcBef>
                <a:buClr>
                  <a:schemeClr val="dk1"/>
                </a:buClr>
                <a:buSzPts val="2500"/>
                <a:buFont typeface="Calibri"/>
                <a:buChar char="•"/>
                <a:tabLst>
                  <a:tab pos="1079500" algn="l"/>
                </a:tabLst>
              </a:pPr>
              <a:r>
                <a:rPr lang="en-GB" sz="1600" dirty="0"/>
                <a:t>Define the service components and CIs which the strategy applies to, and under what conditions</a:t>
              </a:r>
            </a:p>
            <a:p>
              <a:pPr marL="627063" lvl="3" indent="-222250">
                <a:lnSpc>
                  <a:spcPct val="90000"/>
                </a:lnSpc>
                <a:spcBef>
                  <a:spcPts val="390"/>
                </a:spcBef>
                <a:buClr>
                  <a:schemeClr val="dk1"/>
                </a:buClr>
                <a:buSzPts val="2500"/>
                <a:buFont typeface="Calibri"/>
                <a:buChar char="•"/>
                <a:tabLst>
                  <a:tab pos="1079500" algn="l"/>
                </a:tabLst>
              </a:pPr>
              <a:r>
                <a:rPr lang="en-GB" sz="1600" dirty="0"/>
                <a:t>Define the frequency of releases and manner of release for the strategy</a:t>
              </a:r>
            </a:p>
            <a:p>
              <a:pPr marL="627063" lvl="3" indent="-222250">
                <a:lnSpc>
                  <a:spcPct val="90000"/>
                </a:lnSpc>
                <a:spcBef>
                  <a:spcPts val="390"/>
                </a:spcBef>
                <a:buClr>
                  <a:schemeClr val="dk1"/>
                </a:buClr>
                <a:buSzPts val="2500"/>
                <a:buFont typeface="Calibri"/>
                <a:buChar char="•"/>
                <a:tabLst>
                  <a:tab pos="1079500" algn="l"/>
                </a:tabLst>
              </a:pPr>
              <a:r>
                <a:rPr lang="en-GB" sz="1600" dirty="0"/>
                <a:t>Define the testing to be performed under this strategy</a:t>
              </a:r>
              <a:endParaRPr sz="1600" b="0" i="0" u="none" strike="noStrike" cap="none" dirty="0">
                <a:solidFill>
                  <a:schemeClr val="dk1"/>
                </a:solidFill>
                <a:latin typeface="Calibri"/>
                <a:ea typeface="Calibri"/>
                <a:cs typeface="Calibri"/>
                <a:sym typeface="Calibri"/>
              </a:endParaRPr>
            </a:p>
            <a:p>
              <a:pPr marL="228600" marR="0" lvl="1" indent="-222250" algn="l" rtl="0">
                <a:lnSpc>
                  <a:spcPct val="90000"/>
                </a:lnSpc>
                <a:spcBef>
                  <a:spcPts val="390"/>
                </a:spcBef>
                <a:spcAft>
                  <a:spcPts val="0"/>
                </a:spcAft>
                <a:buClr>
                  <a:schemeClr val="dk1"/>
                </a:buClr>
                <a:buSzPts val="2500"/>
                <a:buFont typeface="Calibri"/>
                <a:buChar char="•"/>
              </a:pPr>
              <a:r>
                <a:rPr lang="en-US" sz="2400" b="0" i="0" u="none" strike="noStrike" cap="none" dirty="0">
                  <a:solidFill>
                    <a:schemeClr val="dk1"/>
                  </a:solidFill>
                  <a:latin typeface="Calibri"/>
                  <a:ea typeface="Calibri"/>
                  <a:cs typeface="Calibri"/>
                  <a:sym typeface="Calibri"/>
                </a:rPr>
                <a:t>Define a way to record the results of release and deployment testing and evaluation of acceptance criteria.</a:t>
              </a:r>
              <a:endParaRPr sz="2400" b="0" i="0" u="none" strike="noStrike" cap="none" dirty="0">
                <a:solidFill>
                  <a:schemeClr val="dk1"/>
                </a:solidFill>
                <a:latin typeface="Calibri"/>
                <a:ea typeface="Calibri"/>
                <a:cs typeface="Calibri"/>
                <a:sym typeface="Calibri"/>
              </a:endParaRPr>
            </a:p>
          </p:txBody>
        </p:sp>
        <p:sp>
          <p:nvSpPr>
            <p:cNvPr id="1624" name="Google Shape;1624;p127"/>
            <p:cNvSpPr/>
            <p:nvPr/>
          </p:nvSpPr>
          <p:spPr>
            <a:xfrm>
              <a:off x="548640" y="32679"/>
              <a:ext cx="7680960" cy="7675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25" name="Google Shape;1625;p127"/>
            <p:cNvSpPr txBox="1"/>
            <p:nvPr/>
          </p:nvSpPr>
          <p:spPr>
            <a:xfrm>
              <a:off x="586107" y="70146"/>
              <a:ext cx="7606026" cy="69258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Initial process setup</a:t>
              </a:r>
              <a:endParaRPr sz="2600">
                <a:solidFill>
                  <a:schemeClr val="lt1"/>
                </a:solidFill>
                <a:latin typeface="Calibri"/>
                <a:ea typeface="Calibri"/>
                <a:cs typeface="Calibri"/>
                <a:sym typeface="Calibri"/>
              </a:endParaRPr>
            </a:p>
          </p:txBody>
        </p:sp>
      </p:grpSp>
      <p:sp>
        <p:nvSpPr>
          <p:cNvPr id="1626" name="Google Shape;1626;p1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130</a:t>
            </a:fld>
            <a:endParaRPr/>
          </a:p>
        </p:txBody>
      </p:sp>
    </p:spTree>
    <p:extLst>
      <p:ext uri="{BB962C8B-B14F-4D97-AF65-F5344CB8AC3E}">
        <p14:creationId xmlns:p14="http://schemas.microsoft.com/office/powerpoint/2010/main" val="2989717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12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Inputs and outputs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632" name="Google Shape;1632;p128"/>
          <p:cNvGrpSpPr/>
          <p:nvPr/>
        </p:nvGrpSpPr>
        <p:grpSpPr>
          <a:xfrm>
            <a:off x="1981200" y="2008538"/>
            <a:ext cx="8229600" cy="4002139"/>
            <a:chOff x="0" y="311939"/>
            <a:chExt cx="8229600" cy="4002139"/>
          </a:xfrm>
        </p:grpSpPr>
        <p:sp>
          <p:nvSpPr>
            <p:cNvPr id="1633" name="Google Shape;1633;p128"/>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34" name="Google Shape;1634;p128"/>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635" name="Google Shape;1635;p128"/>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36" name="Google Shape;1636;p128"/>
            <p:cNvSpPr txBox="1"/>
            <p:nvPr/>
          </p:nvSpPr>
          <p:spPr>
            <a:xfrm>
              <a:off x="0" y="1239235"/>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dirty="0">
                  <a:solidFill>
                    <a:schemeClr val="dk1"/>
                  </a:solidFill>
                  <a:latin typeface="Calibri"/>
                  <a:ea typeface="Calibri"/>
                  <a:cs typeface="Calibri"/>
                  <a:sym typeface="Calibri"/>
                </a:rPr>
                <a:t>Information on approved changes</a:t>
              </a:r>
              <a:endParaRPr dirty="0">
                <a:latin typeface="Wingdings" panose="05000000000000000000" pitchFamily="2" charset="2"/>
              </a:endParaRPr>
            </a:p>
            <a:p>
              <a:pPr marL="0" marR="0" lvl="0" indent="0" algn="l" rtl="0">
                <a:lnSpc>
                  <a:spcPct val="90000"/>
                </a:lnSpc>
                <a:spcBef>
                  <a:spcPts val="805"/>
                </a:spcBef>
                <a:spcAft>
                  <a:spcPts val="0"/>
                </a:spcAft>
                <a:buClr>
                  <a:schemeClr val="dk1"/>
                </a:buClr>
                <a:buSzPts val="2300"/>
                <a:buFont typeface="Calibri"/>
                <a:buNone/>
              </a:pPr>
              <a:r>
                <a:rPr lang="en-US" sz="2300" dirty="0">
                  <a:solidFill>
                    <a:schemeClr val="dk1"/>
                  </a:solidFill>
                  <a:latin typeface="Calibri"/>
                  <a:ea typeface="Calibri"/>
                  <a:cs typeface="Calibri"/>
                  <a:sym typeface="Calibri"/>
                </a:rPr>
                <a:t>Change schedule</a:t>
              </a:r>
              <a:endParaRPr dirty="0">
                <a:latin typeface="Wingdings" panose="05000000000000000000" pitchFamily="2" charset="2"/>
              </a:endParaRPr>
            </a:p>
            <a:p>
              <a:pPr marL="0" marR="0" lvl="0" indent="0" algn="l" rtl="0">
                <a:lnSpc>
                  <a:spcPct val="90000"/>
                </a:lnSpc>
                <a:spcBef>
                  <a:spcPts val="805"/>
                </a:spcBef>
                <a:spcAft>
                  <a:spcPts val="0"/>
                </a:spcAft>
                <a:buClr>
                  <a:schemeClr val="dk1"/>
                </a:buClr>
                <a:buSzPts val="2300"/>
                <a:buFont typeface="Calibri"/>
                <a:buNone/>
              </a:pPr>
              <a:r>
                <a:rPr lang="en-GB" sz="2300" dirty="0">
                  <a:solidFill>
                    <a:schemeClr val="dk1"/>
                  </a:solidFill>
                  <a:latin typeface="Calibri"/>
                  <a:ea typeface="Calibri"/>
                  <a:cs typeface="Calibri"/>
                  <a:sym typeface="Calibri"/>
                </a:rPr>
                <a:t>Any release and deployment planning constraints or requirements</a:t>
              </a:r>
              <a:endParaRPr sz="2300" dirty="0">
                <a:solidFill>
                  <a:schemeClr val="dk1"/>
                </a:solidFill>
                <a:latin typeface="Calibri"/>
                <a:ea typeface="Calibri"/>
                <a:cs typeface="Calibri"/>
                <a:sym typeface="Calibri"/>
              </a:endParaRPr>
            </a:p>
          </p:txBody>
        </p:sp>
        <p:sp>
          <p:nvSpPr>
            <p:cNvPr id="1637" name="Google Shape;1637;p128"/>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38" name="Google Shape;1638;p128"/>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639" name="Google Shape;1639;p128"/>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40" name="Google Shape;1640;p128"/>
            <p:cNvSpPr txBox="1"/>
            <p:nvPr/>
          </p:nvSpPr>
          <p:spPr>
            <a:xfrm>
              <a:off x="3802075" y="1638648"/>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a:solidFill>
                    <a:schemeClr val="dk1"/>
                  </a:solidFill>
                  <a:latin typeface="Calibri"/>
                  <a:ea typeface="Calibri"/>
                  <a:cs typeface="Calibri"/>
                  <a:sym typeface="Calibri"/>
                </a:rPr>
                <a:t>Defined and successfully deployed releases</a:t>
              </a:r>
              <a:endParaRPr sz="230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Calibri"/>
                <a:buNone/>
              </a:pPr>
              <a:r>
                <a:rPr lang="en-US" sz="2300">
                  <a:solidFill>
                    <a:schemeClr val="dk1"/>
                  </a:solidFill>
                  <a:latin typeface="Calibri"/>
                  <a:ea typeface="Calibri"/>
                  <a:cs typeface="Calibri"/>
                  <a:sym typeface="Calibri"/>
                </a:rPr>
                <a:t>Information / reports on the success and failure of releases</a:t>
              </a:r>
              <a:endParaRPr sz="2300">
                <a:solidFill>
                  <a:schemeClr val="dk1"/>
                </a:solidFill>
                <a:latin typeface="Calibri"/>
                <a:ea typeface="Calibri"/>
                <a:cs typeface="Calibri"/>
                <a:sym typeface="Calibri"/>
              </a:endParaRPr>
            </a:p>
          </p:txBody>
        </p:sp>
      </p:grpSp>
      <p:sp>
        <p:nvSpPr>
          <p:cNvPr id="1641" name="Google Shape;1641;p1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spTree>
    <p:extLst>
      <p:ext uri="{BB962C8B-B14F-4D97-AF65-F5344CB8AC3E}">
        <p14:creationId xmlns:p14="http://schemas.microsoft.com/office/powerpoint/2010/main" val="27255976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1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48" name="Google Shape;1648;p1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grpSp>
        <p:nvGrpSpPr>
          <p:cNvPr id="2" name="Gruppieren 5">
            <a:extLst>
              <a:ext uri="{FF2B5EF4-FFF2-40B4-BE49-F238E27FC236}">
                <a16:creationId xmlns:a16="http://schemas.microsoft.com/office/drawing/2014/main" id="{64E1A88C-C8F3-D09C-43B6-CA8313A69E3B}"/>
              </a:ext>
            </a:extLst>
          </p:cNvPr>
          <p:cNvGrpSpPr/>
          <p:nvPr/>
        </p:nvGrpSpPr>
        <p:grpSpPr>
          <a:xfrm>
            <a:off x="164387" y="1680922"/>
            <a:ext cx="10993333" cy="5114723"/>
            <a:chOff x="758182" y="1705931"/>
            <a:chExt cx="7390513" cy="4749598"/>
          </a:xfrm>
        </p:grpSpPr>
        <p:sp>
          <p:nvSpPr>
            <p:cNvPr id="3" name="Flussdiagramm: Dokument 64">
              <a:extLst>
                <a:ext uri="{FF2B5EF4-FFF2-40B4-BE49-F238E27FC236}">
                  <a16:creationId xmlns:a16="http://schemas.microsoft.com/office/drawing/2014/main" id="{9410562C-4212-BECE-C3A9-64ABE4F8E3D8}"/>
                </a:ext>
              </a:extLst>
            </p:cNvPr>
            <p:cNvSpPr/>
            <p:nvPr/>
          </p:nvSpPr>
          <p:spPr>
            <a:xfrm>
              <a:off x="1588105" y="2266538"/>
              <a:ext cx="1199626" cy="407353"/>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sp>
          <p:nvSpPr>
            <p:cNvPr id="4" name="Rectangle 18">
              <a:extLst>
                <a:ext uri="{FF2B5EF4-FFF2-40B4-BE49-F238E27FC236}">
                  <a16:creationId xmlns:a16="http://schemas.microsoft.com/office/drawing/2014/main" id="{CD2D9B51-8112-6D3F-647D-07260D699438}"/>
                </a:ext>
              </a:extLst>
            </p:cNvPr>
            <p:cNvSpPr>
              <a:spLocks/>
            </p:cNvSpPr>
            <p:nvPr/>
          </p:nvSpPr>
          <p:spPr bwMode="auto">
            <a:xfrm>
              <a:off x="3203173" y="1758733"/>
              <a:ext cx="3359190" cy="1782450"/>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900" dirty="0">
                <a:latin typeface="+mn-lt"/>
                <a:cs typeface="Arial" pitchFamily="34" charset="0"/>
              </a:endParaRPr>
            </a:p>
            <a:p>
              <a:pPr algn="ctr"/>
              <a:r>
                <a:rPr lang="en-GB" sz="1800" dirty="0">
                  <a:cs typeface="Arial" pitchFamily="34" charset="0"/>
                </a:rPr>
                <a:t>Release planning</a:t>
              </a:r>
              <a:endParaRPr lang="en-GB" sz="1800" dirty="0">
                <a:latin typeface="+mn-lt"/>
                <a:cs typeface="Arial" pitchFamily="34" charset="0"/>
              </a:endParaRPr>
            </a:p>
          </p:txBody>
        </p:sp>
        <p:sp>
          <p:nvSpPr>
            <p:cNvPr id="5" name="Rectangle 23">
              <a:extLst>
                <a:ext uri="{FF2B5EF4-FFF2-40B4-BE49-F238E27FC236}">
                  <a16:creationId xmlns:a16="http://schemas.microsoft.com/office/drawing/2014/main" id="{4C48F704-0660-3D08-8A00-39A270CF587E}"/>
                </a:ext>
              </a:extLst>
            </p:cNvPr>
            <p:cNvSpPr>
              <a:spLocks/>
            </p:cNvSpPr>
            <p:nvPr/>
          </p:nvSpPr>
          <p:spPr bwMode="auto">
            <a:xfrm>
              <a:off x="3204326" y="3874229"/>
              <a:ext cx="3359190" cy="2581300"/>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900" dirty="0">
                <a:latin typeface="+mn-lt"/>
                <a:cs typeface="Arial" pitchFamily="34" charset="0"/>
              </a:endParaRPr>
            </a:p>
            <a:p>
              <a:pPr algn="ctr"/>
              <a:r>
                <a:rPr lang="en-GB" sz="1800" dirty="0">
                  <a:latin typeface="+mn-lt"/>
                  <a:cs typeface="Arial" pitchFamily="34" charset="0"/>
                </a:rPr>
                <a:t>Release deployment</a:t>
              </a:r>
            </a:p>
          </p:txBody>
        </p:sp>
        <p:sp>
          <p:nvSpPr>
            <p:cNvPr id="6" name="Rectangle 18">
              <a:extLst>
                <a:ext uri="{FF2B5EF4-FFF2-40B4-BE49-F238E27FC236}">
                  <a16:creationId xmlns:a16="http://schemas.microsoft.com/office/drawing/2014/main" id="{941E2ED7-7DBC-65B6-FF33-83B18C005994}"/>
                </a:ext>
              </a:extLst>
            </p:cNvPr>
            <p:cNvSpPr>
              <a:spLocks/>
            </p:cNvSpPr>
            <p:nvPr/>
          </p:nvSpPr>
          <p:spPr bwMode="auto">
            <a:xfrm>
              <a:off x="3360249" y="429525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Plan and perform communication / training</a:t>
              </a:r>
            </a:p>
          </p:txBody>
        </p:sp>
        <p:sp>
          <p:nvSpPr>
            <p:cNvPr id="7" name="Flussdiagramm: Dokument 54">
              <a:extLst>
                <a:ext uri="{FF2B5EF4-FFF2-40B4-BE49-F238E27FC236}">
                  <a16:creationId xmlns:a16="http://schemas.microsoft.com/office/drawing/2014/main" id="{821A5FA2-17CC-7E54-3A42-5A8055369B94}"/>
                </a:ext>
              </a:extLst>
            </p:cNvPr>
            <p:cNvSpPr/>
            <p:nvPr/>
          </p:nvSpPr>
          <p:spPr>
            <a:xfrm>
              <a:off x="1630997" y="2206118"/>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Changes [approved]</a:t>
              </a:r>
            </a:p>
          </p:txBody>
        </p:sp>
        <p:sp>
          <p:nvSpPr>
            <p:cNvPr id="8" name="Rectangle 62">
              <a:extLst>
                <a:ext uri="{FF2B5EF4-FFF2-40B4-BE49-F238E27FC236}">
                  <a16:creationId xmlns:a16="http://schemas.microsoft.com/office/drawing/2014/main" id="{3DFF5520-9EFA-B6CD-10AE-0AE54AF40C4B}"/>
                </a:ext>
              </a:extLst>
            </p:cNvPr>
            <p:cNvSpPr>
              <a:spLocks/>
            </p:cNvSpPr>
            <p:nvPr/>
          </p:nvSpPr>
          <p:spPr bwMode="auto">
            <a:xfrm>
              <a:off x="4493971" y="3326414"/>
              <a:ext cx="382777" cy="228644"/>
            </a:xfrm>
            <a:prstGeom prst="rect">
              <a:avLst/>
            </a:prstGeom>
            <a:noFill/>
            <a:ln w="25400">
              <a:noFill/>
              <a:miter lim="800000"/>
              <a:headEnd/>
              <a:tailEnd/>
            </a:ln>
          </p:spPr>
          <p:txBody>
            <a:bodyPr wrap="square" lIns="0" tIns="0" rIns="0" bIns="0">
              <a:spAutoFit/>
            </a:bodyPr>
            <a:lstStyle/>
            <a:p>
              <a:pPr algn="ctr"/>
              <a:r>
                <a:rPr lang="en-GB" sz="1600" dirty="0">
                  <a:latin typeface="+mn-lt"/>
                  <a:cs typeface="Arial" pitchFamily="34" charset="0"/>
                  <a:sym typeface="Helvetica" pitchFamily="34" charset="0"/>
                </a:rPr>
                <a:t>Yes</a:t>
              </a:r>
            </a:p>
          </p:txBody>
        </p:sp>
        <p:sp>
          <p:nvSpPr>
            <p:cNvPr id="9" name="Rectangle 62">
              <a:extLst>
                <a:ext uri="{FF2B5EF4-FFF2-40B4-BE49-F238E27FC236}">
                  <a16:creationId xmlns:a16="http://schemas.microsoft.com/office/drawing/2014/main" id="{686CAB77-3FEE-E032-E873-BC1C6AE6FD1F}"/>
                </a:ext>
              </a:extLst>
            </p:cNvPr>
            <p:cNvSpPr>
              <a:spLocks/>
            </p:cNvSpPr>
            <p:nvPr/>
          </p:nvSpPr>
          <p:spPr bwMode="auto">
            <a:xfrm>
              <a:off x="5992168" y="3006713"/>
              <a:ext cx="484927" cy="228644"/>
            </a:xfrm>
            <a:prstGeom prst="rect">
              <a:avLst/>
            </a:prstGeom>
            <a:noFill/>
            <a:ln w="25400">
              <a:noFill/>
              <a:miter lim="800000"/>
              <a:headEnd/>
              <a:tailEnd/>
            </a:ln>
          </p:spPr>
          <p:txBody>
            <a:bodyPr wrap="square" lIns="0" tIns="0" rIns="0" bIns="0">
              <a:spAutoFit/>
            </a:bodyPr>
            <a:lstStyle/>
            <a:p>
              <a:pPr algn="ctr"/>
              <a:r>
                <a:rPr lang="en-GB" sz="1600" dirty="0">
                  <a:latin typeface="+mn-lt"/>
                  <a:cs typeface="Arial" pitchFamily="34" charset="0"/>
                  <a:sym typeface="Helvetica" pitchFamily="34" charset="0"/>
                </a:rPr>
                <a:t>No</a:t>
              </a:r>
            </a:p>
          </p:txBody>
        </p:sp>
        <p:sp>
          <p:nvSpPr>
            <p:cNvPr id="10" name="Rectangle 18">
              <a:extLst>
                <a:ext uri="{FF2B5EF4-FFF2-40B4-BE49-F238E27FC236}">
                  <a16:creationId xmlns:a16="http://schemas.microsoft.com/office/drawing/2014/main" id="{D4FA68FE-9F58-A89B-B16D-90C78565F4E7}"/>
                </a:ext>
              </a:extLst>
            </p:cNvPr>
            <p:cNvSpPr>
              <a:spLocks/>
            </p:cNvSpPr>
            <p:nvPr/>
          </p:nvSpPr>
          <p:spPr bwMode="auto">
            <a:xfrm>
              <a:off x="5061313" y="429525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cs typeface="Arial" pitchFamily="34" charset="0"/>
                </a:rPr>
                <a:t>Prepare deployment</a:t>
              </a:r>
              <a:endParaRPr lang="en-GB" sz="1600" dirty="0">
                <a:solidFill>
                  <a:schemeClr val="tx1"/>
                </a:solidFill>
                <a:latin typeface="+mn-lt"/>
                <a:cs typeface="Arial" pitchFamily="34" charset="0"/>
              </a:endParaRPr>
            </a:p>
          </p:txBody>
        </p:sp>
        <p:cxnSp>
          <p:nvCxnSpPr>
            <p:cNvPr id="11" name="Gerade Verbindung mit Pfeil 74">
              <a:extLst>
                <a:ext uri="{FF2B5EF4-FFF2-40B4-BE49-F238E27FC236}">
                  <a16:creationId xmlns:a16="http://schemas.microsoft.com/office/drawing/2014/main" id="{7274FF1E-F70C-1132-1731-507DAF17DBC5}"/>
                </a:ext>
              </a:extLst>
            </p:cNvPr>
            <p:cNvCxnSpPr>
              <a:cxnSpLocks/>
              <a:stCxn id="6" idx="3"/>
              <a:endCxn id="10" idx="1"/>
            </p:cNvCxnSpPr>
            <p:nvPr/>
          </p:nvCxnSpPr>
          <p:spPr>
            <a:xfrm flipV="1">
              <a:off x="4692185" y="4509202"/>
              <a:ext cx="369128" cy="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87">
              <a:extLst>
                <a:ext uri="{FF2B5EF4-FFF2-40B4-BE49-F238E27FC236}">
                  <a16:creationId xmlns:a16="http://schemas.microsoft.com/office/drawing/2014/main" id="{366BFAB5-C2D4-475C-3D39-BE73BAC2211E}"/>
                </a:ext>
              </a:extLst>
            </p:cNvPr>
            <p:cNvCxnSpPr>
              <a:cxnSpLocks/>
              <a:stCxn id="14" idx="1"/>
              <a:endCxn id="7" idx="3"/>
            </p:cNvCxnSpPr>
            <p:nvPr/>
          </p:nvCxnSpPr>
          <p:spPr>
            <a:xfrm flipH="1">
              <a:off x="2830623" y="2415239"/>
              <a:ext cx="507555" cy="2415"/>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 name="Zylinder 161">
              <a:extLst>
                <a:ext uri="{FF2B5EF4-FFF2-40B4-BE49-F238E27FC236}">
                  <a16:creationId xmlns:a16="http://schemas.microsoft.com/office/drawing/2014/main" id="{01F417C8-CCC2-DAEF-A4F9-69EA4B79E33A}"/>
                </a:ext>
              </a:extLst>
            </p:cNvPr>
            <p:cNvSpPr/>
            <p:nvPr/>
          </p:nvSpPr>
          <p:spPr>
            <a:xfrm>
              <a:off x="1631863" y="3301286"/>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CMDB</a:t>
              </a:r>
            </a:p>
          </p:txBody>
        </p:sp>
        <p:sp>
          <p:nvSpPr>
            <p:cNvPr id="14" name="Rectangle 18">
              <a:extLst>
                <a:ext uri="{FF2B5EF4-FFF2-40B4-BE49-F238E27FC236}">
                  <a16:creationId xmlns:a16="http://schemas.microsoft.com/office/drawing/2014/main" id="{02DDF919-6A47-DD55-7E4E-A8A15E7D0F1F}"/>
                </a:ext>
              </a:extLst>
            </p:cNvPr>
            <p:cNvSpPr>
              <a:spLocks/>
            </p:cNvSpPr>
            <p:nvPr/>
          </p:nvSpPr>
          <p:spPr bwMode="auto">
            <a:xfrm>
              <a:off x="3338178" y="220128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Plan and build release</a:t>
              </a:r>
            </a:p>
          </p:txBody>
        </p:sp>
        <p:sp>
          <p:nvSpPr>
            <p:cNvPr id="15" name="Flussdiagramm: Dokument 38">
              <a:extLst>
                <a:ext uri="{FF2B5EF4-FFF2-40B4-BE49-F238E27FC236}">
                  <a16:creationId xmlns:a16="http://schemas.microsoft.com/office/drawing/2014/main" id="{24925E58-F2F3-2B21-3AEC-31967D45DA4A}"/>
                </a:ext>
              </a:extLst>
            </p:cNvPr>
            <p:cNvSpPr/>
            <p:nvPr/>
          </p:nvSpPr>
          <p:spPr>
            <a:xfrm>
              <a:off x="4453370" y="2499640"/>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sp>
          <p:nvSpPr>
            <p:cNvPr id="16" name="Rectangle 18">
              <a:extLst>
                <a:ext uri="{FF2B5EF4-FFF2-40B4-BE49-F238E27FC236}">
                  <a16:creationId xmlns:a16="http://schemas.microsoft.com/office/drawing/2014/main" id="{0E252765-5B9D-6302-337F-DE83B50FF8DC}"/>
                </a:ext>
              </a:extLst>
            </p:cNvPr>
            <p:cNvSpPr>
              <a:spLocks/>
            </p:cNvSpPr>
            <p:nvPr/>
          </p:nvSpPr>
          <p:spPr bwMode="auto">
            <a:xfrm>
              <a:off x="5059891" y="219834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Test release</a:t>
              </a:r>
            </a:p>
          </p:txBody>
        </p:sp>
        <p:cxnSp>
          <p:nvCxnSpPr>
            <p:cNvPr id="17" name="Gerade Verbindung mit Pfeil 43">
              <a:extLst>
                <a:ext uri="{FF2B5EF4-FFF2-40B4-BE49-F238E27FC236}">
                  <a16:creationId xmlns:a16="http://schemas.microsoft.com/office/drawing/2014/main" id="{ADBE9E2C-1EEE-2DB5-2B75-F3C0D0506BE3}"/>
                </a:ext>
              </a:extLst>
            </p:cNvPr>
            <p:cNvCxnSpPr>
              <a:cxnSpLocks/>
              <a:stCxn id="14" idx="3"/>
              <a:endCxn id="16" idx="1"/>
            </p:cNvCxnSpPr>
            <p:nvPr/>
          </p:nvCxnSpPr>
          <p:spPr>
            <a:xfrm flipV="1">
              <a:off x="4670114" y="2412299"/>
              <a:ext cx="389777" cy="294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winkelte Verbindung 115">
              <a:extLst>
                <a:ext uri="{FF2B5EF4-FFF2-40B4-BE49-F238E27FC236}">
                  <a16:creationId xmlns:a16="http://schemas.microsoft.com/office/drawing/2014/main" id="{A4EC96AC-0683-B777-6D0B-55A8244E79F7}"/>
                </a:ext>
              </a:extLst>
            </p:cNvPr>
            <p:cNvCxnSpPr>
              <a:cxnSpLocks/>
              <a:stCxn id="16" idx="2"/>
              <a:endCxn id="24" idx="0"/>
            </p:cNvCxnSpPr>
            <p:nvPr/>
          </p:nvCxnSpPr>
          <p:spPr>
            <a:xfrm rot="5400000">
              <a:off x="5127846" y="2364528"/>
              <a:ext cx="336293" cy="859734"/>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winkelte Verbindung 115">
              <a:extLst>
                <a:ext uri="{FF2B5EF4-FFF2-40B4-BE49-F238E27FC236}">
                  <a16:creationId xmlns:a16="http://schemas.microsoft.com/office/drawing/2014/main" id="{E1FF9540-9E81-BBC9-9BBB-35C70872CB23}"/>
                </a:ext>
              </a:extLst>
            </p:cNvPr>
            <p:cNvCxnSpPr>
              <a:cxnSpLocks/>
              <a:stCxn id="24" idx="2"/>
              <a:endCxn id="6" idx="1"/>
            </p:cNvCxnSpPr>
            <p:nvPr/>
          </p:nvCxnSpPr>
          <p:spPr>
            <a:xfrm rot="5400000">
              <a:off x="3559007" y="3202087"/>
              <a:ext cx="1108361" cy="1505876"/>
            </a:xfrm>
            <a:prstGeom prst="bentConnector4">
              <a:avLst>
                <a:gd name="adj1" fmla="val 28757"/>
                <a:gd name="adj2" fmla="val 121705"/>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8">
              <a:extLst>
                <a:ext uri="{FF2B5EF4-FFF2-40B4-BE49-F238E27FC236}">
                  <a16:creationId xmlns:a16="http://schemas.microsoft.com/office/drawing/2014/main" id="{658543D6-27E0-119A-B42D-C9A4C73E99E3}"/>
                </a:ext>
              </a:extLst>
            </p:cNvPr>
            <p:cNvSpPr>
              <a:spLocks/>
            </p:cNvSpPr>
            <p:nvPr/>
          </p:nvSpPr>
          <p:spPr bwMode="auto">
            <a:xfrm>
              <a:off x="5061313" y="506427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cs typeface="Arial" pitchFamily="34" charset="0"/>
                </a:rPr>
                <a:t>Deploy release</a:t>
              </a:r>
              <a:endParaRPr lang="en-GB" sz="1600" dirty="0">
                <a:solidFill>
                  <a:schemeClr val="tx1"/>
                </a:solidFill>
                <a:latin typeface="+mn-lt"/>
                <a:cs typeface="Arial" pitchFamily="34" charset="0"/>
              </a:endParaRPr>
            </a:p>
          </p:txBody>
        </p:sp>
        <p:cxnSp>
          <p:nvCxnSpPr>
            <p:cNvPr id="21" name="Gerade Verbindung mit Pfeil 119">
              <a:extLst>
                <a:ext uri="{FF2B5EF4-FFF2-40B4-BE49-F238E27FC236}">
                  <a16:creationId xmlns:a16="http://schemas.microsoft.com/office/drawing/2014/main" id="{ED497E84-902E-C874-F6BE-35E2F6D5EE6B}"/>
                </a:ext>
              </a:extLst>
            </p:cNvPr>
            <p:cNvCxnSpPr>
              <a:cxnSpLocks/>
              <a:stCxn id="10" idx="2"/>
              <a:endCxn id="20" idx="0"/>
            </p:cNvCxnSpPr>
            <p:nvPr/>
          </p:nvCxnSpPr>
          <p:spPr>
            <a:xfrm>
              <a:off x="5727281" y="4723152"/>
              <a:ext cx="0" cy="34112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18">
              <a:extLst>
                <a:ext uri="{FF2B5EF4-FFF2-40B4-BE49-F238E27FC236}">
                  <a16:creationId xmlns:a16="http://schemas.microsoft.com/office/drawing/2014/main" id="{DAB389B3-F122-B59D-3F87-6A142278EC3D}"/>
                </a:ext>
              </a:extLst>
            </p:cNvPr>
            <p:cNvSpPr>
              <a:spLocks/>
            </p:cNvSpPr>
            <p:nvPr/>
          </p:nvSpPr>
          <p:spPr bwMode="auto">
            <a:xfrm>
              <a:off x="3360249" y="505944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Review release for success</a:t>
              </a:r>
            </a:p>
          </p:txBody>
        </p:sp>
        <p:cxnSp>
          <p:nvCxnSpPr>
            <p:cNvPr id="23" name="Gerade Verbindung mit Pfeil 151">
              <a:extLst>
                <a:ext uri="{FF2B5EF4-FFF2-40B4-BE49-F238E27FC236}">
                  <a16:creationId xmlns:a16="http://schemas.microsoft.com/office/drawing/2014/main" id="{C5BCD25B-D367-1697-2146-E347FFF463B1}"/>
                </a:ext>
              </a:extLst>
            </p:cNvPr>
            <p:cNvCxnSpPr>
              <a:cxnSpLocks/>
              <a:stCxn id="20" idx="1"/>
            </p:cNvCxnSpPr>
            <p:nvPr/>
          </p:nvCxnSpPr>
          <p:spPr>
            <a:xfrm flipH="1">
              <a:off x="4692185" y="5278229"/>
              <a:ext cx="36912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Flussdiagramm: Verzweigung 162">
              <a:extLst>
                <a:ext uri="{FF2B5EF4-FFF2-40B4-BE49-F238E27FC236}">
                  <a16:creationId xmlns:a16="http://schemas.microsoft.com/office/drawing/2014/main" id="{2FD15853-17FC-E9E3-62B1-29C2AD58100F}"/>
                </a:ext>
              </a:extLst>
            </p:cNvPr>
            <p:cNvSpPr/>
            <p:nvPr/>
          </p:nvSpPr>
          <p:spPr>
            <a:xfrm>
              <a:off x="3846524" y="2962542"/>
              <a:ext cx="2039202"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Ready for deployment?</a:t>
              </a:r>
            </a:p>
          </p:txBody>
        </p:sp>
        <p:cxnSp>
          <p:nvCxnSpPr>
            <p:cNvPr id="25" name="Verbinder: gekrümmt 165">
              <a:extLst>
                <a:ext uri="{FF2B5EF4-FFF2-40B4-BE49-F238E27FC236}">
                  <a16:creationId xmlns:a16="http://schemas.microsoft.com/office/drawing/2014/main" id="{156C1937-00FB-AB7F-2FD5-B33FB8217995}"/>
                </a:ext>
              </a:extLst>
            </p:cNvPr>
            <p:cNvCxnSpPr>
              <a:cxnSpLocks/>
            </p:cNvCxnSpPr>
            <p:nvPr/>
          </p:nvCxnSpPr>
          <p:spPr>
            <a:xfrm flipV="1">
              <a:off x="2862326" y="2536748"/>
              <a:ext cx="470514" cy="447024"/>
            </a:xfrm>
            <a:prstGeom prst="curvedConnector3">
              <a:avLst>
                <a:gd name="adj1" fmla="val 14665"/>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6" name="Gewinkelte Verbindung 115">
              <a:extLst>
                <a:ext uri="{FF2B5EF4-FFF2-40B4-BE49-F238E27FC236}">
                  <a16:creationId xmlns:a16="http://schemas.microsoft.com/office/drawing/2014/main" id="{1989FC50-ACA1-FF94-D12C-CFD3331012A8}"/>
                </a:ext>
              </a:extLst>
            </p:cNvPr>
            <p:cNvCxnSpPr>
              <a:cxnSpLocks/>
              <a:stCxn id="24" idx="3"/>
              <a:endCxn id="16" idx="3"/>
            </p:cNvCxnSpPr>
            <p:nvPr/>
          </p:nvCxnSpPr>
          <p:spPr>
            <a:xfrm flipV="1">
              <a:off x="5885726" y="2412299"/>
              <a:ext cx="506101" cy="769395"/>
            </a:xfrm>
            <a:prstGeom prst="bentConnector3">
              <a:avLst>
                <a:gd name="adj1" fmla="val 172046"/>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Flussdiagramm: Dokument 70">
              <a:extLst>
                <a:ext uri="{FF2B5EF4-FFF2-40B4-BE49-F238E27FC236}">
                  <a16:creationId xmlns:a16="http://schemas.microsoft.com/office/drawing/2014/main" id="{7104808E-ED4D-7813-9BFD-7A73F5640D42}"/>
                </a:ext>
              </a:extLst>
            </p:cNvPr>
            <p:cNvSpPr/>
            <p:nvPr/>
          </p:nvSpPr>
          <p:spPr>
            <a:xfrm>
              <a:off x="1630996" y="277605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Change schedule</a:t>
              </a:r>
            </a:p>
          </p:txBody>
        </p:sp>
        <p:cxnSp>
          <p:nvCxnSpPr>
            <p:cNvPr id="28" name="Verbinder: gekrümmt 71">
              <a:extLst>
                <a:ext uri="{FF2B5EF4-FFF2-40B4-BE49-F238E27FC236}">
                  <a16:creationId xmlns:a16="http://schemas.microsoft.com/office/drawing/2014/main" id="{05C7DF3C-3E6A-2132-8AEB-57E26D0BFA9C}"/>
                </a:ext>
              </a:extLst>
            </p:cNvPr>
            <p:cNvCxnSpPr>
              <a:cxnSpLocks/>
              <a:stCxn id="13" idx="4"/>
            </p:cNvCxnSpPr>
            <p:nvPr/>
          </p:nvCxnSpPr>
          <p:spPr>
            <a:xfrm flipV="1">
              <a:off x="2831489" y="2983772"/>
              <a:ext cx="90364" cy="561696"/>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29" name="Rectangle 18">
              <a:extLst>
                <a:ext uri="{FF2B5EF4-FFF2-40B4-BE49-F238E27FC236}">
                  <a16:creationId xmlns:a16="http://schemas.microsoft.com/office/drawing/2014/main" id="{B00A0CBD-4346-B667-D0F1-5C8CED970660}"/>
                </a:ext>
              </a:extLst>
            </p:cNvPr>
            <p:cNvSpPr>
              <a:spLocks/>
            </p:cNvSpPr>
            <p:nvPr/>
          </p:nvSpPr>
          <p:spPr bwMode="auto">
            <a:xfrm>
              <a:off x="3360250" y="580922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Inform stakeholders</a:t>
              </a:r>
            </a:p>
          </p:txBody>
        </p:sp>
        <p:sp>
          <p:nvSpPr>
            <p:cNvPr id="30" name="Rectangle 18">
              <a:extLst>
                <a:ext uri="{FF2B5EF4-FFF2-40B4-BE49-F238E27FC236}">
                  <a16:creationId xmlns:a16="http://schemas.microsoft.com/office/drawing/2014/main" id="{138E9078-B70F-6D16-2BC2-6F32107DC593}"/>
                </a:ext>
              </a:extLst>
            </p:cNvPr>
            <p:cNvSpPr>
              <a:spLocks/>
            </p:cNvSpPr>
            <p:nvPr/>
          </p:nvSpPr>
          <p:spPr bwMode="auto">
            <a:xfrm>
              <a:off x="5061313" y="580922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cs typeface="Arial" pitchFamily="34" charset="0"/>
                </a:rPr>
                <a:t>Close release</a:t>
              </a:r>
              <a:endParaRPr lang="en-GB" sz="1600" dirty="0">
                <a:solidFill>
                  <a:schemeClr val="tx1"/>
                </a:solidFill>
                <a:latin typeface="+mn-lt"/>
                <a:cs typeface="Arial" pitchFamily="34" charset="0"/>
              </a:endParaRPr>
            </a:p>
          </p:txBody>
        </p:sp>
        <p:cxnSp>
          <p:nvCxnSpPr>
            <p:cNvPr id="31" name="Gerade Verbindung mit Pfeil 78">
              <a:extLst>
                <a:ext uri="{FF2B5EF4-FFF2-40B4-BE49-F238E27FC236}">
                  <a16:creationId xmlns:a16="http://schemas.microsoft.com/office/drawing/2014/main" id="{09E306CB-7A74-5232-A508-FB4A333853D5}"/>
                </a:ext>
              </a:extLst>
            </p:cNvPr>
            <p:cNvCxnSpPr>
              <a:cxnSpLocks/>
              <a:endCxn id="29" idx="0"/>
            </p:cNvCxnSpPr>
            <p:nvPr/>
          </p:nvCxnSpPr>
          <p:spPr>
            <a:xfrm>
              <a:off x="4026218" y="5492179"/>
              <a:ext cx="0" cy="31704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83">
              <a:extLst>
                <a:ext uri="{FF2B5EF4-FFF2-40B4-BE49-F238E27FC236}">
                  <a16:creationId xmlns:a16="http://schemas.microsoft.com/office/drawing/2014/main" id="{7164CD1B-5299-07C0-72AB-13D519A98662}"/>
                </a:ext>
              </a:extLst>
            </p:cNvPr>
            <p:cNvCxnSpPr>
              <a:cxnSpLocks/>
              <a:stCxn id="29" idx="3"/>
              <a:endCxn id="30" idx="1"/>
            </p:cNvCxnSpPr>
            <p:nvPr/>
          </p:nvCxnSpPr>
          <p:spPr>
            <a:xfrm flipV="1">
              <a:off x="4692186" y="6023173"/>
              <a:ext cx="369127" cy="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Flussdiagramm: Dokument 84">
              <a:extLst>
                <a:ext uri="{FF2B5EF4-FFF2-40B4-BE49-F238E27FC236}">
                  <a16:creationId xmlns:a16="http://schemas.microsoft.com/office/drawing/2014/main" id="{4B00B615-8F0A-CA2E-4F02-0C593935C01B}"/>
                </a:ext>
              </a:extLst>
            </p:cNvPr>
            <p:cNvSpPr/>
            <p:nvPr/>
          </p:nvSpPr>
          <p:spPr>
            <a:xfrm>
              <a:off x="1631863" y="4471837"/>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Release [ready for deployment]</a:t>
              </a:r>
            </a:p>
          </p:txBody>
        </p:sp>
        <p:cxnSp>
          <p:nvCxnSpPr>
            <p:cNvPr id="34" name="Gerade Verbindung mit Pfeil 85">
              <a:extLst>
                <a:ext uri="{FF2B5EF4-FFF2-40B4-BE49-F238E27FC236}">
                  <a16:creationId xmlns:a16="http://schemas.microsoft.com/office/drawing/2014/main" id="{5965AB31-9B01-74A9-1CC9-21974C691E3C}"/>
                </a:ext>
              </a:extLst>
            </p:cNvPr>
            <p:cNvCxnSpPr>
              <a:cxnSpLocks/>
            </p:cNvCxnSpPr>
            <p:nvPr/>
          </p:nvCxnSpPr>
          <p:spPr>
            <a:xfrm flipH="1">
              <a:off x="2831490" y="4643588"/>
              <a:ext cx="528760" cy="1"/>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5" name="Flussdiagramm: Dokument 86">
              <a:extLst>
                <a:ext uri="{FF2B5EF4-FFF2-40B4-BE49-F238E27FC236}">
                  <a16:creationId xmlns:a16="http://schemas.microsoft.com/office/drawing/2014/main" id="{DF127126-D744-40BC-1A57-FE351A185788}"/>
                </a:ext>
              </a:extLst>
            </p:cNvPr>
            <p:cNvSpPr/>
            <p:nvPr/>
          </p:nvSpPr>
          <p:spPr>
            <a:xfrm>
              <a:off x="6951948" y="5076305"/>
              <a:ext cx="1196747" cy="403848"/>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Release acceptance criteria</a:t>
              </a:r>
            </a:p>
          </p:txBody>
        </p:sp>
        <p:cxnSp>
          <p:nvCxnSpPr>
            <p:cNvPr id="36" name="Gerade Verbindung mit Pfeil 88">
              <a:extLst>
                <a:ext uri="{FF2B5EF4-FFF2-40B4-BE49-F238E27FC236}">
                  <a16:creationId xmlns:a16="http://schemas.microsoft.com/office/drawing/2014/main" id="{2686E75C-6985-8AEF-E748-5B93B545ECA9}"/>
                </a:ext>
              </a:extLst>
            </p:cNvPr>
            <p:cNvCxnSpPr>
              <a:cxnSpLocks/>
              <a:stCxn id="20" idx="3"/>
              <a:endCxn id="35" idx="1"/>
            </p:cNvCxnSpPr>
            <p:nvPr/>
          </p:nvCxnSpPr>
          <p:spPr>
            <a:xfrm>
              <a:off x="6393249" y="5278229"/>
              <a:ext cx="558699" cy="0"/>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7" name="Flussdiagramm: Dokument 90">
              <a:extLst>
                <a:ext uri="{FF2B5EF4-FFF2-40B4-BE49-F238E27FC236}">
                  <a16:creationId xmlns:a16="http://schemas.microsoft.com/office/drawing/2014/main" id="{3A40F144-0C36-6A3B-3505-CDCFE94AEF3B}"/>
                </a:ext>
              </a:extLst>
            </p:cNvPr>
            <p:cNvSpPr/>
            <p:nvPr/>
          </p:nvSpPr>
          <p:spPr>
            <a:xfrm>
              <a:off x="6949069" y="5814052"/>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Release [closed]</a:t>
              </a:r>
            </a:p>
          </p:txBody>
        </p:sp>
        <p:sp>
          <p:nvSpPr>
            <p:cNvPr id="38" name="Line 28">
              <a:extLst>
                <a:ext uri="{FF2B5EF4-FFF2-40B4-BE49-F238E27FC236}">
                  <a16:creationId xmlns:a16="http://schemas.microsoft.com/office/drawing/2014/main" id="{8D605F5F-9A00-E882-B368-7BBCA57F8FAC}"/>
                </a:ext>
              </a:extLst>
            </p:cNvPr>
            <p:cNvSpPr>
              <a:spLocks noChangeShapeType="1"/>
            </p:cNvSpPr>
            <p:nvPr/>
          </p:nvSpPr>
          <p:spPr bwMode="auto">
            <a:xfrm flipV="1">
              <a:off x="758182" y="6020429"/>
              <a:ext cx="834445" cy="0"/>
            </a:xfrm>
            <a:prstGeom prst="line">
              <a:avLst/>
            </a:prstGeom>
            <a:noFill/>
            <a:ln w="25400">
              <a:solidFill>
                <a:schemeClr val="bg1">
                  <a:lumMod val="65000"/>
                </a:schemeClr>
              </a:solidFill>
              <a:round/>
              <a:headEnd type="triangle"/>
              <a:tailEnd type="none" w="med" len="med"/>
            </a:ln>
          </p:spPr>
          <p:txBody>
            <a:bodyPr/>
            <a:lstStyle/>
            <a:p>
              <a:endParaRPr lang="de-DE" sz="1800"/>
            </a:p>
          </p:txBody>
        </p:sp>
        <p:sp>
          <p:nvSpPr>
            <p:cNvPr id="39" name="TextBox 2">
              <a:extLst>
                <a:ext uri="{FF2B5EF4-FFF2-40B4-BE49-F238E27FC236}">
                  <a16:creationId xmlns:a16="http://schemas.microsoft.com/office/drawing/2014/main" id="{DA28FDEC-7F98-886E-5C31-3663B3575514}"/>
                </a:ext>
              </a:extLst>
            </p:cNvPr>
            <p:cNvSpPr txBox="1"/>
            <p:nvPr/>
          </p:nvSpPr>
          <p:spPr>
            <a:xfrm>
              <a:off x="885110" y="5746174"/>
              <a:ext cx="591848" cy="314386"/>
            </a:xfrm>
            <a:prstGeom prst="rect">
              <a:avLst/>
            </a:prstGeom>
            <a:noFill/>
          </p:spPr>
          <p:txBody>
            <a:bodyPr wrap="none" rtlCol="0">
              <a:spAutoFit/>
            </a:bodyPr>
            <a:lstStyle/>
            <a:p>
              <a:pPr algn="ctr"/>
              <a:r>
                <a:rPr lang="en-GB" sz="1600" dirty="0"/>
                <a:t>to CHM</a:t>
              </a:r>
            </a:p>
          </p:txBody>
        </p:sp>
        <p:cxnSp>
          <p:nvCxnSpPr>
            <p:cNvPr id="40" name="Gerade Verbindung mit Pfeil 94">
              <a:extLst>
                <a:ext uri="{FF2B5EF4-FFF2-40B4-BE49-F238E27FC236}">
                  <a16:creationId xmlns:a16="http://schemas.microsoft.com/office/drawing/2014/main" id="{424F57FB-4A2F-2B73-CD68-36EE4058A0D7}"/>
                </a:ext>
              </a:extLst>
            </p:cNvPr>
            <p:cNvCxnSpPr>
              <a:cxnSpLocks/>
              <a:endCxn id="29" idx="1"/>
            </p:cNvCxnSpPr>
            <p:nvPr/>
          </p:nvCxnSpPr>
          <p:spPr>
            <a:xfrm flipV="1">
              <a:off x="2787731" y="6023174"/>
              <a:ext cx="572519" cy="2415"/>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97">
              <a:extLst>
                <a:ext uri="{FF2B5EF4-FFF2-40B4-BE49-F238E27FC236}">
                  <a16:creationId xmlns:a16="http://schemas.microsoft.com/office/drawing/2014/main" id="{D00D698E-E361-F804-A0C4-04C34B7627A4}"/>
                </a:ext>
              </a:extLst>
            </p:cNvPr>
            <p:cNvCxnSpPr>
              <a:cxnSpLocks/>
              <a:stCxn id="37" idx="1"/>
              <a:endCxn id="30" idx="3"/>
            </p:cNvCxnSpPr>
            <p:nvPr/>
          </p:nvCxnSpPr>
          <p:spPr>
            <a:xfrm flipH="1" flipV="1">
              <a:off x="6393249" y="6023173"/>
              <a:ext cx="555820" cy="2415"/>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2" name="Flussdiagramm: Dokument 45">
              <a:extLst>
                <a:ext uri="{FF2B5EF4-FFF2-40B4-BE49-F238E27FC236}">
                  <a16:creationId xmlns:a16="http://schemas.microsoft.com/office/drawing/2014/main" id="{DAA09889-CDE5-9D43-B6E3-AB8891DEF4D6}"/>
                </a:ext>
              </a:extLst>
            </p:cNvPr>
            <p:cNvSpPr/>
            <p:nvPr/>
          </p:nvSpPr>
          <p:spPr>
            <a:xfrm>
              <a:off x="1573577" y="1705931"/>
              <a:ext cx="1286029" cy="403848"/>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Release and deployment strategy</a:t>
              </a:r>
            </a:p>
          </p:txBody>
        </p:sp>
        <p:cxnSp>
          <p:nvCxnSpPr>
            <p:cNvPr id="43" name="Verbinder: gekrümmt 47">
              <a:extLst>
                <a:ext uri="{FF2B5EF4-FFF2-40B4-BE49-F238E27FC236}">
                  <a16:creationId xmlns:a16="http://schemas.microsoft.com/office/drawing/2014/main" id="{B8986C8B-D563-5BFA-FE53-5CAD0479FCA5}"/>
                </a:ext>
              </a:extLst>
            </p:cNvPr>
            <p:cNvCxnSpPr>
              <a:cxnSpLocks/>
              <a:endCxn id="42" idx="3"/>
            </p:cNvCxnSpPr>
            <p:nvPr/>
          </p:nvCxnSpPr>
          <p:spPr>
            <a:xfrm rot="16200000" flipV="1">
              <a:off x="2712310" y="2055151"/>
              <a:ext cx="512762" cy="218170"/>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44" name="Flussdiagramm: Dokument 50">
              <a:extLst>
                <a:ext uri="{FF2B5EF4-FFF2-40B4-BE49-F238E27FC236}">
                  <a16:creationId xmlns:a16="http://schemas.microsoft.com/office/drawing/2014/main" id="{74133D59-0BCF-B6CB-95AA-BC8794489B66}"/>
                </a:ext>
              </a:extLst>
            </p:cNvPr>
            <p:cNvSpPr/>
            <p:nvPr/>
          </p:nvSpPr>
          <p:spPr>
            <a:xfrm>
              <a:off x="1596557" y="5809223"/>
              <a:ext cx="1196747" cy="442100"/>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Release information</a:t>
              </a:r>
            </a:p>
          </p:txBody>
        </p:sp>
      </p:grpSp>
    </p:spTree>
    <p:extLst>
      <p:ext uri="{BB962C8B-B14F-4D97-AF65-F5344CB8AC3E}">
        <p14:creationId xmlns:p14="http://schemas.microsoft.com/office/powerpoint/2010/main" val="15349407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695" name="Google Shape;1695;p130"/>
          <p:cNvGrpSpPr/>
          <p:nvPr/>
        </p:nvGrpSpPr>
        <p:grpSpPr>
          <a:xfrm>
            <a:off x="609600" y="1783007"/>
            <a:ext cx="10972800" cy="4453200"/>
            <a:chOff x="0" y="86409"/>
            <a:chExt cx="10972800" cy="4453200"/>
          </a:xfrm>
        </p:grpSpPr>
        <p:sp>
          <p:nvSpPr>
            <p:cNvPr id="1696" name="Google Shape;1696;p130"/>
            <p:cNvSpPr/>
            <p:nvPr/>
          </p:nvSpPr>
          <p:spPr>
            <a:xfrm>
              <a:off x="0" y="381609"/>
              <a:ext cx="10972800" cy="4158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7" name="Google Shape;1697;p130"/>
            <p:cNvSpPr txBox="1"/>
            <p:nvPr/>
          </p:nvSpPr>
          <p:spPr>
            <a:xfrm>
              <a:off x="0" y="381609"/>
              <a:ext cx="10972800" cy="4158000"/>
            </a:xfrm>
            <a:prstGeom prst="rect">
              <a:avLst/>
            </a:prstGeom>
            <a:noFill/>
            <a:ln>
              <a:noFill/>
            </a:ln>
          </p:spPr>
          <p:txBody>
            <a:bodyPr spcFirstLastPara="1" wrap="square" lIns="851600" tIns="416550" rIns="851600"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Release planning</a:t>
              </a:r>
              <a:endParaRPr sz="2000" b="1"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Build a release, based on the applicable release and deployment strategy</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Test a release</a:t>
              </a:r>
              <a:endParaRPr dirty="0">
                <a:latin typeface="Wingdings" panose="05000000000000000000" pitchFamily="2" charset="2"/>
              </a:endParaRPr>
            </a:p>
            <a:p>
              <a:pPr marL="228600" marR="0" lvl="1" indent="-101600" algn="l" rtl="0">
                <a:lnSpc>
                  <a:spcPct val="90000"/>
                </a:lnSpc>
                <a:spcBef>
                  <a:spcPts val="30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Release deployment</a:t>
              </a:r>
              <a:endParaRPr dirty="0">
                <a:latin typeface="Wingdings" panose="05000000000000000000" pitchFamily="2" charset="2"/>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Plan and perform communication and training for users and support staff</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Prepare deployment of a release</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Deploy a release</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Review a release for success</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Inform stakeholders of the results of the release</a:t>
              </a:r>
              <a:endParaRPr sz="2000"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Close a release</a:t>
              </a:r>
              <a:endParaRPr dirty="0">
                <a:latin typeface="Wingdings" panose="05000000000000000000" pitchFamily="2" charset="2"/>
              </a:endParaRPr>
            </a:p>
          </p:txBody>
        </p:sp>
        <p:sp>
          <p:nvSpPr>
            <p:cNvPr id="1698" name="Google Shape;1698;p130"/>
            <p:cNvSpPr/>
            <p:nvPr/>
          </p:nvSpPr>
          <p:spPr>
            <a:xfrm>
              <a:off x="548640" y="86409"/>
              <a:ext cx="7680960" cy="59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9" name="Google Shape;1699;p130"/>
            <p:cNvSpPr txBox="1"/>
            <p:nvPr/>
          </p:nvSpPr>
          <p:spPr>
            <a:xfrm>
              <a:off x="577461" y="115230"/>
              <a:ext cx="7623318" cy="532758"/>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Ongoing process execution</a:t>
              </a:r>
              <a:endParaRPr sz="2000">
                <a:solidFill>
                  <a:schemeClr val="lt1"/>
                </a:solidFill>
                <a:latin typeface="Calibri"/>
                <a:ea typeface="Calibri"/>
                <a:cs typeface="Calibri"/>
                <a:sym typeface="Calibri"/>
              </a:endParaRPr>
            </a:p>
          </p:txBody>
        </p:sp>
      </p:grpSp>
      <p:sp>
        <p:nvSpPr>
          <p:cNvPr id="1700" name="Google Shape;1700;p1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133</a:t>
            </a:fld>
            <a:endParaRPr/>
          </a:p>
        </p:txBody>
      </p:sp>
    </p:spTree>
    <p:extLst>
      <p:ext uri="{BB962C8B-B14F-4D97-AF65-F5344CB8AC3E}">
        <p14:creationId xmlns:p14="http://schemas.microsoft.com/office/powerpoint/2010/main" val="24095186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1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Important considerations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706" name="Google Shape;1706;p131"/>
          <p:cNvGrpSpPr/>
          <p:nvPr/>
        </p:nvGrpSpPr>
        <p:grpSpPr>
          <a:xfrm>
            <a:off x="2478052" y="2111517"/>
            <a:ext cx="7235894" cy="3796179"/>
            <a:chOff x="1868452" y="414919"/>
            <a:chExt cx="7235894" cy="3796179"/>
          </a:xfrm>
        </p:grpSpPr>
        <p:sp>
          <p:nvSpPr>
            <p:cNvPr id="1707" name="Google Shape;1707;p131"/>
            <p:cNvSpPr/>
            <p:nvPr/>
          </p:nvSpPr>
          <p:spPr>
            <a:xfrm>
              <a:off x="1868452" y="1195101"/>
              <a:ext cx="3439715" cy="2235815"/>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08" name="Google Shape;1708;p131"/>
            <p:cNvSpPr txBox="1"/>
            <p:nvPr/>
          </p:nvSpPr>
          <p:spPr>
            <a:xfrm>
              <a:off x="1977595" y="1304244"/>
              <a:ext cx="3221429" cy="201752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Release and deployment strategy</a:t>
              </a:r>
              <a:endParaRPr sz="2400">
                <a:solidFill>
                  <a:schemeClr val="lt1"/>
                </a:solidFill>
                <a:latin typeface="Calibri"/>
                <a:ea typeface="Calibri"/>
                <a:cs typeface="Calibri"/>
                <a:sym typeface="Calibri"/>
              </a:endParaRPr>
            </a:p>
            <a:p>
              <a:pPr marL="171450" marR="0" lvl="1" indent="-171450" algn="l" rtl="0">
                <a:lnSpc>
                  <a:spcPct val="90000"/>
                </a:lnSpc>
                <a:spcBef>
                  <a:spcPts val="840"/>
                </a:spcBef>
                <a:spcAft>
                  <a:spcPts val="0"/>
                </a:spcAft>
                <a:buClr>
                  <a:schemeClr val="lt1"/>
                </a:buClr>
                <a:buSzPts val="1900"/>
                <a:buFont typeface="Calibri"/>
                <a:buChar char="•"/>
              </a:pPr>
              <a:r>
                <a:rPr lang="en-US" sz="1900" b="0" i="0" u="none" strike="noStrike" cap="none">
                  <a:solidFill>
                    <a:schemeClr val="lt1"/>
                  </a:solidFill>
                  <a:latin typeface="Calibri"/>
                  <a:ea typeface="Calibri"/>
                  <a:cs typeface="Calibri"/>
                  <a:sym typeface="Calibri"/>
                </a:rPr>
                <a:t>Defines the approach for planning and deployment of a given release</a:t>
              </a:r>
              <a:endParaRPr sz="1900" b="0" i="0" u="none" strike="noStrike" cap="none">
                <a:solidFill>
                  <a:schemeClr val="lt1"/>
                </a:solidFill>
                <a:latin typeface="Calibri"/>
                <a:ea typeface="Calibri"/>
                <a:cs typeface="Calibri"/>
                <a:sym typeface="Calibri"/>
              </a:endParaRPr>
            </a:p>
          </p:txBody>
        </p:sp>
        <p:sp>
          <p:nvSpPr>
            <p:cNvPr id="1709" name="Google Shape;1709;p131"/>
            <p:cNvSpPr/>
            <p:nvPr/>
          </p:nvSpPr>
          <p:spPr>
            <a:xfrm>
              <a:off x="3588310" y="414919"/>
              <a:ext cx="3796179" cy="3796179"/>
            </a:xfrm>
            <a:custGeom>
              <a:avLst/>
              <a:gdLst/>
              <a:ahLst/>
              <a:cxnLst/>
              <a:rect l="l" t="t" r="r" b="b"/>
              <a:pathLst>
                <a:path w="120000" h="120000" extrusionOk="0">
                  <a:moveTo>
                    <a:pt x="12088" y="23883"/>
                  </a:moveTo>
                  <a:lnTo>
                    <a:pt x="12088" y="23883"/>
                  </a:lnTo>
                  <a:cubicBezTo>
                    <a:pt x="23425" y="8843"/>
                    <a:pt x="41166" y="0"/>
                    <a:pt x="60000" y="0"/>
                  </a:cubicBezTo>
                  <a:cubicBezTo>
                    <a:pt x="78834" y="0"/>
                    <a:pt x="96575" y="8843"/>
                    <a:pt x="107912" y="23883"/>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10" name="Google Shape;1710;p131"/>
            <p:cNvSpPr/>
            <p:nvPr/>
          </p:nvSpPr>
          <p:spPr>
            <a:xfrm>
              <a:off x="5664631" y="1195101"/>
              <a:ext cx="3439715" cy="2235815"/>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11" name="Google Shape;1711;p131"/>
            <p:cNvSpPr txBox="1"/>
            <p:nvPr/>
          </p:nvSpPr>
          <p:spPr>
            <a:xfrm>
              <a:off x="5773774" y="1304244"/>
              <a:ext cx="3221429" cy="201752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Testing approach</a:t>
              </a:r>
              <a:endParaRPr sz="2400" dirty="0">
                <a:solidFill>
                  <a:schemeClr val="lt1"/>
                </a:solidFill>
                <a:latin typeface="Calibri"/>
                <a:ea typeface="Calibri"/>
                <a:cs typeface="Calibri"/>
                <a:sym typeface="Calibri"/>
              </a:endParaRPr>
            </a:p>
            <a:p>
              <a:pPr marL="171450" marR="0" lvl="1" indent="-171450" algn="l" rtl="0">
                <a:lnSpc>
                  <a:spcPct val="90000"/>
                </a:lnSpc>
                <a:spcBef>
                  <a:spcPts val="840"/>
                </a:spcBef>
                <a:spcAft>
                  <a:spcPts val="0"/>
                </a:spcAft>
                <a:buClr>
                  <a:schemeClr val="lt1"/>
                </a:buClr>
                <a:buSzPts val="1900"/>
                <a:buFont typeface="Calibri"/>
                <a:buChar char="•"/>
              </a:pPr>
              <a:r>
                <a:rPr lang="en-US" sz="1900" b="0" i="0" u="none" strike="noStrike" cap="none" dirty="0">
                  <a:solidFill>
                    <a:schemeClr val="lt1"/>
                  </a:solidFill>
                  <a:latin typeface="Calibri"/>
                  <a:ea typeface="Calibri"/>
                  <a:cs typeface="Calibri"/>
                  <a:sym typeface="Calibri"/>
                </a:rPr>
                <a:t>Defines the approach for testing a given release before making all changes / functionalities available to all service users</a:t>
              </a:r>
              <a:endParaRPr sz="1900" b="0" i="0" u="none" strike="noStrike" cap="none" dirty="0">
                <a:solidFill>
                  <a:schemeClr val="lt1"/>
                </a:solidFill>
                <a:latin typeface="Calibri"/>
                <a:ea typeface="Calibri"/>
                <a:cs typeface="Calibri"/>
                <a:sym typeface="Calibri"/>
              </a:endParaRPr>
            </a:p>
          </p:txBody>
        </p:sp>
        <p:sp>
          <p:nvSpPr>
            <p:cNvPr id="1712" name="Google Shape;1712;p131"/>
            <p:cNvSpPr/>
            <p:nvPr/>
          </p:nvSpPr>
          <p:spPr>
            <a:xfrm>
              <a:off x="3588310" y="414919"/>
              <a:ext cx="3796179" cy="3796179"/>
            </a:xfrm>
            <a:custGeom>
              <a:avLst/>
              <a:gdLst/>
              <a:ahLst/>
              <a:cxnLst/>
              <a:rect l="l" t="t" r="r" b="b"/>
              <a:pathLst>
                <a:path w="120000" h="120000" extrusionOk="0">
                  <a:moveTo>
                    <a:pt x="107912" y="96117"/>
                  </a:moveTo>
                  <a:cubicBezTo>
                    <a:pt x="96575" y="111157"/>
                    <a:pt x="78834" y="120000"/>
                    <a:pt x="60000" y="120000"/>
                  </a:cubicBezTo>
                  <a:cubicBezTo>
                    <a:pt x="41166" y="120000"/>
                    <a:pt x="23425" y="111157"/>
                    <a:pt x="12088" y="9611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713" name="Google Shape;1713;p1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134</a:t>
            </a:fld>
            <a:endParaRPr/>
          </a:p>
        </p:txBody>
      </p:sp>
    </p:spTree>
    <p:extLst>
      <p:ext uri="{BB962C8B-B14F-4D97-AF65-F5344CB8AC3E}">
        <p14:creationId xmlns:p14="http://schemas.microsoft.com/office/powerpoint/2010/main" val="20281258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1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Typical release and deployment strategies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19" name="Google Shape;1719;p1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Big bang deployment:</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entire system or application is released and deployed all at once</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involves a single, significant release with all the changes implemented together</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43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Phased rollout:</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involves releasing and deploying the changes in phases or stages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Allows for incremental deployment, starting with a smaller subset of users or specific functionalities and gradually expanding to a larger user community or additional features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43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Rolling deployment:</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involves gradually deploying changes across different servers or components while keeping the system operational</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Ensures continuous availability and </a:t>
            </a:r>
            <a:r>
              <a:rPr lang="en-US" dirty="0" err="1">
                <a:latin typeface="Calibri" panose="020F0502020204030204" pitchFamily="34" charset="0"/>
                <a:ea typeface="Calibri" panose="020F0502020204030204" pitchFamily="34" charset="0"/>
                <a:cs typeface="Calibri" panose="020F0502020204030204" pitchFamily="34" charset="0"/>
              </a:rPr>
              <a:t>minimises</a:t>
            </a:r>
            <a:r>
              <a:rPr lang="en-US" dirty="0">
                <a:latin typeface="Calibri" panose="020F0502020204030204" pitchFamily="34" charset="0"/>
                <a:ea typeface="Calibri" panose="020F0502020204030204" pitchFamily="34" charset="0"/>
                <a:cs typeface="Calibri" panose="020F0502020204030204" pitchFamily="34" charset="0"/>
              </a:rPr>
              <a:t> downtime as the deployment progresses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43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Continuous deployment:</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changes are automatically deployed to the production environment as soon as they pass the necessary tests and quality checks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372"/>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requires a high degree of automation and continuous integration practices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20" name="Google Shape;1720;p1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135</a:t>
            </a:fld>
            <a:endParaRPr/>
          </a:p>
        </p:txBody>
      </p:sp>
    </p:spTree>
    <p:extLst>
      <p:ext uri="{BB962C8B-B14F-4D97-AF65-F5344CB8AC3E}">
        <p14:creationId xmlns:p14="http://schemas.microsoft.com/office/powerpoint/2010/main" val="13939077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13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Release and deployment testing approaches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26" name="Google Shape;1726;p13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Canary testing:</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changes are deployed to a small subset of users or servers while the majority of users continue using the existing system</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allows for testing and validation of changes in a controlled environment before wider deployment</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A/B testing / split testing:</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releasing and deploying multiple versions of a feature or design to different user groups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allows for comparing and </a:t>
            </a:r>
            <a:r>
              <a:rPr lang="en-US" dirty="0" err="1">
                <a:latin typeface="Calibri" panose="020F0502020204030204" pitchFamily="34" charset="0"/>
                <a:ea typeface="Calibri" panose="020F0502020204030204" pitchFamily="34" charset="0"/>
                <a:cs typeface="Calibri" panose="020F0502020204030204" pitchFamily="34" charset="0"/>
              </a:rPr>
              <a:t>analysing</a:t>
            </a:r>
            <a:r>
              <a:rPr lang="en-US" dirty="0">
                <a:latin typeface="Calibri" panose="020F0502020204030204" pitchFamily="34" charset="0"/>
                <a:ea typeface="Calibri" panose="020F0502020204030204" pitchFamily="34" charset="0"/>
                <a:cs typeface="Calibri" panose="020F0502020204030204" pitchFamily="34" charset="0"/>
              </a:rPr>
              <a:t> the performance and user response to determine the optimal solution.</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Blue-green testing:</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two identical environments (blue and green) are maintained, with one serving as the production environment while the other is used for testing and deployment</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changes are deployed to the non-production environment, and once validated, the traffic is switched to the updated environment.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27" name="Google Shape;1727;p1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136</a:t>
            </a:fld>
            <a:endParaRPr/>
          </a:p>
        </p:txBody>
      </p:sp>
    </p:spTree>
    <p:extLst>
      <p:ext uri="{BB962C8B-B14F-4D97-AF65-F5344CB8AC3E}">
        <p14:creationId xmlns:p14="http://schemas.microsoft.com/office/powerpoint/2010/main" val="34811092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13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33" name="Google Shape;1733;p134"/>
          <p:cNvGraphicFramePr/>
          <p:nvPr>
            <p:extLst>
              <p:ext uri="{D42A27DB-BD31-4B8C-83A1-F6EECF244321}">
                <p14:modId xmlns:p14="http://schemas.microsoft.com/office/powerpoint/2010/main" val="4069507352"/>
              </p:ext>
            </p:extLst>
          </p:nvPr>
        </p:nvGraphicFramePr>
        <p:xfrm>
          <a:off x="1981200" y="1697038"/>
          <a:ext cx="8229600" cy="4693960"/>
        </p:xfrm>
        <a:graphic>
          <a:graphicData uri="http://schemas.openxmlformats.org/drawingml/2006/table">
            <a:tbl>
              <a:tblPr firstRow="1" bandRow="1">
                <a:tableStyleId>{B301B821-A1FF-4177-AEE7-76D212191A09}</a:tableStyleId>
              </a:tblPr>
              <a:tblGrid>
                <a:gridCol w="1457325">
                  <a:extLst>
                    <a:ext uri="{9D8B030D-6E8A-4147-A177-3AD203B41FA5}">
                      <a16:colId xmlns:a16="http://schemas.microsoft.com/office/drawing/2014/main" val="20000"/>
                    </a:ext>
                  </a:extLst>
                </a:gridCol>
                <a:gridCol w="4848225">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Process owner RDM</a:t>
                      </a:r>
                      <a:endParaRPr sz="1600" dirty="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a:t>Generic tasks of a process owner applied in the context of RDM</a:t>
                      </a:r>
                      <a:endParaRPr sz="160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Process manager RDM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Generic tasks of a process manager, plus: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overall release planning, including release cycles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Review deployed releases fur success</a:t>
                      </a:r>
                      <a:endParaRPr/>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Release owner</a:t>
                      </a:r>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Control and coordinate the activities in the lifecycle of a specific release, including planning, building, testing and deploying</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that the required documentation of the release (including release plans) is complete and of adequate quality</a:t>
                      </a:r>
                      <a:endParaRPr/>
                    </a:p>
                    <a:p>
                      <a:pPr marL="285750" marR="0" lvl="0" indent="-285750" algn="l" rtl="0">
                        <a:spcBef>
                          <a:spcPts val="0"/>
                        </a:spcBef>
                        <a:spcAft>
                          <a:spcPts val="0"/>
                        </a:spcAft>
                        <a:buClr>
                          <a:schemeClr val="dk1"/>
                        </a:buClr>
                        <a:buSzPts val="1600"/>
                        <a:buFont typeface="Arial"/>
                        <a:buChar char="•"/>
                      </a:pPr>
                      <a:r>
                        <a:rPr lang="en-US" sz="1600"/>
                        <a:t>Act as a single point of contact for the release for all stakeholders of this release, including the change manager, affected change owners, developers, problem manager and customer representatives.</a:t>
                      </a:r>
                      <a:endParaRPr/>
                    </a:p>
                  </a:txBody>
                  <a:tcPr marL="91450" marR="91450" marT="45725" marB="45725"/>
                </a:tc>
                <a:tc>
                  <a:txBody>
                    <a:bodyPr/>
                    <a:lstStyle/>
                    <a:p>
                      <a:pPr marL="0" marR="0" lvl="0" indent="0" algn="l" rtl="0">
                        <a:spcBef>
                          <a:spcPts val="0"/>
                        </a:spcBef>
                        <a:spcAft>
                          <a:spcPts val="0"/>
                        </a:spcAft>
                        <a:buNone/>
                      </a:pPr>
                      <a:r>
                        <a:rPr lang="en-US" sz="1600" dirty="0"/>
                        <a:t>1 per release</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1734" name="Google Shape;1734;p1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137</a:t>
            </a:fld>
            <a:endParaRPr/>
          </a:p>
        </p:txBody>
      </p:sp>
    </p:spTree>
    <p:extLst>
      <p:ext uri="{BB962C8B-B14F-4D97-AF65-F5344CB8AC3E}">
        <p14:creationId xmlns:p14="http://schemas.microsoft.com/office/powerpoint/2010/main" val="27773555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RDM: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2780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13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Continual Service Improvement Management (CSI)</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48" name="Google Shape;1748;p1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139</a:t>
            </a:fld>
            <a:endParaRPr/>
          </a:p>
        </p:txBody>
      </p:sp>
      <p:sp>
        <p:nvSpPr>
          <p:cNvPr id="1749" name="Google Shape;1749;p13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50" name="Google Shape;1750;p13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751" name="Google Shape;1751;p136"/>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prioritize, plan, implement and review improvements to services and service management</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4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What is a service?</a:t>
            </a:r>
            <a:endParaRPr i="1">
              <a:latin typeface="Calibri" panose="020F0502020204030204" pitchFamily="34" charset="0"/>
              <a:ea typeface="Calibri" panose="020F0502020204030204" pitchFamily="34" charset="0"/>
              <a:cs typeface="Calibri" panose="020F0502020204030204" pitchFamily="34" charset="0"/>
            </a:endParaRPr>
          </a:p>
        </p:txBody>
      </p:sp>
      <p:sp>
        <p:nvSpPr>
          <p:cNvPr id="138" name="Google Shape;138;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139" name="Google Shape;139;p9"/>
          <p:cNvGraphicFramePr/>
          <p:nvPr/>
        </p:nvGraphicFramePr>
        <p:xfrm>
          <a:off x="665629" y="1696602"/>
          <a:ext cx="10860748" cy="1996440"/>
        </p:xfrm>
        <a:graphic>
          <a:graphicData uri="http://schemas.openxmlformats.org/drawingml/2006/table">
            <a:tbl>
              <a:tblPr firstRow="1" firstCol="1" bandRow="1">
                <a:tableStyleId>{B301B821-A1FF-4177-AEE7-76D212191A09}</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 component:</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Logical part of a service that provides a function enabling or enhancing a service</a:t>
                      </a:r>
                      <a:endParaRPr sz="1800" b="0" u="none" strike="noStrike" cap="none" dirty="0">
                        <a:solidFill>
                          <a:schemeClr val="dk1"/>
                        </a:solidFill>
                        <a:sym typeface="Calibri"/>
                      </a:endParaRPr>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US" sz="1600" b="0" u="none" strike="noStrike" cap="none" dirty="0">
                          <a:solidFill>
                            <a:schemeClr val="dk1"/>
                          </a:solidFill>
                          <a:sym typeface="Calibri"/>
                        </a:rPr>
                        <a:t>Note 1: A service is usually composed of several service components.</a:t>
                      </a:r>
                      <a:endParaRPr sz="1200" dirty="0"/>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US" sz="1600" b="0" u="none" strike="noStrike" cap="none" dirty="0">
                          <a:solidFill>
                            <a:schemeClr val="dk1"/>
                          </a:solidFill>
                          <a:sym typeface="Calibri"/>
                        </a:rPr>
                        <a:t>Note 2: A service component is usually built from one or more configuration items (CIs).</a:t>
                      </a:r>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GB" sz="1600" b="0" u="none" strike="noStrike" cap="none" dirty="0">
                          <a:solidFill>
                            <a:schemeClr val="dk1"/>
                          </a:solidFill>
                          <a:sym typeface="Arial"/>
                        </a:rPr>
                        <a:t>Note 3: Although a service component underlies one or more services, it usually does not create value for a customer alone and is therefore not a service by itself.</a:t>
                      </a:r>
                      <a:endParaRPr sz="16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01"/>
                  </a:ext>
                </a:extLst>
              </a:tr>
            </a:tbl>
          </a:graphicData>
        </a:graphic>
      </p:graphicFrame>
      <p:sp>
        <p:nvSpPr>
          <p:cNvPr id="140" name="Google Shape;140;p9"/>
          <p:cNvSpPr/>
          <p:nvPr/>
        </p:nvSpPr>
        <p:spPr>
          <a:xfrm>
            <a:off x="4449837" y="4542764"/>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41" name="Google Shape;141;p9"/>
          <p:cNvSpPr/>
          <p:nvPr/>
        </p:nvSpPr>
        <p:spPr>
          <a:xfrm>
            <a:off x="4468682" y="547520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42" name="Google Shape;142;p9"/>
          <p:cNvSpPr/>
          <p:nvPr/>
        </p:nvSpPr>
        <p:spPr>
          <a:xfrm>
            <a:off x="5531074" y="547519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43" name="Google Shape;143;p9"/>
          <p:cNvSpPr/>
          <p:nvPr/>
        </p:nvSpPr>
        <p:spPr>
          <a:xfrm>
            <a:off x="6593466" y="547519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44" name="Google Shape;144;p9"/>
          <p:cNvSpPr/>
          <p:nvPr/>
        </p:nvSpPr>
        <p:spPr>
          <a:xfrm>
            <a:off x="7655858" y="5475197"/>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45" name="Google Shape;145;p9"/>
          <p:cNvSpPr/>
          <p:nvPr/>
        </p:nvSpPr>
        <p:spPr>
          <a:xfrm>
            <a:off x="8718250" y="5475196"/>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46" name="Google Shape;146;p9"/>
          <p:cNvSpPr/>
          <p:nvPr/>
        </p:nvSpPr>
        <p:spPr>
          <a:xfrm>
            <a:off x="7106687" y="4540389"/>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47" name="Google Shape;147;p9"/>
          <p:cNvCxnSpPr>
            <a:stCxn id="141" idx="0"/>
            <a:endCxn id="140" idx="2"/>
          </p:cNvCxnSpPr>
          <p:nvPr/>
        </p:nvCxnSpPr>
        <p:spPr>
          <a:xfrm rot="10800000" flipH="1">
            <a:off x="4856230" y="4994900"/>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48" name="Google Shape;148;p9"/>
          <p:cNvCxnSpPr>
            <a:stCxn id="142" idx="0"/>
            <a:endCxn id="140" idx="2"/>
          </p:cNvCxnSpPr>
          <p:nvPr/>
        </p:nvCxnSpPr>
        <p:spPr>
          <a:xfrm rot="10800000">
            <a:off x="5643222" y="4994899"/>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49" name="Google Shape;149;p9"/>
          <p:cNvCxnSpPr>
            <a:stCxn id="143" idx="0"/>
            <a:endCxn id="140" idx="2"/>
          </p:cNvCxnSpPr>
          <p:nvPr/>
        </p:nvCxnSpPr>
        <p:spPr>
          <a:xfrm rot="10800000">
            <a:off x="5643314" y="4994898"/>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50" name="Google Shape;150;p9"/>
          <p:cNvCxnSpPr>
            <a:stCxn id="143" idx="0"/>
            <a:endCxn id="146" idx="2"/>
          </p:cNvCxnSpPr>
          <p:nvPr/>
        </p:nvCxnSpPr>
        <p:spPr>
          <a:xfrm rot="10800000" flipH="1">
            <a:off x="6981014" y="4992498"/>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51" name="Google Shape;151;p9"/>
          <p:cNvCxnSpPr>
            <a:stCxn id="142" idx="0"/>
            <a:endCxn id="146" idx="2"/>
          </p:cNvCxnSpPr>
          <p:nvPr/>
        </p:nvCxnSpPr>
        <p:spPr>
          <a:xfrm rot="10800000" flipH="1">
            <a:off x="5918622" y="4992499"/>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52" name="Google Shape;152;p9"/>
          <p:cNvCxnSpPr>
            <a:stCxn id="144" idx="0"/>
            <a:endCxn id="146" idx="2"/>
          </p:cNvCxnSpPr>
          <p:nvPr/>
        </p:nvCxnSpPr>
        <p:spPr>
          <a:xfrm rot="10800000" flipH="1">
            <a:off x="8043406" y="4992497"/>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53" name="Google Shape;153;p9"/>
          <p:cNvCxnSpPr>
            <a:stCxn id="145" idx="0"/>
            <a:endCxn id="146" idx="2"/>
          </p:cNvCxnSpPr>
          <p:nvPr/>
        </p:nvCxnSpPr>
        <p:spPr>
          <a:xfrm rot="10800000">
            <a:off x="8299998" y="4992496"/>
            <a:ext cx="805800" cy="482700"/>
          </a:xfrm>
          <a:prstGeom prst="straightConnector1">
            <a:avLst/>
          </a:prstGeom>
          <a:noFill/>
          <a:ln w="19050" cap="flat" cmpd="sng">
            <a:solidFill>
              <a:srgbClr val="4A7DBA"/>
            </a:solidFill>
            <a:prstDash val="solid"/>
            <a:round/>
            <a:headEnd type="none" w="sm" len="sm"/>
            <a:tailEnd type="none" w="sm" len="sm"/>
          </a:ln>
        </p:spPr>
      </p:cxnSp>
      <p:sp>
        <p:nvSpPr>
          <p:cNvPr id="154" name="Google Shape;154;p9"/>
          <p:cNvSpPr txBox="1"/>
          <p:nvPr/>
        </p:nvSpPr>
        <p:spPr>
          <a:xfrm>
            <a:off x="2480293" y="460089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55" name="Google Shape;155;p9"/>
          <p:cNvSpPr txBox="1"/>
          <p:nvPr/>
        </p:nvSpPr>
        <p:spPr>
          <a:xfrm>
            <a:off x="2478510" y="554738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3137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1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758" name="Google Shape;1758;p137"/>
          <p:cNvGrpSpPr/>
          <p:nvPr/>
        </p:nvGrpSpPr>
        <p:grpSpPr>
          <a:xfrm>
            <a:off x="1944981" y="1699318"/>
            <a:ext cx="8302037" cy="4620578"/>
            <a:chOff x="1335381" y="2720"/>
            <a:chExt cx="8302037" cy="4620578"/>
          </a:xfrm>
        </p:grpSpPr>
        <p:sp>
          <p:nvSpPr>
            <p:cNvPr id="1759" name="Google Shape;1759;p137"/>
            <p:cNvSpPr/>
            <p:nvPr/>
          </p:nvSpPr>
          <p:spPr>
            <a:xfrm rot="10800000">
              <a:off x="2340506" y="2720"/>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60" name="Google Shape;1760;p137"/>
            <p:cNvSpPr txBox="1"/>
            <p:nvPr/>
          </p:nvSpPr>
          <p:spPr>
            <a:xfrm>
              <a:off x="2843069" y="2720"/>
              <a:ext cx="6794349" cy="2010251"/>
            </a:xfrm>
            <a:prstGeom prst="rect">
              <a:avLst/>
            </a:prstGeom>
            <a:noFill/>
            <a:ln>
              <a:noFill/>
            </a:ln>
          </p:spPr>
          <p:txBody>
            <a:bodyPr spcFirstLastPara="1" wrap="square" lIns="886450" tIns="125725" rIns="23467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a:solidFill>
                    <a:schemeClr val="lt1"/>
                  </a:solidFill>
                  <a:latin typeface="Calibri"/>
                  <a:ea typeface="Calibri"/>
                  <a:cs typeface="Calibri"/>
                  <a:sym typeface="Calibri"/>
                </a:rPr>
                <a:t>How are opportunities for improving services and processes identified and evaluated?</a:t>
              </a:r>
              <a:endParaRPr sz="3300">
                <a:solidFill>
                  <a:schemeClr val="lt1"/>
                </a:solidFill>
                <a:latin typeface="Calibri"/>
                <a:ea typeface="Calibri"/>
                <a:cs typeface="Calibri"/>
                <a:sym typeface="Calibri"/>
              </a:endParaRPr>
            </a:p>
          </p:txBody>
        </p:sp>
        <p:sp>
          <p:nvSpPr>
            <p:cNvPr id="1761" name="Google Shape;1761;p137"/>
            <p:cNvSpPr/>
            <p:nvPr/>
          </p:nvSpPr>
          <p:spPr>
            <a:xfrm>
              <a:off x="1335381" y="2720"/>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62" name="Google Shape;1762;p137"/>
            <p:cNvSpPr/>
            <p:nvPr/>
          </p:nvSpPr>
          <p:spPr>
            <a:xfrm rot="10800000">
              <a:off x="2340506" y="2613047"/>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63" name="Google Shape;1763;p137"/>
            <p:cNvSpPr txBox="1"/>
            <p:nvPr/>
          </p:nvSpPr>
          <p:spPr>
            <a:xfrm>
              <a:off x="2843069" y="2613047"/>
              <a:ext cx="6794349" cy="2010251"/>
            </a:xfrm>
            <a:prstGeom prst="rect">
              <a:avLst/>
            </a:prstGeom>
            <a:noFill/>
            <a:ln>
              <a:noFill/>
            </a:ln>
          </p:spPr>
          <p:txBody>
            <a:bodyPr spcFirstLastPara="1" wrap="square" lIns="886450" tIns="125725" rIns="23467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dirty="0">
                  <a:solidFill>
                    <a:schemeClr val="lt1"/>
                  </a:solidFill>
                  <a:latin typeface="Calibri"/>
                  <a:ea typeface="Calibri"/>
                  <a:cs typeface="Calibri"/>
                  <a:sym typeface="Calibri"/>
                </a:rPr>
                <a:t>How is the implementation of actions for improvement controlled and monitored?</a:t>
              </a:r>
              <a:endParaRPr sz="3300" dirty="0">
                <a:solidFill>
                  <a:schemeClr val="lt1"/>
                </a:solidFill>
                <a:latin typeface="Calibri"/>
                <a:ea typeface="Calibri"/>
                <a:cs typeface="Calibri"/>
                <a:sym typeface="Calibri"/>
              </a:endParaRPr>
            </a:p>
          </p:txBody>
        </p:sp>
        <p:sp>
          <p:nvSpPr>
            <p:cNvPr id="1764" name="Google Shape;1764;p137"/>
            <p:cNvSpPr/>
            <p:nvPr/>
          </p:nvSpPr>
          <p:spPr>
            <a:xfrm>
              <a:off x="1335381" y="2613047"/>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765" name="Google Shape;1765;p1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140</a:t>
            </a:fld>
            <a:endParaRPr/>
          </a:p>
        </p:txBody>
      </p:sp>
    </p:spTree>
    <p:extLst>
      <p:ext uri="{BB962C8B-B14F-4D97-AF65-F5344CB8AC3E}">
        <p14:creationId xmlns:p14="http://schemas.microsoft.com/office/powerpoint/2010/main" val="39336704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1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72" name="Google Shape;1772;p1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141</a:t>
            </a:fld>
            <a:endParaRPr/>
          </a:p>
        </p:txBody>
      </p:sp>
      <p:graphicFrame>
        <p:nvGraphicFramePr>
          <p:cNvPr id="1773" name="Google Shape;1773;p138"/>
          <p:cNvGraphicFramePr/>
          <p:nvPr>
            <p:extLst>
              <p:ext uri="{D42A27DB-BD31-4B8C-83A1-F6EECF244321}">
                <p14:modId xmlns:p14="http://schemas.microsoft.com/office/powerpoint/2010/main" val="2673255604"/>
              </p:ext>
            </p:extLst>
          </p:nvPr>
        </p:nvGraphicFramePr>
        <p:xfrm>
          <a:off x="609601" y="1696598"/>
          <a:ext cx="10972798" cy="19050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Improvement</a:t>
                      </a:r>
                      <a:r>
                        <a:rPr lang="en-US" sz="2000" dirty="0">
                          <a:solidFill>
                            <a:schemeClr val="dk1"/>
                          </a:solidFill>
                        </a:rPr>
                        <a:t>:</a:t>
                      </a:r>
                      <a:endParaRPr dirty="0"/>
                    </a:p>
                    <a:p>
                      <a:pPr marL="457200" marR="0" lvl="1" indent="0" algn="l" rtl="0">
                        <a:lnSpc>
                          <a:spcPct val="100000"/>
                        </a:lnSpc>
                        <a:spcBef>
                          <a:spcPts val="0"/>
                        </a:spcBef>
                        <a:spcAft>
                          <a:spcPts val="600"/>
                        </a:spcAft>
                        <a:buClr>
                          <a:schemeClr val="dk1"/>
                        </a:buClr>
                        <a:buSzPts val="1800"/>
                        <a:buFont typeface="Calibri"/>
                        <a:buNone/>
                      </a:pPr>
                      <a:r>
                        <a:rPr lang="en-GB" sz="1800" b="0" u="none" strike="noStrike" cap="none" dirty="0">
                          <a:solidFill>
                            <a:schemeClr val="dk1"/>
                          </a:solidFill>
                          <a:sym typeface="Calibri"/>
                        </a:rPr>
                        <a:t>Action or set of actions carried out to increase the level of conformity, effectiveness or efficiency of a  management system, process or activity, or to increase the quality or performance of a service or service component</a:t>
                      </a:r>
                    </a:p>
                    <a:p>
                      <a:pPr marL="457200" marR="0" lvl="1" indent="0" algn="l" rtl="0">
                        <a:lnSpc>
                          <a:spcPct val="100000"/>
                        </a:lnSpc>
                        <a:spcBef>
                          <a:spcPts val="0"/>
                        </a:spcBef>
                        <a:spcAft>
                          <a:spcPts val="600"/>
                        </a:spcAft>
                        <a:buClr>
                          <a:schemeClr val="dk1"/>
                        </a:buClr>
                        <a:buSzPts val="1800"/>
                        <a:buFont typeface="Calibri"/>
                        <a:buNone/>
                      </a:pPr>
                      <a:r>
                        <a:rPr lang="en-GB" sz="1600" b="0" u="none" strike="noStrike" cap="none" dirty="0">
                          <a:solidFill>
                            <a:schemeClr val="dk1"/>
                          </a:solidFill>
                          <a:sym typeface="Calibri"/>
                        </a:rPr>
                        <a:t>Note: An improvement is usually implemented after an opportunity for improvement has been identified, for instance during a service review, audit or management review.</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49722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13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79" name="Google Shape;1779;p139"/>
          <p:cNvGraphicFramePr/>
          <p:nvPr/>
        </p:nvGraphicFramePr>
        <p:xfrm>
          <a:off x="1981200" y="1697038"/>
          <a:ext cx="8229600" cy="246456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PR14 Continual Service Improvement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PR14.1 Opportunities for improvement of services and processes shall be identified and registered, based on reports as well as results from measurements, assessments and audits of the SMS.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PR14.2 Opportunities for improvement shall be evaluated in a consistent manner and actions to address them identified.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PR14.3 The implementation of actions for improvement shall be controlled in a consistent manner.</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0" name="Google Shape;1780;p1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142</a:t>
            </a:fld>
            <a:endParaRPr/>
          </a:p>
        </p:txBody>
      </p:sp>
    </p:spTree>
    <p:extLst>
      <p:ext uri="{BB962C8B-B14F-4D97-AF65-F5344CB8AC3E}">
        <p14:creationId xmlns:p14="http://schemas.microsoft.com/office/powerpoint/2010/main" val="8954005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1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786" name="Google Shape;1786;p140"/>
          <p:cNvGrpSpPr/>
          <p:nvPr/>
        </p:nvGrpSpPr>
        <p:grpSpPr>
          <a:xfrm>
            <a:off x="609600" y="1730177"/>
            <a:ext cx="10972800" cy="3241393"/>
            <a:chOff x="0" y="33579"/>
            <a:chExt cx="10972800" cy="4558860"/>
          </a:xfrm>
        </p:grpSpPr>
        <p:sp>
          <p:nvSpPr>
            <p:cNvPr id="1787" name="Google Shape;1787;p140"/>
            <p:cNvSpPr/>
            <p:nvPr/>
          </p:nvSpPr>
          <p:spPr>
            <a:xfrm>
              <a:off x="0" y="491139"/>
              <a:ext cx="10972800" cy="41013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788" name="Google Shape;1788;p140"/>
            <p:cNvSpPr txBox="1"/>
            <p:nvPr/>
          </p:nvSpPr>
          <p:spPr>
            <a:xfrm>
              <a:off x="0" y="491139"/>
              <a:ext cx="10972800" cy="4101300"/>
            </a:xfrm>
            <a:prstGeom prst="rect">
              <a:avLst/>
            </a:prstGeom>
            <a:noFill/>
            <a:ln>
              <a:noFill/>
            </a:ln>
          </p:spPr>
          <p:txBody>
            <a:bodyPr spcFirstLastPara="1" wrap="square" lIns="851600" tIns="645650" rIns="851600" bIns="220450"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US" sz="2400" b="0" i="0" u="none" strike="noStrike" cap="none" dirty="0">
                  <a:solidFill>
                    <a:schemeClr val="dk1"/>
                  </a:solidFill>
                  <a:latin typeface="Calibri"/>
                  <a:ea typeface="Calibri"/>
                  <a:cs typeface="Calibri"/>
                  <a:sym typeface="Calibri"/>
                </a:rPr>
                <a:t>Identify all relevant sources of potential suggestions for improvement.</a:t>
              </a:r>
              <a:endParaRPr sz="24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2400" b="0" i="0" u="none" strike="noStrike" cap="none" dirty="0">
                  <a:solidFill>
                    <a:schemeClr val="dk1"/>
                  </a:solidFill>
                  <a:latin typeface="Calibri"/>
                  <a:ea typeface="Calibri"/>
                  <a:cs typeface="Calibri"/>
                  <a:sym typeface="Calibri"/>
                </a:rPr>
                <a:t>Define a </a:t>
              </a:r>
              <a:r>
                <a:rPr lang="en-US" sz="2400" b="0" i="0" u="none" strike="noStrike" cap="none" dirty="0" err="1">
                  <a:solidFill>
                    <a:schemeClr val="dk1"/>
                  </a:solidFill>
                  <a:latin typeface="Calibri"/>
                  <a:ea typeface="Calibri"/>
                  <a:cs typeface="Calibri"/>
                  <a:sym typeface="Calibri"/>
                </a:rPr>
                <a:t>standardised</a:t>
              </a:r>
              <a:r>
                <a:rPr lang="en-US" sz="2400" b="0" i="0" u="none" strike="noStrike" cap="none" dirty="0">
                  <a:solidFill>
                    <a:schemeClr val="dk1"/>
                  </a:solidFill>
                  <a:latin typeface="Calibri"/>
                  <a:ea typeface="Calibri"/>
                  <a:cs typeface="Calibri"/>
                  <a:sym typeface="Calibri"/>
                </a:rPr>
                <a:t> way to record suggestions for improvements from the identified sources.</a:t>
              </a:r>
              <a:endParaRPr sz="24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2400" b="0" i="0" u="none" strike="noStrike" cap="none" dirty="0">
                  <a:solidFill>
                    <a:schemeClr val="dk1"/>
                  </a:solidFill>
                  <a:latin typeface="Calibri"/>
                  <a:ea typeface="Calibri"/>
                  <a:cs typeface="Calibri"/>
                  <a:sym typeface="Calibri"/>
                </a:rPr>
                <a:t>Set up a tool (e.g. ticket / workflow tool) supporting the recording and handling (including </a:t>
              </a:r>
              <a:r>
                <a:rPr lang="en-US" sz="2400" b="0" i="0" u="none" strike="noStrike" cap="none" dirty="0" err="1">
                  <a:solidFill>
                    <a:schemeClr val="dk1"/>
                  </a:solidFill>
                  <a:latin typeface="Calibri"/>
                  <a:ea typeface="Calibri"/>
                  <a:cs typeface="Calibri"/>
                  <a:sym typeface="Calibri"/>
                </a:rPr>
                <a:t>prioritisation</a:t>
              </a:r>
              <a:r>
                <a:rPr lang="en-US" sz="2400" b="0" i="0" u="none" strike="noStrike" cap="none" dirty="0">
                  <a:solidFill>
                    <a:schemeClr val="dk1"/>
                  </a:solidFill>
                  <a:latin typeface="Calibri"/>
                  <a:ea typeface="Calibri"/>
                  <a:cs typeface="Calibri"/>
                  <a:sym typeface="Calibri"/>
                </a:rPr>
                <a:t>, evaluation approval) of suggestions for improvement.</a:t>
              </a:r>
              <a:endParaRPr sz="2400" b="0" i="0" u="none" strike="noStrike" cap="none" dirty="0">
                <a:solidFill>
                  <a:schemeClr val="dk1"/>
                </a:solidFill>
                <a:latin typeface="Calibri"/>
                <a:ea typeface="Calibri"/>
                <a:cs typeface="Calibri"/>
                <a:sym typeface="Calibri"/>
              </a:endParaRPr>
            </a:p>
          </p:txBody>
        </p:sp>
        <p:sp>
          <p:nvSpPr>
            <p:cNvPr id="1789" name="Google Shape;1789;p140"/>
            <p:cNvSpPr/>
            <p:nvPr/>
          </p:nvSpPr>
          <p:spPr>
            <a:xfrm>
              <a:off x="548640" y="33579"/>
              <a:ext cx="7680960" cy="9151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790" name="Google Shape;1790;p140"/>
            <p:cNvSpPr txBox="1"/>
            <p:nvPr/>
          </p:nvSpPr>
          <p:spPr>
            <a:xfrm>
              <a:off x="593312" y="78251"/>
              <a:ext cx="7591616" cy="82577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3100"/>
                <a:buFont typeface="Calibri"/>
                <a:buNone/>
              </a:pPr>
              <a:r>
                <a:rPr lang="en-US" sz="2400">
                  <a:solidFill>
                    <a:schemeClr val="lt1"/>
                  </a:solidFill>
                  <a:latin typeface="Calibri"/>
                  <a:ea typeface="Calibri"/>
                  <a:cs typeface="Calibri"/>
                  <a:sym typeface="Calibri"/>
                </a:rPr>
                <a:t>Initial process setup</a:t>
              </a:r>
              <a:endParaRPr sz="2400">
                <a:solidFill>
                  <a:schemeClr val="lt1"/>
                </a:solidFill>
                <a:latin typeface="Calibri"/>
                <a:ea typeface="Calibri"/>
                <a:cs typeface="Calibri"/>
                <a:sym typeface="Calibri"/>
              </a:endParaRPr>
            </a:p>
          </p:txBody>
        </p:sp>
      </p:grpSp>
      <p:sp>
        <p:nvSpPr>
          <p:cNvPr id="1791" name="Google Shape;1791;p1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143</a:t>
            </a:fld>
            <a:endParaRPr/>
          </a:p>
        </p:txBody>
      </p:sp>
    </p:spTree>
    <p:extLst>
      <p:ext uri="{BB962C8B-B14F-4D97-AF65-F5344CB8AC3E}">
        <p14:creationId xmlns:p14="http://schemas.microsoft.com/office/powerpoint/2010/main" val="12543268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1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Inputs and outputs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797" name="Google Shape;1797;p141"/>
          <p:cNvGrpSpPr/>
          <p:nvPr/>
        </p:nvGrpSpPr>
        <p:grpSpPr>
          <a:xfrm>
            <a:off x="1106497" y="1599124"/>
            <a:ext cx="10603970" cy="4984235"/>
            <a:chOff x="0" y="311939"/>
            <a:chExt cx="8229600" cy="4002139"/>
          </a:xfrm>
        </p:grpSpPr>
        <p:sp>
          <p:nvSpPr>
            <p:cNvPr id="1798" name="Google Shape;1798;p141"/>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Wingdings" panose="05000000000000000000" pitchFamily="2" charset="2"/>
              </a:endParaRPr>
            </a:p>
          </p:txBody>
        </p:sp>
        <p:sp>
          <p:nvSpPr>
            <p:cNvPr id="1799" name="Google Shape;1799;p141"/>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000">
                  <a:solidFill>
                    <a:schemeClr val="lt1"/>
                  </a:solidFill>
                  <a:latin typeface="Calibri"/>
                  <a:ea typeface="Calibri"/>
                  <a:cs typeface="Calibri"/>
                  <a:sym typeface="Calibri"/>
                </a:rPr>
                <a:t>Inputs</a:t>
              </a:r>
              <a:endParaRPr sz="2000">
                <a:solidFill>
                  <a:schemeClr val="lt1"/>
                </a:solidFill>
                <a:latin typeface="Calibri"/>
                <a:ea typeface="Calibri"/>
                <a:cs typeface="Calibri"/>
                <a:sym typeface="Calibri"/>
              </a:endParaRPr>
            </a:p>
          </p:txBody>
        </p:sp>
        <p:sp>
          <p:nvSpPr>
            <p:cNvPr id="1800" name="Google Shape;1800;p141"/>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Wingdings" panose="05000000000000000000" pitchFamily="2" charset="2"/>
              </a:endParaRPr>
            </a:p>
          </p:txBody>
        </p:sp>
        <p:sp>
          <p:nvSpPr>
            <p:cNvPr id="1801" name="Google Shape;1801;p141"/>
            <p:cNvSpPr txBox="1"/>
            <p:nvPr/>
          </p:nvSpPr>
          <p:spPr>
            <a:xfrm>
              <a:off x="0" y="1239235"/>
              <a:ext cx="3802075" cy="26754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600"/>
                </a:spcAft>
                <a:buClr>
                  <a:schemeClr val="dk1"/>
                </a:buClr>
                <a:buSzPts val="1800"/>
                <a:buFont typeface="Calibri"/>
                <a:buNone/>
              </a:pPr>
              <a:r>
                <a:rPr lang="en-GB" sz="1600" dirty="0">
                  <a:solidFill>
                    <a:schemeClr val="dk1"/>
                  </a:solidFill>
                  <a:latin typeface="Calibri"/>
                  <a:ea typeface="Calibri"/>
                  <a:cs typeface="Calibri"/>
                  <a:sym typeface="Calibri"/>
                </a:rPr>
                <a:t> Suggestions for improvements</a:t>
              </a:r>
            </a:p>
            <a:p>
              <a:pPr marL="0" marR="0" lvl="0" indent="0" algn="l" rtl="0">
                <a:lnSpc>
                  <a:spcPct val="90000"/>
                </a:lnSpc>
                <a:spcBef>
                  <a:spcPts val="0"/>
                </a:spcBef>
                <a:spcAft>
                  <a:spcPts val="600"/>
                </a:spcAft>
                <a:buClr>
                  <a:schemeClr val="dk1"/>
                </a:buClr>
                <a:buSzPts val="1800"/>
                <a:buFont typeface="Calibri"/>
                <a:buNone/>
              </a:pPr>
              <a:r>
                <a:rPr lang="en-GB" sz="1600" dirty="0">
                  <a:solidFill>
                    <a:schemeClr val="dk1"/>
                  </a:solidFill>
                  <a:latin typeface="Calibri"/>
                  <a:ea typeface="Calibri"/>
                  <a:cs typeface="Calibri"/>
                  <a:sym typeface="Calibri"/>
                </a:rPr>
                <a:t>Results from measurements, assessments and audits of the SMS, including:</a:t>
              </a:r>
            </a:p>
            <a:p>
              <a:pPr marL="285750" marR="0" lvl="0" indent="-285750" algn="l" rtl="0">
                <a:lnSpc>
                  <a:spcPct val="90000"/>
                </a:lnSpc>
                <a:spcBef>
                  <a:spcPts val="0"/>
                </a:spcBef>
                <a:spcAft>
                  <a:spcPts val="600"/>
                </a:spcAft>
                <a:buClr>
                  <a:schemeClr val="dk1"/>
                </a:buClr>
                <a:buSzPts val="1800"/>
                <a:buFont typeface="Arial" panose="020B0604020202020204" pitchFamily="34" charset="0"/>
                <a:buChar char="•"/>
              </a:pPr>
              <a:r>
                <a:rPr lang="en-GB" sz="1600" dirty="0">
                  <a:solidFill>
                    <a:schemeClr val="dk1"/>
                  </a:solidFill>
                  <a:latin typeface="Calibri"/>
                  <a:ea typeface="Calibri"/>
                  <a:cs typeface="Calibri"/>
                  <a:sym typeface="Calibri"/>
                </a:rPr>
                <a:t>Identified nonconformities as well as deficiencies in effectiveness and efficiency of ITSM processes, and resulting opportunities for improvement</a:t>
              </a:r>
            </a:p>
            <a:p>
              <a:pPr marL="285750" marR="0" lvl="0" indent="-285750" algn="l" rtl="0">
                <a:lnSpc>
                  <a:spcPct val="90000"/>
                </a:lnSpc>
                <a:spcBef>
                  <a:spcPts val="0"/>
                </a:spcBef>
                <a:spcAft>
                  <a:spcPts val="600"/>
                </a:spcAft>
                <a:buClr>
                  <a:schemeClr val="dk1"/>
                </a:buClr>
                <a:buSzPts val="1800"/>
                <a:buFont typeface="Arial" panose="020B0604020202020204" pitchFamily="34" charset="0"/>
                <a:buChar char="•"/>
              </a:pPr>
              <a:r>
                <a:rPr lang="en-GB" sz="1600" dirty="0">
                  <a:solidFill>
                    <a:schemeClr val="dk1"/>
                  </a:solidFill>
                  <a:latin typeface="Calibri"/>
                  <a:ea typeface="Calibri"/>
                  <a:cs typeface="Calibri"/>
                  <a:sym typeface="Calibri"/>
                </a:rPr>
                <a:t>Identified deficiencies in the performance of services or supporting service components, and resulting opportunities for improvement</a:t>
              </a:r>
            </a:p>
            <a:p>
              <a:pPr marL="0" marR="0" lvl="0" indent="0" algn="l" rtl="0">
                <a:lnSpc>
                  <a:spcPct val="90000"/>
                </a:lnSpc>
                <a:spcBef>
                  <a:spcPts val="0"/>
                </a:spcBef>
                <a:spcAft>
                  <a:spcPts val="600"/>
                </a:spcAft>
                <a:buClr>
                  <a:schemeClr val="dk1"/>
                </a:buClr>
                <a:buSzPts val="1800"/>
                <a:buFont typeface="Calibri"/>
                <a:buNone/>
              </a:pPr>
              <a:r>
                <a:rPr lang="en-GB" sz="1600" dirty="0">
                  <a:solidFill>
                    <a:schemeClr val="dk1"/>
                  </a:solidFill>
                  <a:latin typeface="Calibri"/>
                  <a:ea typeface="Calibri"/>
                  <a:cs typeface="Calibri"/>
                  <a:sym typeface="Calibri"/>
                </a:rPr>
                <a:t>Customer feedback from service reviews, complaints and satisfaction analysis / surveys</a:t>
              </a:r>
            </a:p>
            <a:p>
              <a:pPr marL="0" marR="0" lvl="0" indent="0" algn="l" rtl="0">
                <a:lnSpc>
                  <a:spcPct val="90000"/>
                </a:lnSpc>
                <a:spcBef>
                  <a:spcPts val="0"/>
                </a:spcBef>
                <a:spcAft>
                  <a:spcPts val="600"/>
                </a:spcAft>
                <a:buClr>
                  <a:schemeClr val="dk1"/>
                </a:buClr>
                <a:buSzPts val="1800"/>
                <a:buFont typeface="Calibri"/>
                <a:buNone/>
              </a:pPr>
              <a:r>
                <a:rPr lang="en-GB" sz="1600" dirty="0">
                  <a:solidFill>
                    <a:schemeClr val="dk1"/>
                  </a:solidFill>
                  <a:latin typeface="Calibri"/>
                  <a:ea typeface="Calibri"/>
                  <a:cs typeface="Calibri"/>
                  <a:sym typeface="Calibri"/>
                </a:rPr>
                <a:t>Other sources of improvements</a:t>
              </a:r>
              <a:endParaRPr sz="1600" dirty="0">
                <a:solidFill>
                  <a:schemeClr val="dk1"/>
                </a:solidFill>
                <a:latin typeface="Calibri"/>
                <a:ea typeface="Calibri"/>
                <a:cs typeface="Calibri"/>
                <a:sym typeface="Calibri"/>
              </a:endParaRPr>
            </a:p>
          </p:txBody>
        </p:sp>
        <p:sp>
          <p:nvSpPr>
            <p:cNvPr id="1802" name="Google Shape;1802;p141"/>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Wingdings" panose="05000000000000000000" pitchFamily="2" charset="2"/>
              </a:endParaRPr>
            </a:p>
          </p:txBody>
        </p:sp>
        <p:sp>
          <p:nvSpPr>
            <p:cNvPr id="1803" name="Google Shape;1803;p141"/>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000">
                  <a:solidFill>
                    <a:schemeClr val="lt1"/>
                  </a:solidFill>
                  <a:latin typeface="Calibri"/>
                  <a:ea typeface="Calibri"/>
                  <a:cs typeface="Calibri"/>
                  <a:sym typeface="Calibri"/>
                </a:rPr>
                <a:t>Outputs</a:t>
              </a:r>
              <a:endParaRPr sz="2000">
                <a:solidFill>
                  <a:schemeClr val="lt1"/>
                </a:solidFill>
                <a:latin typeface="Calibri"/>
                <a:ea typeface="Calibri"/>
                <a:cs typeface="Calibri"/>
                <a:sym typeface="Calibri"/>
              </a:endParaRPr>
            </a:p>
          </p:txBody>
        </p:sp>
        <p:sp>
          <p:nvSpPr>
            <p:cNvPr id="1804" name="Google Shape;1804;p141"/>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Wingdings" panose="05000000000000000000" pitchFamily="2" charset="2"/>
              </a:endParaRPr>
            </a:p>
          </p:txBody>
        </p:sp>
        <p:sp>
          <p:nvSpPr>
            <p:cNvPr id="1805" name="Google Shape;1805;p141"/>
            <p:cNvSpPr txBox="1"/>
            <p:nvPr/>
          </p:nvSpPr>
          <p:spPr>
            <a:xfrm>
              <a:off x="3802075" y="1638648"/>
              <a:ext cx="3802075" cy="26754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600" dirty="0">
                  <a:solidFill>
                    <a:schemeClr val="dk1"/>
                  </a:solidFill>
                  <a:latin typeface="Calibri"/>
                  <a:ea typeface="Calibri"/>
                  <a:cs typeface="Calibri"/>
                  <a:sym typeface="Calibri"/>
                </a:rPr>
                <a:t>Improvements to services or the SMS</a:t>
              </a:r>
            </a:p>
            <a:p>
              <a:pPr marL="0" marR="0" lvl="0" indent="0" algn="l" rtl="0">
                <a:lnSpc>
                  <a:spcPct val="90000"/>
                </a:lnSpc>
                <a:spcBef>
                  <a:spcPts val="630"/>
                </a:spcBef>
                <a:spcAft>
                  <a:spcPts val="0"/>
                </a:spcAft>
                <a:buClr>
                  <a:schemeClr val="dk1"/>
                </a:buClr>
                <a:buSzPts val="1800"/>
                <a:buFont typeface="Calibri"/>
                <a:buNone/>
              </a:pPr>
              <a:r>
                <a:rPr lang="en-US" sz="1600" dirty="0">
                  <a:solidFill>
                    <a:schemeClr val="dk1"/>
                  </a:solidFill>
                  <a:latin typeface="Calibri"/>
                  <a:ea typeface="Calibri"/>
                  <a:cs typeface="Calibri"/>
                  <a:sym typeface="Calibri"/>
                </a:rPr>
                <a:t>Requests for changes</a:t>
              </a:r>
            </a:p>
          </p:txBody>
        </p:sp>
      </p:grpSp>
      <p:sp>
        <p:nvSpPr>
          <p:cNvPr id="1806" name="Google Shape;1806;p1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144</a:t>
            </a:fld>
            <a:endParaRPr/>
          </a:p>
        </p:txBody>
      </p:sp>
    </p:spTree>
    <p:extLst>
      <p:ext uri="{BB962C8B-B14F-4D97-AF65-F5344CB8AC3E}">
        <p14:creationId xmlns:p14="http://schemas.microsoft.com/office/powerpoint/2010/main" val="19476405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1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813" name="Google Shape;1813;p1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145</a:t>
            </a:fld>
            <a:endParaRPr/>
          </a:p>
        </p:txBody>
      </p:sp>
      <p:grpSp>
        <p:nvGrpSpPr>
          <p:cNvPr id="2" name="Gruppieren 9">
            <a:extLst>
              <a:ext uri="{FF2B5EF4-FFF2-40B4-BE49-F238E27FC236}">
                <a16:creationId xmlns:a16="http://schemas.microsoft.com/office/drawing/2014/main" id="{B6979D5A-C4EB-73B6-285A-664B9C5F5EFF}"/>
              </a:ext>
            </a:extLst>
          </p:cNvPr>
          <p:cNvGrpSpPr/>
          <p:nvPr/>
        </p:nvGrpSpPr>
        <p:grpSpPr>
          <a:xfrm>
            <a:off x="1739302" y="1748353"/>
            <a:ext cx="7928400" cy="5033510"/>
            <a:chOff x="751007" y="2130026"/>
            <a:chExt cx="6510639" cy="4133415"/>
          </a:xfrm>
        </p:grpSpPr>
        <p:sp>
          <p:nvSpPr>
            <p:cNvPr id="3" name="Flussdiagramm: Dokument 119">
              <a:extLst>
                <a:ext uri="{FF2B5EF4-FFF2-40B4-BE49-F238E27FC236}">
                  <a16:creationId xmlns:a16="http://schemas.microsoft.com/office/drawing/2014/main" id="{3F0A45B6-39FC-D722-D734-E89E58351D0E}"/>
                </a:ext>
              </a:extLst>
            </p:cNvPr>
            <p:cNvSpPr/>
            <p:nvPr/>
          </p:nvSpPr>
          <p:spPr>
            <a:xfrm>
              <a:off x="6059272" y="5621589"/>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Improvement [implemented]</a:t>
              </a:r>
            </a:p>
          </p:txBody>
        </p:sp>
        <p:cxnSp>
          <p:nvCxnSpPr>
            <p:cNvPr id="4" name="Verbinder: gekrümmt 48">
              <a:extLst>
                <a:ext uri="{FF2B5EF4-FFF2-40B4-BE49-F238E27FC236}">
                  <a16:creationId xmlns:a16="http://schemas.microsoft.com/office/drawing/2014/main" id="{DA991DFE-44D2-6DC3-EE0B-7B870508E306}"/>
                </a:ext>
              </a:extLst>
            </p:cNvPr>
            <p:cNvCxnSpPr>
              <a:cxnSpLocks/>
              <a:stCxn id="6" idx="3"/>
            </p:cNvCxnSpPr>
            <p:nvPr/>
          </p:nvCxnSpPr>
          <p:spPr>
            <a:xfrm flipV="1">
              <a:off x="1960867" y="2623695"/>
              <a:ext cx="266829" cy="44430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5" name="Flussdiagramm: Dokument 28">
              <a:extLst>
                <a:ext uri="{FF2B5EF4-FFF2-40B4-BE49-F238E27FC236}">
                  <a16:creationId xmlns:a16="http://schemas.microsoft.com/office/drawing/2014/main" id="{65FFB919-A004-A7B1-4E0D-661C85FDA5AF}"/>
                </a:ext>
              </a:extLst>
            </p:cNvPr>
            <p:cNvSpPr/>
            <p:nvPr/>
          </p:nvSpPr>
          <p:spPr>
            <a:xfrm>
              <a:off x="753887" y="2130026"/>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Suggestion for improvement</a:t>
              </a:r>
            </a:p>
          </p:txBody>
        </p:sp>
        <p:sp>
          <p:nvSpPr>
            <p:cNvPr id="6" name="Flussdiagramm: Dokument 31">
              <a:extLst>
                <a:ext uri="{FF2B5EF4-FFF2-40B4-BE49-F238E27FC236}">
                  <a16:creationId xmlns:a16="http://schemas.microsoft.com/office/drawing/2014/main" id="{33AFCAAE-69A7-8BD4-4CB7-D11C7F925BF2}"/>
                </a:ext>
              </a:extLst>
            </p:cNvPr>
            <p:cNvSpPr/>
            <p:nvPr/>
          </p:nvSpPr>
          <p:spPr>
            <a:xfrm>
              <a:off x="764120" y="2671392"/>
              <a:ext cx="1196747" cy="79322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Results from measurements, assessments and audits of the SMS</a:t>
              </a:r>
            </a:p>
          </p:txBody>
        </p:sp>
        <p:sp>
          <p:nvSpPr>
            <p:cNvPr id="7" name="Flussdiagramm: Dokument 42">
              <a:extLst>
                <a:ext uri="{FF2B5EF4-FFF2-40B4-BE49-F238E27FC236}">
                  <a16:creationId xmlns:a16="http://schemas.microsoft.com/office/drawing/2014/main" id="{662B93C9-189B-474C-21A2-944585BE521E}"/>
                </a:ext>
              </a:extLst>
            </p:cNvPr>
            <p:cNvSpPr/>
            <p:nvPr/>
          </p:nvSpPr>
          <p:spPr>
            <a:xfrm>
              <a:off x="751007" y="562159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Request for change</a:t>
              </a:r>
            </a:p>
          </p:txBody>
        </p:sp>
        <p:sp>
          <p:nvSpPr>
            <p:cNvPr id="8" name="Flussdiagramm: Dokument 45">
              <a:extLst>
                <a:ext uri="{FF2B5EF4-FFF2-40B4-BE49-F238E27FC236}">
                  <a16:creationId xmlns:a16="http://schemas.microsoft.com/office/drawing/2014/main" id="{6DE9C669-D49C-9A76-C897-D1C6791C24AE}"/>
                </a:ext>
              </a:extLst>
            </p:cNvPr>
            <p:cNvSpPr/>
            <p:nvPr/>
          </p:nvSpPr>
          <p:spPr>
            <a:xfrm>
              <a:off x="764119" y="3535471"/>
              <a:ext cx="1196747" cy="1187256"/>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Customer feedback from service reviews, complaints and satisfaction analysis / surveys</a:t>
              </a:r>
            </a:p>
          </p:txBody>
        </p:sp>
        <p:cxnSp>
          <p:nvCxnSpPr>
            <p:cNvPr id="9" name="Verbinder: gekrümmt 47">
              <a:extLst>
                <a:ext uri="{FF2B5EF4-FFF2-40B4-BE49-F238E27FC236}">
                  <a16:creationId xmlns:a16="http://schemas.microsoft.com/office/drawing/2014/main" id="{80C79C04-03EB-8EF3-F62A-8C00AA74C49D}"/>
                </a:ext>
              </a:extLst>
            </p:cNvPr>
            <p:cNvCxnSpPr>
              <a:cxnSpLocks/>
              <a:stCxn id="8" idx="3"/>
            </p:cNvCxnSpPr>
            <p:nvPr/>
          </p:nvCxnSpPr>
          <p:spPr>
            <a:xfrm flipV="1">
              <a:off x="1960866" y="2822613"/>
              <a:ext cx="225239" cy="1306486"/>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0" name="Rectangle 18">
              <a:extLst>
                <a:ext uri="{FF2B5EF4-FFF2-40B4-BE49-F238E27FC236}">
                  <a16:creationId xmlns:a16="http://schemas.microsoft.com/office/drawing/2014/main" id="{5ED1CA1D-B482-B321-8512-021FD144C39F}"/>
                </a:ext>
              </a:extLst>
            </p:cNvPr>
            <p:cNvSpPr>
              <a:spLocks/>
            </p:cNvSpPr>
            <p:nvPr/>
          </p:nvSpPr>
          <p:spPr bwMode="auto">
            <a:xfrm>
              <a:off x="2320157" y="2130028"/>
              <a:ext cx="3359190" cy="1863264"/>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800" dirty="0">
                <a:latin typeface="+mn-lt"/>
                <a:cs typeface="Arial" pitchFamily="34" charset="0"/>
              </a:endParaRPr>
            </a:p>
            <a:p>
              <a:pPr algn="ctr"/>
              <a:r>
                <a:rPr lang="en-GB" sz="1600" dirty="0">
                  <a:cs typeface="Arial" pitchFamily="34" charset="0"/>
                </a:rPr>
                <a:t>Manage evaluation of improvements</a:t>
              </a:r>
              <a:endParaRPr lang="en-GB" sz="1600" dirty="0">
                <a:latin typeface="+mn-lt"/>
                <a:cs typeface="Arial" pitchFamily="34" charset="0"/>
              </a:endParaRPr>
            </a:p>
          </p:txBody>
        </p:sp>
        <p:sp>
          <p:nvSpPr>
            <p:cNvPr id="11" name="Rectangle 18">
              <a:extLst>
                <a:ext uri="{FF2B5EF4-FFF2-40B4-BE49-F238E27FC236}">
                  <a16:creationId xmlns:a16="http://schemas.microsoft.com/office/drawing/2014/main" id="{F2045B71-8749-C89D-97A9-4E08567A35D3}"/>
                </a:ext>
              </a:extLst>
            </p:cNvPr>
            <p:cNvSpPr>
              <a:spLocks/>
            </p:cNvSpPr>
            <p:nvPr/>
          </p:nvSpPr>
          <p:spPr bwMode="auto">
            <a:xfrm>
              <a:off x="2481413" y="257965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Register opportunity for improvement</a:t>
              </a:r>
            </a:p>
          </p:txBody>
        </p:sp>
        <p:sp>
          <p:nvSpPr>
            <p:cNvPr id="12" name="Flussdiagramm: Dokument 41">
              <a:extLst>
                <a:ext uri="{FF2B5EF4-FFF2-40B4-BE49-F238E27FC236}">
                  <a16:creationId xmlns:a16="http://schemas.microsoft.com/office/drawing/2014/main" id="{6F98A30D-E8E1-CD28-DD1A-9774AF3C9972}"/>
                </a:ext>
              </a:extLst>
            </p:cNvPr>
            <p:cNvSpPr/>
            <p:nvPr/>
          </p:nvSpPr>
          <p:spPr>
            <a:xfrm>
              <a:off x="3596605" y="2878011"/>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dirty="0">
                <a:solidFill>
                  <a:schemeClr val="tx1"/>
                </a:solidFill>
              </a:endParaRPr>
            </a:p>
          </p:txBody>
        </p:sp>
        <p:sp>
          <p:nvSpPr>
            <p:cNvPr id="13" name="Rectangle 18">
              <a:extLst>
                <a:ext uri="{FF2B5EF4-FFF2-40B4-BE49-F238E27FC236}">
                  <a16:creationId xmlns:a16="http://schemas.microsoft.com/office/drawing/2014/main" id="{A92D04D4-A741-F516-8C78-44D5DCB0341E}"/>
                </a:ext>
              </a:extLst>
            </p:cNvPr>
            <p:cNvSpPr>
              <a:spLocks/>
            </p:cNvSpPr>
            <p:nvPr/>
          </p:nvSpPr>
          <p:spPr bwMode="auto">
            <a:xfrm>
              <a:off x="4203126" y="257671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Evaluate opportunity for improvement</a:t>
              </a:r>
            </a:p>
          </p:txBody>
        </p:sp>
        <p:cxnSp>
          <p:nvCxnSpPr>
            <p:cNvPr id="14" name="Gerade Verbindung mit Pfeil 49">
              <a:extLst>
                <a:ext uri="{FF2B5EF4-FFF2-40B4-BE49-F238E27FC236}">
                  <a16:creationId xmlns:a16="http://schemas.microsoft.com/office/drawing/2014/main" id="{583AA429-395B-C38E-9DC8-6CEE0F42F8C2}"/>
                </a:ext>
              </a:extLst>
            </p:cNvPr>
            <p:cNvCxnSpPr>
              <a:cxnSpLocks/>
              <a:stCxn id="11" idx="3"/>
              <a:endCxn id="13" idx="1"/>
            </p:cNvCxnSpPr>
            <p:nvPr/>
          </p:nvCxnSpPr>
          <p:spPr>
            <a:xfrm flipV="1">
              <a:off x="3813349" y="2790670"/>
              <a:ext cx="389777" cy="294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Verbinder: gekrümmt 44">
              <a:extLst>
                <a:ext uri="{FF2B5EF4-FFF2-40B4-BE49-F238E27FC236}">
                  <a16:creationId xmlns:a16="http://schemas.microsoft.com/office/drawing/2014/main" id="{EF547A8F-FEBA-1645-B596-EA1902C2F82B}"/>
                </a:ext>
              </a:extLst>
            </p:cNvPr>
            <p:cNvCxnSpPr>
              <a:cxnSpLocks/>
              <a:stCxn id="5" idx="3"/>
              <a:endCxn id="11" idx="1"/>
            </p:cNvCxnSpPr>
            <p:nvPr/>
          </p:nvCxnSpPr>
          <p:spPr>
            <a:xfrm>
              <a:off x="1953513" y="2341562"/>
              <a:ext cx="527900" cy="452048"/>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8">
              <a:extLst>
                <a:ext uri="{FF2B5EF4-FFF2-40B4-BE49-F238E27FC236}">
                  <a16:creationId xmlns:a16="http://schemas.microsoft.com/office/drawing/2014/main" id="{6B861466-5AA1-A29A-DCED-EFCF7C487AB0}"/>
                </a:ext>
              </a:extLst>
            </p:cNvPr>
            <p:cNvSpPr>
              <a:spLocks/>
            </p:cNvSpPr>
            <p:nvPr/>
          </p:nvSpPr>
          <p:spPr bwMode="auto">
            <a:xfrm>
              <a:off x="2320157" y="4400178"/>
              <a:ext cx="3359190" cy="1863263"/>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800" dirty="0">
                <a:latin typeface="+mn-lt"/>
                <a:cs typeface="Arial" pitchFamily="34" charset="0"/>
              </a:endParaRPr>
            </a:p>
            <a:p>
              <a:pPr algn="ctr"/>
              <a:r>
                <a:rPr lang="en-GB" sz="1600" dirty="0">
                  <a:cs typeface="Arial" pitchFamily="34" charset="0"/>
                </a:rPr>
                <a:t>Manage implementation of improvements</a:t>
              </a:r>
              <a:endParaRPr lang="en-GB" sz="1600" dirty="0">
                <a:latin typeface="+mn-lt"/>
                <a:cs typeface="Arial" pitchFamily="34" charset="0"/>
              </a:endParaRPr>
            </a:p>
          </p:txBody>
        </p:sp>
        <p:sp>
          <p:nvSpPr>
            <p:cNvPr id="17" name="Rectangle 18">
              <a:extLst>
                <a:ext uri="{FF2B5EF4-FFF2-40B4-BE49-F238E27FC236}">
                  <a16:creationId xmlns:a16="http://schemas.microsoft.com/office/drawing/2014/main" id="{C8D34B65-9ECD-16AC-25AA-1D4C8C7F4D32}"/>
                </a:ext>
              </a:extLst>
            </p:cNvPr>
            <p:cNvSpPr>
              <a:spLocks/>
            </p:cNvSpPr>
            <p:nvPr/>
          </p:nvSpPr>
          <p:spPr bwMode="auto">
            <a:xfrm>
              <a:off x="2475879" y="485299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dirty="0">
                  <a:solidFill>
                    <a:schemeClr val="tx1"/>
                  </a:solidFill>
                  <a:latin typeface="+mn-lt"/>
                  <a:cs typeface="Arial" pitchFamily="34" charset="0"/>
                </a:rPr>
                <a:t>Initiate actions for improvement</a:t>
              </a:r>
            </a:p>
          </p:txBody>
        </p:sp>
        <p:sp>
          <p:nvSpPr>
            <p:cNvPr id="18" name="Rectangle 18">
              <a:extLst>
                <a:ext uri="{FF2B5EF4-FFF2-40B4-BE49-F238E27FC236}">
                  <a16:creationId xmlns:a16="http://schemas.microsoft.com/office/drawing/2014/main" id="{2DF1D47B-B421-6E9F-02FD-0B045FDFBD96}"/>
                </a:ext>
              </a:extLst>
            </p:cNvPr>
            <p:cNvSpPr>
              <a:spLocks/>
            </p:cNvSpPr>
            <p:nvPr/>
          </p:nvSpPr>
          <p:spPr bwMode="auto">
            <a:xfrm>
              <a:off x="4199714" y="485096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dirty="0">
                  <a:solidFill>
                    <a:schemeClr val="tx1"/>
                  </a:solidFill>
                  <a:latin typeface="+mn-lt"/>
                  <a:cs typeface="Arial" pitchFamily="34" charset="0"/>
                </a:rPr>
                <a:t>Track status and progress</a:t>
              </a:r>
            </a:p>
          </p:txBody>
        </p:sp>
        <p:sp>
          <p:nvSpPr>
            <p:cNvPr id="19" name="Rectangle 62">
              <a:extLst>
                <a:ext uri="{FF2B5EF4-FFF2-40B4-BE49-F238E27FC236}">
                  <a16:creationId xmlns:a16="http://schemas.microsoft.com/office/drawing/2014/main" id="{5CC39286-F14C-A5ED-7E74-BB58EA487BC2}"/>
                </a:ext>
              </a:extLst>
            </p:cNvPr>
            <p:cNvSpPr>
              <a:spLocks/>
            </p:cNvSpPr>
            <p:nvPr/>
          </p:nvSpPr>
          <p:spPr bwMode="auto">
            <a:xfrm>
              <a:off x="3625460" y="3776240"/>
              <a:ext cx="382777" cy="176918"/>
            </a:xfrm>
            <a:prstGeom prst="rect">
              <a:avLst/>
            </a:prstGeom>
            <a:noFill/>
            <a:ln w="25400">
              <a:noFill/>
              <a:miter lim="800000"/>
              <a:headEnd/>
              <a:tailEnd/>
            </a:ln>
          </p:spPr>
          <p:txBody>
            <a:bodyPr wrap="square" lIns="0" tIns="0" rIns="0" bIns="0">
              <a:spAutoFit/>
            </a:bodyPr>
            <a:lstStyle/>
            <a:p>
              <a:pPr algn="ctr"/>
              <a:r>
                <a:rPr lang="en-GB" dirty="0">
                  <a:latin typeface="+mn-lt"/>
                  <a:cs typeface="Arial" pitchFamily="34" charset="0"/>
                  <a:sym typeface="Helvetica" pitchFamily="34" charset="0"/>
                </a:rPr>
                <a:t>Yes</a:t>
              </a:r>
            </a:p>
          </p:txBody>
        </p:sp>
        <p:sp>
          <p:nvSpPr>
            <p:cNvPr id="20" name="Rectangle 62">
              <a:extLst>
                <a:ext uri="{FF2B5EF4-FFF2-40B4-BE49-F238E27FC236}">
                  <a16:creationId xmlns:a16="http://schemas.microsoft.com/office/drawing/2014/main" id="{EE394871-110D-24A8-2475-065C62FD091E}"/>
                </a:ext>
              </a:extLst>
            </p:cNvPr>
            <p:cNvSpPr>
              <a:spLocks/>
            </p:cNvSpPr>
            <p:nvPr/>
          </p:nvSpPr>
          <p:spPr bwMode="auto">
            <a:xfrm>
              <a:off x="5001556" y="3348106"/>
              <a:ext cx="484927" cy="176918"/>
            </a:xfrm>
            <a:prstGeom prst="rect">
              <a:avLst/>
            </a:prstGeom>
            <a:noFill/>
            <a:ln w="25400">
              <a:noFill/>
              <a:miter lim="800000"/>
              <a:headEnd/>
              <a:tailEnd/>
            </a:ln>
          </p:spPr>
          <p:txBody>
            <a:bodyPr wrap="square" lIns="0" tIns="0" rIns="0" bIns="0">
              <a:spAutoFit/>
            </a:bodyPr>
            <a:lstStyle/>
            <a:p>
              <a:pPr algn="ctr"/>
              <a:r>
                <a:rPr lang="en-GB" dirty="0">
                  <a:latin typeface="+mn-lt"/>
                  <a:cs typeface="Arial" pitchFamily="34" charset="0"/>
                  <a:sym typeface="Helvetica" pitchFamily="34" charset="0"/>
                </a:rPr>
                <a:t>No</a:t>
              </a:r>
            </a:p>
          </p:txBody>
        </p:sp>
        <p:cxnSp>
          <p:nvCxnSpPr>
            <p:cNvPr id="21" name="Gerade Verbindung mit Pfeil 67">
              <a:extLst>
                <a:ext uri="{FF2B5EF4-FFF2-40B4-BE49-F238E27FC236}">
                  <a16:creationId xmlns:a16="http://schemas.microsoft.com/office/drawing/2014/main" id="{F8296C36-D2D6-6264-E39A-11799C73864F}"/>
                </a:ext>
              </a:extLst>
            </p:cNvPr>
            <p:cNvCxnSpPr>
              <a:cxnSpLocks/>
              <a:stCxn id="25" idx="3"/>
              <a:endCxn id="22" idx="1"/>
            </p:cNvCxnSpPr>
            <p:nvPr/>
          </p:nvCxnSpPr>
          <p:spPr>
            <a:xfrm>
              <a:off x="4809846" y="3541975"/>
              <a:ext cx="1252177" cy="751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Flussdiagramm: Grenzstelle 68">
              <a:extLst>
                <a:ext uri="{FF2B5EF4-FFF2-40B4-BE49-F238E27FC236}">
                  <a16:creationId xmlns:a16="http://schemas.microsoft.com/office/drawing/2014/main" id="{5ED83DA0-10ED-BD3C-4B67-BC003C2A935A}"/>
                </a:ext>
              </a:extLst>
            </p:cNvPr>
            <p:cNvSpPr/>
            <p:nvPr/>
          </p:nvSpPr>
          <p:spPr>
            <a:xfrm>
              <a:off x="6062023" y="3339159"/>
              <a:ext cx="1199623" cy="420656"/>
            </a:xfrm>
            <a:prstGeom prst="flowChartTerminator">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Improvement rejected</a:t>
              </a:r>
            </a:p>
          </p:txBody>
        </p:sp>
        <p:cxnSp>
          <p:nvCxnSpPr>
            <p:cNvPr id="23" name="Gewinkelte Verbindung 115">
              <a:extLst>
                <a:ext uri="{FF2B5EF4-FFF2-40B4-BE49-F238E27FC236}">
                  <a16:creationId xmlns:a16="http://schemas.microsoft.com/office/drawing/2014/main" id="{48A42A11-3C0A-8D4F-9346-5FA92D98A7C9}"/>
                </a:ext>
              </a:extLst>
            </p:cNvPr>
            <p:cNvCxnSpPr>
              <a:cxnSpLocks/>
              <a:stCxn id="25" idx="2"/>
              <a:endCxn id="17" idx="1"/>
            </p:cNvCxnSpPr>
            <p:nvPr/>
          </p:nvCxnSpPr>
          <p:spPr>
            <a:xfrm rot="5400000">
              <a:off x="2584907" y="3652099"/>
              <a:ext cx="1305818" cy="1523873"/>
            </a:xfrm>
            <a:prstGeom prst="bentConnector4">
              <a:avLst>
                <a:gd name="adj1" fmla="val 33127"/>
                <a:gd name="adj2" fmla="val 12244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winkelte Verbindung 115">
              <a:extLst>
                <a:ext uri="{FF2B5EF4-FFF2-40B4-BE49-F238E27FC236}">
                  <a16:creationId xmlns:a16="http://schemas.microsoft.com/office/drawing/2014/main" id="{D1948096-E9D8-057D-AEB1-C4FE953C11A6}"/>
                </a:ext>
              </a:extLst>
            </p:cNvPr>
            <p:cNvCxnSpPr>
              <a:cxnSpLocks/>
              <a:stCxn id="13" idx="2"/>
              <a:endCxn id="25" idx="0"/>
            </p:cNvCxnSpPr>
            <p:nvPr/>
          </p:nvCxnSpPr>
          <p:spPr>
            <a:xfrm rot="5400000">
              <a:off x="4275322" y="2729050"/>
              <a:ext cx="318203" cy="869342"/>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Flussdiagramm: Verzweigung 71">
              <a:extLst>
                <a:ext uri="{FF2B5EF4-FFF2-40B4-BE49-F238E27FC236}">
                  <a16:creationId xmlns:a16="http://schemas.microsoft.com/office/drawing/2014/main" id="{313285D5-15BC-DCC6-3DA6-F20FE8BEDD43}"/>
                </a:ext>
              </a:extLst>
            </p:cNvPr>
            <p:cNvSpPr/>
            <p:nvPr/>
          </p:nvSpPr>
          <p:spPr>
            <a:xfrm>
              <a:off x="3189657" y="3322823"/>
              <a:ext cx="1620189"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Positive?</a:t>
              </a:r>
            </a:p>
          </p:txBody>
        </p:sp>
        <p:cxnSp>
          <p:nvCxnSpPr>
            <p:cNvPr id="26" name="Gerade Verbindung mit Pfeil 82">
              <a:extLst>
                <a:ext uri="{FF2B5EF4-FFF2-40B4-BE49-F238E27FC236}">
                  <a16:creationId xmlns:a16="http://schemas.microsoft.com/office/drawing/2014/main" id="{D7B541CC-B6AC-8424-2767-E8E73854A0A0}"/>
                </a:ext>
              </a:extLst>
            </p:cNvPr>
            <p:cNvCxnSpPr>
              <a:cxnSpLocks/>
              <a:stCxn id="17" idx="3"/>
              <a:endCxn id="18" idx="1"/>
            </p:cNvCxnSpPr>
            <p:nvPr/>
          </p:nvCxnSpPr>
          <p:spPr>
            <a:xfrm flipV="1">
              <a:off x="3807815" y="5064920"/>
              <a:ext cx="391899" cy="202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18">
              <a:extLst>
                <a:ext uri="{FF2B5EF4-FFF2-40B4-BE49-F238E27FC236}">
                  <a16:creationId xmlns:a16="http://schemas.microsoft.com/office/drawing/2014/main" id="{E4B17E4E-8463-510F-1A15-E9BE0D41008C}"/>
                </a:ext>
              </a:extLst>
            </p:cNvPr>
            <p:cNvSpPr>
              <a:spLocks/>
            </p:cNvSpPr>
            <p:nvPr/>
          </p:nvSpPr>
          <p:spPr bwMode="auto">
            <a:xfrm>
              <a:off x="4203127" y="562159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dirty="0">
                  <a:solidFill>
                    <a:schemeClr val="tx1"/>
                  </a:solidFill>
                  <a:latin typeface="+mn-lt"/>
                  <a:cs typeface="Arial" pitchFamily="34" charset="0"/>
                </a:rPr>
                <a:t>Close improvement</a:t>
              </a:r>
            </a:p>
          </p:txBody>
        </p:sp>
        <p:cxnSp>
          <p:nvCxnSpPr>
            <p:cNvPr id="28" name="Verbinder: gekrümmt 87">
              <a:extLst>
                <a:ext uri="{FF2B5EF4-FFF2-40B4-BE49-F238E27FC236}">
                  <a16:creationId xmlns:a16="http://schemas.microsoft.com/office/drawing/2014/main" id="{56CEABE6-5245-7081-77EC-A4D0A58209A3}"/>
                </a:ext>
              </a:extLst>
            </p:cNvPr>
            <p:cNvCxnSpPr>
              <a:cxnSpLocks/>
              <a:stCxn id="17" idx="2"/>
              <a:endCxn id="7" idx="3"/>
            </p:cNvCxnSpPr>
            <p:nvPr/>
          </p:nvCxnSpPr>
          <p:spPr>
            <a:xfrm rot="5400000">
              <a:off x="2270124" y="4961403"/>
              <a:ext cx="552232" cy="1191214"/>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91">
              <a:extLst>
                <a:ext uri="{FF2B5EF4-FFF2-40B4-BE49-F238E27FC236}">
                  <a16:creationId xmlns:a16="http://schemas.microsoft.com/office/drawing/2014/main" id="{7C89B388-915C-2F39-8249-489348A1ED4A}"/>
                </a:ext>
              </a:extLst>
            </p:cNvPr>
            <p:cNvCxnSpPr>
              <a:cxnSpLocks/>
              <a:stCxn id="18" idx="2"/>
              <a:endCxn id="27" idx="0"/>
            </p:cNvCxnSpPr>
            <p:nvPr/>
          </p:nvCxnSpPr>
          <p:spPr>
            <a:xfrm>
              <a:off x="4865682" y="5278870"/>
              <a:ext cx="3413" cy="34272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94">
              <a:extLst>
                <a:ext uri="{FF2B5EF4-FFF2-40B4-BE49-F238E27FC236}">
                  <a16:creationId xmlns:a16="http://schemas.microsoft.com/office/drawing/2014/main" id="{68819D87-28BE-556B-A80A-124E2870EABD}"/>
                </a:ext>
              </a:extLst>
            </p:cNvPr>
            <p:cNvCxnSpPr>
              <a:cxnSpLocks/>
              <a:stCxn id="3" idx="1"/>
              <a:endCxn id="27" idx="3"/>
            </p:cNvCxnSpPr>
            <p:nvPr/>
          </p:nvCxnSpPr>
          <p:spPr>
            <a:xfrm flipH="1">
              <a:off x="5535063" y="5833125"/>
              <a:ext cx="524209" cy="2416"/>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1" name="Rechteck 97">
              <a:extLst>
                <a:ext uri="{FF2B5EF4-FFF2-40B4-BE49-F238E27FC236}">
                  <a16:creationId xmlns:a16="http://schemas.microsoft.com/office/drawing/2014/main" id="{8877E9D2-42EC-E0A3-AE8D-11278ADC93BC}"/>
                </a:ext>
              </a:extLst>
            </p:cNvPr>
            <p:cNvSpPr/>
            <p:nvPr/>
          </p:nvSpPr>
          <p:spPr>
            <a:xfrm>
              <a:off x="6057152" y="2473472"/>
              <a:ext cx="1199623" cy="634395"/>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chemeClr val="tx1"/>
                  </a:solidFill>
                </a:rPr>
                <a:t>Evaluation criteria based on</a:t>
              </a:r>
            </a:p>
            <a:p>
              <a:r>
                <a:rPr lang="en-GB" sz="1050" dirty="0">
                  <a:solidFill>
                    <a:schemeClr val="tx1"/>
                  </a:solidFill>
                </a:rPr>
                <a:t>- Benefits</a:t>
              </a:r>
            </a:p>
            <a:p>
              <a:r>
                <a:rPr lang="en-GB" sz="1050" dirty="0">
                  <a:solidFill>
                    <a:schemeClr val="tx1"/>
                  </a:solidFill>
                </a:rPr>
                <a:t>- Cost / effort</a:t>
              </a:r>
            </a:p>
          </p:txBody>
        </p:sp>
        <p:cxnSp>
          <p:nvCxnSpPr>
            <p:cNvPr id="32" name="Gerade Verbindung mit Pfeil 98">
              <a:extLst>
                <a:ext uri="{FF2B5EF4-FFF2-40B4-BE49-F238E27FC236}">
                  <a16:creationId xmlns:a16="http://schemas.microsoft.com/office/drawing/2014/main" id="{79F9B288-5F16-B454-7F19-1B476016D166}"/>
                </a:ext>
              </a:extLst>
            </p:cNvPr>
            <p:cNvCxnSpPr>
              <a:cxnSpLocks/>
              <a:stCxn id="13" idx="3"/>
              <a:endCxn id="31" idx="1"/>
            </p:cNvCxnSpPr>
            <p:nvPr/>
          </p:nvCxnSpPr>
          <p:spPr>
            <a:xfrm>
              <a:off x="5535062" y="2790670"/>
              <a:ext cx="522090" cy="0"/>
            </a:xfrm>
            <a:prstGeom prst="straightConnector1">
              <a:avLst/>
            </a:prstGeom>
            <a:ln w="19050">
              <a:solidFill>
                <a:schemeClr val="tx1"/>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3" name="Flussdiagramm: Dokument 37">
              <a:extLst>
                <a:ext uri="{FF2B5EF4-FFF2-40B4-BE49-F238E27FC236}">
                  <a16:creationId xmlns:a16="http://schemas.microsoft.com/office/drawing/2014/main" id="{A310F081-19E5-7743-971A-ADABF2902C9F}"/>
                </a:ext>
              </a:extLst>
            </p:cNvPr>
            <p:cNvSpPr/>
            <p:nvPr/>
          </p:nvSpPr>
          <p:spPr>
            <a:xfrm>
              <a:off x="753718" y="4790275"/>
              <a:ext cx="1196747" cy="42307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Other sources of improvements</a:t>
              </a:r>
            </a:p>
          </p:txBody>
        </p:sp>
        <p:cxnSp>
          <p:nvCxnSpPr>
            <p:cNvPr id="34" name="Verbinder: gekrümmt 46">
              <a:extLst>
                <a:ext uri="{FF2B5EF4-FFF2-40B4-BE49-F238E27FC236}">
                  <a16:creationId xmlns:a16="http://schemas.microsoft.com/office/drawing/2014/main" id="{3094D680-3BCC-0332-6264-2AE1B459DF4A}"/>
                </a:ext>
              </a:extLst>
            </p:cNvPr>
            <p:cNvCxnSpPr>
              <a:cxnSpLocks/>
              <a:stCxn id="33" idx="3"/>
            </p:cNvCxnSpPr>
            <p:nvPr/>
          </p:nvCxnSpPr>
          <p:spPr>
            <a:xfrm flipV="1">
              <a:off x="1950465" y="4060840"/>
              <a:ext cx="102862" cy="940971"/>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36878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1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851" name="Google Shape;1851;p143"/>
          <p:cNvGrpSpPr/>
          <p:nvPr/>
        </p:nvGrpSpPr>
        <p:grpSpPr>
          <a:xfrm>
            <a:off x="609600" y="1726622"/>
            <a:ext cx="10972800" cy="3291052"/>
            <a:chOff x="0" y="30024"/>
            <a:chExt cx="10972800" cy="4565970"/>
          </a:xfrm>
        </p:grpSpPr>
        <p:sp>
          <p:nvSpPr>
            <p:cNvPr id="1852" name="Google Shape;1852;p143"/>
            <p:cNvSpPr/>
            <p:nvPr/>
          </p:nvSpPr>
          <p:spPr>
            <a:xfrm>
              <a:off x="0" y="428544"/>
              <a:ext cx="10972800" cy="41674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853" name="Google Shape;1853;p143"/>
            <p:cNvSpPr txBox="1"/>
            <p:nvPr/>
          </p:nvSpPr>
          <p:spPr>
            <a:xfrm>
              <a:off x="0" y="428544"/>
              <a:ext cx="10972800" cy="4167450"/>
            </a:xfrm>
            <a:prstGeom prst="rect">
              <a:avLst/>
            </a:prstGeom>
            <a:noFill/>
            <a:ln>
              <a:noFill/>
            </a:ln>
          </p:spPr>
          <p:txBody>
            <a:bodyPr spcFirstLastPara="1" wrap="square" lIns="851600" tIns="562350" rIns="851600" bIns="192000" anchor="t" anchorCtr="0">
              <a:noAutofit/>
            </a:bodyPr>
            <a:lstStyle/>
            <a:p>
              <a:pPr marL="228600" marR="0" lvl="1" indent="-228600" algn="l" rtl="0">
                <a:lnSpc>
                  <a:spcPct val="90000"/>
                </a:lnSpc>
                <a:spcBef>
                  <a:spcPts val="0"/>
                </a:spcBef>
                <a:spcAft>
                  <a:spcPts val="0"/>
                </a:spcAft>
                <a:buClr>
                  <a:schemeClr val="dk1"/>
                </a:buClr>
                <a:buSzPts val="2700"/>
                <a:buFont typeface="Calibri"/>
                <a:buChar char="•"/>
              </a:pPr>
              <a:r>
                <a:rPr lang="en-US" sz="2000" b="1" i="0" u="none" strike="noStrike" cap="none" dirty="0">
                  <a:solidFill>
                    <a:schemeClr val="dk1"/>
                  </a:solidFill>
                  <a:latin typeface="Calibri"/>
                  <a:ea typeface="Calibri"/>
                  <a:cs typeface="Calibri"/>
                  <a:sym typeface="Calibri"/>
                </a:rPr>
                <a:t>Manage evaluation of improvements</a:t>
              </a:r>
              <a:endParaRPr sz="2000" b="1" i="0" u="none" strike="noStrike" cap="none" dirty="0">
                <a:solidFill>
                  <a:schemeClr val="dk1"/>
                </a:solidFill>
                <a:latin typeface="Calibri"/>
                <a:ea typeface="Calibri"/>
                <a:cs typeface="Calibri"/>
                <a:sym typeface="Calibri"/>
              </a:endParaRPr>
            </a:p>
            <a:p>
              <a:pPr marL="457200" marR="0" lvl="0" indent="-400050" algn="l" rtl="0">
                <a:lnSpc>
                  <a:spcPct val="90000"/>
                </a:lnSpc>
                <a:spcBef>
                  <a:spcPts val="0"/>
                </a:spcBef>
                <a:spcAft>
                  <a:spcPts val="0"/>
                </a:spcAft>
                <a:buClr>
                  <a:schemeClr val="dk1"/>
                </a:buClr>
                <a:buSzPts val="2700"/>
                <a:buFont typeface="Calibri"/>
                <a:buChar char="-"/>
              </a:pPr>
              <a:r>
                <a:rPr lang="en-US" sz="2000" b="0" i="0" u="none" strike="noStrike" cap="none" dirty="0">
                  <a:solidFill>
                    <a:schemeClr val="dk1"/>
                  </a:solidFill>
                  <a:latin typeface="Calibri"/>
                  <a:ea typeface="Calibri"/>
                  <a:cs typeface="Calibri"/>
                  <a:sym typeface="Calibri"/>
                </a:rPr>
                <a:t>Identify and register an opportunity / suggestion for improvement</a:t>
              </a:r>
              <a:endParaRPr sz="2000" dirty="0">
                <a:solidFill>
                  <a:schemeClr val="dk1"/>
                </a:solidFill>
                <a:latin typeface="Calibri"/>
                <a:ea typeface="Calibri"/>
                <a:cs typeface="Calibri"/>
                <a:sym typeface="Calibri"/>
              </a:endParaRPr>
            </a:p>
            <a:p>
              <a:pPr marL="457200" marR="0" lvl="0" indent="-400050" algn="l" rtl="0">
                <a:lnSpc>
                  <a:spcPct val="90000"/>
                </a:lnSpc>
                <a:spcBef>
                  <a:spcPts val="0"/>
                </a:spcBef>
                <a:spcAft>
                  <a:spcPts val="0"/>
                </a:spcAft>
                <a:buClr>
                  <a:schemeClr val="dk1"/>
                </a:buClr>
                <a:buSzPts val="2700"/>
                <a:buFont typeface="Calibri"/>
                <a:buChar char="-"/>
              </a:pPr>
              <a:r>
                <a:rPr lang="en-US" sz="2000" b="0" i="0" u="none" strike="noStrike" cap="none" dirty="0">
                  <a:solidFill>
                    <a:schemeClr val="dk1"/>
                  </a:solidFill>
                  <a:latin typeface="Calibri"/>
                  <a:ea typeface="Calibri"/>
                  <a:cs typeface="Calibri"/>
                  <a:sym typeface="Calibri"/>
                </a:rPr>
                <a:t>Evaluate an opportunity / suggestion for improvement</a:t>
              </a:r>
              <a:endParaRPr sz="2000" b="0" i="0" u="none" strike="noStrike" cap="none" dirty="0">
                <a:solidFill>
                  <a:schemeClr val="dk1"/>
                </a:solidFill>
                <a:latin typeface="Calibri"/>
                <a:ea typeface="Calibri"/>
                <a:cs typeface="Calibri"/>
                <a:sym typeface="Calibri"/>
              </a:endParaRPr>
            </a:p>
            <a:p>
              <a:pPr marL="228600" marR="0" lvl="1" indent="-57150" algn="l" rtl="0">
                <a:lnSpc>
                  <a:spcPct val="90000"/>
                </a:lnSpc>
                <a:spcBef>
                  <a:spcPts val="405"/>
                </a:spcBef>
                <a:spcAft>
                  <a:spcPts val="0"/>
                </a:spcAft>
                <a:buClr>
                  <a:schemeClr val="dk1"/>
                </a:buClr>
                <a:buSzPts val="2700"/>
                <a:buFont typeface="Calibri"/>
                <a:buNone/>
              </a:pPr>
              <a:endParaRPr sz="20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000" b="1" i="0" u="none" strike="noStrike" cap="none" dirty="0">
                  <a:solidFill>
                    <a:schemeClr val="dk1"/>
                  </a:solidFill>
                  <a:latin typeface="Calibri"/>
                  <a:ea typeface="Calibri"/>
                  <a:cs typeface="Calibri"/>
                  <a:sym typeface="Calibri"/>
                </a:rPr>
                <a:t>Manage implementation of improvements</a:t>
              </a:r>
              <a:endParaRPr sz="1100" dirty="0">
                <a:latin typeface="Wingdings" panose="05000000000000000000" pitchFamily="2" charset="2"/>
              </a:endParaRPr>
            </a:p>
            <a:p>
              <a:pPr marL="457200" marR="0" lvl="0" indent="-400050" algn="l" rtl="0">
                <a:lnSpc>
                  <a:spcPct val="90000"/>
                </a:lnSpc>
                <a:spcBef>
                  <a:spcPts val="0"/>
                </a:spcBef>
                <a:spcAft>
                  <a:spcPts val="0"/>
                </a:spcAft>
                <a:buClr>
                  <a:schemeClr val="dk1"/>
                </a:buClr>
                <a:buSzPts val="2700"/>
                <a:buFont typeface="Calibri"/>
                <a:buChar char="-"/>
              </a:pPr>
              <a:r>
                <a:rPr lang="en-US" sz="2000" b="0" i="0" u="none" strike="noStrike" cap="none" dirty="0">
                  <a:solidFill>
                    <a:schemeClr val="dk1"/>
                  </a:solidFill>
                  <a:latin typeface="Calibri"/>
                  <a:ea typeface="Calibri"/>
                  <a:cs typeface="Calibri"/>
                  <a:sym typeface="Calibri"/>
                </a:rPr>
                <a:t>Initiate an action to address an improvement</a:t>
              </a:r>
              <a:endParaRPr sz="2000" dirty="0">
                <a:solidFill>
                  <a:schemeClr val="dk1"/>
                </a:solidFill>
                <a:latin typeface="Calibri"/>
                <a:ea typeface="Calibri"/>
                <a:cs typeface="Calibri"/>
                <a:sym typeface="Calibri"/>
              </a:endParaRPr>
            </a:p>
            <a:p>
              <a:pPr marL="457200" marR="0" lvl="0" indent="-400050" algn="l" rtl="0">
                <a:lnSpc>
                  <a:spcPct val="90000"/>
                </a:lnSpc>
                <a:spcBef>
                  <a:spcPts val="0"/>
                </a:spcBef>
                <a:spcAft>
                  <a:spcPts val="0"/>
                </a:spcAft>
                <a:buClr>
                  <a:schemeClr val="dk1"/>
                </a:buClr>
                <a:buSzPts val="2700"/>
                <a:buFont typeface="Calibri"/>
                <a:buChar char="-"/>
              </a:pPr>
              <a:r>
                <a:rPr lang="en-US" sz="2000" b="0" i="0" u="none" strike="noStrike" cap="none" dirty="0">
                  <a:solidFill>
                    <a:schemeClr val="dk1"/>
                  </a:solidFill>
                  <a:latin typeface="Calibri"/>
                  <a:ea typeface="Calibri"/>
                  <a:cs typeface="Calibri"/>
                  <a:sym typeface="Calibri"/>
                </a:rPr>
                <a:t>Track the status and progress of improvement actions</a:t>
              </a:r>
              <a:endParaRPr sz="2000" b="0" i="0" u="none" strike="noStrike" cap="none" dirty="0">
                <a:solidFill>
                  <a:schemeClr val="dk1"/>
                </a:solidFill>
                <a:latin typeface="Calibri"/>
                <a:ea typeface="Calibri"/>
                <a:cs typeface="Calibri"/>
                <a:sym typeface="Calibri"/>
              </a:endParaRPr>
            </a:p>
          </p:txBody>
        </p:sp>
        <p:sp>
          <p:nvSpPr>
            <p:cNvPr id="1854" name="Google Shape;1854;p143"/>
            <p:cNvSpPr/>
            <p:nvPr/>
          </p:nvSpPr>
          <p:spPr>
            <a:xfrm>
              <a:off x="548640" y="30024"/>
              <a:ext cx="7680960" cy="7970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855" name="Google Shape;1855;p143"/>
            <p:cNvSpPr txBox="1"/>
            <p:nvPr/>
          </p:nvSpPr>
          <p:spPr>
            <a:xfrm>
              <a:off x="587548" y="68932"/>
              <a:ext cx="7603144" cy="71922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000">
                  <a:solidFill>
                    <a:schemeClr val="lt1"/>
                  </a:solidFill>
                  <a:latin typeface="Calibri"/>
                  <a:ea typeface="Calibri"/>
                  <a:cs typeface="Calibri"/>
                  <a:sym typeface="Calibri"/>
                </a:rPr>
                <a:t>Ongoing process execution</a:t>
              </a:r>
              <a:endParaRPr sz="2000">
                <a:solidFill>
                  <a:schemeClr val="lt1"/>
                </a:solidFill>
                <a:latin typeface="Calibri"/>
                <a:ea typeface="Calibri"/>
                <a:cs typeface="Calibri"/>
                <a:sym typeface="Calibri"/>
              </a:endParaRPr>
            </a:p>
          </p:txBody>
        </p:sp>
      </p:grpSp>
      <p:sp>
        <p:nvSpPr>
          <p:cNvPr id="1856" name="Google Shape;1856;p1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146</a:t>
            </a:fld>
            <a:endParaRPr/>
          </a:p>
        </p:txBody>
      </p:sp>
    </p:spTree>
    <p:extLst>
      <p:ext uri="{BB962C8B-B14F-4D97-AF65-F5344CB8AC3E}">
        <p14:creationId xmlns:p14="http://schemas.microsoft.com/office/powerpoint/2010/main" val="34530165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1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862" name="Google Shape;1862;p144"/>
          <p:cNvGraphicFramePr/>
          <p:nvPr>
            <p:extLst>
              <p:ext uri="{D42A27DB-BD31-4B8C-83A1-F6EECF244321}">
                <p14:modId xmlns:p14="http://schemas.microsoft.com/office/powerpoint/2010/main" val="362981325"/>
              </p:ext>
            </p:extLst>
          </p:nvPr>
        </p:nvGraphicFramePr>
        <p:xfrm>
          <a:off x="1981200" y="1697038"/>
          <a:ext cx="8229600" cy="2987080"/>
        </p:xfrm>
        <a:graphic>
          <a:graphicData uri="http://schemas.openxmlformats.org/drawingml/2006/table">
            <a:tbl>
              <a:tblPr firstRow="1" bandRow="1">
                <a:tableStyleId>{B301B821-A1FF-4177-AEE7-76D212191A09}</a:tableStyleId>
              </a:tblPr>
              <a:tblGrid>
                <a:gridCol w="1807525">
                  <a:extLst>
                    <a:ext uri="{9D8B030D-6E8A-4147-A177-3AD203B41FA5}">
                      <a16:colId xmlns:a16="http://schemas.microsoft.com/office/drawing/2014/main" val="20000"/>
                    </a:ext>
                  </a:extLst>
                </a:gridCol>
                <a:gridCol w="4478975">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owner CSI</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a:t>Generic tasks of a process owner applied in the context of CSI</a:t>
                      </a:r>
                      <a:endParaRPr sz="160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Process manager CSI</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Generic tasks of a process manager, plus: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Review the status and progress of ongoing improvements in regular intervals</a:t>
                      </a:r>
                      <a:endParaRPr/>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Improvement owner</a:t>
                      </a:r>
                      <a:endParaRPr sz="1600"/>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Maintain the improvement under his/her ownership</a:t>
                      </a:r>
                      <a:endParaRPr/>
                    </a:p>
                    <a:p>
                      <a:pPr marL="285750" marR="0" lvl="0" indent="-285750" algn="l" rtl="0">
                        <a:spcBef>
                          <a:spcPts val="0"/>
                        </a:spcBef>
                        <a:spcAft>
                          <a:spcPts val="0"/>
                        </a:spcAft>
                        <a:buClr>
                          <a:schemeClr val="dk1"/>
                        </a:buClr>
                        <a:buSzPts val="1600"/>
                        <a:buFont typeface="Arial"/>
                        <a:buChar char="•"/>
                      </a:pPr>
                      <a:r>
                        <a:rPr lang="en-US" sz="1600"/>
                        <a:t>Coordinate the activities to implement the improvement</a:t>
                      </a:r>
                      <a:endParaRPr/>
                    </a:p>
                  </a:txBody>
                  <a:tcPr marL="91450" marR="91450" marT="45725" marB="45725"/>
                </a:tc>
                <a:tc>
                  <a:txBody>
                    <a:bodyPr/>
                    <a:lstStyle/>
                    <a:p>
                      <a:pPr marL="0" marR="0" lvl="0" indent="0" algn="l" rtl="0">
                        <a:spcBef>
                          <a:spcPts val="0"/>
                        </a:spcBef>
                        <a:spcAft>
                          <a:spcPts val="0"/>
                        </a:spcAft>
                        <a:buNone/>
                      </a:pPr>
                      <a:r>
                        <a:rPr lang="en-US" sz="1600" dirty="0"/>
                        <a:t>1 per improvement</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1863" name="Google Shape;1863;p14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147</a:t>
            </a:fld>
            <a:endParaRPr/>
          </a:p>
        </p:txBody>
      </p:sp>
    </p:spTree>
    <p:extLst>
      <p:ext uri="{BB962C8B-B14F-4D97-AF65-F5344CB8AC3E}">
        <p14:creationId xmlns:p14="http://schemas.microsoft.com/office/powerpoint/2010/main" val="32826088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CSI: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2466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Advanced Level exam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600" y="1696598"/>
            <a:ext cx="78486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Closed book, i.e. no aids are allowed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Duration: 60 minutes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30 multiple choice questions: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Four possible answers for each question: A, B, C or 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One correct answer per question</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At least 70% correct answers (21 of 30) are required to pass the examination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149</a:t>
            </a:fld>
            <a:endParaRPr/>
          </a:p>
        </p:txBody>
      </p:sp>
    </p:spTree>
    <p:extLst>
      <p:ext uri="{BB962C8B-B14F-4D97-AF65-F5344CB8AC3E}">
        <p14:creationId xmlns:p14="http://schemas.microsoft.com/office/powerpoint/2010/main" val="357673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The Service Management System (SMS)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3" name="Google Shape;163;p1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 name="Google Shape;185;p11">
            <a:extLst>
              <a:ext uri="{FF2B5EF4-FFF2-40B4-BE49-F238E27FC236}">
                <a16:creationId xmlns:a16="http://schemas.microsoft.com/office/drawing/2014/main" id="{EAE557E0-DE62-D6A6-63E5-85A63566AB29}"/>
              </a:ext>
            </a:extLst>
          </p:cNvPr>
          <p:cNvGraphicFramePr/>
          <p:nvPr/>
        </p:nvGraphicFramePr>
        <p:xfrm>
          <a:off x="831477" y="1793110"/>
          <a:ext cx="10390094" cy="1898685"/>
        </p:xfrm>
        <a:graphic>
          <a:graphicData uri="http://schemas.openxmlformats.org/drawingml/2006/table">
            <a:tbl>
              <a:tblPr firstRow="1" firstCol="1" bandRow="1">
                <a:tableStyleId>{B301B821-A1FF-4177-AEE7-76D212191A09}</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sym typeface="Calibri"/>
                        </a:rPr>
                        <a:t>Service Management System (SMS):</a:t>
                      </a:r>
                      <a:endParaRPr dirty="0"/>
                    </a:p>
                    <a:p>
                      <a:pPr marL="457200" marR="0" lvl="1" indent="0" algn="l" rtl="0">
                        <a:spcBef>
                          <a:spcPts val="0"/>
                        </a:spcBef>
                        <a:spcAft>
                          <a:spcPts val="600"/>
                        </a:spcAft>
                        <a:buNone/>
                      </a:pPr>
                      <a:r>
                        <a:rPr lang="en-GB" sz="1800" b="0" u="none" strike="noStrike" cap="none" dirty="0">
                          <a:solidFill>
                            <a:schemeClr val="dk1"/>
                          </a:solidFill>
                          <a:sym typeface="Calibri"/>
                        </a:rPr>
                        <a:t>Overall management system that controls and supports management of services within an organisation or federation</a:t>
                      </a:r>
                    </a:p>
                    <a:p>
                      <a:pPr marL="457200" marR="0" lvl="1" indent="0" algn="l" rtl="0">
                        <a:spcBef>
                          <a:spcPts val="0"/>
                        </a:spcBef>
                        <a:spcAft>
                          <a:spcPts val="600"/>
                        </a:spcAft>
                        <a:buNone/>
                      </a:pPr>
                      <a:r>
                        <a:rPr lang="en-GB" sz="1600" b="0" u="none" strike="noStrike" cap="none" dirty="0">
                          <a:solidFill>
                            <a:schemeClr val="dk1"/>
                          </a:solidFill>
                          <a:sym typeface="Calibri"/>
                        </a:rPr>
                        <a:t>Note: The SMS can be regarded as the entirety of interconnected policies, processes, procedures, roles, agreements, plans, related resources and other elements needed and used by a service provider to effectively manage the delivery of services to customers.</a:t>
                      </a:r>
                      <a:endParaRPr lang="en-GB" sz="16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23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Service management system (SMS): Overview</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26" name="Google Shape;226;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7" name="Google Shape;227;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28" name="Google Shape;228;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Policy</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33" name="Google Shape;233;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34" name="Google Shape;234;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Proce-</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dures</a:t>
            </a:r>
            <a:endParaRPr/>
          </a:p>
        </p:txBody>
      </p:sp>
      <p:sp>
        <p:nvSpPr>
          <p:cNvPr id="235" name="Google Shape;235;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Process:</a:t>
            </a:r>
            <a:endParaRPr/>
          </a:p>
        </p:txBody>
      </p:sp>
      <p:sp>
        <p:nvSpPr>
          <p:cNvPr id="236" name="Google Shape;236;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37" name="Google Shape;237;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38" name="Google Shape;238;p14"/>
          <p:cNvCxnSpPr>
            <a:stCxn id="236" idx="2"/>
            <a:endCxn id="228"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39" name="Google Shape;239;p14"/>
          <p:cNvCxnSpPr>
            <a:stCxn id="231" idx="3"/>
            <a:endCxn id="237"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40" name="Google Shape;240;p14"/>
          <p:cNvCxnSpPr>
            <a:stCxn id="229" idx="2"/>
            <a:endCxn id="234"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41" name="Google Shape;241;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2" name="Google Shape;242;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43" name="Google Shape;243;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Governance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Top management</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owners</a:t>
            </a:r>
            <a:endParaRPr/>
          </a:p>
        </p:txBody>
      </p:sp>
      <p:cxnSp>
        <p:nvCxnSpPr>
          <p:cNvPr id="244" name="Google Shape;244;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45" name="Google Shape;245;p14"/>
          <p:cNvSpPr txBox="1"/>
          <p:nvPr/>
        </p:nvSpPr>
        <p:spPr>
          <a:xfrm>
            <a:off x="7650263" y="3301569"/>
            <a:ext cx="23745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Control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managers</a:t>
            </a:r>
            <a:endParaRPr/>
          </a:p>
        </p:txBody>
      </p:sp>
      <p:sp>
        <p:nvSpPr>
          <p:cNvPr id="246" name="Google Shape;246;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Operational level </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staff </a:t>
            </a:r>
            <a:endParaRPr/>
          </a:p>
        </p:txBody>
      </p:sp>
      <p:pic>
        <p:nvPicPr>
          <p:cNvPr id="247" name="Google Shape;247;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48" name="Google Shape;248;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49" name="Google Shape;249;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50" name="Google Shape;250;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51" name="Google Shape;251;p14" descr="m1"/>
          <p:cNvPicPr preferRelativeResize="0"/>
          <p:nvPr/>
        </p:nvPicPr>
        <p:blipFill rotWithShape="1">
          <a:blip r:embed="rId3">
            <a:alphaModFix/>
          </a:blip>
          <a:srcRect/>
          <a:stretch/>
        </p:blipFill>
        <p:spPr>
          <a:xfrm>
            <a:off x="3929699" y="5660560"/>
            <a:ext cx="554127" cy="756567"/>
          </a:xfrm>
          <a:prstGeom prst="rect">
            <a:avLst/>
          </a:prstGeom>
          <a:noFill/>
          <a:ln>
            <a:noFill/>
          </a:ln>
        </p:spPr>
      </p:pic>
      <p:sp>
        <p:nvSpPr>
          <p:cNvPr id="252" name="Google Shape;252;p14"/>
          <p:cNvSpPr txBox="1"/>
          <p:nvPr/>
        </p:nvSpPr>
        <p:spPr>
          <a:xfrm>
            <a:off x="4642148" y="4013935"/>
            <a:ext cx="1859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Activities and roles</a:t>
            </a:r>
            <a:endParaRPr/>
          </a:p>
        </p:txBody>
      </p:sp>
      <p:sp>
        <p:nvSpPr>
          <p:cNvPr id="253" name="Google Shape;253;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e.g. service management policy, incident handling policy</a:t>
            </a:r>
            <a:endParaRPr/>
          </a:p>
        </p:txBody>
      </p:sp>
      <p:sp>
        <p:nvSpPr>
          <p:cNvPr id="254" name="Google Shape;254;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incident and service request management</a:t>
            </a:r>
            <a:endParaRPr/>
          </a:p>
        </p:txBody>
      </p:sp>
      <p:sp>
        <p:nvSpPr>
          <p:cNvPr id="255" name="Google Shape;255;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procedures for classifying and prioritizing incidents</a:t>
            </a:r>
            <a:endParaRPr/>
          </a:p>
        </p:txBody>
      </p:sp>
      <p:sp>
        <p:nvSpPr>
          <p:cNvPr id="256" name="Google Shape;256;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a role)</a:t>
            </a:r>
            <a:endParaRPr/>
          </a:p>
        </p:txBody>
      </p:sp>
      <p:cxnSp>
        <p:nvCxnSpPr>
          <p:cNvPr id="257" name="Google Shape;257;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58" name="Google Shape;258;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59" name="Google Shape;259;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60" name="Google Shape;260;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
        <p:nvSpPr>
          <p:cNvPr id="261" name="Google Shape;261;p14"/>
          <p:cNvSpPr txBox="1"/>
          <p:nvPr/>
        </p:nvSpPr>
        <p:spPr>
          <a:xfrm>
            <a:off x="3613056" y="6385644"/>
            <a:ext cx="1187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60A9"/>
                </a:solidFill>
                <a:latin typeface="Arial"/>
                <a:ea typeface="Arial"/>
                <a:cs typeface="Arial"/>
                <a:sym typeface="Arial"/>
              </a:rPr>
              <a:t>applies</a:t>
            </a:r>
            <a:endParaRPr/>
          </a:p>
        </p:txBody>
      </p:sp>
    </p:spTree>
    <p:extLst>
      <p:ext uri="{BB962C8B-B14F-4D97-AF65-F5344CB8AC3E}">
        <p14:creationId xmlns:p14="http://schemas.microsoft.com/office/powerpoint/2010/main" val="85573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Key SMS terms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184" name="Google Shape;184;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graphicFrame>
        <p:nvGraphicFramePr>
          <p:cNvPr id="185" name="Google Shape;185;p11"/>
          <p:cNvGraphicFramePr/>
          <p:nvPr/>
        </p:nvGraphicFramePr>
        <p:xfrm>
          <a:off x="900953" y="3572798"/>
          <a:ext cx="10390094" cy="1654845"/>
        </p:xfrm>
        <a:graphic>
          <a:graphicData uri="http://schemas.openxmlformats.org/drawingml/2006/table">
            <a:tbl>
              <a:tblPr firstRow="1" firstCol="1" bandRow="1">
                <a:tableStyleId>{B301B821-A1FF-4177-AEE7-76D212191A09}</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a:t>Definition following FitSM-0:</a:t>
                      </a:r>
                      <a:endParaRPr sz="1400" i="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sym typeface="Calibri"/>
                        </a:rPr>
                        <a:t>Process:</a:t>
                      </a:r>
                      <a:endParaRPr dirty="0"/>
                    </a:p>
                    <a:p>
                      <a:pPr marL="457200" marR="0" lvl="1" indent="0" algn="l" rtl="0">
                        <a:spcBef>
                          <a:spcPts val="0"/>
                        </a:spcBef>
                        <a:spcAft>
                          <a:spcPts val="600"/>
                        </a:spcAft>
                        <a:buNone/>
                      </a:pPr>
                      <a:r>
                        <a:rPr lang="en-GB" sz="1800" b="0" u="none" strike="noStrike" cap="none" dirty="0">
                          <a:solidFill>
                            <a:schemeClr val="dk1"/>
                          </a:solidFill>
                          <a:sym typeface="Arial"/>
                        </a:rPr>
                        <a:t>Structured set of activities, with clearly defined responsibilities, that bring about a specific objective or set of results from a set of defined inputs </a:t>
                      </a:r>
                    </a:p>
                    <a:p>
                      <a:pPr marL="457200" marR="0" lvl="1" indent="0" algn="l" rtl="0">
                        <a:spcBef>
                          <a:spcPts val="0"/>
                        </a:spcBef>
                        <a:spcAft>
                          <a:spcPts val="600"/>
                        </a:spcAft>
                        <a:buNone/>
                      </a:pPr>
                      <a:r>
                        <a:rPr lang="en-GB" sz="1600" b="0" u="none" strike="noStrike" cap="none" dirty="0">
                          <a:solidFill>
                            <a:schemeClr val="dk1"/>
                          </a:solidFill>
                          <a:sym typeface="Arial"/>
                        </a:rPr>
                        <a:t>Note: Generally, a process consists of a number of activities used to manage services, if the process is part of a service management system (SMS).</a:t>
                      </a:r>
                      <a:endParaRPr sz="16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 name="Google Shape;185;p11">
            <a:extLst>
              <a:ext uri="{FF2B5EF4-FFF2-40B4-BE49-F238E27FC236}">
                <a16:creationId xmlns:a16="http://schemas.microsoft.com/office/drawing/2014/main" id="{071EC285-6870-CB1B-E6FE-7A0E92A6141C}"/>
              </a:ext>
            </a:extLst>
          </p:cNvPr>
          <p:cNvGraphicFramePr/>
          <p:nvPr/>
        </p:nvGraphicFramePr>
        <p:xfrm>
          <a:off x="900953" y="1697955"/>
          <a:ext cx="10390094" cy="1654845"/>
        </p:xfrm>
        <a:graphic>
          <a:graphicData uri="http://schemas.openxmlformats.org/drawingml/2006/table">
            <a:tbl>
              <a:tblPr firstRow="1" firstCol="1" bandRow="1">
                <a:tableStyleId>{B301B821-A1FF-4177-AEE7-76D212191A09}</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sym typeface="Calibri"/>
                        </a:rPr>
                        <a:t>Policy:</a:t>
                      </a:r>
                      <a:endParaRPr dirty="0"/>
                    </a:p>
                    <a:p>
                      <a:pPr marL="457200" marR="0" lvl="1" indent="0" algn="l" rtl="0">
                        <a:spcBef>
                          <a:spcPts val="0"/>
                        </a:spcBef>
                        <a:spcAft>
                          <a:spcPts val="600"/>
                        </a:spcAft>
                        <a:buNone/>
                      </a:pPr>
                      <a:r>
                        <a:rPr lang="en-GB" sz="1800" b="0" u="none" strike="noStrike" cap="none" dirty="0">
                          <a:solidFill>
                            <a:schemeClr val="dk1"/>
                          </a:solidFill>
                          <a:sym typeface="Calibri"/>
                        </a:rPr>
                        <a:t>Documented set of intentions, expectations, goals, rules and requirements, often formally expressed by top management representatives in an organisation or federation</a:t>
                      </a:r>
                    </a:p>
                    <a:p>
                      <a:pPr marL="457200" marR="0" lvl="1" indent="0" algn="l" rtl="0">
                        <a:spcBef>
                          <a:spcPts val="0"/>
                        </a:spcBef>
                        <a:spcAft>
                          <a:spcPts val="0"/>
                        </a:spcAft>
                        <a:buNone/>
                      </a:pPr>
                      <a:r>
                        <a:rPr lang="en-GB" sz="1600" b="0" u="none" strike="noStrike" cap="none" dirty="0">
                          <a:solidFill>
                            <a:schemeClr val="dk1"/>
                          </a:solidFill>
                          <a:sym typeface="Calibri"/>
                        </a:rPr>
                        <a:t>Note: Policies are then realised in processes, which are in turn made up of activities that people carry </a:t>
                      </a:r>
                    </a:p>
                    <a:p>
                      <a:pPr marL="457200" marR="0" lvl="1" indent="0" algn="l" rtl="0">
                        <a:spcBef>
                          <a:spcPts val="0"/>
                        </a:spcBef>
                        <a:spcAft>
                          <a:spcPts val="0"/>
                        </a:spcAft>
                        <a:buNone/>
                      </a:pPr>
                      <a:r>
                        <a:rPr lang="en-GB" sz="1600" b="0" u="none" strike="noStrike" cap="none" dirty="0">
                          <a:solidFill>
                            <a:schemeClr val="dk1"/>
                          </a:solidFill>
                          <a:sym typeface="Calibri"/>
                        </a:rPr>
                        <a:t>out according to defined procedures.</a:t>
                      </a:r>
                      <a:endParaRPr lang="en-GB" sz="16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 name="Google Shape;185;p11">
            <a:extLst>
              <a:ext uri="{FF2B5EF4-FFF2-40B4-BE49-F238E27FC236}">
                <a16:creationId xmlns:a16="http://schemas.microsoft.com/office/drawing/2014/main" id="{ED98DF11-467E-B5B7-D41A-D5572E15C54C}"/>
              </a:ext>
            </a:extLst>
          </p:cNvPr>
          <p:cNvGraphicFramePr/>
          <p:nvPr/>
        </p:nvGraphicFramePr>
        <p:xfrm>
          <a:off x="900953" y="5447641"/>
          <a:ext cx="10390094" cy="1187575"/>
        </p:xfrm>
        <a:graphic>
          <a:graphicData uri="http://schemas.openxmlformats.org/drawingml/2006/table">
            <a:tbl>
              <a:tblPr firstRow="1" firstCol="1" bandRow="1">
                <a:tableStyleId>{B301B821-A1FF-4177-AEE7-76D212191A09}</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sym typeface="Calibri"/>
                        </a:rPr>
                        <a:t>Procedure:</a:t>
                      </a:r>
                      <a:endParaRPr dirty="0"/>
                    </a:p>
                    <a:p>
                      <a:pPr marL="457200" marR="0" lvl="1" indent="0" algn="l" rtl="0">
                        <a:spcBef>
                          <a:spcPts val="0"/>
                        </a:spcBef>
                        <a:spcAft>
                          <a:spcPts val="0"/>
                        </a:spcAft>
                        <a:buNone/>
                      </a:pPr>
                      <a:r>
                        <a:rPr lang="en-GB" sz="1800" b="0" dirty="0"/>
                        <a:t>Specified set of steps or instructions to be carried out by an individual or group to perform one or more activities of a process</a:t>
                      </a:r>
                      <a:endParaRPr lang="en-GB"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181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Most important elements of a process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19" name="Google Shape;219;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graphicFrame>
        <p:nvGraphicFramePr>
          <p:cNvPr id="2" name="Diagram 1">
            <a:extLst>
              <a:ext uri="{FF2B5EF4-FFF2-40B4-BE49-F238E27FC236}">
                <a16:creationId xmlns:a16="http://schemas.microsoft.com/office/drawing/2014/main" id="{2B747031-650A-1732-E699-1AB47E849843}"/>
              </a:ext>
            </a:extLst>
          </p:cNvPr>
          <p:cNvGraphicFramePr/>
          <p:nvPr/>
        </p:nvGraphicFramePr>
        <p:xfrm>
          <a:off x="2428602" y="1757292"/>
          <a:ext cx="7239100" cy="482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54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Implementing processes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183" name="Google Shape;183;p11"/>
          <p:cNvSpPr txBox="1">
            <a:spLocks noGrp="1"/>
          </p:cNvSpPr>
          <p:nvPr>
            <p:ph type="body" idx="1"/>
          </p:nvPr>
        </p:nvSpPr>
        <p:spPr>
          <a:xfrm>
            <a:off x="609600" y="1748118"/>
            <a:ext cx="9183757" cy="457449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560"/>
              </a:spcBef>
              <a:spcAft>
                <a:spcPts val="0"/>
              </a:spcAft>
              <a:buClr>
                <a:schemeClr val="dk1"/>
              </a:buClr>
              <a:buSzPts val="2800"/>
              <a:buChar char="•"/>
            </a:pPr>
            <a:r>
              <a:rPr lang="en-US" sz="2400" dirty="0">
                <a:latin typeface="Calibri" panose="020F0502020204030204" pitchFamily="34" charset="0"/>
                <a:ea typeface="Calibri" panose="020F0502020204030204" pitchFamily="34" charset="0"/>
                <a:cs typeface="Calibri" panose="020F0502020204030204" pitchFamily="34" charset="0"/>
              </a:rPr>
              <a:t>Key facts about ITSM processes: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ITSM processes support the delivery of IT services.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To provide one IT service to a customer, often several processes are needed.</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An IT service being successfully delivered is the result from many processes successfully operating and interacting.</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sz="2400" dirty="0">
                <a:latin typeface="Calibri" panose="020F0502020204030204" pitchFamily="34" charset="0"/>
                <a:ea typeface="Calibri" panose="020F0502020204030204" pitchFamily="34" charset="0"/>
                <a:cs typeface="Calibri" panose="020F0502020204030204" pitchFamily="34" charset="0"/>
              </a:rPr>
              <a:t>Tools and processes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Tools are necessary for implementing services</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Documenting the SMS </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Handling tickets of various types (incident, service request, problem, change, release, improvement etc.)</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Inventorying elements of the SMS (configuration management database)</a:t>
            </a:r>
          </a:p>
          <a:p>
            <a:pPr marL="800100" lvl="1">
              <a:spcBef>
                <a:spcPts val="560"/>
              </a:spcBef>
              <a:buSzPts val="2800"/>
              <a:buChar char="•"/>
            </a:pPr>
            <a:r>
              <a:rPr lang="en-GB" sz="2000" dirty="0">
                <a:latin typeface="Calibri" panose="020F0502020204030204" pitchFamily="34" charset="0"/>
                <a:ea typeface="Calibri" panose="020F0502020204030204" pitchFamily="34" charset="0"/>
                <a:cs typeface="Calibri" panose="020F0502020204030204" pitchFamily="34" charset="0"/>
              </a:rPr>
              <a:t>Process requirements should drive tool choices, tools should not (generally) drive processes</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Tools cannot solve problems alone, only support solutions coming from well-trained individuals operating effective processes which follow clear policies </a:t>
            </a:r>
          </a:p>
          <a:p>
            <a:pPr marL="800100" lvl="1">
              <a:spcBef>
                <a:spcPts val="560"/>
              </a:spcBef>
              <a:buSzPts val="280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84" name="Google Shape;184;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 name="Graphic 2" descr="Workflow with solid fill">
            <a:extLst>
              <a:ext uri="{FF2B5EF4-FFF2-40B4-BE49-F238E27FC236}">
                <a16:creationId xmlns:a16="http://schemas.microsoft.com/office/drawing/2014/main" id="{2E0A3B5E-0D17-65B3-FEA8-A3A341426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2503" y="2017642"/>
            <a:ext cx="1613453" cy="1613453"/>
          </a:xfrm>
          <a:prstGeom prst="rect">
            <a:avLst/>
          </a:prstGeom>
        </p:spPr>
      </p:pic>
      <p:pic>
        <p:nvPicPr>
          <p:cNvPr id="5" name="Graphic 4" descr="Tools with solid fill">
            <a:extLst>
              <a:ext uri="{FF2B5EF4-FFF2-40B4-BE49-F238E27FC236}">
                <a16:creationId xmlns:a16="http://schemas.microsoft.com/office/drawing/2014/main" id="{109E3164-F14C-46BA-2C9F-A17233704B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2029" y="4777709"/>
            <a:ext cx="914400" cy="914400"/>
          </a:xfrm>
          <a:prstGeom prst="rect">
            <a:avLst/>
          </a:prstGeom>
        </p:spPr>
      </p:pic>
      <p:pic>
        <p:nvPicPr>
          <p:cNvPr id="7" name="Graphic 6" descr="Vlog with solid fill">
            <a:extLst>
              <a:ext uri="{FF2B5EF4-FFF2-40B4-BE49-F238E27FC236}">
                <a16:creationId xmlns:a16="http://schemas.microsoft.com/office/drawing/2014/main" id="{47B06FC0-2FFA-2404-F48A-2BC7E000DA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3357" y="4320509"/>
            <a:ext cx="914400" cy="914400"/>
          </a:xfrm>
          <a:prstGeom prst="rect">
            <a:avLst/>
          </a:prstGeom>
        </p:spPr>
      </p:pic>
    </p:spTree>
    <p:extLst>
      <p:ext uri="{BB962C8B-B14F-4D97-AF65-F5344CB8AC3E}">
        <p14:creationId xmlns:p14="http://schemas.microsoft.com/office/powerpoint/2010/main" val="410903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Purpose of this training</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Repeat the most important Foundation knowledge on IT Service Management (ITSM) according to </a:t>
            </a:r>
            <a:r>
              <a:rPr lang="en-US"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Become familiar with </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general aspects </a:t>
            </a:r>
            <a:r>
              <a:rPr lang="en-US" dirty="0">
                <a:latin typeface="Calibri" panose="020F0502020204030204" pitchFamily="34" charset="0"/>
                <a:ea typeface="Calibri" panose="020F0502020204030204" pitchFamily="34" charset="0"/>
                <a:cs typeface="Calibri" panose="020F0502020204030204" pitchFamily="34" charset="0"/>
              </a:rPr>
              <a:t>of implementing ITSM according to FitSM-1 and FitSM-2</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roles</a:t>
            </a:r>
            <a:r>
              <a:rPr lang="en-US" dirty="0">
                <a:latin typeface="Calibri" panose="020F0502020204030204" pitchFamily="34" charset="0"/>
                <a:ea typeface="Calibri" panose="020F0502020204030204" pitchFamily="34" charset="0"/>
                <a:cs typeface="Calibri" panose="020F0502020204030204" pitchFamily="34" charset="0"/>
              </a:rPr>
              <a:t> in a service management system according to FitSM-3</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processes and activities </a:t>
            </a:r>
            <a:r>
              <a:rPr lang="en-US" dirty="0">
                <a:latin typeface="Calibri" panose="020F0502020204030204" pitchFamily="34" charset="0"/>
                <a:ea typeface="Calibri" panose="020F0502020204030204" pitchFamily="34" charset="0"/>
                <a:cs typeface="Calibri" panose="020F0502020204030204" pitchFamily="34" charset="0"/>
              </a:rPr>
              <a:t>to plan and deliver services effectively according to FitSM-1 and FitSM-2</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Achieve the </a:t>
            </a:r>
            <a:r>
              <a:rPr lang="en-US" b="1" i="1" dirty="0">
                <a:latin typeface="Calibri" panose="020F0502020204030204" pitchFamily="34" charset="0"/>
                <a:ea typeface="Calibri" panose="020F0502020204030204" pitchFamily="34" charset="0"/>
                <a:cs typeface="Calibri" panose="020F0502020204030204" pitchFamily="34" charset="0"/>
              </a:rPr>
              <a:t>Advanced Level Certificate in Service Operation and Control </a:t>
            </a:r>
            <a:r>
              <a:rPr lang="en-US" i="1" dirty="0">
                <a:latin typeface="Calibri" panose="020F0502020204030204" pitchFamily="34" charset="0"/>
                <a:ea typeface="Calibri" panose="020F0502020204030204" pitchFamily="34" charset="0"/>
                <a:cs typeface="Calibri" panose="020F0502020204030204" pitchFamily="34" charset="0"/>
              </a:rPr>
              <a:t>according to </a:t>
            </a:r>
            <a:r>
              <a:rPr lang="en-US" i="1"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process model</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92" name="Google Shape;192;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5" name="Group 4">
            <a:extLst>
              <a:ext uri="{FF2B5EF4-FFF2-40B4-BE49-F238E27FC236}">
                <a16:creationId xmlns:a16="http://schemas.microsoft.com/office/drawing/2014/main" id="{8E4C3C43-DAAE-3145-6E99-405E3F55F465}"/>
              </a:ext>
            </a:extLst>
          </p:cNvPr>
          <p:cNvGrpSpPr/>
          <p:nvPr/>
        </p:nvGrpSpPr>
        <p:grpSpPr>
          <a:xfrm>
            <a:off x="448391" y="1727611"/>
            <a:ext cx="6620051" cy="4972091"/>
            <a:chOff x="1181259" y="1727611"/>
            <a:chExt cx="6620051" cy="4972091"/>
          </a:xfrm>
        </p:grpSpPr>
        <p:sp>
          <p:nvSpPr>
            <p:cNvPr id="193" name="Google Shape;193;p12"/>
            <p:cNvSpPr/>
            <p:nvPr/>
          </p:nvSpPr>
          <p:spPr>
            <a:xfrm>
              <a:off x="2945025" y="1727611"/>
              <a:ext cx="3092519" cy="307736"/>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Portfolio Management (SPM)</a:t>
              </a:r>
              <a:endParaRPr dirty="0">
                <a:latin typeface="Wingdings" panose="05000000000000000000" pitchFamily="2" charset="2"/>
              </a:endParaRPr>
            </a:p>
          </p:txBody>
        </p:sp>
        <p:sp>
          <p:nvSpPr>
            <p:cNvPr id="194" name="Google Shape;194;p12"/>
            <p:cNvSpPr/>
            <p:nvPr/>
          </p:nvSpPr>
          <p:spPr>
            <a:xfrm>
              <a:off x="2945025" y="214244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Level Management (SLM)</a:t>
              </a:r>
              <a:endParaRPr dirty="0">
                <a:latin typeface="Wingdings" panose="05000000000000000000" pitchFamily="2" charset="2"/>
              </a:endParaRPr>
            </a:p>
          </p:txBody>
        </p:sp>
        <p:sp>
          <p:nvSpPr>
            <p:cNvPr id="195" name="Google Shape;195;p12"/>
            <p:cNvSpPr/>
            <p:nvPr/>
          </p:nvSpPr>
          <p:spPr>
            <a:xfrm>
              <a:off x="2945025" y="254587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Reporting (SRM)</a:t>
              </a:r>
              <a:endParaRPr dirty="0">
                <a:latin typeface="Wingdings" panose="05000000000000000000" pitchFamily="2" charset="2"/>
              </a:endParaRPr>
            </a:p>
          </p:txBody>
        </p:sp>
        <p:sp>
          <p:nvSpPr>
            <p:cNvPr id="205" name="Google Shape;205;p12"/>
            <p:cNvSpPr/>
            <p:nvPr/>
          </p:nvSpPr>
          <p:spPr>
            <a:xfrm>
              <a:off x="2945025" y="6442810"/>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a:t>
              </a:r>
              <a:endParaRPr dirty="0">
                <a:latin typeface="Wingdings" panose="05000000000000000000" pitchFamily="2" charset="2"/>
              </a:endParaRPr>
            </a:p>
          </p:txBody>
        </p:sp>
        <p:grpSp>
          <p:nvGrpSpPr>
            <p:cNvPr id="4" name="Group 3">
              <a:extLst>
                <a:ext uri="{FF2B5EF4-FFF2-40B4-BE49-F238E27FC236}">
                  <a16:creationId xmlns:a16="http://schemas.microsoft.com/office/drawing/2014/main" id="{35DF9248-C1F3-897D-AC6A-81B24474EB64}"/>
                </a:ext>
              </a:extLst>
            </p:cNvPr>
            <p:cNvGrpSpPr/>
            <p:nvPr/>
          </p:nvGrpSpPr>
          <p:grpSpPr>
            <a:xfrm>
              <a:off x="1181259" y="2999160"/>
              <a:ext cx="6620051" cy="3285348"/>
              <a:chOff x="1181259" y="2999160"/>
              <a:chExt cx="6620051" cy="3285348"/>
            </a:xfrm>
          </p:grpSpPr>
          <p:grpSp>
            <p:nvGrpSpPr>
              <p:cNvPr id="3" name="Group 2">
                <a:extLst>
                  <a:ext uri="{FF2B5EF4-FFF2-40B4-BE49-F238E27FC236}">
                    <a16:creationId xmlns:a16="http://schemas.microsoft.com/office/drawing/2014/main" id="{D0D2581C-A208-9AE7-C3FD-FED071A51B76}"/>
                  </a:ext>
                </a:extLst>
              </p:cNvPr>
              <p:cNvGrpSpPr/>
              <p:nvPr/>
            </p:nvGrpSpPr>
            <p:grpSpPr>
              <a:xfrm>
                <a:off x="4708791" y="3212453"/>
                <a:ext cx="3092519" cy="3072055"/>
                <a:chOff x="4708791" y="3212453"/>
                <a:chExt cx="3092519" cy="3072055"/>
              </a:xfrm>
            </p:grpSpPr>
            <p:sp>
              <p:nvSpPr>
                <p:cNvPr id="198" name="Google Shape;198;p12"/>
                <p:cNvSpPr/>
                <p:nvPr/>
              </p:nvSpPr>
              <p:spPr>
                <a:xfrm>
                  <a:off x="4708791" y="3212453"/>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Customer Relationship Management (CRM)</a:t>
                  </a:r>
                  <a:endParaRPr dirty="0">
                    <a:latin typeface="Wingdings" panose="05000000000000000000" pitchFamily="2" charset="2"/>
                  </a:endParaRPr>
                </a:p>
              </p:txBody>
            </p:sp>
            <p:sp>
              <p:nvSpPr>
                <p:cNvPr id="199" name="Google Shape;199;p12"/>
                <p:cNvSpPr/>
                <p:nvPr/>
              </p:nvSpPr>
              <p:spPr>
                <a:xfrm>
                  <a:off x="4708791" y="391760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latin typeface="Wingdings" panose="05000000000000000000" pitchFamily="2" charset="2"/>
                  </a:endParaRPr>
                </a:p>
              </p:txBody>
            </p:sp>
            <p:sp>
              <p:nvSpPr>
                <p:cNvPr id="202" name="Google Shape;202;p12"/>
                <p:cNvSpPr/>
                <p:nvPr/>
              </p:nvSpPr>
              <p:spPr>
                <a:xfrm>
                  <a:off x="4708791" y="491608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Configuration Management (CONFM)</a:t>
                  </a:r>
                  <a:endParaRPr dirty="0">
                    <a:latin typeface="Wingdings" panose="05000000000000000000" pitchFamily="2" charset="2"/>
                  </a:endParaRPr>
                </a:p>
              </p:txBody>
            </p:sp>
            <p:sp>
              <p:nvSpPr>
                <p:cNvPr id="203" name="Google Shape;203;p12"/>
                <p:cNvSpPr/>
                <p:nvPr/>
              </p:nvSpPr>
              <p:spPr>
                <a:xfrm>
                  <a:off x="4708791" y="5337709"/>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Change Management (CHM)</a:t>
                  </a:r>
                  <a:endParaRPr dirty="0">
                    <a:latin typeface="Wingdings" panose="05000000000000000000" pitchFamily="2" charset="2"/>
                  </a:endParaRPr>
                </a:p>
              </p:txBody>
            </p:sp>
            <p:sp>
              <p:nvSpPr>
                <p:cNvPr id="204" name="Google Shape;204;p12"/>
                <p:cNvSpPr/>
                <p:nvPr/>
              </p:nvSpPr>
              <p:spPr>
                <a:xfrm>
                  <a:off x="4708791" y="576132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Release and Deployment Management (RDM)</a:t>
                  </a:r>
                  <a:endParaRPr dirty="0">
                    <a:latin typeface="Wingdings" panose="05000000000000000000" pitchFamily="2" charset="2"/>
                  </a:endParaRPr>
                </a:p>
              </p:txBody>
            </p:sp>
          </p:grpSp>
          <p:grpSp>
            <p:nvGrpSpPr>
              <p:cNvPr id="2" name="Group 1">
                <a:extLst>
                  <a:ext uri="{FF2B5EF4-FFF2-40B4-BE49-F238E27FC236}">
                    <a16:creationId xmlns:a16="http://schemas.microsoft.com/office/drawing/2014/main" id="{E143CD19-45EA-40F7-69C0-E0F6C6AC964E}"/>
                  </a:ext>
                </a:extLst>
              </p:cNvPr>
              <p:cNvGrpSpPr/>
              <p:nvPr/>
            </p:nvGrpSpPr>
            <p:grpSpPr>
              <a:xfrm>
                <a:off x="1181259" y="2999160"/>
                <a:ext cx="3092519" cy="3036548"/>
                <a:chOff x="1181259" y="2999160"/>
                <a:chExt cx="3092519" cy="3036548"/>
              </a:xfrm>
            </p:grpSpPr>
            <p:sp>
              <p:nvSpPr>
                <p:cNvPr id="196" name="Google Shape;196;p12"/>
                <p:cNvSpPr/>
                <p:nvPr/>
              </p:nvSpPr>
              <p:spPr>
                <a:xfrm>
                  <a:off x="1181259" y="3642135"/>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latin typeface="Wingdings" panose="05000000000000000000" pitchFamily="2" charset="2"/>
                  </a:endParaRPr>
                </a:p>
              </p:txBody>
            </p:sp>
            <p:sp>
              <p:nvSpPr>
                <p:cNvPr id="197" name="Google Shape;197;p12"/>
                <p:cNvSpPr/>
                <p:nvPr/>
              </p:nvSpPr>
              <p:spPr>
                <a:xfrm>
                  <a:off x="1181259" y="4054335"/>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Information Security Management (ISM)</a:t>
                  </a:r>
                  <a:endParaRPr dirty="0">
                    <a:latin typeface="Wingdings" panose="05000000000000000000" pitchFamily="2" charset="2"/>
                  </a:endParaRPr>
                </a:p>
              </p:txBody>
            </p:sp>
            <p:sp>
              <p:nvSpPr>
                <p:cNvPr id="200" name="Google Shape;200;p12"/>
                <p:cNvSpPr/>
                <p:nvPr/>
              </p:nvSpPr>
              <p:spPr>
                <a:xfrm>
                  <a:off x="1181259" y="5071421"/>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Incident and Service Request Management (ISRM)</a:t>
                  </a:r>
                  <a:endParaRPr dirty="0">
                    <a:latin typeface="Wingdings" panose="05000000000000000000" pitchFamily="2" charset="2"/>
                  </a:endParaRPr>
                </a:p>
              </p:txBody>
            </p:sp>
            <p:sp>
              <p:nvSpPr>
                <p:cNvPr id="201" name="Google Shape;201;p12"/>
                <p:cNvSpPr/>
                <p:nvPr/>
              </p:nvSpPr>
              <p:spPr>
                <a:xfrm>
                  <a:off x="1181259" y="577881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Problem Management (PM)</a:t>
                  </a:r>
                  <a:endParaRPr dirty="0">
                    <a:latin typeface="Wingdings" panose="05000000000000000000" pitchFamily="2" charset="2"/>
                  </a:endParaRPr>
                </a:p>
              </p:txBody>
            </p:sp>
            <p:sp>
              <p:nvSpPr>
                <p:cNvPr id="206" name="Google Shape;206;p12"/>
                <p:cNvSpPr/>
                <p:nvPr/>
              </p:nvSpPr>
              <p:spPr>
                <a:xfrm>
                  <a:off x="1181259" y="2999160"/>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Availability and Continuity Management (SACM)</a:t>
                  </a:r>
                  <a:endParaRPr dirty="0">
                    <a:latin typeface="Wingdings" panose="05000000000000000000" pitchFamily="2" charset="2"/>
                  </a:endParaRPr>
                </a:p>
              </p:txBody>
            </p:sp>
          </p:grpSp>
        </p:grpSp>
      </p:grpSp>
      <p:sp>
        <p:nvSpPr>
          <p:cNvPr id="207" name="Google Shape;207;p12"/>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2"/>
          <p:cNvSpPr txBox="1"/>
          <p:nvPr/>
        </p:nvSpPr>
        <p:spPr>
          <a:xfrm>
            <a:off x="9156791" y="5407884"/>
            <a:ext cx="176375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Focus of this training (SOC)</a:t>
            </a:r>
            <a:endParaRPr sz="2000" b="1" dirty="0">
              <a:solidFill>
                <a:schemeClr val="dk1"/>
              </a:solidFill>
              <a:latin typeface="Calibri"/>
              <a:ea typeface="Calibri"/>
              <a:cs typeface="Calibri"/>
            </a:endParaRPr>
          </a:p>
        </p:txBody>
      </p:sp>
      <p:sp>
        <p:nvSpPr>
          <p:cNvPr id="209" name="Google Shape;209;p12"/>
          <p:cNvSpPr/>
          <p:nvPr/>
        </p:nvSpPr>
        <p:spPr>
          <a:xfrm>
            <a:off x="8642575" y="4773706"/>
            <a:ext cx="461968" cy="2004886"/>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210" name="Google Shape;210;p12"/>
          <p:cNvSpPr/>
          <p:nvPr/>
        </p:nvSpPr>
        <p:spPr>
          <a:xfrm>
            <a:off x="8642575" y="1622375"/>
            <a:ext cx="461968" cy="2937143"/>
          </a:xfrm>
          <a:prstGeom prst="rightBrace">
            <a:avLst>
              <a:gd name="adj1" fmla="val 33302"/>
              <a:gd name="adj2" fmla="val 51224"/>
            </a:avLst>
          </a:prstGeom>
          <a:no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211" name="Google Shape;211;p12"/>
          <p:cNvSpPr txBox="1"/>
          <p:nvPr/>
        </p:nvSpPr>
        <p:spPr>
          <a:xfrm>
            <a:off x="9156790" y="2772330"/>
            <a:ext cx="1763759"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2000">
                <a:solidFill>
                  <a:srgbClr val="A5A5A5"/>
                </a:solidFill>
                <a:latin typeface="Calibri"/>
                <a:ea typeface="Calibri"/>
                <a:cs typeface="Calibri"/>
              </a:defRPr>
            </a:lvl1pPr>
          </a:lstStyle>
          <a:p>
            <a:r>
              <a:rPr lang="en-US" dirty="0">
                <a:sym typeface="Calibri"/>
              </a:rPr>
              <a:t>Subject of SPD training</a:t>
            </a:r>
          </a:p>
        </p:txBody>
      </p:sp>
    </p:spTree>
    <p:extLst>
      <p:ext uri="{BB962C8B-B14F-4D97-AF65-F5344CB8AC3E}">
        <p14:creationId xmlns:p14="http://schemas.microsoft.com/office/powerpoint/2010/main" val="298002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Rectangle 4">
            <a:extLst>
              <a:ext uri="{FF2B5EF4-FFF2-40B4-BE49-F238E27FC236}">
                <a16:creationId xmlns:a16="http://schemas.microsoft.com/office/drawing/2014/main" id="{D5EC6FAD-3381-8E69-7AE2-153260E8E42F}"/>
              </a:ext>
            </a:extLst>
          </p:cNvPr>
          <p:cNvSpPr/>
          <p:nvPr/>
        </p:nvSpPr>
        <p:spPr>
          <a:xfrm>
            <a:off x="141195" y="1647265"/>
            <a:ext cx="11954434" cy="291301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561728-68F3-CD16-76B6-7058D36362DD}"/>
              </a:ext>
            </a:extLst>
          </p:cNvPr>
          <p:cNvSpPr/>
          <p:nvPr/>
        </p:nvSpPr>
        <p:spPr>
          <a:xfrm>
            <a:off x="141195" y="4627817"/>
            <a:ext cx="11954434" cy="216782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1" name="Google Shape;191;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process model: SPD versus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92" name="Google Shape;192;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07" name="Google Shape;207;p12"/>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E428391A-ED98-A370-A3B4-A1331A2D3FE1}"/>
              </a:ext>
            </a:extLst>
          </p:cNvPr>
          <p:cNvSpPr txBox="1"/>
          <p:nvPr/>
        </p:nvSpPr>
        <p:spPr>
          <a:xfrm>
            <a:off x="7160559" y="1742994"/>
            <a:ext cx="4780429" cy="2862322"/>
          </a:xfrm>
          <a:prstGeom prst="rect">
            <a:avLst/>
          </a:prstGeom>
          <a:noFill/>
        </p:spPr>
        <p:txBody>
          <a:bodyPr wrap="square" rtlCol="0">
            <a:spAutoFit/>
          </a:bodyPr>
          <a:lstStyle/>
          <a:p>
            <a:r>
              <a:rPr lang="en-GB" sz="1600" b="1" dirty="0">
                <a:solidFill>
                  <a:schemeClr val="bg1"/>
                </a:solidFill>
              </a:rPr>
              <a:t>Service Planning and Delivery (SPD)</a:t>
            </a:r>
          </a:p>
          <a:p>
            <a:pPr marL="285750" lvl="1" indent="-285750">
              <a:buClr>
                <a:schemeClr val="bg1"/>
              </a:buClr>
              <a:buFont typeface="Arial" panose="020B0604020202020204" pitchFamily="34" charset="0"/>
              <a:buChar char="•"/>
            </a:pPr>
            <a:r>
              <a:rPr lang="en-GB" sz="1600" dirty="0">
                <a:solidFill>
                  <a:schemeClr val="bg1"/>
                </a:solidFill>
              </a:rPr>
              <a:t>More strategic processes</a:t>
            </a:r>
          </a:p>
          <a:p>
            <a:pPr marL="285750" lvl="1" indent="-285750">
              <a:buClr>
                <a:schemeClr val="bg1"/>
              </a:buClr>
              <a:buFont typeface="Arial" panose="020B0604020202020204" pitchFamily="34" charset="0"/>
              <a:buChar char="•"/>
            </a:pPr>
            <a:r>
              <a:rPr lang="en-GB" sz="1600" dirty="0">
                <a:solidFill>
                  <a:schemeClr val="bg1"/>
                </a:solidFill>
              </a:rPr>
              <a:t>What do you offer? What promises do you make about it? How do you plan to deliver those promises? How do you manage relationships?</a:t>
            </a:r>
          </a:p>
          <a:p>
            <a:pPr marL="285750" lvl="1" indent="-285750">
              <a:buClr>
                <a:schemeClr val="bg1"/>
              </a:buClr>
              <a:buFont typeface="Arial" panose="020B0604020202020204" pitchFamily="34" charset="0"/>
              <a:buChar char="•"/>
            </a:pPr>
            <a:r>
              <a:rPr lang="en-GB" sz="1600" dirty="0">
                <a:solidFill>
                  <a:schemeClr val="bg1"/>
                </a:solidFill>
              </a:rPr>
              <a:t>Less requirements per process </a:t>
            </a:r>
            <a:r>
              <a:rPr lang="en-GB" sz="1600" i="1" dirty="0">
                <a:solidFill>
                  <a:schemeClr val="bg1"/>
                </a:solidFill>
              </a:rPr>
              <a:t>but</a:t>
            </a:r>
            <a:r>
              <a:rPr lang="en-GB" sz="1600" dirty="0">
                <a:solidFill>
                  <a:schemeClr val="bg1"/>
                </a:solidFill>
              </a:rPr>
              <a:t> individual requirements can be more complex</a:t>
            </a:r>
          </a:p>
          <a:p>
            <a:pPr marL="285750" lvl="1" indent="-285750">
              <a:buClr>
                <a:schemeClr val="bg1"/>
              </a:buClr>
              <a:buFont typeface="Arial" panose="020B0604020202020204" pitchFamily="34" charset="0"/>
              <a:buChar char="•"/>
            </a:pPr>
            <a:r>
              <a:rPr lang="en-GB" sz="1600" dirty="0">
                <a:solidFill>
                  <a:schemeClr val="bg1"/>
                </a:solidFill>
              </a:rPr>
              <a:t>Frequently external facing: deal with customers, suppliers, competitors, investors, funders etc.</a:t>
            </a:r>
          </a:p>
          <a:p>
            <a:pPr marL="285750" lvl="2" indent="-285750">
              <a:buClr>
                <a:schemeClr val="bg1"/>
              </a:buClr>
              <a:buFont typeface="Arial" panose="020B0604020202020204" pitchFamily="34" charset="0"/>
              <a:buChar char="•"/>
            </a:pPr>
            <a:endParaRPr lang="en-GB" sz="1600" dirty="0">
              <a:solidFill>
                <a:schemeClr val="bg1"/>
              </a:solidFill>
            </a:endParaRPr>
          </a:p>
          <a:p>
            <a:pPr marL="285750" indent="-285750">
              <a:buClr>
                <a:schemeClr val="bg1"/>
              </a:buClr>
              <a:buFont typeface="Arial" panose="020B0604020202020204" pitchFamily="34" charset="0"/>
              <a:buChar char="•"/>
            </a:pPr>
            <a:endParaRPr lang="en-GB" dirty="0">
              <a:solidFill>
                <a:schemeClr val="bg1"/>
              </a:solidFill>
            </a:endParaRPr>
          </a:p>
        </p:txBody>
      </p:sp>
      <p:grpSp>
        <p:nvGrpSpPr>
          <p:cNvPr id="8" name="Group 7">
            <a:extLst>
              <a:ext uri="{FF2B5EF4-FFF2-40B4-BE49-F238E27FC236}">
                <a16:creationId xmlns:a16="http://schemas.microsoft.com/office/drawing/2014/main" id="{5747B157-6669-F187-EF8F-FF5709137E01}"/>
              </a:ext>
            </a:extLst>
          </p:cNvPr>
          <p:cNvGrpSpPr/>
          <p:nvPr/>
        </p:nvGrpSpPr>
        <p:grpSpPr>
          <a:xfrm>
            <a:off x="448391" y="1727611"/>
            <a:ext cx="6620051" cy="4972091"/>
            <a:chOff x="1181259" y="1727611"/>
            <a:chExt cx="6620051" cy="4972091"/>
          </a:xfrm>
        </p:grpSpPr>
        <p:sp>
          <p:nvSpPr>
            <p:cNvPr id="9" name="Google Shape;193;p12">
              <a:extLst>
                <a:ext uri="{FF2B5EF4-FFF2-40B4-BE49-F238E27FC236}">
                  <a16:creationId xmlns:a16="http://schemas.microsoft.com/office/drawing/2014/main" id="{D8CE5C92-CA8A-C506-FE53-44E7AA237F52}"/>
                </a:ext>
              </a:extLst>
            </p:cNvPr>
            <p:cNvSpPr/>
            <p:nvPr/>
          </p:nvSpPr>
          <p:spPr>
            <a:xfrm>
              <a:off x="2945025" y="1727611"/>
              <a:ext cx="3092519" cy="307736"/>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Portfolio Management (SPM)</a:t>
              </a:r>
              <a:endParaRPr dirty="0">
                <a:latin typeface="Wingdings" panose="05000000000000000000" pitchFamily="2" charset="2"/>
              </a:endParaRPr>
            </a:p>
          </p:txBody>
        </p:sp>
        <p:sp>
          <p:nvSpPr>
            <p:cNvPr id="10" name="Google Shape;194;p12">
              <a:extLst>
                <a:ext uri="{FF2B5EF4-FFF2-40B4-BE49-F238E27FC236}">
                  <a16:creationId xmlns:a16="http://schemas.microsoft.com/office/drawing/2014/main" id="{9F649D85-3E11-E9FC-47A9-8C0982F47A18}"/>
                </a:ext>
              </a:extLst>
            </p:cNvPr>
            <p:cNvSpPr/>
            <p:nvPr/>
          </p:nvSpPr>
          <p:spPr>
            <a:xfrm>
              <a:off x="2945025" y="214244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Level Management (SLM)</a:t>
              </a:r>
              <a:endParaRPr dirty="0">
                <a:latin typeface="Wingdings" panose="05000000000000000000" pitchFamily="2" charset="2"/>
              </a:endParaRPr>
            </a:p>
          </p:txBody>
        </p:sp>
        <p:sp>
          <p:nvSpPr>
            <p:cNvPr id="11" name="Google Shape;195;p12">
              <a:extLst>
                <a:ext uri="{FF2B5EF4-FFF2-40B4-BE49-F238E27FC236}">
                  <a16:creationId xmlns:a16="http://schemas.microsoft.com/office/drawing/2014/main" id="{9F11C397-A178-02AE-DB3C-46B3847AE2F0}"/>
                </a:ext>
              </a:extLst>
            </p:cNvPr>
            <p:cNvSpPr/>
            <p:nvPr/>
          </p:nvSpPr>
          <p:spPr>
            <a:xfrm>
              <a:off x="2945025" y="254587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Reporting (SRM)</a:t>
              </a:r>
              <a:endParaRPr dirty="0">
                <a:latin typeface="Wingdings" panose="05000000000000000000" pitchFamily="2" charset="2"/>
              </a:endParaRPr>
            </a:p>
          </p:txBody>
        </p:sp>
        <p:sp>
          <p:nvSpPr>
            <p:cNvPr id="12" name="Google Shape;205;p12">
              <a:extLst>
                <a:ext uri="{FF2B5EF4-FFF2-40B4-BE49-F238E27FC236}">
                  <a16:creationId xmlns:a16="http://schemas.microsoft.com/office/drawing/2014/main" id="{6BB912CB-B5D6-1BD7-3D34-C55C562FD128}"/>
                </a:ext>
              </a:extLst>
            </p:cNvPr>
            <p:cNvSpPr/>
            <p:nvPr/>
          </p:nvSpPr>
          <p:spPr>
            <a:xfrm>
              <a:off x="2945025" y="6442810"/>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a:t>
              </a:r>
              <a:endParaRPr dirty="0">
                <a:latin typeface="Wingdings" panose="05000000000000000000" pitchFamily="2" charset="2"/>
              </a:endParaRPr>
            </a:p>
          </p:txBody>
        </p:sp>
        <p:grpSp>
          <p:nvGrpSpPr>
            <p:cNvPr id="13" name="Group 12">
              <a:extLst>
                <a:ext uri="{FF2B5EF4-FFF2-40B4-BE49-F238E27FC236}">
                  <a16:creationId xmlns:a16="http://schemas.microsoft.com/office/drawing/2014/main" id="{18F26264-298A-8A1F-768A-26411449871B}"/>
                </a:ext>
              </a:extLst>
            </p:cNvPr>
            <p:cNvGrpSpPr/>
            <p:nvPr/>
          </p:nvGrpSpPr>
          <p:grpSpPr>
            <a:xfrm>
              <a:off x="1181259" y="2896420"/>
              <a:ext cx="6620051" cy="3388088"/>
              <a:chOff x="1181259" y="2896420"/>
              <a:chExt cx="6620051" cy="3388088"/>
            </a:xfrm>
          </p:grpSpPr>
          <p:grpSp>
            <p:nvGrpSpPr>
              <p:cNvPr id="14" name="Group 13">
                <a:extLst>
                  <a:ext uri="{FF2B5EF4-FFF2-40B4-BE49-F238E27FC236}">
                    <a16:creationId xmlns:a16="http://schemas.microsoft.com/office/drawing/2014/main" id="{A23B326C-8966-A40F-34F8-D50424C52B17}"/>
                  </a:ext>
                </a:extLst>
              </p:cNvPr>
              <p:cNvGrpSpPr/>
              <p:nvPr/>
            </p:nvGrpSpPr>
            <p:grpSpPr>
              <a:xfrm>
                <a:off x="4708791" y="3109713"/>
                <a:ext cx="3092519" cy="3174795"/>
                <a:chOff x="4708791" y="3109713"/>
                <a:chExt cx="3092519" cy="3174795"/>
              </a:xfrm>
            </p:grpSpPr>
            <p:sp>
              <p:nvSpPr>
                <p:cNvPr id="21" name="Google Shape;198;p12">
                  <a:extLst>
                    <a:ext uri="{FF2B5EF4-FFF2-40B4-BE49-F238E27FC236}">
                      <a16:creationId xmlns:a16="http://schemas.microsoft.com/office/drawing/2014/main" id="{724D114D-EF63-AD9B-F8E8-CB7A021B2C21}"/>
                    </a:ext>
                  </a:extLst>
                </p:cNvPr>
                <p:cNvSpPr/>
                <p:nvPr/>
              </p:nvSpPr>
              <p:spPr>
                <a:xfrm>
                  <a:off x="4708791" y="3109713"/>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Customer Relationship Management (CRM)</a:t>
                  </a:r>
                  <a:endParaRPr dirty="0">
                    <a:latin typeface="Wingdings" panose="05000000000000000000" pitchFamily="2" charset="2"/>
                  </a:endParaRPr>
                </a:p>
              </p:txBody>
            </p:sp>
            <p:sp>
              <p:nvSpPr>
                <p:cNvPr id="22" name="Google Shape;199;p12">
                  <a:extLst>
                    <a:ext uri="{FF2B5EF4-FFF2-40B4-BE49-F238E27FC236}">
                      <a16:creationId xmlns:a16="http://schemas.microsoft.com/office/drawing/2014/main" id="{FD3A80F6-0E92-45E4-9936-7FEB8D701673}"/>
                    </a:ext>
                  </a:extLst>
                </p:cNvPr>
                <p:cNvSpPr/>
                <p:nvPr/>
              </p:nvSpPr>
              <p:spPr>
                <a:xfrm>
                  <a:off x="4708791" y="381486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latin typeface="Wingdings" panose="05000000000000000000" pitchFamily="2" charset="2"/>
                  </a:endParaRPr>
                </a:p>
              </p:txBody>
            </p:sp>
            <p:sp>
              <p:nvSpPr>
                <p:cNvPr id="23" name="Google Shape;202;p12">
                  <a:extLst>
                    <a:ext uri="{FF2B5EF4-FFF2-40B4-BE49-F238E27FC236}">
                      <a16:creationId xmlns:a16="http://schemas.microsoft.com/office/drawing/2014/main" id="{47D81C5B-C9F5-2877-3D5E-0DF6E9809F2D}"/>
                    </a:ext>
                  </a:extLst>
                </p:cNvPr>
                <p:cNvSpPr/>
                <p:nvPr/>
              </p:nvSpPr>
              <p:spPr>
                <a:xfrm>
                  <a:off x="4708791" y="491608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Configuration Management (CONFM)</a:t>
                  </a:r>
                  <a:endParaRPr dirty="0">
                    <a:latin typeface="Wingdings" panose="05000000000000000000" pitchFamily="2" charset="2"/>
                  </a:endParaRPr>
                </a:p>
              </p:txBody>
            </p:sp>
            <p:sp>
              <p:nvSpPr>
                <p:cNvPr id="24" name="Google Shape;203;p12">
                  <a:extLst>
                    <a:ext uri="{FF2B5EF4-FFF2-40B4-BE49-F238E27FC236}">
                      <a16:creationId xmlns:a16="http://schemas.microsoft.com/office/drawing/2014/main" id="{A9878CC6-711D-D591-4B38-906944AE48BE}"/>
                    </a:ext>
                  </a:extLst>
                </p:cNvPr>
                <p:cNvSpPr/>
                <p:nvPr/>
              </p:nvSpPr>
              <p:spPr>
                <a:xfrm>
                  <a:off x="4708791" y="5337709"/>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Change Management (CHM)</a:t>
                  </a:r>
                  <a:endParaRPr dirty="0">
                    <a:latin typeface="Wingdings" panose="05000000000000000000" pitchFamily="2" charset="2"/>
                  </a:endParaRPr>
                </a:p>
              </p:txBody>
            </p:sp>
            <p:sp>
              <p:nvSpPr>
                <p:cNvPr id="25" name="Google Shape;204;p12">
                  <a:extLst>
                    <a:ext uri="{FF2B5EF4-FFF2-40B4-BE49-F238E27FC236}">
                      <a16:creationId xmlns:a16="http://schemas.microsoft.com/office/drawing/2014/main" id="{154F7945-78E7-3A55-1C35-A3F65327935C}"/>
                    </a:ext>
                  </a:extLst>
                </p:cNvPr>
                <p:cNvSpPr/>
                <p:nvPr/>
              </p:nvSpPr>
              <p:spPr>
                <a:xfrm>
                  <a:off x="4708791" y="576132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Release and Deployment Management (RDM)</a:t>
                  </a:r>
                  <a:endParaRPr dirty="0">
                    <a:latin typeface="Wingdings" panose="05000000000000000000" pitchFamily="2" charset="2"/>
                  </a:endParaRPr>
                </a:p>
              </p:txBody>
            </p:sp>
          </p:grpSp>
          <p:grpSp>
            <p:nvGrpSpPr>
              <p:cNvPr id="15" name="Group 14">
                <a:extLst>
                  <a:ext uri="{FF2B5EF4-FFF2-40B4-BE49-F238E27FC236}">
                    <a16:creationId xmlns:a16="http://schemas.microsoft.com/office/drawing/2014/main" id="{06E76AEE-73CA-F5A4-6FA0-CCF8927FC962}"/>
                  </a:ext>
                </a:extLst>
              </p:cNvPr>
              <p:cNvGrpSpPr/>
              <p:nvPr/>
            </p:nvGrpSpPr>
            <p:grpSpPr>
              <a:xfrm>
                <a:off x="1181259" y="2896420"/>
                <a:ext cx="3092519" cy="3139288"/>
                <a:chOff x="1181259" y="2896420"/>
                <a:chExt cx="3092519" cy="3139288"/>
              </a:xfrm>
            </p:grpSpPr>
            <p:sp>
              <p:nvSpPr>
                <p:cNvPr id="16" name="Google Shape;196;p12">
                  <a:extLst>
                    <a:ext uri="{FF2B5EF4-FFF2-40B4-BE49-F238E27FC236}">
                      <a16:creationId xmlns:a16="http://schemas.microsoft.com/office/drawing/2014/main" id="{DD85671F-298C-DE4F-9FE8-B9C70B0D2EE1}"/>
                    </a:ext>
                  </a:extLst>
                </p:cNvPr>
                <p:cNvSpPr/>
                <p:nvPr/>
              </p:nvSpPr>
              <p:spPr>
                <a:xfrm>
                  <a:off x="1181259" y="3539395"/>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latin typeface="Wingdings" panose="05000000000000000000" pitchFamily="2" charset="2"/>
                  </a:endParaRPr>
                </a:p>
              </p:txBody>
            </p:sp>
            <p:sp>
              <p:nvSpPr>
                <p:cNvPr id="17" name="Google Shape;197;p12">
                  <a:extLst>
                    <a:ext uri="{FF2B5EF4-FFF2-40B4-BE49-F238E27FC236}">
                      <a16:creationId xmlns:a16="http://schemas.microsoft.com/office/drawing/2014/main" id="{C0E6064B-9319-D383-4C89-89BA8F5E2248}"/>
                    </a:ext>
                  </a:extLst>
                </p:cNvPr>
                <p:cNvSpPr/>
                <p:nvPr/>
              </p:nvSpPr>
              <p:spPr>
                <a:xfrm>
                  <a:off x="1181259" y="3951595"/>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Information Security Management (ISM)</a:t>
                  </a:r>
                  <a:endParaRPr dirty="0">
                    <a:latin typeface="Wingdings" panose="05000000000000000000" pitchFamily="2" charset="2"/>
                  </a:endParaRPr>
                </a:p>
              </p:txBody>
            </p:sp>
            <p:sp>
              <p:nvSpPr>
                <p:cNvPr id="18" name="Google Shape;200;p12">
                  <a:extLst>
                    <a:ext uri="{FF2B5EF4-FFF2-40B4-BE49-F238E27FC236}">
                      <a16:creationId xmlns:a16="http://schemas.microsoft.com/office/drawing/2014/main" id="{10C75275-A6D0-BF1D-E716-C6E16B36B58A}"/>
                    </a:ext>
                  </a:extLst>
                </p:cNvPr>
                <p:cNvSpPr/>
                <p:nvPr/>
              </p:nvSpPr>
              <p:spPr>
                <a:xfrm>
                  <a:off x="1181259" y="5071421"/>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Incident and Service Request Management (ISRM)</a:t>
                  </a:r>
                  <a:endParaRPr dirty="0">
                    <a:latin typeface="Wingdings" panose="05000000000000000000" pitchFamily="2" charset="2"/>
                  </a:endParaRPr>
                </a:p>
              </p:txBody>
            </p:sp>
            <p:sp>
              <p:nvSpPr>
                <p:cNvPr id="19" name="Google Shape;201;p12">
                  <a:extLst>
                    <a:ext uri="{FF2B5EF4-FFF2-40B4-BE49-F238E27FC236}">
                      <a16:creationId xmlns:a16="http://schemas.microsoft.com/office/drawing/2014/main" id="{F4B25705-E2E1-E47E-36E2-3D4FBFDEBCF6}"/>
                    </a:ext>
                  </a:extLst>
                </p:cNvPr>
                <p:cNvSpPr/>
                <p:nvPr/>
              </p:nvSpPr>
              <p:spPr>
                <a:xfrm>
                  <a:off x="1181259" y="577881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Problem Management (PM)</a:t>
                  </a:r>
                  <a:endParaRPr dirty="0">
                    <a:latin typeface="Wingdings" panose="05000000000000000000" pitchFamily="2" charset="2"/>
                  </a:endParaRPr>
                </a:p>
              </p:txBody>
            </p:sp>
            <p:sp>
              <p:nvSpPr>
                <p:cNvPr id="20" name="Google Shape;206;p12">
                  <a:extLst>
                    <a:ext uri="{FF2B5EF4-FFF2-40B4-BE49-F238E27FC236}">
                      <a16:creationId xmlns:a16="http://schemas.microsoft.com/office/drawing/2014/main" id="{22CBF36D-BCFA-5960-5F4E-5EC9F8794BB9}"/>
                    </a:ext>
                  </a:extLst>
                </p:cNvPr>
                <p:cNvSpPr/>
                <p:nvPr/>
              </p:nvSpPr>
              <p:spPr>
                <a:xfrm>
                  <a:off x="1181259" y="2896420"/>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Availability and Continuity Management (SACM)</a:t>
                  </a:r>
                  <a:endParaRPr dirty="0">
                    <a:latin typeface="Wingdings" panose="05000000000000000000" pitchFamily="2" charset="2"/>
                  </a:endParaRPr>
                </a:p>
              </p:txBody>
            </p:sp>
          </p:grpSp>
        </p:grpSp>
      </p:grpSp>
      <p:sp>
        <p:nvSpPr>
          <p:cNvPr id="27" name="TextBox 26">
            <a:extLst>
              <a:ext uri="{FF2B5EF4-FFF2-40B4-BE49-F238E27FC236}">
                <a16:creationId xmlns:a16="http://schemas.microsoft.com/office/drawing/2014/main" id="{414053C9-DED4-CE55-9613-D88859AEFFD6}"/>
              </a:ext>
            </a:extLst>
          </p:cNvPr>
          <p:cNvSpPr txBox="1"/>
          <p:nvPr/>
        </p:nvSpPr>
        <p:spPr>
          <a:xfrm>
            <a:off x="7162800" y="5061226"/>
            <a:ext cx="4932829" cy="2031325"/>
          </a:xfrm>
          <a:prstGeom prst="rect">
            <a:avLst/>
          </a:prstGeom>
          <a:noFill/>
        </p:spPr>
        <p:txBody>
          <a:bodyPr wrap="square" rtlCol="0">
            <a:spAutoFit/>
          </a:bodyPr>
          <a:lstStyle/>
          <a:p>
            <a:r>
              <a:rPr lang="en-GB" sz="1400" b="1" dirty="0">
                <a:solidFill>
                  <a:schemeClr val="bg1"/>
                </a:solidFill>
              </a:rPr>
              <a:t>Service Operations and Control (SOC)</a:t>
            </a:r>
          </a:p>
          <a:p>
            <a:pPr marL="285750" lvl="1" indent="-285750">
              <a:buClr>
                <a:schemeClr val="bg1"/>
              </a:buClr>
              <a:buFont typeface="Arial" panose="020B0604020202020204" pitchFamily="34" charset="0"/>
              <a:buChar char="•"/>
            </a:pPr>
            <a:r>
              <a:rPr lang="en-GB" sz="1600" dirty="0">
                <a:solidFill>
                  <a:schemeClr val="bg1"/>
                </a:solidFill>
              </a:rPr>
              <a:t>More operational processes</a:t>
            </a:r>
          </a:p>
          <a:p>
            <a:pPr marL="285750" lvl="1" indent="-285750">
              <a:buClr>
                <a:schemeClr val="bg1"/>
              </a:buClr>
              <a:buFont typeface="Arial" panose="020B0604020202020204" pitchFamily="34" charset="0"/>
              <a:buChar char="•"/>
            </a:pPr>
            <a:r>
              <a:rPr lang="en-GB" sz="1600" dirty="0">
                <a:solidFill>
                  <a:schemeClr val="bg1"/>
                </a:solidFill>
              </a:rPr>
              <a:t>Manage the many elements (technical, human, documentary etc.) needed to operate services</a:t>
            </a:r>
          </a:p>
          <a:p>
            <a:pPr marL="285750" lvl="1" indent="-285750">
              <a:buClr>
                <a:schemeClr val="bg1"/>
              </a:buClr>
              <a:buFont typeface="Arial" panose="020B0604020202020204" pitchFamily="34" charset="0"/>
              <a:buChar char="•"/>
            </a:pPr>
            <a:r>
              <a:rPr lang="en-GB" sz="1600" dirty="0">
                <a:solidFill>
                  <a:schemeClr val="bg1"/>
                </a:solidFill>
              </a:rPr>
              <a:t>Many requirements but often fit into clear workflows</a:t>
            </a:r>
          </a:p>
          <a:p>
            <a:pPr marL="285750" lvl="1" indent="-285750">
              <a:buClr>
                <a:schemeClr val="bg1"/>
              </a:buClr>
              <a:buFont typeface="Arial" panose="020B0604020202020204" pitchFamily="34" charset="0"/>
              <a:buChar char="•"/>
            </a:pPr>
            <a:r>
              <a:rPr lang="en-GB" sz="1600" dirty="0">
                <a:solidFill>
                  <a:schemeClr val="bg1"/>
                </a:solidFill>
              </a:rPr>
              <a:t>Generally internal facing: Many internal interfaces but few external ones</a:t>
            </a:r>
          </a:p>
          <a:p>
            <a:pPr marL="285750" lvl="1" indent="-285750">
              <a:buClr>
                <a:schemeClr val="bg1"/>
              </a:buClr>
              <a:buFont typeface="Arial" panose="020B0604020202020204" pitchFamily="34" charset="0"/>
              <a:buChar char="•"/>
            </a:pPr>
            <a:endParaRPr lang="en-GB" sz="1600" dirty="0">
              <a:solidFill>
                <a:schemeClr val="bg1"/>
              </a:solidFill>
            </a:endParaRPr>
          </a:p>
        </p:txBody>
      </p:sp>
      <p:sp>
        <p:nvSpPr>
          <p:cNvPr id="28" name="Google Shape;225;p13">
            <a:extLst>
              <a:ext uri="{FF2B5EF4-FFF2-40B4-BE49-F238E27FC236}">
                <a16:creationId xmlns:a16="http://schemas.microsoft.com/office/drawing/2014/main" id="{3233B485-AFFB-D9E8-D8DD-00B2C02BF116}"/>
              </a:ext>
            </a:extLst>
          </p:cNvPr>
          <p:cNvSpPr txBox="1"/>
          <p:nvPr/>
        </p:nvSpPr>
        <p:spPr>
          <a:xfrm>
            <a:off x="8346168" y="4680284"/>
            <a:ext cx="28448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bg2">
                    <a:lumMod val="20000"/>
                    <a:lumOff val="80000"/>
                  </a:schemeClr>
                </a:solidFill>
                <a:latin typeface="Calibri"/>
                <a:ea typeface="Calibri"/>
                <a:cs typeface="Calibri"/>
                <a:sym typeface="Calibri"/>
              </a:rPr>
              <a:t>Focus of this training</a:t>
            </a:r>
            <a:endParaRPr dirty="0">
              <a:solidFill>
                <a:schemeClr val="bg2">
                  <a:lumMod val="20000"/>
                  <a:lumOff val="80000"/>
                </a:schemeClr>
              </a:solidFill>
              <a:latin typeface="Wingdings" panose="05000000000000000000" pitchFamily="2" charset="2"/>
            </a:endParaRPr>
          </a:p>
        </p:txBody>
      </p:sp>
      <p:sp>
        <p:nvSpPr>
          <p:cNvPr id="29" name="Google Shape;226;p13">
            <a:extLst>
              <a:ext uri="{FF2B5EF4-FFF2-40B4-BE49-F238E27FC236}">
                <a16:creationId xmlns:a16="http://schemas.microsoft.com/office/drawing/2014/main" id="{DF613F37-B463-5903-6BEA-2FB85EF1A1F2}"/>
              </a:ext>
            </a:extLst>
          </p:cNvPr>
          <p:cNvSpPr/>
          <p:nvPr/>
        </p:nvSpPr>
        <p:spPr>
          <a:xfrm>
            <a:off x="8145871" y="4669393"/>
            <a:ext cx="400594" cy="476927"/>
          </a:xfrm>
          <a:prstGeom prst="downArrow">
            <a:avLst>
              <a:gd name="adj1" fmla="val 50000"/>
              <a:gd name="adj2" fmla="val 50000"/>
            </a:avLst>
          </a:prstGeom>
          <a:noFill/>
          <a:ln w="19050" cap="flat" cmpd="sng">
            <a:solidFill>
              <a:schemeClr val="accent1">
                <a:lumMod val="40000"/>
                <a:lumOff val="60000"/>
              </a:schemeClr>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bg2">
                  <a:lumMod val="20000"/>
                  <a:lumOff val="80000"/>
                </a:schemeClr>
              </a:solidFill>
              <a:latin typeface="Calibri"/>
              <a:ea typeface="Calibri"/>
              <a:cs typeface="Calibri"/>
              <a:sym typeface="Calibri"/>
            </a:endParaRPr>
          </a:p>
        </p:txBody>
      </p:sp>
    </p:spTree>
    <p:extLst>
      <p:ext uri="{BB962C8B-B14F-4D97-AF65-F5344CB8AC3E}">
        <p14:creationId xmlns:p14="http://schemas.microsoft.com/office/powerpoint/2010/main" val="295546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General aspects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33" name="Google Shape;233;p14"/>
          <p:cNvSpPr txBox="1">
            <a:spLocks noGrp="1"/>
          </p:cNvSpPr>
          <p:nvPr>
            <p:ph type="body" idx="1"/>
          </p:nvPr>
        </p:nvSpPr>
        <p:spPr>
          <a:xfrm>
            <a:off x="609600" y="1696599"/>
            <a:ext cx="10972800" cy="1483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General aspects of a service management system (SMS) cover all topics that are </a:t>
            </a:r>
            <a:r>
              <a:rPr lang="en-US" b="1" dirty="0">
                <a:latin typeface="Calibri" panose="020F0502020204030204" pitchFamily="34" charset="0"/>
                <a:ea typeface="Calibri" panose="020F0502020204030204" pitchFamily="34" charset="0"/>
                <a:cs typeface="Calibri" panose="020F0502020204030204" pitchFamily="34" charset="0"/>
              </a:rPr>
              <a:t>not directly related to a specific ITSM process</a:t>
            </a:r>
            <a:r>
              <a:rPr lang="en-US"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Topics to be considered: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133350" algn="l" rtl="0">
              <a:spcBef>
                <a:spcPts val="480"/>
              </a:spcBef>
              <a:spcAft>
                <a:spcPts val="0"/>
              </a:spcAft>
              <a:buClr>
                <a:schemeClr val="dk1"/>
              </a:buClr>
              <a:buSzPts val="2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grpSp>
        <p:nvGrpSpPr>
          <p:cNvPr id="2" name="Group 1">
            <a:extLst>
              <a:ext uri="{FF2B5EF4-FFF2-40B4-BE49-F238E27FC236}">
                <a16:creationId xmlns:a16="http://schemas.microsoft.com/office/drawing/2014/main" id="{B29A802B-1662-FF39-064C-90DA7012D6C3}"/>
              </a:ext>
            </a:extLst>
          </p:cNvPr>
          <p:cNvGrpSpPr/>
          <p:nvPr/>
        </p:nvGrpSpPr>
        <p:grpSpPr>
          <a:xfrm>
            <a:off x="2990960" y="3297171"/>
            <a:ext cx="6210080" cy="3133350"/>
            <a:chOff x="3460359" y="3297171"/>
            <a:chExt cx="5040000" cy="2542976"/>
          </a:xfrm>
        </p:grpSpPr>
        <p:sp>
          <p:nvSpPr>
            <p:cNvPr id="235" name="Google Shape;235;p14"/>
            <p:cNvSpPr/>
            <p:nvPr/>
          </p:nvSpPr>
          <p:spPr>
            <a:xfrm>
              <a:off x="3460359" y="3297171"/>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Top Management Commitment &amp; Accountability (MCA)</a:t>
              </a:r>
              <a:endParaRPr sz="1400" b="1" dirty="0">
                <a:solidFill>
                  <a:schemeClr val="lt1"/>
                </a:solidFill>
                <a:latin typeface="Calibri"/>
                <a:ea typeface="Calibri"/>
                <a:cs typeface="Calibri"/>
                <a:sym typeface="Calibri"/>
              </a:endParaRPr>
            </a:p>
          </p:txBody>
        </p:sp>
        <p:sp>
          <p:nvSpPr>
            <p:cNvPr id="236" name="Google Shape;236;p14"/>
            <p:cNvSpPr/>
            <p:nvPr/>
          </p:nvSpPr>
          <p:spPr>
            <a:xfrm>
              <a:off x="3460359" y="3671272"/>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Documentation (DOC)</a:t>
              </a:r>
              <a:endParaRPr dirty="0">
                <a:latin typeface="Wingdings" panose="05000000000000000000" pitchFamily="2" charset="2"/>
              </a:endParaRPr>
            </a:p>
          </p:txBody>
        </p:sp>
        <p:sp>
          <p:nvSpPr>
            <p:cNvPr id="237" name="Google Shape;237;p14"/>
            <p:cNvSpPr/>
            <p:nvPr/>
          </p:nvSpPr>
          <p:spPr>
            <a:xfrm>
              <a:off x="3460359" y="4059199"/>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Scope &amp; Stakeholders of IT Service Management (SCS)</a:t>
              </a:r>
              <a:endParaRPr sz="1400" b="1">
                <a:solidFill>
                  <a:schemeClr val="lt1"/>
                </a:solidFill>
                <a:latin typeface="Calibri"/>
                <a:ea typeface="Calibri"/>
                <a:cs typeface="Calibri"/>
                <a:sym typeface="Calibri"/>
              </a:endParaRPr>
            </a:p>
          </p:txBody>
        </p:sp>
        <p:sp>
          <p:nvSpPr>
            <p:cNvPr id="238" name="Google Shape;238;p14"/>
            <p:cNvSpPr/>
            <p:nvPr/>
          </p:nvSpPr>
          <p:spPr>
            <a:xfrm>
              <a:off x="3460359" y="4835053"/>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Implementing IT Service Management (DO)</a:t>
              </a:r>
              <a:endParaRPr sz="1400" b="1">
                <a:solidFill>
                  <a:schemeClr val="lt1"/>
                </a:solidFill>
                <a:latin typeface="Calibri"/>
                <a:ea typeface="Calibri"/>
                <a:cs typeface="Calibri"/>
                <a:sym typeface="Calibri"/>
              </a:endParaRPr>
            </a:p>
          </p:txBody>
        </p:sp>
        <p:sp>
          <p:nvSpPr>
            <p:cNvPr id="239" name="Google Shape;239;p14"/>
            <p:cNvSpPr/>
            <p:nvPr/>
          </p:nvSpPr>
          <p:spPr>
            <a:xfrm>
              <a:off x="3460359" y="5209154"/>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Monitoring &amp; Reviewing IT Service Management (CHECK)</a:t>
              </a:r>
              <a:endParaRPr sz="1400" b="1">
                <a:solidFill>
                  <a:schemeClr val="lt1"/>
                </a:solidFill>
                <a:latin typeface="Calibri"/>
                <a:ea typeface="Calibri"/>
                <a:cs typeface="Calibri"/>
                <a:sym typeface="Calibri"/>
              </a:endParaRPr>
            </a:p>
          </p:txBody>
        </p:sp>
        <p:sp>
          <p:nvSpPr>
            <p:cNvPr id="240" name="Google Shape;240;p14"/>
            <p:cNvSpPr/>
            <p:nvPr/>
          </p:nvSpPr>
          <p:spPr>
            <a:xfrm>
              <a:off x="3460359" y="5583255"/>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Continually Improving IT Service Management (ACT)</a:t>
              </a:r>
              <a:endParaRPr sz="1400" b="1">
                <a:solidFill>
                  <a:schemeClr val="lt1"/>
                </a:solidFill>
                <a:latin typeface="Calibri"/>
                <a:ea typeface="Calibri"/>
                <a:cs typeface="Calibri"/>
                <a:sym typeface="Calibri"/>
              </a:endParaRPr>
            </a:p>
          </p:txBody>
        </p:sp>
        <p:sp>
          <p:nvSpPr>
            <p:cNvPr id="241" name="Google Shape;241;p14"/>
            <p:cNvSpPr/>
            <p:nvPr/>
          </p:nvSpPr>
          <p:spPr>
            <a:xfrm>
              <a:off x="3460359" y="4447126"/>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Planning IT Service Management (PLAN)</a:t>
              </a:r>
              <a:endParaRPr sz="1400" b="1">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2772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48" name="Google Shape;248;p1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dirty="0" err="1">
                <a:solidFill>
                  <a:srgbClr val="A5A5A5"/>
                </a:solidFill>
                <a:latin typeface="Calibri" panose="020F0502020204030204" pitchFamily="34" charset="0"/>
                <a:ea typeface="Calibri" panose="020F0502020204030204" pitchFamily="34" charset="0"/>
                <a:cs typeface="Calibri" panose="020F0502020204030204" pitchFamily="34" charset="0"/>
              </a:rPr>
              <a:t>FitSM</a:t>
            </a: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 Foundation wrap-up &amp; ITSM basics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dirty="0">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Roles in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ITSM processes for service operation and control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49" name="Google Shape;249;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09144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55" name="Google Shape;255;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56" name="Google Shape;256;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extLst>
      <p:ext uri="{BB962C8B-B14F-4D97-AF65-F5344CB8AC3E}">
        <p14:creationId xmlns:p14="http://schemas.microsoft.com/office/powerpoint/2010/main" val="76218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Top management commitment &amp; accountability (MCA)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86" name="Google Shape;286;p1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288" name="Google Shape;288;p19"/>
          <p:cNvSpPr/>
          <p:nvPr/>
        </p:nvSpPr>
        <p:spPr>
          <a:xfrm>
            <a:off x="2969743" y="4448462"/>
            <a:ext cx="623301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ensure that top management of the </a:t>
            </a:r>
            <a:r>
              <a:rPr lang="en-US" sz="1800" dirty="0" err="1">
                <a:solidFill>
                  <a:schemeClr val="dk1"/>
                </a:solidFill>
                <a:latin typeface="Calibri"/>
                <a:ea typeface="Calibri"/>
                <a:cs typeface="Calibri"/>
                <a:sym typeface="Calibri"/>
              </a:rPr>
              <a:t>organisation</a:t>
            </a:r>
            <a:r>
              <a:rPr lang="en-US" sz="1800" dirty="0">
                <a:solidFill>
                  <a:schemeClr val="dk1"/>
                </a:solidFill>
                <a:latin typeface="Calibri"/>
                <a:ea typeface="Calibri"/>
                <a:cs typeface="Calibri"/>
                <a:sym typeface="Calibri"/>
              </a:rPr>
              <a:t>(s) involved in the delivery of services is clearly committed to a service- and process-oriented approach and that they fulfil their leadership duties</a:t>
            </a:r>
            <a:endParaRPr dirty="0">
              <a:latin typeface="Wingdings" panose="05000000000000000000" pitchFamily="2" charset="2"/>
            </a:endParaRPr>
          </a:p>
        </p:txBody>
      </p:sp>
    </p:spTree>
    <p:extLst>
      <p:ext uri="{BB962C8B-B14F-4D97-AF65-F5344CB8AC3E}">
        <p14:creationId xmlns:p14="http://schemas.microsoft.com/office/powerpoint/2010/main" val="102486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95" name="Google Shape;295;p20"/>
          <p:cNvGrpSpPr/>
          <p:nvPr/>
        </p:nvGrpSpPr>
        <p:grpSpPr>
          <a:xfrm>
            <a:off x="2126262" y="1698300"/>
            <a:ext cx="7939475" cy="4622613"/>
            <a:chOff x="1516662" y="1702"/>
            <a:chExt cx="7939475" cy="4622613"/>
          </a:xfrm>
        </p:grpSpPr>
        <p:sp>
          <p:nvSpPr>
            <p:cNvPr id="296" name="Google Shape;296;p20"/>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297" name="Google Shape;297;p20"/>
            <p:cNvSpPr txBox="1"/>
            <p:nvPr/>
          </p:nvSpPr>
          <p:spPr>
            <a:xfrm>
              <a:off x="2480506" y="1702"/>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Who is the overall owner of ITSM topics (the SMS owner)?</a:t>
              </a:r>
              <a:endParaRPr sz="2600">
                <a:solidFill>
                  <a:schemeClr val="lt1"/>
                </a:solidFill>
                <a:latin typeface="Calibri"/>
                <a:ea typeface="Calibri"/>
                <a:cs typeface="Calibri"/>
                <a:sym typeface="Calibri"/>
              </a:endParaRPr>
            </a:p>
          </p:txBody>
        </p:sp>
        <p:sp>
          <p:nvSpPr>
            <p:cNvPr id="298" name="Google Shape;298;p20"/>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299" name="Google Shape;299;p20"/>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0" name="Google Shape;300;p20"/>
            <p:cNvSpPr txBox="1"/>
            <p:nvPr/>
          </p:nvSpPr>
          <p:spPr>
            <a:xfrm>
              <a:off x="2480506" y="1670447"/>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dirty="0">
                  <a:solidFill>
                    <a:schemeClr val="lt1"/>
                  </a:solidFill>
                  <a:latin typeface="Calibri"/>
                  <a:ea typeface="Calibri"/>
                  <a:cs typeface="Calibri"/>
                  <a:sym typeface="Calibri"/>
                </a:rPr>
                <a:t>How to ensure sufficient top management buy-in for the implementation of ITSM? </a:t>
              </a:r>
              <a:endParaRPr sz="2600" dirty="0">
                <a:solidFill>
                  <a:schemeClr val="lt1"/>
                </a:solidFill>
                <a:latin typeface="Calibri"/>
                <a:ea typeface="Calibri"/>
                <a:cs typeface="Calibri"/>
                <a:sym typeface="Calibri"/>
              </a:endParaRPr>
            </a:p>
          </p:txBody>
        </p:sp>
        <p:sp>
          <p:nvSpPr>
            <p:cNvPr id="301" name="Google Shape;301;p20"/>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2" name="Google Shape;302;p20"/>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3" name="Google Shape;303;p20"/>
            <p:cNvSpPr txBox="1"/>
            <p:nvPr/>
          </p:nvSpPr>
          <p:spPr>
            <a:xfrm>
              <a:off x="2480506" y="3339191"/>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How to ensure sufficient and broad awareness of ITSM and the ITSM goals and plans?</a:t>
              </a:r>
              <a:endParaRPr sz="2600">
                <a:solidFill>
                  <a:schemeClr val="lt1"/>
                </a:solidFill>
                <a:latin typeface="Calibri"/>
                <a:ea typeface="Calibri"/>
                <a:cs typeface="Calibri"/>
                <a:sym typeface="Calibri"/>
              </a:endParaRPr>
            </a:p>
          </p:txBody>
        </p:sp>
        <p:sp>
          <p:nvSpPr>
            <p:cNvPr id="304" name="Google Shape;304;p20"/>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305" name="Google Shape;305;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10144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12" name="Google Shape;312;p21"/>
          <p:cNvGraphicFramePr/>
          <p:nvPr/>
        </p:nvGraphicFramePr>
        <p:xfrm>
          <a:off x="685800" y="1697038"/>
          <a:ext cx="10820400" cy="2184146"/>
        </p:xfrm>
        <a:graphic>
          <a:graphicData uri="http://schemas.openxmlformats.org/drawingml/2006/table">
            <a:tbl>
              <a:tblPr>
                <a:noFill/>
              </a:tblPr>
              <a:tblGrid>
                <a:gridCol w="108204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GR1 Top Management Commitment &amp; Accountability (MCA)</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GR1.1 A member of top management of the service provider(s) involved in the delivery of services shall be assigned as the SMS owner to be accountable for the overall SMS.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GR1.2 A general service management policy shall be defined that includes overall service management goals as well as a commitment to continual improvement and a service-oriented and process-oriented approach. The service management policy shall be approved and communicated to relevant parties by the SMS owner.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GR1.3 The SMS owner shall conduct management reviews at planned intervals.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3" name="Google Shape;313;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428259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19" name="Google Shape;319;p22"/>
          <p:cNvGrpSpPr/>
          <p:nvPr/>
        </p:nvGrpSpPr>
        <p:grpSpPr>
          <a:xfrm>
            <a:off x="609600" y="1789847"/>
            <a:ext cx="10972800" cy="4439520"/>
            <a:chOff x="0" y="93249"/>
            <a:chExt cx="10972800" cy="4439520"/>
          </a:xfrm>
        </p:grpSpPr>
        <p:sp>
          <p:nvSpPr>
            <p:cNvPr id="320" name="Google Shape;320;p22"/>
            <p:cNvSpPr/>
            <p:nvPr/>
          </p:nvSpPr>
          <p:spPr>
            <a:xfrm>
              <a:off x="0" y="329409"/>
              <a:ext cx="10972800" cy="241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1" name="Google Shape;321;p22"/>
            <p:cNvSpPr txBox="1"/>
            <p:nvPr/>
          </p:nvSpPr>
          <p:spPr>
            <a:xfrm>
              <a:off x="0" y="329409"/>
              <a:ext cx="10972800" cy="2419200"/>
            </a:xfrm>
            <a:prstGeom prst="rect">
              <a:avLst/>
            </a:prstGeom>
            <a:noFill/>
            <a:ln>
              <a:noFill/>
            </a:ln>
          </p:spPr>
          <p:txBody>
            <a:bodyPr spcFirstLastPara="1" wrap="square" lIns="851600" tIns="333225" rIns="8516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 Prepare a problem statement outlining the issues caused by lack of ITSM and the consequent motivation for implementing or improving ITSM.</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Define the role of the SMS owner and assign this role to a top management representative of the organisation(s) involved in delivering services to customers.</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Define and document a general service management policy (under consideration of the problem statement mentioned above), and have it approved by top management.</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Produce a communication plan considering relevant stakeholders.</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Create a clear understanding of the topics and desired outcomes of regular management reviews.</a:t>
              </a:r>
            </a:p>
          </p:txBody>
        </p:sp>
        <p:sp>
          <p:nvSpPr>
            <p:cNvPr id="322" name="Google Shape;322;p22"/>
            <p:cNvSpPr/>
            <p:nvPr/>
          </p:nvSpPr>
          <p:spPr>
            <a:xfrm>
              <a:off x="548640" y="93249"/>
              <a:ext cx="7680960" cy="4723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3" name="Google Shape;323;p22"/>
            <p:cNvSpPr txBox="1"/>
            <p:nvPr/>
          </p:nvSpPr>
          <p:spPr>
            <a:xfrm>
              <a:off x="571697" y="116306"/>
              <a:ext cx="7634846" cy="42620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Initial setup of the SMS</a:t>
              </a:r>
              <a:endParaRPr sz="1600">
                <a:solidFill>
                  <a:schemeClr val="lt1"/>
                </a:solidFill>
                <a:latin typeface="Calibri"/>
                <a:ea typeface="Calibri"/>
                <a:cs typeface="Calibri"/>
                <a:sym typeface="Calibri"/>
              </a:endParaRPr>
            </a:p>
          </p:txBody>
        </p:sp>
        <p:sp>
          <p:nvSpPr>
            <p:cNvPr id="324" name="Google Shape;324;p22"/>
            <p:cNvSpPr/>
            <p:nvPr/>
          </p:nvSpPr>
          <p:spPr>
            <a:xfrm>
              <a:off x="0" y="3071169"/>
              <a:ext cx="10972800" cy="1461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5" name="Google Shape;325;p22"/>
            <p:cNvSpPr txBox="1"/>
            <p:nvPr/>
          </p:nvSpPr>
          <p:spPr>
            <a:xfrm>
              <a:off x="0" y="3071169"/>
              <a:ext cx="10972800" cy="1461600"/>
            </a:xfrm>
            <a:prstGeom prst="rect">
              <a:avLst/>
            </a:prstGeom>
            <a:noFill/>
            <a:ln>
              <a:noFill/>
            </a:ln>
          </p:spPr>
          <p:txBody>
            <a:bodyPr spcFirstLastPara="1" wrap="square" lIns="851600" tIns="333225" rIns="8516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Review and update the service management policy at regular intervals.</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Perform planned communication activities to ensure awareness within the service provider.</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Review and update the communication plan at regular intervals.</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Perform management reviews of the SMS at regular intervals.</a:t>
              </a:r>
              <a:endParaRPr sz="1600" b="0" i="0" u="none" strike="noStrike" cap="none" dirty="0">
                <a:solidFill>
                  <a:schemeClr val="dk1"/>
                </a:solidFill>
                <a:latin typeface="Calibri"/>
                <a:ea typeface="Calibri"/>
                <a:cs typeface="Calibri"/>
                <a:sym typeface="Calibri"/>
              </a:endParaRPr>
            </a:p>
          </p:txBody>
        </p:sp>
        <p:sp>
          <p:nvSpPr>
            <p:cNvPr id="326" name="Google Shape;326;p22"/>
            <p:cNvSpPr/>
            <p:nvPr/>
          </p:nvSpPr>
          <p:spPr>
            <a:xfrm>
              <a:off x="548640" y="2835009"/>
              <a:ext cx="7680960" cy="4723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7" name="Google Shape;327;p22"/>
            <p:cNvSpPr txBox="1"/>
            <p:nvPr/>
          </p:nvSpPr>
          <p:spPr>
            <a:xfrm>
              <a:off x="571697" y="2858066"/>
              <a:ext cx="7634846" cy="42620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Operation and maintenance of the SMS</a:t>
              </a:r>
              <a:endParaRPr sz="1600">
                <a:solidFill>
                  <a:schemeClr val="lt1"/>
                </a:solidFill>
                <a:latin typeface="Calibri"/>
                <a:ea typeface="Calibri"/>
                <a:cs typeface="Calibri"/>
                <a:sym typeface="Calibri"/>
              </a:endParaRPr>
            </a:p>
          </p:txBody>
        </p:sp>
      </p:grpSp>
      <p:sp>
        <p:nvSpPr>
          <p:cNvPr id="328" name="Google Shape;328;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93008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35" name="Google Shape;335;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graphicFrame>
        <p:nvGraphicFramePr>
          <p:cNvPr id="2" name="Diagram 1">
            <a:extLst>
              <a:ext uri="{FF2B5EF4-FFF2-40B4-BE49-F238E27FC236}">
                <a16:creationId xmlns:a16="http://schemas.microsoft.com/office/drawing/2014/main" id="{449B4B6E-3CA1-F14D-42C9-B89844A6B8EE}"/>
              </a:ext>
            </a:extLst>
          </p:cNvPr>
          <p:cNvGraphicFramePr/>
          <p:nvPr/>
        </p:nvGraphicFramePr>
        <p:xfrm>
          <a:off x="2032000" y="1889312"/>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46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Advanced Level exam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600" y="1696598"/>
            <a:ext cx="7848600" cy="4626019"/>
          </a:xfrm>
          <a:prstGeom prst="rect">
            <a:avLst/>
          </a:prstGeom>
          <a:noFill/>
          <a:ln>
            <a:noFill/>
          </a:ln>
        </p:spPr>
        <p:txBody>
          <a:bodyPr spcFirstLastPara="1" wrap="square" lIns="91425" tIns="45700" rIns="91425" bIns="45700" anchor="t" anchorCtr="0">
            <a:normAutofit/>
          </a:bodyPr>
          <a:lstStyle/>
          <a:p>
            <a:pPr marL="342900">
              <a:spcBef>
                <a:spcPts val="560"/>
              </a:spcBef>
              <a:buSzPts val="2800"/>
            </a:pPr>
            <a:r>
              <a:rPr lang="en-GB" dirty="0">
                <a:latin typeface="Calibri" panose="020F0502020204030204" pitchFamily="34" charset="0"/>
                <a:ea typeface="Calibri" panose="020F0502020204030204" pitchFamily="34" charset="0"/>
                <a:cs typeface="Calibri" panose="020F0502020204030204" pitchFamily="34" charset="0"/>
              </a:rPr>
              <a:t>At the end of this training</a:t>
            </a: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Closed book, i.e. no aids are allowed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Duration: 60 minutes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30 multiple choice questions: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Four possible answers for each question: A, B, C or 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One correct answer per question</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At least 70% correct answers (21 of 30) are required to pass the examination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0022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Documentation (DOC)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42" name="Google Shape;342;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43" name="Google Shape;343;p2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345" name="Google Shape;345;p24"/>
          <p:cNvSpPr/>
          <p:nvPr/>
        </p:nvSpPr>
        <p:spPr>
          <a:xfrm>
            <a:off x="2969743" y="4448462"/>
            <a:ext cx="62330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ensure that key elements of the SMS are sufficiently documented to support and enhance effectiveness and traceability of ITSM</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1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52" name="Google Shape;352;p25"/>
          <p:cNvGrpSpPr/>
          <p:nvPr/>
        </p:nvGrpSpPr>
        <p:grpSpPr>
          <a:xfrm>
            <a:off x="1944981" y="1699318"/>
            <a:ext cx="8302037" cy="4620578"/>
            <a:chOff x="1335381" y="2720"/>
            <a:chExt cx="8302037" cy="4620578"/>
          </a:xfrm>
        </p:grpSpPr>
        <p:sp>
          <p:nvSpPr>
            <p:cNvPr id="353" name="Google Shape;353;p25"/>
            <p:cNvSpPr/>
            <p:nvPr/>
          </p:nvSpPr>
          <p:spPr>
            <a:xfrm rot="10800000">
              <a:off x="2340506" y="2720"/>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4" name="Google Shape;354;p25"/>
            <p:cNvSpPr txBox="1"/>
            <p:nvPr/>
          </p:nvSpPr>
          <p:spPr>
            <a:xfrm>
              <a:off x="2843069" y="2720"/>
              <a:ext cx="6794349" cy="2010251"/>
            </a:xfrm>
            <a:prstGeom prst="rect">
              <a:avLst/>
            </a:prstGeom>
            <a:noFill/>
            <a:ln>
              <a:noFill/>
            </a:ln>
          </p:spPr>
          <p:txBody>
            <a:bodyPr spcFirstLastPara="1" wrap="square" lIns="88645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What is useful and necessary to be documented within the SMS?</a:t>
              </a:r>
              <a:endParaRPr sz="3100">
                <a:solidFill>
                  <a:schemeClr val="lt1"/>
                </a:solidFill>
                <a:latin typeface="Calibri"/>
                <a:ea typeface="Calibri"/>
                <a:cs typeface="Calibri"/>
                <a:sym typeface="Calibri"/>
              </a:endParaRPr>
            </a:p>
          </p:txBody>
        </p:sp>
        <p:sp>
          <p:nvSpPr>
            <p:cNvPr id="355" name="Google Shape;355;p25"/>
            <p:cNvSpPr/>
            <p:nvPr/>
          </p:nvSpPr>
          <p:spPr>
            <a:xfrm>
              <a:off x="1335381" y="2720"/>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6" name="Google Shape;356;p25"/>
            <p:cNvSpPr/>
            <p:nvPr/>
          </p:nvSpPr>
          <p:spPr>
            <a:xfrm rot="10800000">
              <a:off x="2340506" y="2613047"/>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7" name="Google Shape;357;p25"/>
            <p:cNvSpPr txBox="1"/>
            <p:nvPr/>
          </p:nvSpPr>
          <p:spPr>
            <a:xfrm>
              <a:off x="2843069" y="2613047"/>
              <a:ext cx="6794349" cy="2010251"/>
            </a:xfrm>
            <a:prstGeom prst="rect">
              <a:avLst/>
            </a:prstGeom>
            <a:noFill/>
            <a:ln>
              <a:noFill/>
            </a:ln>
          </p:spPr>
          <p:txBody>
            <a:bodyPr spcFirstLastPara="1" wrap="square" lIns="88645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How can you ensure that documents are accessible, up to date and changes to them are controlled?</a:t>
              </a:r>
              <a:endParaRPr sz="3100">
                <a:solidFill>
                  <a:schemeClr val="lt1"/>
                </a:solidFill>
                <a:latin typeface="Calibri"/>
                <a:ea typeface="Calibri"/>
                <a:cs typeface="Calibri"/>
                <a:sym typeface="Calibri"/>
              </a:endParaRPr>
            </a:p>
          </p:txBody>
        </p:sp>
        <p:sp>
          <p:nvSpPr>
            <p:cNvPr id="358" name="Google Shape;358;p25"/>
            <p:cNvSpPr/>
            <p:nvPr/>
          </p:nvSpPr>
          <p:spPr>
            <a:xfrm>
              <a:off x="1335381" y="2613047"/>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359" name="Google Shape;359;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569768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66" name="Google Shape;366;p26"/>
          <p:cNvGraphicFramePr/>
          <p:nvPr/>
        </p:nvGraphicFramePr>
        <p:xfrm>
          <a:off x="609601" y="1697038"/>
          <a:ext cx="10972798" cy="4147058"/>
        </p:xfrm>
        <a:graphic>
          <a:graphicData uri="http://schemas.openxmlformats.org/drawingml/2006/table">
            <a:tbl>
              <a:tblPr>
                <a:noFill/>
              </a:tblPr>
              <a:tblGrid>
                <a:gridCol w="10972798">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GR2 Documentation (DOC)</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GR2.1 The key elements of the SMS shall be documented to support effective planning. This documentation shall include the SMS scope statement (see GR3), the general service management policy (see GR1) as well as the service management plan and related plans (see GR4).</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GR2.2 Documented definitions of all service management processes (see PR1-PR14) shall be created and maintained. Each of these definitions shall include:</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the goals of the process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the inputs, activities and outputs of the process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process-specific roles and responsibilities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interfaces to other processes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Related process-specific policies as needed</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Related process- and activity-specific procedures as needed</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GR2.3 The key outputs of all service management processes (see PR1-PR14) shall be documented and the execution of key activities of these processes recorded.</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67" name="Google Shape;367;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483636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74" name="Google Shape;374;p27"/>
          <p:cNvGraphicFramePr/>
          <p:nvPr/>
        </p:nvGraphicFramePr>
        <p:xfrm>
          <a:off x="609601" y="1697038"/>
          <a:ext cx="10972798" cy="1903730"/>
        </p:xfrm>
        <a:graphic>
          <a:graphicData uri="http://schemas.openxmlformats.org/drawingml/2006/table">
            <a:tbl>
              <a:tblPr>
                <a:noFill/>
              </a:tblPr>
              <a:tblGrid>
                <a:gridCol w="10972798">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GR2 Documentation (DOC)</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GR2.4 Documented information shall be controlled, addressing the following activities as applicable:</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Creation and approval</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Communication and distribution</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Review</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Versioning and change tracking</a:t>
                      </a:r>
                      <a:endParaRPr sz="160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5" name="Google Shape;375;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93934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81" name="Google Shape;381;p28"/>
          <p:cNvGrpSpPr/>
          <p:nvPr/>
        </p:nvGrpSpPr>
        <p:grpSpPr>
          <a:xfrm>
            <a:off x="609600" y="1747704"/>
            <a:ext cx="10972800" cy="4523806"/>
            <a:chOff x="0" y="51106"/>
            <a:chExt cx="10972800" cy="4523806"/>
          </a:xfrm>
        </p:grpSpPr>
        <p:sp>
          <p:nvSpPr>
            <p:cNvPr id="382" name="Google Shape;382;p28"/>
            <p:cNvSpPr/>
            <p:nvPr/>
          </p:nvSpPr>
          <p:spPr>
            <a:xfrm>
              <a:off x="0" y="331546"/>
              <a:ext cx="10972800" cy="27531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3" name="Google Shape;383;p28"/>
            <p:cNvSpPr txBox="1"/>
            <p:nvPr/>
          </p:nvSpPr>
          <p:spPr>
            <a:xfrm>
              <a:off x="0" y="331546"/>
              <a:ext cx="10972800" cy="275310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Agree on the specific documents to be produced (such as policies, plans, process descriptions, service catalogue(s), SLAs, etc.).</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Define the location(s) and format(s) for key ITSM documentation (such as a central online document repository or document management tool / system, along with document templates).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Agree on the approach and mechanisms for controlling documentation (creation and approval, communication and distribution, review and updating, as well as versioning and change tracking).</a:t>
              </a:r>
              <a:endParaRPr dirty="0">
                <a:latin typeface="Wingdings" panose="05000000000000000000" pitchFamily="2" charset="2"/>
              </a:endParaRPr>
            </a:p>
          </p:txBody>
        </p:sp>
        <p:sp>
          <p:nvSpPr>
            <p:cNvPr id="384" name="Google Shape;384;p28"/>
            <p:cNvSpPr/>
            <p:nvPr/>
          </p:nvSpPr>
          <p:spPr>
            <a:xfrm>
              <a:off x="548640" y="51106"/>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5" name="Google Shape;385;p28"/>
            <p:cNvSpPr txBox="1"/>
            <p:nvPr/>
          </p:nvSpPr>
          <p:spPr>
            <a:xfrm>
              <a:off x="576020" y="78486"/>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386" name="Google Shape;386;p28"/>
            <p:cNvSpPr/>
            <p:nvPr/>
          </p:nvSpPr>
          <p:spPr>
            <a:xfrm>
              <a:off x="0" y="3467687"/>
              <a:ext cx="10972800" cy="110722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7" name="Google Shape;387;p28"/>
            <p:cNvSpPr txBox="1"/>
            <p:nvPr/>
          </p:nvSpPr>
          <p:spPr>
            <a:xfrm>
              <a:off x="0" y="3467687"/>
              <a:ext cx="10972800" cy="1107225"/>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Produce and maintain documentation on ITSM where required, agreed and / or defined.</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Apply document control mechanisms to all relevant pieces of documented information.</a:t>
              </a:r>
              <a:endParaRPr dirty="0">
                <a:latin typeface="Wingdings" panose="05000000000000000000" pitchFamily="2" charset="2"/>
              </a:endParaRPr>
            </a:p>
          </p:txBody>
        </p:sp>
        <p:sp>
          <p:nvSpPr>
            <p:cNvPr id="388" name="Google Shape;388;p28"/>
            <p:cNvSpPr/>
            <p:nvPr/>
          </p:nvSpPr>
          <p:spPr>
            <a:xfrm>
              <a:off x="548640" y="3187247"/>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9" name="Google Shape;389;p28"/>
            <p:cNvSpPr txBox="1"/>
            <p:nvPr/>
          </p:nvSpPr>
          <p:spPr>
            <a:xfrm>
              <a:off x="576020" y="3214627"/>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390" name="Google Shape;390;p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429395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97" name="Google Shape;397;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8" name="Diagram 7">
            <a:extLst>
              <a:ext uri="{FF2B5EF4-FFF2-40B4-BE49-F238E27FC236}">
                <a16:creationId xmlns:a16="http://schemas.microsoft.com/office/drawing/2014/main" id="{855E2FBA-2783-3628-DCCC-AE2D66033BDA}"/>
              </a:ext>
            </a:extLst>
          </p:cNvPr>
          <p:cNvGraphicFramePr/>
          <p:nvPr/>
        </p:nvGraphicFramePr>
        <p:xfrm>
          <a:off x="2032000" y="1889312"/>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5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Scope &amp; Stakeholders of IT Service Management (SCS)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04" name="Google Shape;404;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05" name="Google Shape;405;p3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407" name="Google Shape;407;p3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understand stakeholders’ needs and expectations and define the scope of the SMS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7784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14" name="Google Shape;414;p31"/>
          <p:cNvGrpSpPr/>
          <p:nvPr/>
        </p:nvGrpSpPr>
        <p:grpSpPr>
          <a:xfrm>
            <a:off x="2211518" y="1698675"/>
            <a:ext cx="7768963" cy="4621864"/>
            <a:chOff x="1601918" y="2077"/>
            <a:chExt cx="7768963" cy="4621864"/>
          </a:xfrm>
        </p:grpSpPr>
        <p:sp>
          <p:nvSpPr>
            <p:cNvPr id="415" name="Google Shape;415;p31"/>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6" name="Google Shape;416;p31"/>
            <p:cNvSpPr txBox="1"/>
            <p:nvPr/>
          </p:nvSpPr>
          <p:spPr>
            <a:xfrm>
              <a:off x="2309994" y="2077"/>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Who are the stakeholders of the services delivered and of the underlying SMS?</a:t>
              </a:r>
              <a:endParaRPr sz="2200">
                <a:solidFill>
                  <a:schemeClr val="lt1"/>
                </a:solidFill>
                <a:latin typeface="Calibri"/>
                <a:ea typeface="Calibri"/>
                <a:cs typeface="Calibri"/>
                <a:sym typeface="Calibri"/>
              </a:endParaRPr>
            </a:p>
          </p:txBody>
        </p:sp>
        <p:sp>
          <p:nvSpPr>
            <p:cNvPr id="417" name="Google Shape;417;p31"/>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8" name="Google Shape;418;p31"/>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9" name="Google Shape;419;p31"/>
            <p:cNvSpPr txBox="1"/>
            <p:nvPr/>
          </p:nvSpPr>
          <p:spPr>
            <a:xfrm>
              <a:off x="2309994" y="1227998"/>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What are the needs and expectations of these stakeholders?</a:t>
              </a:r>
              <a:endParaRPr sz="2200">
                <a:solidFill>
                  <a:schemeClr val="lt1"/>
                </a:solidFill>
                <a:latin typeface="Calibri"/>
                <a:ea typeface="Calibri"/>
                <a:cs typeface="Calibri"/>
                <a:sym typeface="Calibri"/>
              </a:endParaRPr>
            </a:p>
          </p:txBody>
        </p:sp>
        <p:sp>
          <p:nvSpPr>
            <p:cNvPr id="420" name="Google Shape;420;p31"/>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1" name="Google Shape;421;p31"/>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2" name="Google Shape;422;p31"/>
            <p:cNvSpPr txBox="1"/>
            <p:nvPr/>
          </p:nvSpPr>
          <p:spPr>
            <a:xfrm>
              <a:off x="2309994" y="2453919"/>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What are the relevant legal and contractual requirements that need to be taken into consideration?</a:t>
              </a:r>
              <a:endParaRPr sz="2200">
                <a:solidFill>
                  <a:schemeClr val="lt1"/>
                </a:solidFill>
                <a:latin typeface="Calibri"/>
                <a:ea typeface="Calibri"/>
                <a:cs typeface="Calibri"/>
                <a:sym typeface="Calibri"/>
              </a:endParaRPr>
            </a:p>
          </p:txBody>
        </p:sp>
        <p:sp>
          <p:nvSpPr>
            <p:cNvPr id="423" name="Google Shape;423;p31"/>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4" name="Google Shape;424;p31"/>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5" name="Google Shape;425;p31"/>
            <p:cNvSpPr txBox="1"/>
            <p:nvPr/>
          </p:nvSpPr>
          <p:spPr>
            <a:xfrm>
              <a:off x="2309994" y="3679841"/>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Which activities in the context of managing IT services are under control of the SMS, and which are not?</a:t>
              </a:r>
              <a:endParaRPr sz="2200">
                <a:solidFill>
                  <a:schemeClr val="lt1"/>
                </a:solidFill>
                <a:latin typeface="Calibri"/>
                <a:ea typeface="Calibri"/>
                <a:cs typeface="Calibri"/>
                <a:sym typeface="Calibri"/>
              </a:endParaRPr>
            </a:p>
          </p:txBody>
        </p:sp>
        <p:sp>
          <p:nvSpPr>
            <p:cNvPr id="426" name="Google Shape;426;p31"/>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427" name="Google Shape;427;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2567987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34" name="Google Shape;434;p32"/>
          <p:cNvGraphicFramePr/>
          <p:nvPr/>
        </p:nvGraphicFramePr>
        <p:xfrm>
          <a:off x="1981200" y="1697038"/>
          <a:ext cx="8229600" cy="190373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GR3 Scope &amp; Stakeholders of IT Service Management (SCS)</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GR3.1 The stakeholders of the IT services and the SMS shall be identified and their needs and expectations </a:t>
                      </a:r>
                      <a:r>
                        <a:rPr lang="en-US" sz="1600" u="none" strike="noStrike" cap="none" dirty="0" err="1">
                          <a:latin typeface="Calibri" panose="020F0502020204030204" pitchFamily="34" charset="0"/>
                          <a:ea typeface="Calibri" panose="020F0502020204030204" pitchFamily="34" charset="0"/>
                          <a:cs typeface="Calibri" panose="020F0502020204030204" pitchFamily="34" charset="0"/>
                        </a:rPr>
                        <a:t>analysed</a:t>
                      </a: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 Relevant legal, regulatory and contractual requirements shall be considered.</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GR3.2 The scope of the SMS shall be defined taking into consideration results from the stakeholder analysis.</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35" name="Google Shape;435;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535772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925B-64AE-C208-61F9-D72AE520A5CD}"/>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Scope limitation</a:t>
            </a:r>
          </a:p>
        </p:txBody>
      </p:sp>
      <p:sp>
        <p:nvSpPr>
          <p:cNvPr id="3" name="Text Placeholder 2">
            <a:extLst>
              <a:ext uri="{FF2B5EF4-FFF2-40B4-BE49-F238E27FC236}">
                <a16:creationId xmlns:a16="http://schemas.microsoft.com/office/drawing/2014/main" id="{63A27581-8834-16A7-3B60-361518EB04BD}"/>
              </a:ext>
            </a:extLst>
          </p:cNvPr>
          <p:cNvSpPr>
            <a:spLocks noGrp="1"/>
          </p:cNvSpPr>
          <p:nvPr>
            <p:ph type="body" idx="1"/>
          </p:nvPr>
        </p:nvSpPr>
        <p:spPr/>
        <p:txBody>
          <a:bodyPr>
            <a:normAutofit fontScale="92500" lnSpcReduction="20000"/>
          </a:bodyPr>
          <a:lstStyle/>
          <a:p>
            <a:r>
              <a:rPr lang="en-GB" dirty="0">
                <a:latin typeface="Calibri" panose="020F0502020204030204" pitchFamily="34" charset="0"/>
                <a:ea typeface="Calibri" panose="020F0502020204030204" pitchFamily="34" charset="0"/>
                <a:cs typeface="Calibri" panose="020F0502020204030204" pitchFamily="34" charset="0"/>
              </a:rPr>
              <a:t>Restricting scope can…</a:t>
            </a:r>
          </a:p>
          <a:p>
            <a:pPr lvl="1"/>
            <a:r>
              <a:rPr lang="en-GB" dirty="0">
                <a:latin typeface="Calibri" panose="020F0502020204030204" pitchFamily="34" charset="0"/>
                <a:ea typeface="Calibri" panose="020F0502020204030204" pitchFamily="34" charset="0"/>
                <a:cs typeface="Calibri" panose="020F0502020204030204" pitchFamily="34" charset="0"/>
              </a:rPr>
              <a:t>…make it easier to implement ITSM by not trying to implement it everywhere at once</a:t>
            </a:r>
          </a:p>
          <a:p>
            <a:pPr lvl="1"/>
            <a:r>
              <a:rPr lang="en-GB" dirty="0">
                <a:latin typeface="Calibri" panose="020F0502020204030204" pitchFamily="34" charset="0"/>
                <a:ea typeface="Calibri" panose="020F0502020204030204" pitchFamily="34" charset="0"/>
                <a:cs typeface="Calibri" panose="020F0502020204030204" pitchFamily="34" charset="0"/>
              </a:rPr>
              <a:t>…allow exclusion of certain services from control through the SMS</a:t>
            </a:r>
          </a:p>
          <a:p>
            <a:pPr lvl="1"/>
            <a:r>
              <a:rPr lang="en-GB" dirty="0">
                <a:latin typeface="Calibri" panose="020F0502020204030204" pitchFamily="34" charset="0"/>
                <a:ea typeface="Calibri" panose="020F0502020204030204" pitchFamily="34" charset="0"/>
                <a:cs typeface="Calibri" panose="020F0502020204030204" pitchFamily="34" charset="0"/>
              </a:rPr>
              <a:t>…make implementation less valuable by not impacting and improving a sufficient fraction of services offered</a:t>
            </a:r>
          </a:p>
          <a:p>
            <a:r>
              <a:rPr lang="en-GB" dirty="0">
                <a:latin typeface="Calibri" panose="020F0502020204030204" pitchFamily="34" charset="0"/>
                <a:ea typeface="Calibri" panose="020F0502020204030204" pitchFamily="34" charset="0"/>
                <a:cs typeface="Calibri" panose="020F0502020204030204" pitchFamily="34" charset="0"/>
              </a:rPr>
              <a:t>Scope limitation is a balance between:</a:t>
            </a:r>
          </a:p>
          <a:p>
            <a:pPr lvl="1"/>
            <a:r>
              <a:rPr lang="en-GB" dirty="0">
                <a:latin typeface="Calibri" panose="020F0502020204030204" pitchFamily="34" charset="0"/>
                <a:ea typeface="Calibri" panose="020F0502020204030204" pitchFamily="34" charset="0"/>
                <a:cs typeface="Calibri" panose="020F0502020204030204" pitchFamily="34" charset="0"/>
              </a:rPr>
              <a:t>Practicality and ease of initial implementation</a:t>
            </a:r>
          </a:p>
          <a:p>
            <a:pPr lvl="1"/>
            <a:r>
              <a:rPr lang="en-GB" dirty="0">
                <a:latin typeface="Calibri" panose="020F0502020204030204" pitchFamily="34" charset="0"/>
                <a:ea typeface="Calibri" panose="020F0502020204030204" pitchFamily="34" charset="0"/>
                <a:cs typeface="Calibri" panose="020F0502020204030204" pitchFamily="34" charset="0"/>
              </a:rPr>
              <a:t>Impact and long-term benefit of implementation</a:t>
            </a:r>
          </a:p>
          <a:p>
            <a:r>
              <a:rPr lang="en-GB" dirty="0">
                <a:latin typeface="Calibri" panose="020F0502020204030204" pitchFamily="34" charset="0"/>
                <a:ea typeface="Calibri" panose="020F0502020204030204" pitchFamily="34" charset="0"/>
                <a:cs typeface="Calibri" panose="020F0502020204030204" pitchFamily="34" charset="0"/>
              </a:rPr>
              <a:t>Types of scope limitation</a:t>
            </a:r>
          </a:p>
          <a:p>
            <a:pPr lvl="1"/>
            <a:r>
              <a:rPr lang="en-GB" dirty="0">
                <a:latin typeface="Calibri" panose="020F0502020204030204" pitchFamily="34" charset="0"/>
                <a:ea typeface="Calibri" panose="020F0502020204030204" pitchFamily="34" charset="0"/>
                <a:cs typeface="Calibri" panose="020F0502020204030204" pitchFamily="34" charset="0"/>
              </a:rPr>
              <a:t>To a certain provider organisation, part of a provider organisation or federation</a:t>
            </a:r>
          </a:p>
          <a:p>
            <a:pPr lvl="1"/>
            <a:r>
              <a:rPr lang="en-GB" dirty="0">
                <a:latin typeface="Calibri" panose="020F0502020204030204" pitchFamily="34" charset="0"/>
                <a:ea typeface="Calibri" panose="020F0502020204030204" pitchFamily="34" charset="0"/>
                <a:cs typeface="Calibri" panose="020F0502020204030204" pitchFamily="34" charset="0"/>
              </a:rPr>
              <a:t>To a subset of services or specific service catalogues</a:t>
            </a:r>
          </a:p>
          <a:p>
            <a:pPr lvl="1"/>
            <a:r>
              <a:rPr lang="en-GB" dirty="0">
                <a:latin typeface="Calibri" panose="020F0502020204030204" pitchFamily="34" charset="0"/>
                <a:ea typeface="Calibri" panose="020F0502020204030204" pitchFamily="34" charset="0"/>
                <a:cs typeface="Calibri" panose="020F0502020204030204" pitchFamily="34" charset="0"/>
              </a:rPr>
              <a:t>To a certain geographical location</a:t>
            </a:r>
          </a:p>
          <a:p>
            <a:pPr lvl="1"/>
            <a:r>
              <a:rPr lang="en-GB" dirty="0">
                <a:latin typeface="Calibri" panose="020F0502020204030204" pitchFamily="34" charset="0"/>
                <a:ea typeface="Calibri" panose="020F0502020204030204" pitchFamily="34" charset="0"/>
                <a:cs typeface="Calibri" panose="020F0502020204030204" pitchFamily="34" charset="0"/>
              </a:rPr>
              <a:t>To a certain group of customers or users</a:t>
            </a:r>
          </a:p>
        </p:txBody>
      </p:sp>
      <p:sp>
        <p:nvSpPr>
          <p:cNvPr id="4" name="Slide Number Placeholder 3">
            <a:extLst>
              <a:ext uri="{FF2B5EF4-FFF2-40B4-BE49-F238E27FC236}">
                <a16:creationId xmlns:a16="http://schemas.microsoft.com/office/drawing/2014/main" id="{3616B8A2-088B-4F5F-0641-0490A1E1F6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88761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qualification program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67" name="Google Shape;67;p4"/>
          <p:cNvGraphicFramePr/>
          <p:nvPr>
            <p:extLst>
              <p:ext uri="{D42A27DB-BD31-4B8C-83A1-F6EECF244321}">
                <p14:modId xmlns:p14="http://schemas.microsoft.com/office/powerpoint/2010/main" val="24838677"/>
              </p:ext>
            </p:extLst>
          </p:nvPr>
        </p:nvGraphicFramePr>
        <p:xfrm>
          <a:off x="1981200" y="5067723"/>
          <a:ext cx="8229600" cy="1319425"/>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dirty="0"/>
                        <a:t>Foundation Level</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68" name="Google Shape;68;p4"/>
          <p:cNvSpPr/>
          <p:nvPr/>
        </p:nvSpPr>
        <p:spPr>
          <a:xfrm>
            <a:off x="3714469" y="5513696"/>
            <a:ext cx="4763069" cy="6823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Foundation training in IT service management</a:t>
            </a:r>
            <a:endParaRPr dirty="0">
              <a:latin typeface="Wingdings" panose="05000000000000000000" pitchFamily="2" charset="2"/>
            </a:endParaRPr>
          </a:p>
        </p:txBody>
      </p:sp>
      <p:graphicFrame>
        <p:nvGraphicFramePr>
          <p:cNvPr id="69" name="Google Shape;69;p4"/>
          <p:cNvGraphicFramePr/>
          <p:nvPr>
            <p:extLst>
              <p:ext uri="{D42A27DB-BD31-4B8C-83A1-F6EECF244321}">
                <p14:modId xmlns:p14="http://schemas.microsoft.com/office/powerpoint/2010/main" val="2872350939"/>
              </p:ext>
            </p:extLst>
          </p:nvPr>
        </p:nvGraphicFramePr>
        <p:xfrm>
          <a:off x="1981200" y="3404971"/>
          <a:ext cx="8229600" cy="1319425"/>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dirty="0"/>
                        <a:t>Advanced Level</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70" name="Google Shape;70;p4"/>
          <p:cNvGraphicFramePr/>
          <p:nvPr>
            <p:extLst>
              <p:ext uri="{D42A27DB-BD31-4B8C-83A1-F6EECF244321}">
                <p14:modId xmlns:p14="http://schemas.microsoft.com/office/powerpoint/2010/main" val="2017235309"/>
              </p:ext>
            </p:extLst>
          </p:nvPr>
        </p:nvGraphicFramePr>
        <p:xfrm>
          <a:off x="1981200" y="1742219"/>
          <a:ext cx="8229600" cy="1319425"/>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dirty="0"/>
                        <a:t>Expert Level</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71" name="Google Shape;71;p4"/>
          <p:cNvSpPr/>
          <p:nvPr/>
        </p:nvSpPr>
        <p:spPr>
          <a:xfrm>
            <a:off x="2158620" y="2199565"/>
            <a:ext cx="4826380" cy="682388"/>
          </a:xfrm>
          <a:prstGeom prst="rect">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         Expert training in IT service management</a:t>
            </a:r>
            <a:endParaRPr dirty="0">
              <a:latin typeface="Wingdings" panose="05000000000000000000" pitchFamily="2" charset="2"/>
            </a:endParaRPr>
          </a:p>
        </p:txBody>
      </p:sp>
      <p:sp>
        <p:nvSpPr>
          <p:cNvPr id="72" name="Google Shape;72;p4"/>
          <p:cNvSpPr/>
          <p:nvPr/>
        </p:nvSpPr>
        <p:spPr>
          <a:xfrm>
            <a:off x="2158624" y="3866867"/>
            <a:ext cx="3841845" cy="6823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Advanced training in</a:t>
            </a:r>
            <a:endParaRPr dirty="0">
              <a:latin typeface="Wingdings" panose="05000000000000000000" pitchFamily="2" charset="2"/>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service planning and delivery</a:t>
            </a:r>
            <a:endParaRPr dirty="0">
              <a:latin typeface="Wingdings" panose="05000000000000000000" pitchFamily="2" charset="2"/>
            </a:endParaRPr>
          </a:p>
        </p:txBody>
      </p:sp>
      <p:sp>
        <p:nvSpPr>
          <p:cNvPr id="73" name="Google Shape;73;p4"/>
          <p:cNvSpPr/>
          <p:nvPr/>
        </p:nvSpPr>
        <p:spPr>
          <a:xfrm>
            <a:off x="6183576" y="3866867"/>
            <a:ext cx="3841845" cy="6823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Advanced training in</a:t>
            </a:r>
            <a:endParaRPr dirty="0">
              <a:latin typeface="Wingdings" panose="05000000000000000000" pitchFamily="2" charset="2"/>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service operation and control</a:t>
            </a:r>
            <a:endParaRPr dirty="0">
              <a:latin typeface="Wingdings" panose="05000000000000000000" pitchFamily="2" charset="2"/>
            </a:endParaRPr>
          </a:p>
        </p:txBody>
      </p:sp>
      <p:sp>
        <p:nvSpPr>
          <p:cNvPr id="74" name="Google Shape;74;p4"/>
          <p:cNvSpPr/>
          <p:nvPr/>
        </p:nvSpPr>
        <p:spPr>
          <a:xfrm rot="10800000">
            <a:off x="5908912" y="4765355"/>
            <a:ext cx="374176" cy="216083"/>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4"/>
          <p:cNvSpPr/>
          <p:nvPr/>
        </p:nvSpPr>
        <p:spPr>
          <a:xfrm rot="10800000">
            <a:off x="5893557" y="3119668"/>
            <a:ext cx="374176" cy="216083"/>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4"/>
          <p:cNvSpPr/>
          <p:nvPr/>
        </p:nvSpPr>
        <p:spPr>
          <a:xfrm>
            <a:off x="7511864" y="2199565"/>
            <a:ext cx="2559895" cy="682388"/>
          </a:xfrm>
          <a:prstGeom prst="rect">
            <a:avLst/>
          </a:prstGeom>
          <a:solidFill>
            <a:srgbClr val="B2A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0" u="none" strike="noStrike" cap="none" dirty="0">
                <a:solidFill>
                  <a:schemeClr val="lt1"/>
                </a:solidFill>
                <a:latin typeface="Calibri"/>
                <a:ea typeface="Calibri"/>
                <a:cs typeface="Calibri"/>
                <a:sym typeface="Calibri"/>
              </a:rPr>
              <a:t>       Expert Bridge</a:t>
            </a:r>
            <a:endParaRPr dirty="0">
              <a:latin typeface="Wingdings" panose="05000000000000000000" pitchFamily="2" charset="2"/>
            </a:endParaRPr>
          </a:p>
        </p:txBody>
      </p:sp>
      <p:sp>
        <p:nvSpPr>
          <p:cNvPr id="77" name="Google Shape;77;p4"/>
          <p:cNvSpPr/>
          <p:nvPr/>
        </p:nvSpPr>
        <p:spPr>
          <a:xfrm>
            <a:off x="9343571" y="2077988"/>
            <a:ext cx="1270002" cy="589012"/>
          </a:xfrm>
          <a:prstGeom prst="rect">
            <a:avLst/>
          </a:prstGeom>
          <a:solidFill>
            <a:schemeClr val="lt1"/>
          </a:solidFill>
          <a:ln w="25400" cap="flat" cmpd="sng">
            <a:solidFill>
              <a:srgbClr val="B2A0C7"/>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ITIL Expert, ISO/IEC 20000 consultant and auditor</a:t>
            </a:r>
            <a:endParaRPr dirty="0">
              <a:latin typeface="Wingdings" panose="05000000000000000000" pitchFamily="2" charset="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41" name="Google Shape;441;p33"/>
          <p:cNvGrpSpPr/>
          <p:nvPr/>
        </p:nvGrpSpPr>
        <p:grpSpPr>
          <a:xfrm>
            <a:off x="609600" y="1702817"/>
            <a:ext cx="10972800" cy="4613580"/>
            <a:chOff x="0" y="6219"/>
            <a:chExt cx="10972800" cy="4613580"/>
          </a:xfrm>
        </p:grpSpPr>
        <p:sp>
          <p:nvSpPr>
            <p:cNvPr id="442" name="Google Shape;442;p33"/>
            <p:cNvSpPr/>
            <p:nvPr/>
          </p:nvSpPr>
          <p:spPr>
            <a:xfrm>
              <a:off x="0" y="286659"/>
              <a:ext cx="10972800" cy="25735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3" name="Google Shape;443;p33"/>
            <p:cNvSpPr txBox="1"/>
            <p:nvPr/>
          </p:nvSpPr>
          <p:spPr>
            <a:xfrm>
              <a:off x="0" y="286659"/>
              <a:ext cx="10972800" cy="257355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Identify the stakeholders of the services to be delivered (such as customers, suppliers, public authorities and individual persons).</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For each stakeholder, </a:t>
              </a:r>
              <a:r>
                <a:rPr lang="en-US" sz="1900" b="0" i="0" u="none" strike="noStrike" cap="none" dirty="0" err="1">
                  <a:solidFill>
                    <a:schemeClr val="dk1"/>
                  </a:solidFill>
                  <a:latin typeface="Calibri"/>
                  <a:ea typeface="Calibri"/>
                  <a:cs typeface="Calibri"/>
                  <a:sym typeface="Calibri"/>
                </a:rPr>
                <a:t>analyse</a:t>
              </a:r>
              <a:r>
                <a:rPr lang="en-US" sz="1900" b="0" i="0" u="none" strike="noStrike" cap="none" dirty="0">
                  <a:solidFill>
                    <a:schemeClr val="dk1"/>
                  </a:solidFill>
                  <a:latin typeface="Calibri"/>
                  <a:ea typeface="Calibri"/>
                  <a:cs typeface="Calibri"/>
                  <a:sym typeface="Calibri"/>
                </a:rPr>
                <a:t> their needs and expectations with respect to the services as well as the underlying SMS.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Discuss the required scope of the SMS by defining to which services, technologies, geographical locations, involved </a:t>
              </a:r>
              <a:r>
                <a:rPr lang="en-US" sz="1900" b="0" i="0" u="none" strike="noStrike" cap="none" dirty="0" err="1">
                  <a:solidFill>
                    <a:schemeClr val="dk1"/>
                  </a:solidFill>
                  <a:latin typeface="Calibri"/>
                  <a:ea typeface="Calibri"/>
                  <a:cs typeface="Calibri"/>
                  <a:sym typeface="Calibri"/>
                </a:rPr>
                <a:t>organisations</a:t>
              </a:r>
              <a:r>
                <a:rPr lang="en-US" sz="1900" b="0" i="0" u="none" strike="noStrike" cap="none" dirty="0">
                  <a:solidFill>
                    <a:schemeClr val="dk1"/>
                  </a:solidFill>
                  <a:latin typeface="Calibri"/>
                  <a:ea typeface="Calibri"/>
                  <a:cs typeface="Calibri"/>
                  <a:sym typeface="Calibri"/>
                </a:rPr>
                <a:t> and customers it applies.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Produce a (formal) scope statement.</a:t>
              </a:r>
              <a:endParaRPr dirty="0">
                <a:latin typeface="Wingdings" panose="05000000000000000000" pitchFamily="2" charset="2"/>
              </a:endParaRPr>
            </a:p>
          </p:txBody>
        </p:sp>
        <p:sp>
          <p:nvSpPr>
            <p:cNvPr id="444" name="Google Shape;444;p33"/>
            <p:cNvSpPr/>
            <p:nvPr/>
          </p:nvSpPr>
          <p:spPr>
            <a:xfrm>
              <a:off x="548640" y="6219"/>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5" name="Google Shape;445;p33"/>
            <p:cNvSpPr txBox="1"/>
            <p:nvPr/>
          </p:nvSpPr>
          <p:spPr>
            <a:xfrm>
              <a:off x="576020" y="33599"/>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446" name="Google Shape;446;p33"/>
            <p:cNvSpPr/>
            <p:nvPr/>
          </p:nvSpPr>
          <p:spPr>
            <a:xfrm>
              <a:off x="0" y="3243249"/>
              <a:ext cx="10972800" cy="13765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7" name="Google Shape;447;p33"/>
            <p:cNvSpPr txBox="1"/>
            <p:nvPr/>
          </p:nvSpPr>
          <p:spPr>
            <a:xfrm>
              <a:off x="0" y="3243249"/>
              <a:ext cx="10972800" cy="137655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Update the stakeholder analysis at regular intervals.</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Review the scope statement at regular intervals and consider extending or reducing the scope to align the SMS to relevant requirements.</a:t>
              </a:r>
              <a:endParaRPr dirty="0">
                <a:latin typeface="Wingdings" panose="05000000000000000000" pitchFamily="2" charset="2"/>
              </a:endParaRPr>
            </a:p>
          </p:txBody>
        </p:sp>
        <p:sp>
          <p:nvSpPr>
            <p:cNvPr id="448" name="Google Shape;448;p33"/>
            <p:cNvSpPr/>
            <p:nvPr/>
          </p:nvSpPr>
          <p:spPr>
            <a:xfrm>
              <a:off x="548640" y="2962809"/>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9" name="Google Shape;449;p33"/>
            <p:cNvSpPr txBox="1"/>
            <p:nvPr/>
          </p:nvSpPr>
          <p:spPr>
            <a:xfrm>
              <a:off x="576020" y="2990189"/>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450" name="Google Shape;450;p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945916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57" name="Google Shape;457;p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 name="Diagram 5">
            <a:extLst>
              <a:ext uri="{FF2B5EF4-FFF2-40B4-BE49-F238E27FC236}">
                <a16:creationId xmlns:a16="http://schemas.microsoft.com/office/drawing/2014/main" id="{F1B52D47-9D47-DC99-33CD-A8A07AFCBD78}"/>
              </a:ext>
            </a:extLst>
          </p:cNvPr>
          <p:cNvGraphicFramePr/>
          <p:nvPr/>
        </p:nvGraphicFramePr>
        <p:xfrm>
          <a:off x="2442136" y="2501153"/>
          <a:ext cx="8147424" cy="289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067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Planning IT Service Management (PLAN)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64" name="Google Shape;464;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65" name="Google Shape;465;p3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3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467" name="Google Shape;467;p35"/>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create plans for implementing and maintaining ITSM in an organisation or federation, based on the identified scope</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879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74" name="Google Shape;474;p36"/>
          <p:cNvGrpSpPr/>
          <p:nvPr/>
        </p:nvGrpSpPr>
        <p:grpSpPr>
          <a:xfrm>
            <a:off x="2211518" y="1698675"/>
            <a:ext cx="7768963" cy="4621864"/>
            <a:chOff x="1601918" y="2077"/>
            <a:chExt cx="7768963" cy="4621864"/>
          </a:xfrm>
        </p:grpSpPr>
        <p:sp>
          <p:nvSpPr>
            <p:cNvPr id="475" name="Google Shape;475;p36"/>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6" name="Google Shape;476;p36"/>
            <p:cNvSpPr txBox="1"/>
            <p:nvPr/>
          </p:nvSpPr>
          <p:spPr>
            <a:xfrm>
              <a:off x="2309994" y="2077"/>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are the ITSM-related goals to be achieved during the planning period?</a:t>
              </a:r>
              <a:endParaRPr sz="2100">
                <a:solidFill>
                  <a:schemeClr val="lt1"/>
                </a:solidFill>
                <a:latin typeface="Calibri"/>
                <a:ea typeface="Calibri"/>
                <a:cs typeface="Calibri"/>
                <a:sym typeface="Calibri"/>
              </a:endParaRPr>
            </a:p>
          </p:txBody>
        </p:sp>
        <p:sp>
          <p:nvSpPr>
            <p:cNvPr id="477" name="Google Shape;477;p36"/>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8" name="Google Shape;478;p36"/>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9" name="Google Shape;479;p36"/>
            <p:cNvSpPr txBox="1"/>
            <p:nvPr/>
          </p:nvSpPr>
          <p:spPr>
            <a:xfrm>
              <a:off x="2309994" y="1227998"/>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is a realistic and achievable timeline of activities towards these goals, also considering available resources?</a:t>
              </a:r>
              <a:endParaRPr sz="2100">
                <a:solidFill>
                  <a:schemeClr val="lt1"/>
                </a:solidFill>
                <a:latin typeface="Calibri"/>
                <a:ea typeface="Calibri"/>
                <a:cs typeface="Calibri"/>
                <a:sym typeface="Calibri"/>
              </a:endParaRPr>
            </a:p>
          </p:txBody>
        </p:sp>
        <p:sp>
          <p:nvSpPr>
            <p:cNvPr id="480" name="Google Shape;480;p36"/>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1" name="Google Shape;481;p36"/>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2" name="Google Shape;482;p36"/>
            <p:cNvSpPr txBox="1"/>
            <p:nvPr/>
          </p:nvSpPr>
          <p:spPr>
            <a:xfrm>
              <a:off x="2309994" y="2453919"/>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Who is responsible for the different activities, and do they have the awareness and skills needed to carry them out?</a:t>
              </a:r>
              <a:endParaRPr sz="2100">
                <a:solidFill>
                  <a:schemeClr val="lt1"/>
                </a:solidFill>
                <a:latin typeface="Calibri"/>
                <a:ea typeface="Calibri"/>
                <a:cs typeface="Calibri"/>
                <a:sym typeface="Calibri"/>
              </a:endParaRPr>
            </a:p>
          </p:txBody>
        </p:sp>
        <p:sp>
          <p:nvSpPr>
            <p:cNvPr id="483" name="Google Shape;483;p36"/>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4" name="Google Shape;484;p36"/>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5" name="Google Shape;485;p36"/>
            <p:cNvSpPr txBox="1"/>
            <p:nvPr/>
          </p:nvSpPr>
          <p:spPr>
            <a:xfrm>
              <a:off x="2309994" y="3679841"/>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tools or technologies are available or needed to effectively support ITSM-related activities?</a:t>
              </a:r>
              <a:endParaRPr sz="2100">
                <a:solidFill>
                  <a:schemeClr val="lt1"/>
                </a:solidFill>
                <a:latin typeface="Calibri"/>
                <a:ea typeface="Calibri"/>
                <a:cs typeface="Calibri"/>
                <a:sym typeface="Calibri"/>
              </a:endParaRPr>
            </a:p>
          </p:txBody>
        </p:sp>
        <p:sp>
          <p:nvSpPr>
            <p:cNvPr id="486" name="Google Shape;486;p36"/>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487" name="Google Shape;487;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284859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94" name="Google Shape;494;p37"/>
          <p:cNvGraphicFramePr/>
          <p:nvPr/>
        </p:nvGraphicFramePr>
        <p:xfrm>
          <a:off x="1981200" y="1697038"/>
          <a:ext cx="8229600" cy="2184146"/>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GR4 Planning IT Service Management (PLAN)</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GR4.1 A service management plan shall be created and maintained. It shall include:</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Goals and timing of implementing or improving the SMS and the related processes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Roles and responsibilities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Training and awareness activities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Technology (tools) to support the SMS</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GR4.2 Any process-specific plan shall be aligned to the overall service management plan</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95" name="Google Shape;495;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3611656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01" name="Google Shape;501;p38"/>
          <p:cNvGrpSpPr/>
          <p:nvPr/>
        </p:nvGrpSpPr>
        <p:grpSpPr>
          <a:xfrm>
            <a:off x="609600" y="1813742"/>
            <a:ext cx="10972800" cy="4391730"/>
            <a:chOff x="0" y="117144"/>
            <a:chExt cx="10972800" cy="4391730"/>
          </a:xfrm>
        </p:grpSpPr>
        <p:sp>
          <p:nvSpPr>
            <p:cNvPr id="502" name="Google Shape;502;p38"/>
            <p:cNvSpPr/>
            <p:nvPr/>
          </p:nvSpPr>
          <p:spPr>
            <a:xfrm>
              <a:off x="0" y="323784"/>
              <a:ext cx="10972800" cy="3087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3" name="Google Shape;503;p38"/>
            <p:cNvSpPr txBox="1"/>
            <p:nvPr/>
          </p:nvSpPr>
          <p:spPr>
            <a:xfrm>
              <a:off x="0" y="323784"/>
              <a:ext cx="10972800" cy="3087000"/>
            </a:xfrm>
            <a:prstGeom prst="rect">
              <a:avLst/>
            </a:prstGeom>
            <a:noFill/>
            <a:ln>
              <a:noFill/>
            </a:ln>
          </p:spPr>
          <p:txBody>
            <a:bodyPr spcFirstLastPara="1" wrap="square" lIns="851600" tIns="291575" rIns="85160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Assess the maturity of current ITSM.</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Set an appropriate target level of maturity for ITSM to be achieved.</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Determine and describe the gaps between defined goals and the current baseline (gap analysis).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Identify and specify the steps towards improvement based on the identified gaps.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Produce a service management plan. As part of this, among other things: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the goals and activities of implementing the SMS and the related ITSM processes, including a timeline for each planned activity and important milestones to be achieved.</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and assign general and process-related roles and responsibilities in the SMS.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necessary training and awareness activities for the individuals involved in or affected by the SMS.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Clarify which tools are going to be used to support the implementation of the SMS and execution of the ITSM processes.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Produce process-specific plans, as required (such as a plan covering the initial process setup activities for a given ITSM process).</a:t>
              </a:r>
              <a:endParaRPr dirty="0">
                <a:latin typeface="Wingdings" panose="05000000000000000000" pitchFamily="2" charset="2"/>
              </a:endParaRPr>
            </a:p>
          </p:txBody>
        </p:sp>
        <p:sp>
          <p:nvSpPr>
            <p:cNvPr id="504" name="Google Shape;504;p38"/>
            <p:cNvSpPr/>
            <p:nvPr/>
          </p:nvSpPr>
          <p:spPr>
            <a:xfrm>
              <a:off x="548640" y="117144"/>
              <a:ext cx="7680960" cy="413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5" name="Google Shape;505;p38"/>
            <p:cNvSpPr txBox="1"/>
            <p:nvPr/>
          </p:nvSpPr>
          <p:spPr>
            <a:xfrm>
              <a:off x="568815" y="137319"/>
              <a:ext cx="7640610" cy="37293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Initial setup of the SMS</a:t>
              </a:r>
              <a:endParaRPr sz="1400">
                <a:solidFill>
                  <a:schemeClr val="lt1"/>
                </a:solidFill>
                <a:latin typeface="Calibri"/>
                <a:ea typeface="Calibri"/>
                <a:cs typeface="Calibri"/>
                <a:sym typeface="Calibri"/>
              </a:endParaRPr>
            </a:p>
          </p:txBody>
        </p:sp>
        <p:sp>
          <p:nvSpPr>
            <p:cNvPr id="506" name="Google Shape;506;p38"/>
            <p:cNvSpPr/>
            <p:nvPr/>
          </p:nvSpPr>
          <p:spPr>
            <a:xfrm>
              <a:off x="0" y="3693024"/>
              <a:ext cx="10972800" cy="8158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7" name="Google Shape;507;p38"/>
            <p:cNvSpPr txBox="1"/>
            <p:nvPr/>
          </p:nvSpPr>
          <p:spPr>
            <a:xfrm>
              <a:off x="0" y="3693024"/>
              <a:ext cx="10972800" cy="815850"/>
            </a:xfrm>
            <a:prstGeom prst="rect">
              <a:avLst/>
            </a:prstGeom>
            <a:noFill/>
            <a:ln>
              <a:noFill/>
            </a:ln>
          </p:spPr>
          <p:txBody>
            <a:bodyPr spcFirstLastPara="1" wrap="square" lIns="851600" tIns="291575" rIns="85160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Review and update the service management plan at regular intervals.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Review process-specific plans at regular intervals and keep them aligned to the overall service management plan.</a:t>
              </a:r>
              <a:endParaRPr dirty="0">
                <a:latin typeface="Wingdings" panose="05000000000000000000" pitchFamily="2" charset="2"/>
              </a:endParaRPr>
            </a:p>
          </p:txBody>
        </p:sp>
        <p:sp>
          <p:nvSpPr>
            <p:cNvPr id="508" name="Google Shape;508;p38"/>
            <p:cNvSpPr/>
            <p:nvPr/>
          </p:nvSpPr>
          <p:spPr>
            <a:xfrm>
              <a:off x="548640" y="3486384"/>
              <a:ext cx="7680960" cy="413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9" name="Google Shape;509;p38"/>
            <p:cNvSpPr txBox="1"/>
            <p:nvPr/>
          </p:nvSpPr>
          <p:spPr>
            <a:xfrm>
              <a:off x="568815" y="3506559"/>
              <a:ext cx="7640610" cy="37293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Operation and maintenance of the SMS</a:t>
              </a:r>
              <a:endParaRPr sz="1400">
                <a:solidFill>
                  <a:schemeClr val="lt1"/>
                </a:solidFill>
                <a:latin typeface="Calibri"/>
                <a:ea typeface="Calibri"/>
                <a:cs typeface="Calibri"/>
                <a:sym typeface="Calibri"/>
              </a:endParaRPr>
            </a:p>
          </p:txBody>
        </p:sp>
      </p:grpSp>
      <p:sp>
        <p:nvSpPr>
          <p:cNvPr id="510" name="Google Shape;510;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481811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17" name="Google Shape;517;p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graphicFrame>
        <p:nvGraphicFramePr>
          <p:cNvPr id="2" name="Diagram 1">
            <a:extLst>
              <a:ext uri="{FF2B5EF4-FFF2-40B4-BE49-F238E27FC236}">
                <a16:creationId xmlns:a16="http://schemas.microsoft.com/office/drawing/2014/main" id="{6DDD2159-6999-4F72-0A21-DFE409FDC452}"/>
              </a:ext>
            </a:extLst>
          </p:cNvPr>
          <p:cNvGraphicFramePr/>
          <p:nvPr/>
        </p:nvGraphicFramePr>
        <p:xfrm>
          <a:off x="2442136" y="2501153"/>
          <a:ext cx="8147424" cy="289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69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Implementing IT Service Management (DO)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24" name="Google Shape;524;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525" name="Google Shape;525;p4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4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527" name="Google Shape;527;p4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implement ITSM according to plans and ensure ITSM processes are followed in practice as defined</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4755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Key question</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34" name="Google Shape;534;p41"/>
          <p:cNvGrpSpPr/>
          <p:nvPr/>
        </p:nvGrpSpPr>
        <p:grpSpPr>
          <a:xfrm>
            <a:off x="1528571" y="2171663"/>
            <a:ext cx="9134856" cy="3675888"/>
            <a:chOff x="918971" y="475065"/>
            <a:chExt cx="9134856" cy="3675888"/>
          </a:xfrm>
        </p:grpSpPr>
        <p:sp>
          <p:nvSpPr>
            <p:cNvPr id="535" name="Google Shape;535;p41"/>
            <p:cNvSpPr/>
            <p:nvPr/>
          </p:nvSpPr>
          <p:spPr>
            <a:xfrm rot="10800000">
              <a:off x="2756915" y="475065"/>
              <a:ext cx="7296912" cy="3675888"/>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36" name="Google Shape;536;p41"/>
            <p:cNvSpPr txBox="1"/>
            <p:nvPr/>
          </p:nvSpPr>
          <p:spPr>
            <a:xfrm>
              <a:off x="3675887" y="475065"/>
              <a:ext cx="6377940" cy="3675888"/>
            </a:xfrm>
            <a:prstGeom prst="rect">
              <a:avLst/>
            </a:prstGeom>
            <a:noFill/>
            <a:ln>
              <a:noFill/>
            </a:ln>
          </p:spPr>
          <p:txBody>
            <a:bodyPr spcFirstLastPara="1" wrap="square" lIns="1620950" tIns="140950" rIns="263125" bIns="140950"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200" b="0" i="0" u="none" dirty="0">
                  <a:solidFill>
                    <a:schemeClr val="lt1"/>
                  </a:solidFill>
                  <a:latin typeface="Calibri"/>
                  <a:ea typeface="Calibri"/>
                  <a:cs typeface="Calibri"/>
                  <a:sym typeface="Calibri"/>
                </a:rPr>
                <a:t>How is compliance with plans, defined processes, policies and procedures encouraged, supported and enforced?</a:t>
              </a:r>
              <a:endParaRPr sz="3200" dirty="0">
                <a:solidFill>
                  <a:schemeClr val="lt1"/>
                </a:solidFill>
                <a:latin typeface="Calibri"/>
                <a:ea typeface="Calibri"/>
                <a:cs typeface="Calibri"/>
                <a:sym typeface="Calibri"/>
              </a:endParaRPr>
            </a:p>
          </p:txBody>
        </p:sp>
        <p:sp>
          <p:nvSpPr>
            <p:cNvPr id="537" name="Google Shape;537;p41"/>
            <p:cNvSpPr/>
            <p:nvPr/>
          </p:nvSpPr>
          <p:spPr>
            <a:xfrm>
              <a:off x="918971" y="475065"/>
              <a:ext cx="3675888" cy="3675888"/>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538" name="Google Shape;538;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781259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45" name="Google Shape;545;p42"/>
          <p:cNvGraphicFramePr/>
          <p:nvPr/>
        </p:nvGraphicFramePr>
        <p:xfrm>
          <a:off x="1981200" y="1697038"/>
          <a:ext cx="8229600" cy="162331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GR5 Implementing IT Service Management (DO)</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GR5.1 The service management plan shall be implemented.</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GR5.2 Within the scope of the SMS, the defined service management processes shall be followed in practice, and their application, together with the adherence to related policies and procedures, shall be enforced.</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46" name="Google Shape;546;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44029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b="1" dirty="0" err="1">
                <a:latin typeface="Calibri" panose="020F0502020204030204" pitchFamily="34" charset="0"/>
                <a:ea typeface="Calibri" panose="020F0502020204030204" pitchFamily="34" charset="0"/>
                <a:cs typeface="Calibri" panose="020F0502020204030204" pitchFamily="34" charset="0"/>
              </a:rPr>
              <a:t>FitSM</a:t>
            </a:r>
            <a:r>
              <a:rPr lang="en-US" b="1" dirty="0">
                <a:latin typeface="Calibri" panose="020F0502020204030204" pitchFamily="34" charset="0"/>
                <a:ea typeface="Calibri" panose="020F0502020204030204" pitchFamily="34" charset="0"/>
                <a:cs typeface="Calibri" panose="020F0502020204030204" pitchFamily="34" charset="0"/>
              </a:rPr>
              <a:t> Foundation wrap-up &amp; ITSM basics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Roles in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ITSM processes for service operation and control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52" name="Google Shape;552;p43"/>
          <p:cNvGrpSpPr/>
          <p:nvPr/>
        </p:nvGrpSpPr>
        <p:grpSpPr>
          <a:xfrm>
            <a:off x="609600" y="1747704"/>
            <a:ext cx="10972800" cy="4523806"/>
            <a:chOff x="0" y="51106"/>
            <a:chExt cx="10972800" cy="4523806"/>
          </a:xfrm>
        </p:grpSpPr>
        <p:sp>
          <p:nvSpPr>
            <p:cNvPr id="553" name="Google Shape;553;p43"/>
            <p:cNvSpPr/>
            <p:nvPr/>
          </p:nvSpPr>
          <p:spPr>
            <a:xfrm>
              <a:off x="0" y="331546"/>
              <a:ext cx="10972800" cy="110722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4" name="Google Shape;554;p43"/>
            <p:cNvSpPr txBox="1"/>
            <p:nvPr/>
          </p:nvSpPr>
          <p:spPr>
            <a:xfrm>
              <a:off x="0" y="331546"/>
              <a:ext cx="10972800" cy="1107225"/>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Distribute and communicate the initial service management plan.</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Define how to </a:t>
              </a:r>
              <a:r>
                <a:rPr lang="en-US" sz="1900" b="0" i="0" u="none" strike="noStrike" cap="none" dirty="0" err="1">
                  <a:solidFill>
                    <a:schemeClr val="dk1"/>
                  </a:solidFill>
                  <a:latin typeface="Calibri"/>
                  <a:ea typeface="Calibri"/>
                  <a:cs typeface="Calibri"/>
                  <a:sym typeface="Calibri"/>
                </a:rPr>
                <a:t>minimise</a:t>
              </a:r>
              <a:r>
                <a:rPr lang="en-US" sz="1900" b="0" i="0" u="none" strike="noStrike" cap="none" dirty="0">
                  <a:solidFill>
                    <a:schemeClr val="dk1"/>
                  </a:solidFill>
                  <a:latin typeface="Calibri"/>
                  <a:ea typeface="Calibri"/>
                  <a:cs typeface="Calibri"/>
                  <a:sym typeface="Calibri"/>
                </a:rPr>
                <a:t> potential deviations from plans, including managing any resistance.</a:t>
              </a:r>
              <a:endParaRPr dirty="0">
                <a:latin typeface="Wingdings" panose="05000000000000000000" pitchFamily="2" charset="2"/>
              </a:endParaRPr>
            </a:p>
          </p:txBody>
        </p:sp>
        <p:sp>
          <p:nvSpPr>
            <p:cNvPr id="555" name="Google Shape;555;p43"/>
            <p:cNvSpPr/>
            <p:nvPr/>
          </p:nvSpPr>
          <p:spPr>
            <a:xfrm>
              <a:off x="548640" y="51106"/>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6" name="Google Shape;556;p43"/>
            <p:cNvSpPr txBox="1"/>
            <p:nvPr/>
          </p:nvSpPr>
          <p:spPr>
            <a:xfrm>
              <a:off x="576020" y="78486"/>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557" name="Google Shape;557;p43"/>
            <p:cNvSpPr/>
            <p:nvPr/>
          </p:nvSpPr>
          <p:spPr>
            <a:xfrm>
              <a:off x="0" y="1821812"/>
              <a:ext cx="10972800" cy="27531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8" name="Google Shape;558;p43"/>
            <p:cNvSpPr txBox="1"/>
            <p:nvPr/>
          </p:nvSpPr>
          <p:spPr>
            <a:xfrm>
              <a:off x="0" y="1821812"/>
              <a:ext cx="10972800" cy="275310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Implement and operate the SMS according to the current version of the service management plan.</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Respond to unforeseen obstacles or issues arising in the implementation of the service management plan.</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Identify and perform actions to support and enforce the application of defined ITSM processes in practice, such as effective communication, awareness and training activities as well as disciplinary measures as a last resort for those not adhering to processes, related policies or procedures.</a:t>
              </a:r>
              <a:endParaRPr dirty="0">
                <a:latin typeface="Wingdings" panose="05000000000000000000" pitchFamily="2" charset="2"/>
              </a:endParaRPr>
            </a:p>
          </p:txBody>
        </p:sp>
        <p:sp>
          <p:nvSpPr>
            <p:cNvPr id="559" name="Google Shape;559;p43"/>
            <p:cNvSpPr/>
            <p:nvPr/>
          </p:nvSpPr>
          <p:spPr>
            <a:xfrm>
              <a:off x="548640" y="1541372"/>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60" name="Google Shape;560;p43"/>
            <p:cNvSpPr txBox="1"/>
            <p:nvPr/>
          </p:nvSpPr>
          <p:spPr>
            <a:xfrm>
              <a:off x="576020" y="1568752"/>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561" name="Google Shape;561;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337320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Output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68" name="Google Shape;568;p4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graphicFrame>
        <p:nvGraphicFramePr>
          <p:cNvPr id="2" name="Diagram 1">
            <a:extLst>
              <a:ext uri="{FF2B5EF4-FFF2-40B4-BE49-F238E27FC236}">
                <a16:creationId xmlns:a16="http://schemas.microsoft.com/office/drawing/2014/main" id="{F6D602BA-75FF-EDBC-C666-3F2BD08F2273}"/>
              </a:ext>
            </a:extLst>
          </p:cNvPr>
          <p:cNvGraphicFramePr/>
          <p:nvPr/>
        </p:nvGraphicFramePr>
        <p:xfrm>
          <a:off x="1485900" y="2985247"/>
          <a:ext cx="9211236" cy="158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Monitoring &amp; Reviewing IT Service Management (CHECK)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75" name="Google Shape;575;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76" name="Google Shape;576;p4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4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578" name="Google Shape;578;p45"/>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examine the level of conformity, effectiveness and efficiency of the SMS, and assess its organisational maturity</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023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85" name="Google Shape;585;p46"/>
          <p:cNvGrpSpPr/>
          <p:nvPr/>
        </p:nvGrpSpPr>
        <p:grpSpPr>
          <a:xfrm>
            <a:off x="2126262" y="1698300"/>
            <a:ext cx="7939475" cy="4622613"/>
            <a:chOff x="1516662" y="1702"/>
            <a:chExt cx="7939475" cy="4622613"/>
          </a:xfrm>
        </p:grpSpPr>
        <p:sp>
          <p:nvSpPr>
            <p:cNvPr id="586" name="Google Shape;586;p46"/>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87" name="Google Shape;587;p46"/>
            <p:cNvSpPr txBox="1"/>
            <p:nvPr/>
          </p:nvSpPr>
          <p:spPr>
            <a:xfrm>
              <a:off x="2480506" y="1702"/>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dirty="0">
                  <a:solidFill>
                    <a:schemeClr val="lt1"/>
                  </a:solidFill>
                  <a:latin typeface="Calibri"/>
                  <a:ea typeface="Calibri"/>
                  <a:cs typeface="Calibri"/>
                  <a:sym typeface="Calibri"/>
                </a:rPr>
                <a:t>To what extent does implementation progress of the SMS match plans?</a:t>
              </a:r>
              <a:endParaRPr sz="2800" dirty="0">
                <a:solidFill>
                  <a:schemeClr val="lt1"/>
                </a:solidFill>
                <a:latin typeface="Calibri"/>
                <a:ea typeface="Calibri"/>
                <a:cs typeface="Calibri"/>
                <a:sym typeface="Calibri"/>
              </a:endParaRPr>
            </a:p>
          </p:txBody>
        </p:sp>
        <p:sp>
          <p:nvSpPr>
            <p:cNvPr id="588" name="Google Shape;588;p46"/>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89" name="Google Shape;589;p46"/>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0" name="Google Shape;590;p46"/>
            <p:cNvSpPr txBox="1"/>
            <p:nvPr/>
          </p:nvSpPr>
          <p:spPr>
            <a:xfrm>
              <a:off x="2480506" y="1670447"/>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a:solidFill>
                    <a:schemeClr val="lt1"/>
                  </a:solidFill>
                  <a:latin typeface="Calibri"/>
                  <a:ea typeface="Calibri"/>
                  <a:cs typeface="Calibri"/>
                  <a:sym typeface="Calibri"/>
                </a:rPr>
                <a:t>How effective and efficient are the ITSM processes in achieving defined goals?</a:t>
              </a:r>
              <a:endParaRPr sz="2800">
                <a:solidFill>
                  <a:schemeClr val="lt1"/>
                </a:solidFill>
                <a:latin typeface="Calibri"/>
                <a:ea typeface="Calibri"/>
                <a:cs typeface="Calibri"/>
                <a:sym typeface="Calibri"/>
              </a:endParaRPr>
            </a:p>
          </p:txBody>
        </p:sp>
        <p:sp>
          <p:nvSpPr>
            <p:cNvPr id="591" name="Google Shape;591;p46"/>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2" name="Google Shape;592;p46"/>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3" name="Google Shape;593;p46"/>
            <p:cNvSpPr txBox="1"/>
            <p:nvPr/>
          </p:nvSpPr>
          <p:spPr>
            <a:xfrm>
              <a:off x="2480506" y="3339191"/>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a:solidFill>
                    <a:schemeClr val="lt1"/>
                  </a:solidFill>
                  <a:latin typeface="Calibri"/>
                  <a:ea typeface="Calibri"/>
                  <a:cs typeface="Calibri"/>
                  <a:sym typeface="Calibri"/>
                </a:rPr>
                <a:t>How can measurements, assessments and audits be utilised to evaluate the SMS?</a:t>
              </a:r>
              <a:endParaRPr sz="2800">
                <a:solidFill>
                  <a:schemeClr val="lt1"/>
                </a:solidFill>
                <a:latin typeface="Calibri"/>
                <a:ea typeface="Calibri"/>
                <a:cs typeface="Calibri"/>
                <a:sym typeface="Calibri"/>
              </a:endParaRPr>
            </a:p>
          </p:txBody>
        </p:sp>
        <p:sp>
          <p:nvSpPr>
            <p:cNvPr id="594" name="Google Shape;594;p46"/>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595" name="Google Shape;595;p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4172392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02" name="Google Shape;602;p47"/>
          <p:cNvGraphicFramePr/>
          <p:nvPr/>
        </p:nvGraphicFramePr>
        <p:xfrm>
          <a:off x="1981200" y="1697038"/>
          <a:ext cx="8229600" cy="190373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GR6 Monitoring &amp; Reviewing IT Service Management (CHECK)</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GR6.1 The effectiveness of the SMS and its service management processes shall be measured and evaluated based on suitable key performance indicators in support of defined or agreed goals.</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GR6.2 Assessments or audits of the SMS shall be conducted at planned intervals to evaluate the level of maturity and conformity.</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03" name="Google Shape;603;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3451889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09" name="Google Shape;609;p48"/>
          <p:cNvGrpSpPr/>
          <p:nvPr/>
        </p:nvGrpSpPr>
        <p:grpSpPr>
          <a:xfrm>
            <a:off x="609600" y="1710827"/>
            <a:ext cx="10972800" cy="4597560"/>
            <a:chOff x="0" y="14229"/>
            <a:chExt cx="10972800" cy="4597560"/>
          </a:xfrm>
        </p:grpSpPr>
        <p:sp>
          <p:nvSpPr>
            <p:cNvPr id="610" name="Google Shape;610;p48"/>
            <p:cNvSpPr/>
            <p:nvPr/>
          </p:nvSpPr>
          <p:spPr>
            <a:xfrm>
              <a:off x="0" y="279909"/>
              <a:ext cx="10972800" cy="18144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1" name="Google Shape;611;p48"/>
            <p:cNvSpPr txBox="1"/>
            <p:nvPr/>
          </p:nvSpPr>
          <p:spPr>
            <a:xfrm>
              <a:off x="0" y="279909"/>
              <a:ext cx="10972800" cy="18144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Define measurable key performance indicators in support of the most relevant goals to monitor effectiveness and efficiency of the SMS. For each key performance indicator, define target values and the means of collection and reporting.</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Define an SMS assessment or audit program taking into account the status and importance of the ITSM processes to be evaluated.</a:t>
              </a:r>
              <a:endParaRPr dirty="0">
                <a:latin typeface="Wingdings" panose="05000000000000000000" pitchFamily="2" charset="2"/>
              </a:endParaRPr>
            </a:p>
          </p:txBody>
        </p:sp>
        <p:sp>
          <p:nvSpPr>
            <p:cNvPr id="612" name="Google Shape;612;p48"/>
            <p:cNvSpPr/>
            <p:nvPr/>
          </p:nvSpPr>
          <p:spPr>
            <a:xfrm>
              <a:off x="548640" y="1422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3" name="Google Shape;613;p48"/>
            <p:cNvSpPr txBox="1"/>
            <p:nvPr/>
          </p:nvSpPr>
          <p:spPr>
            <a:xfrm>
              <a:off x="574579" y="4016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Initial setup of the SMS</a:t>
              </a:r>
              <a:endParaRPr sz="1800">
                <a:solidFill>
                  <a:schemeClr val="lt1"/>
                </a:solidFill>
                <a:latin typeface="Calibri"/>
                <a:ea typeface="Calibri"/>
                <a:cs typeface="Calibri"/>
                <a:sym typeface="Calibri"/>
              </a:endParaRPr>
            </a:p>
          </p:txBody>
        </p:sp>
        <p:sp>
          <p:nvSpPr>
            <p:cNvPr id="614" name="Google Shape;614;p48"/>
            <p:cNvSpPr/>
            <p:nvPr/>
          </p:nvSpPr>
          <p:spPr>
            <a:xfrm>
              <a:off x="0" y="2457189"/>
              <a:ext cx="10972800" cy="2154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5" name="Google Shape;615;p48"/>
            <p:cNvSpPr txBox="1"/>
            <p:nvPr/>
          </p:nvSpPr>
          <p:spPr>
            <a:xfrm>
              <a:off x="0" y="2457189"/>
              <a:ext cx="10972800" cy="21546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Regularly monitor the defined key performance indicators and evaluate results against targets.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Perform assessments and audits according to plans.</a:t>
              </a:r>
              <a:endParaRPr dirty="0">
                <a:latin typeface="Wingdings" panose="05000000000000000000" pitchFamily="2" charset="2"/>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Report on the results of measurements, assessments and audits to all relevant parties, including the SMS owner.</a:t>
              </a:r>
              <a:endParaRPr dirty="0">
                <a:latin typeface="Wingdings" panose="05000000000000000000" pitchFamily="2" charset="2"/>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Review and update the definitions of key performance indicators as well as the assessment and audit program based on previous results and the current maturity of the SMS.</a:t>
              </a:r>
              <a:endParaRPr dirty="0">
                <a:latin typeface="Wingdings" panose="05000000000000000000" pitchFamily="2" charset="2"/>
              </a:endParaRPr>
            </a:p>
          </p:txBody>
        </p:sp>
        <p:sp>
          <p:nvSpPr>
            <p:cNvPr id="616" name="Google Shape;616;p48"/>
            <p:cNvSpPr/>
            <p:nvPr/>
          </p:nvSpPr>
          <p:spPr>
            <a:xfrm>
              <a:off x="548640" y="219150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7" name="Google Shape;617;p48"/>
            <p:cNvSpPr txBox="1"/>
            <p:nvPr/>
          </p:nvSpPr>
          <p:spPr>
            <a:xfrm>
              <a:off x="574579" y="221744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Operation and maintenance of the SMS</a:t>
              </a:r>
              <a:endParaRPr sz="1800">
                <a:solidFill>
                  <a:schemeClr val="lt1"/>
                </a:solidFill>
                <a:latin typeface="Calibri"/>
                <a:ea typeface="Calibri"/>
                <a:cs typeface="Calibri"/>
                <a:sym typeface="Calibri"/>
              </a:endParaRPr>
            </a:p>
          </p:txBody>
        </p:sp>
      </p:grpSp>
      <p:sp>
        <p:nvSpPr>
          <p:cNvPr id="618" name="Google Shape;618;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3415610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9623-5951-E86A-3234-95BD31077056}"/>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Effective use of KPIs</a:t>
            </a:r>
          </a:p>
        </p:txBody>
      </p:sp>
      <p:sp>
        <p:nvSpPr>
          <p:cNvPr id="3" name="Text Placeholder 2">
            <a:extLst>
              <a:ext uri="{FF2B5EF4-FFF2-40B4-BE49-F238E27FC236}">
                <a16:creationId xmlns:a16="http://schemas.microsoft.com/office/drawing/2014/main" id="{330F9571-FA8E-F5CF-426F-A5D24F33F6AC}"/>
              </a:ext>
            </a:extLst>
          </p:cNvPr>
          <p:cNvSpPr>
            <a:spLocks noGrp="1"/>
          </p:cNvSpPr>
          <p:nvPr>
            <p:ph type="body" idx="1"/>
          </p:nvPr>
        </p:nvSpPr>
        <p:spPr/>
        <p:txBody>
          <a:bodyPr>
            <a:normAutofit lnSpcReduction="10000"/>
          </a:bodyPr>
          <a:lstStyle/>
          <a:p>
            <a:r>
              <a:rPr lang="en-GB" dirty="0">
                <a:latin typeface="Calibri" panose="020F0502020204030204" pitchFamily="34" charset="0"/>
                <a:ea typeface="Calibri" panose="020F0502020204030204" pitchFamily="34" charset="0"/>
                <a:cs typeface="Calibri" panose="020F0502020204030204" pitchFamily="34" charset="0"/>
              </a:rPr>
              <a:t>Key Performance Indicators (KPIs)  are:</a:t>
            </a:r>
          </a:p>
          <a:p>
            <a:pPr lvl="1"/>
            <a:r>
              <a:rPr lang="en-GB" dirty="0">
                <a:solidFill>
                  <a:srgbClr val="00B050"/>
                </a:solidFill>
                <a:latin typeface="Calibri" panose="020F0502020204030204" pitchFamily="34" charset="0"/>
                <a:ea typeface="Calibri" panose="020F0502020204030204" pitchFamily="34" charset="0"/>
                <a:cs typeface="Calibri" panose="020F0502020204030204" pitchFamily="34" charset="0"/>
              </a:rPr>
              <a:t>Effective</a:t>
            </a:r>
            <a:r>
              <a:rPr lang="en-GB" dirty="0">
                <a:latin typeface="Calibri" panose="020F0502020204030204" pitchFamily="34" charset="0"/>
                <a:ea typeface="Calibri" panose="020F0502020204030204" pitchFamily="34" charset="0"/>
                <a:cs typeface="Calibri" panose="020F0502020204030204" pitchFamily="34" charset="0"/>
              </a:rPr>
              <a:t> when they are clearly measurable factors that can be collected with reasonable effort</a:t>
            </a:r>
          </a:p>
          <a:p>
            <a:pPr lvl="1"/>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Ineffective</a:t>
            </a:r>
            <a:r>
              <a:rPr lang="en-GB" dirty="0">
                <a:latin typeface="Calibri" panose="020F0502020204030204" pitchFamily="34" charset="0"/>
                <a:ea typeface="Calibri" panose="020F0502020204030204" pitchFamily="34" charset="0"/>
                <a:cs typeface="Calibri" panose="020F0502020204030204" pitchFamily="34" charset="0"/>
              </a:rPr>
              <a:t> when they are subjective, qualitative or very costly to collect</a:t>
            </a:r>
          </a:p>
          <a:p>
            <a:pPr lvl="1"/>
            <a:r>
              <a:rPr lang="en-GB" dirty="0">
                <a:solidFill>
                  <a:srgbClr val="00B050"/>
                </a:solidFill>
                <a:latin typeface="Calibri" panose="020F0502020204030204" pitchFamily="34" charset="0"/>
                <a:ea typeface="Calibri" panose="020F0502020204030204" pitchFamily="34" charset="0"/>
                <a:cs typeface="Calibri" panose="020F0502020204030204" pitchFamily="34" charset="0"/>
              </a:rPr>
              <a:t>Effective</a:t>
            </a:r>
            <a:r>
              <a:rPr lang="en-GB" dirty="0">
                <a:latin typeface="Calibri" panose="020F0502020204030204" pitchFamily="34" charset="0"/>
                <a:ea typeface="Calibri" panose="020F0502020204030204" pitchFamily="34" charset="0"/>
                <a:cs typeface="Calibri" panose="020F0502020204030204" pitchFamily="34" charset="0"/>
              </a:rPr>
              <a:t> when they reflect provider performance,  so can be impacted by changing provider behaviour</a:t>
            </a:r>
          </a:p>
          <a:p>
            <a:pPr lvl="1"/>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Ineffective</a:t>
            </a:r>
            <a:r>
              <a:rPr lang="en-GB" dirty="0">
                <a:latin typeface="Calibri" panose="020F0502020204030204" pitchFamily="34" charset="0"/>
                <a:ea typeface="Calibri" panose="020F0502020204030204" pitchFamily="34" charset="0"/>
                <a:cs typeface="Calibri" panose="020F0502020204030204" pitchFamily="34" charset="0"/>
              </a:rPr>
              <a:t> when they are situations you cannot impact with your processes, e.g. having a KPI for how many sunny days you experience, how do you improve it?</a:t>
            </a:r>
          </a:p>
          <a:p>
            <a:pPr lvl="1"/>
            <a:r>
              <a:rPr lang="en-GB" dirty="0">
                <a:solidFill>
                  <a:srgbClr val="00B050"/>
                </a:solidFill>
                <a:latin typeface="Calibri" panose="020F0502020204030204" pitchFamily="34" charset="0"/>
                <a:ea typeface="Calibri" panose="020F0502020204030204" pitchFamily="34" charset="0"/>
                <a:cs typeface="Calibri" panose="020F0502020204030204" pitchFamily="34" charset="0"/>
              </a:rPr>
              <a:t>Effective</a:t>
            </a:r>
            <a:r>
              <a:rPr lang="en-GB" dirty="0">
                <a:latin typeface="Calibri" panose="020F0502020204030204" pitchFamily="34" charset="0"/>
                <a:ea typeface="Calibri" panose="020F0502020204030204" pitchFamily="34" charset="0"/>
                <a:cs typeface="Calibri" panose="020F0502020204030204" pitchFamily="34" charset="0"/>
              </a:rPr>
              <a:t> when they measure progress toward a goal you want to achieve (a critical success factor). </a:t>
            </a:r>
          </a:p>
          <a:p>
            <a:pPr lvl="1"/>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Ineffective</a:t>
            </a:r>
            <a:r>
              <a:rPr lang="en-GB" dirty="0">
                <a:latin typeface="Calibri" panose="020F0502020204030204" pitchFamily="34" charset="0"/>
                <a:ea typeface="Calibri" panose="020F0502020204030204" pitchFamily="34" charset="0"/>
                <a:cs typeface="Calibri" panose="020F0502020204030204" pitchFamily="34" charset="0"/>
              </a:rPr>
              <a:t> when you simply make the KPIs things that you can easily measure </a:t>
            </a:r>
          </a:p>
          <a:p>
            <a:pPr lvl="1"/>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842EBB4-96D0-D8F1-2059-6C22E6F01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782625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9623-5951-E86A-3234-95BD31077056}"/>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Effective use of KPIs</a:t>
            </a:r>
          </a:p>
        </p:txBody>
      </p:sp>
      <p:sp>
        <p:nvSpPr>
          <p:cNvPr id="3" name="Text Placeholder 2">
            <a:extLst>
              <a:ext uri="{FF2B5EF4-FFF2-40B4-BE49-F238E27FC236}">
                <a16:creationId xmlns:a16="http://schemas.microsoft.com/office/drawing/2014/main" id="{330F9571-FA8E-F5CF-426F-A5D24F33F6AC}"/>
              </a:ext>
            </a:extLst>
          </p:cNvPr>
          <p:cNvSpPr>
            <a:spLocks noGrp="1"/>
          </p:cNvSpPr>
          <p:nvPr>
            <p:ph type="body" idx="1"/>
          </p:nvPr>
        </p:nvSpPr>
        <p:spPr>
          <a:xfrm>
            <a:off x="609600" y="1696599"/>
            <a:ext cx="10972800" cy="4733922"/>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Creating KPIs:</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KPIs should generally be set for:</a:t>
            </a:r>
          </a:p>
          <a:p>
            <a:pPr lvl="1"/>
            <a:r>
              <a:rPr lang="en-GB" dirty="0">
                <a:latin typeface="Calibri" panose="020F0502020204030204" pitchFamily="34" charset="0"/>
                <a:ea typeface="Calibri" panose="020F0502020204030204" pitchFamily="34" charset="0"/>
                <a:cs typeface="Calibri" panose="020F0502020204030204" pitchFamily="34" charset="0"/>
              </a:rPr>
              <a:t>The SMS as a whole</a:t>
            </a:r>
          </a:p>
          <a:p>
            <a:pPr lvl="1"/>
            <a:r>
              <a:rPr lang="en-GB" dirty="0">
                <a:latin typeface="Calibri" panose="020F0502020204030204" pitchFamily="34" charset="0"/>
                <a:ea typeface="Calibri" panose="020F0502020204030204" pitchFamily="34" charset="0"/>
                <a:cs typeface="Calibri" panose="020F0502020204030204" pitchFamily="34" charset="0"/>
              </a:rPr>
              <a:t>Processes</a:t>
            </a:r>
          </a:p>
          <a:p>
            <a:pPr lvl="1"/>
            <a:r>
              <a:rPr lang="en-GB" dirty="0">
                <a:latin typeface="Calibri" panose="020F0502020204030204" pitchFamily="34" charset="0"/>
                <a:ea typeface="Calibri" panose="020F0502020204030204" pitchFamily="34" charset="0"/>
                <a:cs typeface="Calibri" panose="020F0502020204030204" pitchFamily="34" charset="0"/>
              </a:rPr>
              <a:t>Services</a:t>
            </a:r>
          </a:p>
          <a:p>
            <a:endParaRPr lang="en-GB" dirty="0">
              <a:latin typeface="Calibri" panose="020F0502020204030204" pitchFamily="34" charset="0"/>
              <a:ea typeface="Calibri" panose="020F0502020204030204" pitchFamily="34" charset="0"/>
              <a:cs typeface="Calibri" panose="020F0502020204030204" pitchFamily="34" charset="0"/>
            </a:endParaRPr>
          </a:p>
          <a:p>
            <a:pPr lvl="1"/>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842EBB4-96D0-D8F1-2059-6C22E6F01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graphicFrame>
        <p:nvGraphicFramePr>
          <p:cNvPr id="5" name="Diagram 4">
            <a:extLst>
              <a:ext uri="{FF2B5EF4-FFF2-40B4-BE49-F238E27FC236}">
                <a16:creationId xmlns:a16="http://schemas.microsoft.com/office/drawing/2014/main" id="{080EBB0B-515D-1BDE-FB5A-C6DE91A1E48A}"/>
              </a:ext>
            </a:extLst>
          </p:cNvPr>
          <p:cNvGraphicFramePr/>
          <p:nvPr/>
        </p:nvGraphicFramePr>
        <p:xfrm>
          <a:off x="295835" y="2225489"/>
          <a:ext cx="11705665" cy="221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622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25" name="Google Shape;625;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graphicFrame>
        <p:nvGraphicFramePr>
          <p:cNvPr id="2" name="Diagram 1">
            <a:extLst>
              <a:ext uri="{FF2B5EF4-FFF2-40B4-BE49-F238E27FC236}">
                <a16:creationId xmlns:a16="http://schemas.microsoft.com/office/drawing/2014/main" id="{AD394001-82BF-BE42-787B-E755C15DA494}"/>
              </a:ext>
            </a:extLst>
          </p:cNvPr>
          <p:cNvGraphicFramePr/>
          <p:nvPr/>
        </p:nvGraphicFramePr>
        <p:xfrm>
          <a:off x="2381624" y="1912915"/>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899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Continually Improving IT Service Management (ACT)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32" name="Google Shape;632;p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633" name="Google Shape;633;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635" name="Google Shape;635;p50"/>
          <p:cNvSpPr/>
          <p:nvPr/>
        </p:nvSpPr>
        <p:spPr>
          <a:xfrm>
            <a:off x="2969743" y="4448462"/>
            <a:ext cx="62330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establish a culture of continual improvement of the SMS and enable the Continual Service Improvement process to act upon identified nonconformities and deviations from goals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385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1" name="Google Shape;91;p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2" name="Google Shape;92;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extLst>
      <p:ext uri="{BB962C8B-B14F-4D97-AF65-F5344CB8AC3E}">
        <p14:creationId xmlns:p14="http://schemas.microsoft.com/office/powerpoint/2010/main" val="2040029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42" name="Google Shape;642;p51"/>
          <p:cNvGrpSpPr/>
          <p:nvPr/>
        </p:nvGrpSpPr>
        <p:grpSpPr>
          <a:xfrm>
            <a:off x="1944981" y="1699318"/>
            <a:ext cx="8302037" cy="4620578"/>
            <a:chOff x="1335381" y="2720"/>
            <a:chExt cx="8302037" cy="4620578"/>
          </a:xfrm>
        </p:grpSpPr>
        <p:sp>
          <p:nvSpPr>
            <p:cNvPr id="643" name="Google Shape;643;p51"/>
            <p:cNvSpPr/>
            <p:nvPr/>
          </p:nvSpPr>
          <p:spPr>
            <a:xfrm rot="10800000">
              <a:off x="2340506" y="2720"/>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4" name="Google Shape;644;p51"/>
            <p:cNvSpPr txBox="1"/>
            <p:nvPr/>
          </p:nvSpPr>
          <p:spPr>
            <a:xfrm>
              <a:off x="2843069" y="2720"/>
              <a:ext cx="6794349" cy="2010251"/>
            </a:xfrm>
            <a:prstGeom prst="rect">
              <a:avLst/>
            </a:prstGeom>
            <a:noFill/>
            <a:ln>
              <a:noFill/>
            </a:ln>
          </p:spPr>
          <p:txBody>
            <a:bodyPr spcFirstLastPara="1" wrap="square" lIns="886450" tIns="114300" rIns="21335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a:solidFill>
                    <a:schemeClr val="lt1"/>
                  </a:solidFill>
                  <a:latin typeface="Calibri"/>
                  <a:ea typeface="Calibri"/>
                  <a:cs typeface="Calibri"/>
                  <a:sym typeface="Calibri"/>
                </a:rPr>
                <a:t>How do we ensure that all potential opportunities for improvement are overseen or considered as an input to the CSI process?</a:t>
              </a:r>
              <a:endParaRPr sz="3000">
                <a:solidFill>
                  <a:schemeClr val="lt1"/>
                </a:solidFill>
                <a:latin typeface="Calibri"/>
                <a:ea typeface="Calibri"/>
                <a:cs typeface="Calibri"/>
                <a:sym typeface="Calibri"/>
              </a:endParaRPr>
            </a:p>
          </p:txBody>
        </p:sp>
        <p:sp>
          <p:nvSpPr>
            <p:cNvPr id="645" name="Google Shape;645;p51"/>
            <p:cNvSpPr/>
            <p:nvPr/>
          </p:nvSpPr>
          <p:spPr>
            <a:xfrm>
              <a:off x="1335381" y="2720"/>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6" name="Google Shape;646;p51"/>
            <p:cNvSpPr/>
            <p:nvPr/>
          </p:nvSpPr>
          <p:spPr>
            <a:xfrm rot="10800000">
              <a:off x="2340506" y="2613047"/>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7" name="Google Shape;647;p51"/>
            <p:cNvSpPr txBox="1"/>
            <p:nvPr/>
          </p:nvSpPr>
          <p:spPr>
            <a:xfrm>
              <a:off x="2843069" y="2613047"/>
              <a:ext cx="6794349" cy="2010251"/>
            </a:xfrm>
            <a:prstGeom prst="rect">
              <a:avLst/>
            </a:prstGeom>
            <a:noFill/>
            <a:ln>
              <a:noFill/>
            </a:ln>
          </p:spPr>
          <p:txBody>
            <a:bodyPr spcFirstLastPara="1" wrap="square" lIns="886450" tIns="114300" rIns="21335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a:solidFill>
                    <a:schemeClr val="lt1"/>
                  </a:solidFill>
                  <a:latin typeface="Calibri"/>
                  <a:ea typeface="Calibri"/>
                  <a:cs typeface="Calibri"/>
                  <a:sym typeface="Calibri"/>
                </a:rPr>
                <a:t>How do we ensure that all potential sources for improvement are exploited for the CSI process?</a:t>
              </a:r>
              <a:endParaRPr sz="3000">
                <a:solidFill>
                  <a:schemeClr val="lt1"/>
                </a:solidFill>
                <a:latin typeface="Calibri"/>
                <a:ea typeface="Calibri"/>
                <a:cs typeface="Calibri"/>
                <a:sym typeface="Calibri"/>
              </a:endParaRPr>
            </a:p>
          </p:txBody>
        </p:sp>
        <p:sp>
          <p:nvSpPr>
            <p:cNvPr id="648" name="Google Shape;648;p51"/>
            <p:cNvSpPr/>
            <p:nvPr/>
          </p:nvSpPr>
          <p:spPr>
            <a:xfrm>
              <a:off x="1335381" y="2613047"/>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649" name="Google Shape;64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2623333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56" name="Google Shape;656;p52"/>
          <p:cNvGraphicFramePr/>
          <p:nvPr/>
        </p:nvGraphicFramePr>
        <p:xfrm>
          <a:off x="1981200" y="1697038"/>
          <a:ext cx="8229600" cy="2184146"/>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GR7 Monitoring &amp; Reviewing IT Service Management (CHECK)</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GR7.1 Nonconformities and deviations from goals shall be identified and actions shall be taken to prevent them from recurring.</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GR7.2 The service management policy, service management plan and all service management processes shall be subject to continual improvement. Respective improvements shall be identified, evaluated and implemented according to the Continual Service Improvement Management process (see PR14).</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57" name="Google Shape;657;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1653405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63" name="Google Shape;663;p53"/>
          <p:cNvGrpSpPr/>
          <p:nvPr/>
        </p:nvGrpSpPr>
        <p:grpSpPr>
          <a:xfrm>
            <a:off x="609600" y="1737062"/>
            <a:ext cx="10972800" cy="4545090"/>
            <a:chOff x="0" y="40464"/>
            <a:chExt cx="10972800" cy="4545090"/>
          </a:xfrm>
        </p:grpSpPr>
        <p:sp>
          <p:nvSpPr>
            <p:cNvPr id="664" name="Google Shape;664;p53"/>
            <p:cNvSpPr/>
            <p:nvPr/>
          </p:nvSpPr>
          <p:spPr>
            <a:xfrm>
              <a:off x="0" y="365184"/>
              <a:ext cx="10972800" cy="2217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5" name="Google Shape;665;p53"/>
            <p:cNvSpPr txBox="1"/>
            <p:nvPr/>
          </p:nvSpPr>
          <p:spPr>
            <a:xfrm>
              <a:off x="0" y="365184"/>
              <a:ext cx="10972800" cy="2217600"/>
            </a:xfrm>
            <a:prstGeom prst="rect">
              <a:avLst/>
            </a:prstGeom>
            <a:noFill/>
            <a:ln>
              <a:noFill/>
            </a:ln>
          </p:spPr>
          <p:txBody>
            <a:bodyPr spcFirstLastPara="1" wrap="square" lIns="851600" tIns="458200" rIns="851600" bIns="1564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Promote the idea of continual improvement of the SMS by highlighting the importance of everyone’s contribution to it.</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Support the establishment of the Continual Service Improvement Management process and connect the process to all evaluation activities as part of the SMS that may result in improvements.</a:t>
              </a:r>
              <a:endParaRPr sz="2200" b="0" i="1" u="none" strike="noStrike" cap="none">
                <a:solidFill>
                  <a:schemeClr val="dk1"/>
                </a:solidFill>
                <a:latin typeface="Calibri"/>
                <a:ea typeface="Calibri"/>
                <a:cs typeface="Calibri"/>
                <a:sym typeface="Calibri"/>
              </a:endParaRPr>
            </a:p>
          </p:txBody>
        </p:sp>
        <p:sp>
          <p:nvSpPr>
            <p:cNvPr id="666" name="Google Shape;666;p53"/>
            <p:cNvSpPr/>
            <p:nvPr/>
          </p:nvSpPr>
          <p:spPr>
            <a:xfrm>
              <a:off x="548640" y="40464"/>
              <a:ext cx="7680960" cy="6494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7" name="Google Shape;667;p53"/>
            <p:cNvSpPr txBox="1"/>
            <p:nvPr/>
          </p:nvSpPr>
          <p:spPr>
            <a:xfrm>
              <a:off x="580343" y="72167"/>
              <a:ext cx="7617554" cy="58603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Initial setup of the SMS</a:t>
              </a:r>
              <a:endParaRPr sz="2200">
                <a:solidFill>
                  <a:schemeClr val="lt1"/>
                </a:solidFill>
                <a:latin typeface="Calibri"/>
                <a:ea typeface="Calibri"/>
                <a:cs typeface="Calibri"/>
                <a:sym typeface="Calibri"/>
              </a:endParaRPr>
            </a:p>
          </p:txBody>
        </p:sp>
        <p:sp>
          <p:nvSpPr>
            <p:cNvPr id="668" name="Google Shape;668;p53"/>
            <p:cNvSpPr/>
            <p:nvPr/>
          </p:nvSpPr>
          <p:spPr>
            <a:xfrm>
              <a:off x="0" y="3026304"/>
              <a:ext cx="10972800" cy="15592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9" name="Google Shape;669;p53"/>
            <p:cNvSpPr txBox="1"/>
            <p:nvPr/>
          </p:nvSpPr>
          <p:spPr>
            <a:xfrm>
              <a:off x="0" y="3026304"/>
              <a:ext cx="10972800" cy="1559250"/>
            </a:xfrm>
            <a:prstGeom prst="rect">
              <a:avLst/>
            </a:prstGeom>
            <a:noFill/>
            <a:ln>
              <a:noFill/>
            </a:ln>
          </p:spPr>
          <p:txBody>
            <a:bodyPr spcFirstLastPara="1" wrap="square" lIns="851600" tIns="458200" rIns="851600" bIns="1564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Ensure that identified nonconformities and deviations are prioritized, approved or rejected, and implemented according to the Continual Service Improvement Management process.</a:t>
              </a:r>
              <a:endParaRPr sz="2200" b="0" i="0" u="none" strike="noStrike" cap="none">
                <a:solidFill>
                  <a:schemeClr val="dk1"/>
                </a:solidFill>
                <a:latin typeface="Calibri"/>
                <a:ea typeface="Calibri"/>
                <a:cs typeface="Calibri"/>
                <a:sym typeface="Calibri"/>
              </a:endParaRPr>
            </a:p>
          </p:txBody>
        </p:sp>
        <p:sp>
          <p:nvSpPr>
            <p:cNvPr id="670" name="Google Shape;670;p53"/>
            <p:cNvSpPr/>
            <p:nvPr/>
          </p:nvSpPr>
          <p:spPr>
            <a:xfrm>
              <a:off x="548640" y="2701584"/>
              <a:ext cx="7680960" cy="6494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71" name="Google Shape;671;p53"/>
            <p:cNvSpPr txBox="1"/>
            <p:nvPr/>
          </p:nvSpPr>
          <p:spPr>
            <a:xfrm>
              <a:off x="580343" y="2733287"/>
              <a:ext cx="7617554" cy="58603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Operation and maintenance of the SMS</a:t>
              </a:r>
              <a:endParaRPr sz="2200">
                <a:solidFill>
                  <a:schemeClr val="lt1"/>
                </a:solidFill>
                <a:latin typeface="Calibri"/>
                <a:ea typeface="Calibri"/>
                <a:cs typeface="Calibri"/>
                <a:sym typeface="Calibri"/>
              </a:endParaRPr>
            </a:p>
          </p:txBody>
        </p:sp>
      </p:grpSp>
      <p:sp>
        <p:nvSpPr>
          <p:cNvPr id="672" name="Google Shape;672;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1251143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79" name="Google Shape;679;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graphicFrame>
        <p:nvGraphicFramePr>
          <p:cNvPr id="2" name="Diagram 1">
            <a:extLst>
              <a:ext uri="{FF2B5EF4-FFF2-40B4-BE49-F238E27FC236}">
                <a16:creationId xmlns:a16="http://schemas.microsoft.com/office/drawing/2014/main" id="{3870E3A1-1FDB-EE3D-EF89-E32984FDA0C4}"/>
              </a:ext>
            </a:extLst>
          </p:cNvPr>
          <p:cNvGraphicFramePr/>
          <p:nvPr/>
        </p:nvGraphicFramePr>
        <p:xfrm>
          <a:off x="1485900" y="2985247"/>
          <a:ext cx="9211236" cy="158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384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86" name="Google Shape;686;p5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dirty="0" err="1">
                <a:solidFill>
                  <a:srgbClr val="A5A5A5"/>
                </a:solidFill>
                <a:latin typeface="Calibri" panose="020F0502020204030204" pitchFamily="34" charset="0"/>
                <a:ea typeface="Calibri" panose="020F0502020204030204" pitchFamily="34" charset="0"/>
                <a:cs typeface="Calibri" panose="020F0502020204030204" pitchFamily="34" charset="0"/>
              </a:rPr>
              <a:t>FitSM</a:t>
            </a: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 Foundation wrap-up &amp; ITSM basics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dirty="0">
                <a:latin typeface="Calibri" panose="020F0502020204030204" pitchFamily="34" charset="0"/>
                <a:ea typeface="Calibri" panose="020F0502020204030204" pitchFamily="34" charset="0"/>
                <a:cs typeface="Calibri" panose="020F0502020204030204" pitchFamily="34" charset="0"/>
              </a:rPr>
              <a:t>Roles in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ITSM processes for service operation and control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87" name="Google Shape;687;p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906917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93" name="Google Shape;693;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694" name="Google Shape;694;p5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extLst>
      <p:ext uri="{BB962C8B-B14F-4D97-AF65-F5344CB8AC3E}">
        <p14:creationId xmlns:p14="http://schemas.microsoft.com/office/powerpoint/2010/main" val="2836856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Generic and specific roles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01" name="Google Shape;701;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graphicFrame>
        <p:nvGraphicFramePr>
          <p:cNvPr id="702" name="Google Shape;702;p57"/>
          <p:cNvGraphicFramePr/>
          <p:nvPr/>
        </p:nvGraphicFramePr>
        <p:xfrm>
          <a:off x="609600" y="1696598"/>
          <a:ext cx="10972800" cy="2260630"/>
        </p:xfrm>
        <a:graphic>
          <a:graphicData uri="http://schemas.openxmlformats.org/drawingml/2006/table">
            <a:tbl>
              <a:tblPr firstRow="1" bandRow="1">
                <a:tableStyleId>{B301B821-A1FF-4177-AEE7-76D212191A09}</a:tableStyleId>
              </a:tblPr>
              <a:tblGrid>
                <a:gridCol w="1732350">
                  <a:extLst>
                    <a:ext uri="{9D8B030D-6E8A-4147-A177-3AD203B41FA5}">
                      <a16:colId xmlns:a16="http://schemas.microsoft.com/office/drawing/2014/main" val="20000"/>
                    </a:ext>
                  </a:extLst>
                </a:gridCol>
                <a:gridCol w="4400500">
                  <a:extLst>
                    <a:ext uri="{9D8B030D-6E8A-4147-A177-3AD203B41FA5}">
                      <a16:colId xmlns:a16="http://schemas.microsoft.com/office/drawing/2014/main" val="20001"/>
                    </a:ext>
                  </a:extLst>
                </a:gridCol>
                <a:gridCol w="2419975">
                  <a:extLst>
                    <a:ext uri="{9D8B030D-6E8A-4147-A177-3AD203B41FA5}">
                      <a16:colId xmlns:a16="http://schemas.microsoft.com/office/drawing/2014/main" val="20002"/>
                    </a:ext>
                  </a:extLst>
                </a:gridCol>
                <a:gridCol w="241997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US" sz="1800" dirty="0"/>
                        <a:t>Description</a:t>
                      </a:r>
                      <a:endParaRPr dirty="0"/>
                    </a:p>
                  </a:txBody>
                  <a:tcPr marL="91450" marR="91450" marT="45725" marB="45725"/>
                </a:tc>
                <a:tc>
                  <a:txBody>
                    <a:bodyPr/>
                    <a:lstStyle/>
                    <a:p>
                      <a:pPr marL="0" marR="0" lvl="0" indent="0" algn="l" rtl="0">
                        <a:spcBef>
                          <a:spcPts val="0"/>
                        </a:spcBef>
                        <a:spcAft>
                          <a:spcPts val="0"/>
                        </a:spcAft>
                        <a:buNone/>
                      </a:pPr>
                      <a:r>
                        <a:rPr lang="en-US" sz="1800"/>
                        <a:t>ITSM example</a:t>
                      </a:r>
                      <a:endParaRPr/>
                    </a:p>
                  </a:txBody>
                  <a:tcPr marL="91450" marR="91450" marT="45725" marB="45725"/>
                </a:tc>
                <a:tc>
                  <a:txBody>
                    <a:bodyPr/>
                    <a:lstStyle/>
                    <a:p>
                      <a:pPr marL="0" marR="0" lvl="0" indent="0" algn="l" rtl="0">
                        <a:spcBef>
                          <a:spcPts val="0"/>
                        </a:spcBef>
                        <a:spcAft>
                          <a:spcPts val="0"/>
                        </a:spcAft>
                        <a:buNone/>
                      </a:pPr>
                      <a:r>
                        <a:rPr lang="en-US" sz="1800"/>
                        <a:t>Non-ITSM example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a:t>Generic role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 conceptual class of role which is instantiated in a specific context to create a specific role</a:t>
                      </a:r>
                      <a:endParaRPr/>
                    </a:p>
                  </a:txBody>
                  <a:tcPr marL="91450" marR="91450" marT="45725" marB="45725"/>
                </a:tc>
                <a:tc>
                  <a:txBody>
                    <a:bodyPr/>
                    <a:lstStyle/>
                    <a:p>
                      <a:pPr marL="0" marR="0" lvl="0" indent="0" algn="l" rtl="0">
                        <a:spcBef>
                          <a:spcPts val="0"/>
                        </a:spcBef>
                        <a:spcAft>
                          <a:spcPts val="0"/>
                        </a:spcAft>
                        <a:buNone/>
                      </a:pPr>
                      <a:r>
                        <a:rPr lang="en-US" sz="1600"/>
                        <a:t>Process manager</a:t>
                      </a:r>
                      <a:endParaRPr/>
                    </a:p>
                  </a:txBody>
                  <a:tcPr marL="91450" marR="91450" marT="45725" marB="45725"/>
                </a:tc>
                <a:tc>
                  <a:txBody>
                    <a:bodyPr/>
                    <a:lstStyle/>
                    <a:p>
                      <a:pPr marL="0" marR="0" lvl="0" indent="0" algn="l" rtl="0">
                        <a:spcBef>
                          <a:spcPts val="0"/>
                        </a:spcBef>
                        <a:spcAft>
                          <a:spcPts val="0"/>
                        </a:spcAft>
                        <a:buNone/>
                      </a:pPr>
                      <a:r>
                        <a:rPr lang="en-US" sz="1600"/>
                        <a:t>Flight captain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t>Specific role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 concrete role which can be assigned to a person or team in order to give this person or team the responsibility for something</a:t>
                      </a:r>
                      <a:endParaRPr/>
                    </a:p>
                  </a:txBody>
                  <a:tcPr marL="91450" marR="91450" marT="45725" marB="45725"/>
                </a:tc>
                <a:tc>
                  <a:txBody>
                    <a:bodyPr/>
                    <a:lstStyle/>
                    <a:p>
                      <a:pPr marL="0" marR="0" lvl="0" indent="0" algn="l" rtl="0">
                        <a:spcBef>
                          <a:spcPts val="0"/>
                        </a:spcBef>
                        <a:spcAft>
                          <a:spcPts val="0"/>
                        </a:spcAft>
                        <a:buNone/>
                      </a:pPr>
                      <a:r>
                        <a:rPr lang="en-US" sz="1600"/>
                        <a:t>Incident manager (process manager for the incident and service request management process) of an IT service provider</a:t>
                      </a:r>
                      <a:endParaRPr sz="1600"/>
                    </a:p>
                  </a:txBody>
                  <a:tcPr marL="91450" marR="91450" marT="45725" marB="45725"/>
                </a:tc>
                <a:tc>
                  <a:txBody>
                    <a:bodyPr/>
                    <a:lstStyle/>
                    <a:p>
                      <a:pPr marL="0" marR="0" lvl="0" indent="0" algn="l" rtl="0">
                        <a:spcBef>
                          <a:spcPts val="0"/>
                        </a:spcBef>
                        <a:spcAft>
                          <a:spcPts val="0"/>
                        </a:spcAft>
                        <a:buNone/>
                      </a:pPr>
                      <a:r>
                        <a:rPr lang="en-US" sz="1600" dirty="0"/>
                        <a:t>Flight captain for flight XX123 from Munich to Brussels</a:t>
                      </a:r>
                      <a:endParaRPr sz="1600" dirty="0"/>
                    </a:p>
                  </a:txBody>
                  <a:tcPr marL="91450" marR="9145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4854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Key roles in an SMS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09" name="Google Shape;709;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Crosscutting roles</a:t>
            </a:r>
          </a:p>
          <a:p>
            <a:pPr marL="800100" lvl="1">
              <a:spcBef>
                <a:spcPts val="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SMS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SMS manager</a:t>
            </a:r>
          </a:p>
          <a:p>
            <a:pPr marL="800100" lvl="1">
              <a:spcBef>
                <a:spcPts val="560"/>
              </a:spcBef>
              <a:buSzPts val="2800"/>
              <a:buFont typeface="Arial"/>
              <a:buChar char="•"/>
            </a:pPr>
            <a:r>
              <a:rPr lang="en-US" dirty="0">
                <a:latin typeface="Calibri" panose="020F0502020204030204" pitchFamily="34" charset="0"/>
                <a:ea typeface="Calibri" panose="020F0502020204030204" pitchFamily="34" charset="0"/>
                <a:cs typeface="Calibri" panose="020F0502020204030204" pitchFamily="34" charset="0"/>
              </a:rPr>
              <a:t>Service owner</a:t>
            </a:r>
          </a:p>
          <a:p>
            <a:pPr marL="342900">
              <a:spcBef>
                <a:spcPts val="560"/>
              </a:spcBef>
              <a:buSzPts val="2800"/>
            </a:pPr>
            <a:r>
              <a:rPr lang="en-US" dirty="0">
                <a:latin typeface="Calibri" panose="020F0502020204030204" pitchFamily="34" charset="0"/>
                <a:ea typeface="Calibri" panose="020F0502020204030204" pitchFamily="34" charset="0"/>
                <a:cs typeface="Calibri" panose="020F0502020204030204" pitchFamily="34" charset="0"/>
              </a:rPr>
              <a:t>Process level roles</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manager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Case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staff member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710" name="Google Shape;710;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extLst>
      <p:ext uri="{BB962C8B-B14F-4D97-AF65-F5344CB8AC3E}">
        <p14:creationId xmlns:p14="http://schemas.microsoft.com/office/powerpoint/2010/main" val="2212221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9"/>
          <p:cNvSpPr/>
          <p:nvPr/>
        </p:nvSpPr>
        <p:spPr>
          <a:xfrm>
            <a:off x="2074441" y="3954602"/>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717" name="Google Shape;717;p59"/>
          <p:cNvSpPr/>
          <p:nvPr/>
        </p:nvSpPr>
        <p:spPr>
          <a:xfrm>
            <a:off x="2074441" y="4957246"/>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sp>
        <p:nvSpPr>
          <p:cNvPr id="718" name="Google Shape;718;p5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Key roles in an SMS – Visualisation</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19" name="Google Shape;719;p5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720" name="Google Shape;720;p59"/>
          <p:cNvSpPr/>
          <p:nvPr/>
        </p:nvSpPr>
        <p:spPr>
          <a:xfrm>
            <a:off x="1520789" y="2319687"/>
            <a:ext cx="8811828"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Overall service management system (SMS)</a:t>
            </a:r>
            <a:endParaRPr sz="1800">
              <a:solidFill>
                <a:schemeClr val="dk1"/>
              </a:solidFill>
              <a:latin typeface="Calibri"/>
              <a:ea typeface="Calibri"/>
              <a:cs typeface="Calibri"/>
              <a:sym typeface="Calibri"/>
            </a:endParaRPr>
          </a:p>
        </p:txBody>
      </p:sp>
      <p:sp>
        <p:nvSpPr>
          <p:cNvPr id="721" name="Google Shape;721;p59"/>
          <p:cNvSpPr/>
          <p:nvPr/>
        </p:nvSpPr>
        <p:spPr>
          <a:xfrm>
            <a:off x="221731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1</a:t>
            </a:r>
            <a:endParaRPr sz="1800">
              <a:solidFill>
                <a:schemeClr val="dk1"/>
              </a:solidFill>
              <a:latin typeface="Calibri"/>
              <a:ea typeface="Calibri"/>
              <a:cs typeface="Calibri"/>
              <a:sym typeface="Calibri"/>
            </a:endParaRPr>
          </a:p>
        </p:txBody>
      </p:sp>
      <p:sp>
        <p:nvSpPr>
          <p:cNvPr id="722" name="Google Shape;722;p59"/>
          <p:cNvSpPr/>
          <p:nvPr/>
        </p:nvSpPr>
        <p:spPr>
          <a:xfrm>
            <a:off x="356986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2</a:t>
            </a:r>
            <a:endParaRPr sz="1800">
              <a:solidFill>
                <a:schemeClr val="dk1"/>
              </a:solidFill>
              <a:latin typeface="Calibri"/>
              <a:ea typeface="Calibri"/>
              <a:cs typeface="Calibri"/>
              <a:sym typeface="Calibri"/>
            </a:endParaRPr>
          </a:p>
        </p:txBody>
      </p:sp>
      <p:sp>
        <p:nvSpPr>
          <p:cNvPr id="723" name="Google Shape;723;p59"/>
          <p:cNvSpPr/>
          <p:nvPr/>
        </p:nvSpPr>
        <p:spPr>
          <a:xfrm>
            <a:off x="2398291" y="406988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24" name="Google Shape;724;p59"/>
          <p:cNvSpPr/>
          <p:nvPr/>
        </p:nvSpPr>
        <p:spPr>
          <a:xfrm>
            <a:off x="2398290" y="446040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25" name="Google Shape;725;p59"/>
          <p:cNvSpPr/>
          <p:nvPr/>
        </p:nvSpPr>
        <p:spPr>
          <a:xfrm>
            <a:off x="2398289" y="485093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26" name="Google Shape;726;p59"/>
          <p:cNvSpPr/>
          <p:nvPr/>
        </p:nvSpPr>
        <p:spPr>
          <a:xfrm>
            <a:off x="3748460" y="4050835"/>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27" name="Google Shape;727;p59"/>
          <p:cNvSpPr/>
          <p:nvPr/>
        </p:nvSpPr>
        <p:spPr>
          <a:xfrm>
            <a:off x="3748459" y="4441362"/>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28" name="Google Shape;728;p59"/>
          <p:cNvSpPr/>
          <p:nvPr/>
        </p:nvSpPr>
        <p:spPr>
          <a:xfrm>
            <a:off x="3748458" y="4831889"/>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29" name="Google Shape;729;p59"/>
          <p:cNvSpPr/>
          <p:nvPr/>
        </p:nvSpPr>
        <p:spPr>
          <a:xfrm>
            <a:off x="3627012" y="3301936"/>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30" name="Google Shape;730;p59"/>
          <p:cNvSpPr/>
          <p:nvPr/>
        </p:nvSpPr>
        <p:spPr>
          <a:xfrm>
            <a:off x="2294703" y="331027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31" name="Google Shape;731;p59"/>
          <p:cNvSpPr/>
          <p:nvPr/>
        </p:nvSpPr>
        <p:spPr>
          <a:xfrm>
            <a:off x="2294702" y="2772110"/>
            <a:ext cx="2306245" cy="364328"/>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owner: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Processes 1 &amp; 2</a:t>
            </a:r>
            <a:endParaRPr sz="1800" dirty="0">
              <a:solidFill>
                <a:schemeClr val="dk1"/>
              </a:solidFill>
              <a:latin typeface="Calibri"/>
              <a:ea typeface="Calibri"/>
              <a:cs typeface="Calibri"/>
              <a:sym typeface="Calibri"/>
            </a:endParaRPr>
          </a:p>
        </p:txBody>
      </p:sp>
      <p:sp>
        <p:nvSpPr>
          <p:cNvPr id="732" name="Google Shape;732;p59"/>
          <p:cNvSpPr/>
          <p:nvPr/>
        </p:nvSpPr>
        <p:spPr>
          <a:xfrm>
            <a:off x="2275652" y="411393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33" name="Google Shape;733;p59"/>
          <p:cNvSpPr txBox="1"/>
          <p:nvPr/>
        </p:nvSpPr>
        <p:spPr>
          <a:xfrm rot="-5400000">
            <a:off x="1934340" y="44762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34" name="Google Shape;734;p59"/>
          <p:cNvSpPr/>
          <p:nvPr/>
        </p:nvSpPr>
        <p:spPr>
          <a:xfrm>
            <a:off x="3624626" y="4100853"/>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35" name="Google Shape;735;p59"/>
          <p:cNvSpPr txBox="1"/>
          <p:nvPr/>
        </p:nvSpPr>
        <p:spPr>
          <a:xfrm rot="-5400000">
            <a:off x="3283315" y="44631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36" name="Google Shape;736;p59"/>
          <p:cNvSpPr/>
          <p:nvPr/>
        </p:nvSpPr>
        <p:spPr>
          <a:xfrm>
            <a:off x="4959573" y="2772110"/>
            <a:ext cx="1915469" cy="364328"/>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owner: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3</a:t>
            </a:r>
            <a:endParaRPr sz="1800" dirty="0">
              <a:solidFill>
                <a:schemeClr val="dk1"/>
              </a:solidFill>
              <a:latin typeface="Calibri"/>
              <a:ea typeface="Calibri"/>
              <a:cs typeface="Calibri"/>
              <a:sym typeface="Calibri"/>
            </a:endParaRPr>
          </a:p>
        </p:txBody>
      </p:sp>
      <p:sp>
        <p:nvSpPr>
          <p:cNvPr id="737" name="Google Shape;737;p59"/>
          <p:cNvSpPr/>
          <p:nvPr/>
        </p:nvSpPr>
        <p:spPr>
          <a:xfrm>
            <a:off x="5321273" y="342933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738" name="Google Shape;738;p59"/>
          <p:cNvSpPr/>
          <p:nvPr/>
        </p:nvSpPr>
        <p:spPr>
          <a:xfrm>
            <a:off x="5502250" y="404846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39" name="Google Shape;739;p59"/>
          <p:cNvSpPr/>
          <p:nvPr/>
        </p:nvSpPr>
        <p:spPr>
          <a:xfrm>
            <a:off x="5502249" y="443898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40" name="Google Shape;740;p59"/>
          <p:cNvSpPr/>
          <p:nvPr/>
        </p:nvSpPr>
        <p:spPr>
          <a:xfrm>
            <a:off x="5502248" y="482951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41" name="Google Shape;741;p59"/>
          <p:cNvSpPr/>
          <p:nvPr/>
        </p:nvSpPr>
        <p:spPr>
          <a:xfrm>
            <a:off x="5398662" y="328885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42" name="Google Shape;742;p59"/>
          <p:cNvSpPr/>
          <p:nvPr/>
        </p:nvSpPr>
        <p:spPr>
          <a:xfrm>
            <a:off x="5379611" y="409251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43" name="Google Shape;743;p59"/>
          <p:cNvSpPr txBox="1"/>
          <p:nvPr/>
        </p:nvSpPr>
        <p:spPr>
          <a:xfrm rot="-5400000">
            <a:off x="5038299" y="445485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44" name="Google Shape;744;p59"/>
          <p:cNvSpPr/>
          <p:nvPr/>
        </p:nvSpPr>
        <p:spPr>
          <a:xfrm>
            <a:off x="7507854" y="4604822"/>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2</a:t>
            </a:r>
            <a:endParaRPr sz="1800">
              <a:solidFill>
                <a:schemeClr val="dk1"/>
              </a:solidFill>
              <a:latin typeface="Calibri"/>
              <a:ea typeface="Calibri"/>
              <a:cs typeface="Calibri"/>
              <a:sym typeface="Calibri"/>
            </a:endParaRPr>
          </a:p>
        </p:txBody>
      </p:sp>
      <p:sp>
        <p:nvSpPr>
          <p:cNvPr id="745" name="Google Shape;745;p59"/>
          <p:cNvSpPr/>
          <p:nvPr/>
        </p:nvSpPr>
        <p:spPr>
          <a:xfrm>
            <a:off x="7507854" y="3602178"/>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1</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4097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SMS owner: General tasks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51" name="Google Shape;751;p60"/>
          <p:cNvGraphicFramePr/>
          <p:nvPr/>
        </p:nvGraphicFramePr>
        <p:xfrm>
          <a:off x="1981200" y="1697038"/>
          <a:ext cx="8229600" cy="4754900"/>
        </p:xfrm>
        <a:graphic>
          <a:graphicData uri="http://schemas.openxmlformats.org/drawingml/2006/table">
            <a:tbl>
              <a:tblPr firstRow="1" bandRow="1">
                <a:tableStyleId>{B301B821-A1FF-4177-AEE7-76D212191A09}</a:tableStyleId>
              </a:tblPr>
              <a:tblGrid>
                <a:gridCol w="1666875">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SMS owner</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Senior accountable owner of the entire service management system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Overall accountability for all ITSM-related activities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concerns in the context of </a:t>
                      </a:r>
                      <a:r>
                        <a:rPr lang="en-US" sz="1600" u="sng"/>
                        <a:t>governing</a:t>
                      </a:r>
                      <a:r>
                        <a:rPr lang="en-US" sz="1600"/>
                        <a:t>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Define and approve goals and policies for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Nominate the process owners and/or managers, and ensure they are competent to fulfil their roles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Approve changes to the overall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Decide on the provision of resources dedicated to ITSM</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Based on monitoring and reviews, decide on necessary changes in the goals, policies and provided resources for the SMS</a:t>
                      </a:r>
                      <a:endParaRPr/>
                    </a:p>
                  </a:txBody>
                  <a:tcPr marL="91450" marR="91450" marT="45725" marB="45725"/>
                </a:tc>
                <a:tc>
                  <a:txBody>
                    <a:bodyPr/>
                    <a:lstStyle/>
                    <a:p>
                      <a:pPr marL="0" marR="0" lvl="0" indent="0" algn="l" rtl="0">
                        <a:spcBef>
                          <a:spcPts val="0"/>
                        </a:spcBef>
                        <a:spcAft>
                          <a:spcPts val="0"/>
                        </a:spcAft>
                        <a:buNone/>
                      </a:pPr>
                      <a:r>
                        <a:rPr lang="en-US" sz="1600" dirty="0"/>
                        <a:t>1 for the overall SMS</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Often, the person taking over the SMS owner role may also take over the process owner role for the entirety or a subset of the ITSM processes.</a:t>
                      </a:r>
                      <a:endParaRPr sz="1600" i="1" dirty="0"/>
                    </a:p>
                  </a:txBody>
                  <a:tcPr marL="91450" marR="91450" marT="45725" marB="45725"/>
                </a:tc>
                <a:extLst>
                  <a:ext uri="{0D108BD9-81ED-4DB2-BD59-A6C34878D82A}">
                    <a16:rowId xmlns:a16="http://schemas.microsoft.com/office/drawing/2014/main" val="10001"/>
                  </a:ext>
                </a:extLst>
              </a:tr>
            </a:tbl>
          </a:graphicData>
        </a:graphic>
      </p:graphicFrame>
      <p:sp>
        <p:nvSpPr>
          <p:cNvPr id="752" name="Google Shape;752;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Tree>
    <p:extLst>
      <p:ext uri="{BB962C8B-B14F-4D97-AF65-F5344CB8AC3E}">
        <p14:creationId xmlns:p14="http://schemas.microsoft.com/office/powerpoint/2010/main" val="339952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parts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100" name="Google Shape;100;p7"/>
          <p:cNvGrpSpPr/>
          <p:nvPr/>
        </p:nvGrpSpPr>
        <p:grpSpPr>
          <a:xfrm>
            <a:off x="732673" y="1820050"/>
            <a:ext cx="10623368" cy="4793030"/>
            <a:chOff x="692908" y="308930"/>
            <a:chExt cx="7359280" cy="6064102"/>
          </a:xfrm>
        </p:grpSpPr>
        <p:sp>
          <p:nvSpPr>
            <p:cNvPr id="101" name="Google Shape;101;p7"/>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2" name="Google Shape;102;p7"/>
            <p:cNvSpPr/>
            <p:nvPr/>
          </p:nvSpPr>
          <p:spPr>
            <a:xfrm>
              <a:off x="710688" y="4004670"/>
              <a:ext cx="7341499" cy="2368362"/>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3" name="Google Shape;103;p7"/>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FitSM-1</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Requirements</a:t>
              </a:r>
              <a:endParaRPr dirty="0">
                <a:latin typeface="Wingdings" panose="05000000000000000000" pitchFamily="2" charset="2"/>
              </a:endParaRPr>
            </a:p>
          </p:txBody>
        </p:sp>
        <p:sp>
          <p:nvSpPr>
            <p:cNvPr id="104" name="Google Shape;104;p7"/>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FitSM-2</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Process activities and implementation</a:t>
              </a:r>
              <a:endParaRPr dirty="0">
                <a:latin typeface="Wingdings" panose="05000000000000000000" pitchFamily="2" charset="2"/>
              </a:endParaRPr>
            </a:p>
          </p:txBody>
        </p:sp>
        <p:sp>
          <p:nvSpPr>
            <p:cNvPr id="105" name="Google Shape;105;p7"/>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FitSM-3</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Role model</a:t>
              </a:r>
              <a:endParaRPr dirty="0">
                <a:latin typeface="Wingdings" panose="05000000000000000000" pitchFamily="2" charset="2"/>
              </a:endParaRPr>
            </a:p>
          </p:txBody>
        </p:sp>
        <p:sp>
          <p:nvSpPr>
            <p:cNvPr id="106" name="Google Shape;106;p7"/>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FitSM-5</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Implementation guides</a:t>
              </a:r>
              <a:endParaRPr dirty="0">
                <a:latin typeface="Wingdings" panose="05000000000000000000" pitchFamily="2" charset="2"/>
              </a:endParaRPr>
            </a:p>
          </p:txBody>
        </p:sp>
        <p:cxnSp>
          <p:nvCxnSpPr>
            <p:cNvPr id="107" name="Google Shape;107;p7"/>
            <p:cNvCxnSpPr>
              <a:cxnSpLocks/>
              <a:stCxn id="105" idx="0"/>
              <a:endCxn id="103" idx="2"/>
            </p:cNvCxnSpPr>
            <p:nvPr/>
          </p:nvCxnSpPr>
          <p:spPr>
            <a:xfrm rot="16200000" flipV="1">
              <a:off x="5110160" y="1812825"/>
              <a:ext cx="449864" cy="1826607"/>
            </a:xfrm>
            <a:prstGeom prst="bentConnector3">
              <a:avLst>
                <a:gd name="adj1" fmla="val 50000"/>
              </a:avLst>
            </a:prstGeom>
            <a:noFill/>
            <a:ln w="12700" cap="flat" cmpd="sng">
              <a:solidFill>
                <a:schemeClr val="dk1"/>
              </a:solidFill>
              <a:prstDash val="solid"/>
              <a:round/>
              <a:headEnd type="none" w="sm" len="sm"/>
              <a:tailEnd type="stealth" w="med" len="med"/>
            </a:ln>
          </p:spPr>
        </p:cxnSp>
        <p:cxnSp>
          <p:nvCxnSpPr>
            <p:cNvPr id="108" name="Google Shape;108;p7"/>
            <p:cNvCxnSpPr>
              <a:cxnSpLocks/>
              <a:stCxn id="104" idx="0"/>
              <a:endCxn id="103" idx="2"/>
            </p:cNvCxnSpPr>
            <p:nvPr/>
          </p:nvCxnSpPr>
          <p:spPr>
            <a:xfrm rot="5400000" flipH="1" flipV="1">
              <a:off x="3287782" y="1817054"/>
              <a:ext cx="449864" cy="1818148"/>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109" name="Google Shape;109;p7"/>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FitSM-0</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Overview &amp; vocabulary</a:t>
              </a:r>
              <a:endParaRPr dirty="0">
                <a:latin typeface="Wingdings" panose="05000000000000000000" pitchFamily="2" charset="2"/>
              </a:endParaRPr>
            </a:p>
          </p:txBody>
        </p:sp>
        <p:sp>
          <p:nvSpPr>
            <p:cNvPr id="110" name="Google Shape;110;p7"/>
            <p:cNvSpPr/>
            <p:nvPr/>
          </p:nvSpPr>
          <p:spPr>
            <a:xfrm>
              <a:off x="855591" y="5047848"/>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FitSM-4</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Templates and samples</a:t>
              </a:r>
              <a:endParaRPr dirty="0">
                <a:latin typeface="Wingdings" panose="05000000000000000000" pitchFamily="2" charset="2"/>
              </a:endParaRPr>
            </a:p>
          </p:txBody>
        </p:sp>
        <p:sp>
          <p:nvSpPr>
            <p:cNvPr id="111" name="Google Shape;111;p7"/>
            <p:cNvSpPr/>
            <p:nvPr/>
          </p:nvSpPr>
          <p:spPr>
            <a:xfrm>
              <a:off x="5777599"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FitSM-6</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Maturity and capability assessment scheme</a:t>
              </a:r>
              <a:endParaRPr dirty="0">
                <a:latin typeface="Wingdings" panose="05000000000000000000" pitchFamily="2" charset="2"/>
              </a:endParaRPr>
            </a:p>
          </p:txBody>
        </p:sp>
        <p:cxnSp>
          <p:nvCxnSpPr>
            <p:cNvPr id="112" name="Google Shape;112;p7"/>
            <p:cNvCxnSpPr/>
            <p:nvPr/>
          </p:nvCxnSpPr>
          <p:spPr>
            <a:xfrm rot="5400000">
              <a:off x="4196857" y="1556263"/>
              <a:ext cx="449865" cy="1"/>
            </a:xfrm>
            <a:prstGeom prst="bentConnector3">
              <a:avLst>
                <a:gd name="adj1" fmla="val -15928"/>
              </a:avLst>
            </a:prstGeom>
            <a:noFill/>
            <a:ln w="12700" cap="flat" cmpd="sng">
              <a:solidFill>
                <a:schemeClr val="dk1"/>
              </a:solidFill>
              <a:prstDash val="solid"/>
              <a:round/>
              <a:headEnd type="none" w="sm" len="sm"/>
              <a:tailEnd type="stealth" w="med" len="med"/>
            </a:ln>
          </p:spPr>
        </p:cxnSp>
        <p:sp>
          <p:nvSpPr>
            <p:cNvPr id="113" name="Google Shape;113;p7"/>
            <p:cNvSpPr txBox="1"/>
            <p:nvPr/>
          </p:nvSpPr>
          <p:spPr>
            <a:xfrm>
              <a:off x="710688" y="4591297"/>
              <a:ext cx="2193427" cy="425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Implementation aids</a:t>
              </a:r>
              <a:endParaRPr dirty="0">
                <a:latin typeface="Wingdings" panose="05000000000000000000" pitchFamily="2" charset="2"/>
              </a:endParaRPr>
            </a:p>
          </p:txBody>
        </p:sp>
        <p:sp>
          <p:nvSpPr>
            <p:cNvPr id="114" name="Google Shape;114;p7"/>
            <p:cNvSpPr txBox="1"/>
            <p:nvPr/>
          </p:nvSpPr>
          <p:spPr>
            <a:xfrm>
              <a:off x="710688" y="327204"/>
              <a:ext cx="1586628" cy="7398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Core standard</a:t>
              </a:r>
              <a:endParaRPr dirty="0">
                <a:latin typeface="Wingdings" panose="05000000000000000000" pitchFamily="2" charset="2"/>
              </a:endParaRPr>
            </a:p>
          </p:txBody>
        </p:sp>
      </p:grpSp>
      <p:pic>
        <p:nvPicPr>
          <p:cNvPr id="115" name="Google Shape;115;p7"/>
          <p:cNvPicPr preferRelativeResize="0"/>
          <p:nvPr/>
        </p:nvPicPr>
        <p:blipFill rotWithShape="1">
          <a:blip r:embed="rId3">
            <a:alphaModFix/>
          </a:blip>
          <a:srcRect/>
          <a:stretch/>
        </p:blipFill>
        <p:spPr>
          <a:xfrm>
            <a:off x="7605771" y="2167870"/>
            <a:ext cx="1131829" cy="396000"/>
          </a:xfrm>
          <a:prstGeom prst="rect">
            <a:avLst/>
          </a:prstGeom>
          <a:noFill/>
          <a:ln>
            <a:noFill/>
          </a:ln>
        </p:spPr>
      </p:pic>
      <p:pic>
        <p:nvPicPr>
          <p:cNvPr id="116" name="Google Shape;116;p7"/>
          <p:cNvPicPr preferRelativeResize="0"/>
          <p:nvPr/>
        </p:nvPicPr>
        <p:blipFill rotWithShape="1">
          <a:blip r:embed="rId3">
            <a:alphaModFix/>
          </a:blip>
          <a:srcRect/>
          <a:stretch/>
        </p:blipFill>
        <p:spPr>
          <a:xfrm>
            <a:off x="10058799" y="4042190"/>
            <a:ext cx="1131829" cy="396000"/>
          </a:xfrm>
          <a:prstGeom prst="rect">
            <a:avLst/>
          </a:prstGeom>
          <a:noFill/>
          <a:ln>
            <a:noFill/>
          </a:ln>
        </p:spPr>
      </p:pic>
      <p:pic>
        <p:nvPicPr>
          <p:cNvPr id="117" name="Google Shape;117;p7"/>
          <p:cNvPicPr preferRelativeResize="0"/>
          <p:nvPr/>
        </p:nvPicPr>
        <p:blipFill rotWithShape="1">
          <a:blip r:embed="rId3">
            <a:alphaModFix/>
          </a:blip>
          <a:srcRect/>
          <a:stretch/>
        </p:blipFill>
        <p:spPr>
          <a:xfrm>
            <a:off x="5067435" y="4042190"/>
            <a:ext cx="1131829" cy="396000"/>
          </a:xfrm>
          <a:prstGeom prst="rect">
            <a:avLst/>
          </a:prstGeom>
          <a:noFill/>
          <a:ln>
            <a:noFill/>
          </a:ln>
        </p:spPr>
      </p:pic>
      <p:pic>
        <p:nvPicPr>
          <p:cNvPr id="118" name="Google Shape;118;p7"/>
          <p:cNvPicPr preferRelativeResize="0"/>
          <p:nvPr/>
        </p:nvPicPr>
        <p:blipFill rotWithShape="1">
          <a:blip r:embed="rId3">
            <a:alphaModFix/>
          </a:blip>
          <a:srcRect/>
          <a:stretch/>
        </p:blipFill>
        <p:spPr>
          <a:xfrm>
            <a:off x="817483" y="6100473"/>
            <a:ext cx="1131829" cy="396000"/>
          </a:xfrm>
          <a:prstGeom prst="rect">
            <a:avLst/>
          </a:prstGeom>
          <a:noFill/>
          <a:ln>
            <a:noFill/>
          </a:ln>
        </p:spPr>
      </p:pic>
      <p:pic>
        <p:nvPicPr>
          <p:cNvPr id="119" name="Google Shape;119;p7"/>
          <p:cNvPicPr preferRelativeResize="0"/>
          <p:nvPr/>
        </p:nvPicPr>
        <p:blipFill rotWithShape="1">
          <a:blip r:embed="rId3">
            <a:alphaModFix/>
          </a:blip>
          <a:srcRect/>
          <a:stretch/>
        </p:blipFill>
        <p:spPr>
          <a:xfrm>
            <a:off x="5478442" y="6131882"/>
            <a:ext cx="1131829" cy="396000"/>
          </a:xfrm>
          <a:prstGeom prst="rect">
            <a:avLst/>
          </a:prstGeom>
          <a:noFill/>
          <a:ln>
            <a:noFill/>
          </a:ln>
        </p:spPr>
      </p:pic>
      <p:pic>
        <p:nvPicPr>
          <p:cNvPr id="120" name="Google Shape;120;p7"/>
          <p:cNvPicPr preferRelativeResize="0"/>
          <p:nvPr/>
        </p:nvPicPr>
        <p:blipFill rotWithShape="1">
          <a:blip r:embed="rId3">
            <a:alphaModFix/>
          </a:blip>
          <a:srcRect/>
          <a:stretch/>
        </p:blipFill>
        <p:spPr>
          <a:xfrm>
            <a:off x="7293623" y="3070262"/>
            <a:ext cx="1131829" cy="396000"/>
          </a:xfrm>
          <a:prstGeom prst="rect">
            <a:avLst/>
          </a:prstGeom>
          <a:noFill/>
          <a:ln>
            <a:noFill/>
          </a:ln>
        </p:spPr>
      </p:pic>
      <p:pic>
        <p:nvPicPr>
          <p:cNvPr id="121" name="Google Shape;121;p7"/>
          <p:cNvPicPr preferRelativeResize="0"/>
          <p:nvPr/>
        </p:nvPicPr>
        <p:blipFill rotWithShape="1">
          <a:blip r:embed="rId3">
            <a:alphaModFix/>
          </a:blip>
          <a:srcRect/>
          <a:stretch/>
        </p:blipFill>
        <p:spPr>
          <a:xfrm>
            <a:off x="10144723" y="6108094"/>
            <a:ext cx="1131829" cy="396000"/>
          </a:xfrm>
          <a:prstGeom prst="rect">
            <a:avLst/>
          </a:prstGeom>
          <a:noFill/>
          <a:ln>
            <a:noFill/>
          </a:ln>
        </p:spPr>
      </p:pic>
    </p:spTree>
    <p:extLst>
      <p:ext uri="{BB962C8B-B14F-4D97-AF65-F5344CB8AC3E}">
        <p14:creationId xmlns:p14="http://schemas.microsoft.com/office/powerpoint/2010/main" val="364596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SMS manager: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58" name="Google Shape;758;p61"/>
          <p:cNvGraphicFramePr/>
          <p:nvPr/>
        </p:nvGraphicFramePr>
        <p:xfrm>
          <a:off x="1981200" y="1697038"/>
          <a:ext cx="8229600" cy="4754900"/>
        </p:xfrm>
        <a:graphic>
          <a:graphicData uri="http://schemas.openxmlformats.org/drawingml/2006/table">
            <a:tbl>
              <a:tblPr firstRow="1" bandRow="1">
                <a:tableStyleId>{B301B821-A1FF-4177-AEE7-76D212191A09}</a:tableStyleId>
              </a:tblPr>
              <a:tblGrid>
                <a:gridCol w="1666875">
                  <a:extLst>
                    <a:ext uri="{9D8B030D-6E8A-4147-A177-3AD203B41FA5}">
                      <a16:colId xmlns:a16="http://schemas.microsoft.com/office/drawing/2014/main" val="20000"/>
                    </a:ext>
                  </a:extLst>
                </a:gridCol>
                <a:gridCol w="450532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SMS manager</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all </a:t>
                      </a:r>
                      <a:r>
                        <a:rPr lang="en-US" sz="1600" u="sng"/>
                        <a:t>tactical concerns</a:t>
                      </a:r>
                      <a:r>
                        <a:rPr lang="en-US" sz="1600"/>
                        <a:t> (including planning and development) in the context of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service management plan and ensure it is available to relevant stakeholders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IT service management processes are implemented according to approved goals and policies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Maintain an adequate level of awareness and competence of the people involved in the SMS, in particular the process managers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Monitor and keep track of the suitability, effectiveness and maturity of the entire SMS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Report and, if necessary, escalate to the SMS owner</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Identify opportunities for improving the effectiveness and efficiency of the SMS</a:t>
                      </a:r>
                      <a:endParaRPr/>
                    </a:p>
                  </a:txBody>
                  <a:tcPr marL="91450" marR="91450" marT="45725" marB="45725"/>
                </a:tc>
                <a:tc>
                  <a:txBody>
                    <a:bodyPr/>
                    <a:lstStyle/>
                    <a:p>
                      <a:pPr marL="0" marR="0" lvl="0" indent="0" algn="l" rtl="0">
                        <a:spcBef>
                          <a:spcPts val="0"/>
                        </a:spcBef>
                        <a:spcAft>
                          <a:spcPts val="0"/>
                        </a:spcAft>
                        <a:buNone/>
                      </a:pPr>
                      <a:r>
                        <a:rPr lang="en-US" sz="1600" dirty="0"/>
                        <a:t>1 for the overall SMS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759" name="Google Shape;759;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891483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Service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94" name="Google Shape;794;p66"/>
          <p:cNvGraphicFramePr/>
          <p:nvPr/>
        </p:nvGraphicFramePr>
        <p:xfrm>
          <a:off x="1981200" y="1697038"/>
          <a:ext cx="8229600" cy="4511060"/>
        </p:xfrm>
        <a:graphic>
          <a:graphicData uri="http://schemas.openxmlformats.org/drawingml/2006/table">
            <a:tbl>
              <a:tblPr firstRow="1" bandRow="1">
                <a:tableStyleId>{B301B821-A1FF-4177-AEE7-76D212191A09}</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Service owner</a:t>
                      </a:r>
                      <a:endParaRPr sz="160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dirty="0"/>
                        <a:t>Overall responsibility for one specific service which is part of the service portfolio</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Act as the primary contact point for all (process-independent) concerns in the context of that specific service</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Act as an “expert” for the service in technical and non-technical concerns</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Maintain the core service documentation, such as the service specification / description</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Be kept informed of every event, situation or change connected to the service</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Be involved in tasks significantly related to the service as part of selected ITSM processes, in particular SPM and SLM </a:t>
                      </a:r>
                      <a:r>
                        <a:rPr lang="en-US" sz="1600" b="1" dirty="0"/>
                        <a:t>(see: process-specific role models)</a:t>
                      </a:r>
                      <a:endParaRPr sz="1600" dirty="0"/>
                    </a:p>
                    <a:p>
                      <a:pPr marL="285750" marR="0" lvl="0" indent="-285750" algn="l" rtl="0">
                        <a:lnSpc>
                          <a:spcPct val="100000"/>
                        </a:lnSpc>
                        <a:spcBef>
                          <a:spcPts val="0"/>
                        </a:spcBef>
                        <a:spcAft>
                          <a:spcPts val="0"/>
                        </a:spcAft>
                        <a:buClr>
                          <a:schemeClr val="dk1"/>
                        </a:buClr>
                        <a:buSzPts val="1600"/>
                        <a:buFont typeface="Arial"/>
                        <a:buChar char="•"/>
                      </a:pPr>
                      <a:r>
                        <a:rPr lang="en-US" sz="1600" dirty="0"/>
                        <a:t>Report on the service to the SMS owner</a:t>
                      </a:r>
                      <a:endParaRPr dirty="0"/>
                    </a:p>
                  </a:txBody>
                  <a:tcPr marL="91450" marR="91450" marT="45725" marB="45725"/>
                </a:tc>
                <a:tc>
                  <a:txBody>
                    <a:bodyPr/>
                    <a:lstStyle/>
                    <a:p>
                      <a:pPr marL="0" marR="0" lvl="0" indent="0" algn="l" rtl="0">
                        <a:spcBef>
                          <a:spcPts val="0"/>
                        </a:spcBef>
                        <a:spcAft>
                          <a:spcPts val="0"/>
                        </a:spcAft>
                        <a:buNone/>
                      </a:pPr>
                      <a:r>
                        <a:rPr lang="en-US" sz="1600" dirty="0"/>
                        <a:t>1 per service in the service portfolio</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One person may take over the service owner role for one or more (or even all) services.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795" name="Google Shape;795;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extLst>
      <p:ext uri="{BB962C8B-B14F-4D97-AF65-F5344CB8AC3E}">
        <p14:creationId xmlns:p14="http://schemas.microsoft.com/office/powerpoint/2010/main" val="1807571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Process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65" name="Google Shape;765;p62"/>
          <p:cNvGraphicFramePr/>
          <p:nvPr/>
        </p:nvGraphicFramePr>
        <p:xfrm>
          <a:off x="1981200" y="1697038"/>
          <a:ext cx="8229600" cy="4511060"/>
        </p:xfrm>
        <a:graphic>
          <a:graphicData uri="http://schemas.openxmlformats.org/drawingml/2006/table">
            <a:tbl>
              <a:tblPr firstRow="1" bandRow="1">
                <a:tableStyleId>{B301B821-A1FF-4177-AEE7-76D212191A09}</a:tableStyleId>
              </a:tblPr>
              <a:tblGrid>
                <a:gridCol w="1666875">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Process owner </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(optional, see comment in right column)</a:t>
                      </a:r>
                      <a:endParaRPr sz="1600" i="1"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concerns in the context of </a:t>
                      </a:r>
                      <a:r>
                        <a:rPr lang="en-US" sz="1600" u="sng"/>
                        <a:t>governing</a:t>
                      </a:r>
                      <a:r>
                        <a:rPr lang="en-US" sz="1600"/>
                        <a:t> one specific ITSM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Define and approve goals and policies in the context of the process according to the overall SMS goals and policies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Nominate the process manager, and ensure he / she is competent to fulfil this role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Approve changes / improvements to the operational process, such as (significant) changes to the process definition</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Decide on the provision of resources dedicated to the process and its activities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Based on process monitoring and reviews, decide on necessary changes in the process-specific goals, policies and provided resources</a:t>
                      </a:r>
                      <a:endParaRPr/>
                    </a:p>
                  </a:txBody>
                  <a:tcPr marL="91450" marR="91450" marT="45725" marB="45725"/>
                </a:tc>
                <a:tc>
                  <a:txBody>
                    <a:bodyPr/>
                    <a:lstStyle/>
                    <a:p>
                      <a:pPr marL="0" marR="0" lvl="0" indent="0" algn="l" rtl="0">
                        <a:spcBef>
                          <a:spcPts val="0"/>
                        </a:spcBef>
                        <a:spcAft>
                          <a:spcPts val="0"/>
                        </a:spcAft>
                        <a:buNone/>
                      </a:pPr>
                      <a:r>
                        <a:rPr lang="en-US" sz="1600" dirty="0"/>
                        <a:t>1 per process</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In many situations in practice, the SMS owner takes over the role of the process owner for </a:t>
                      </a:r>
                      <a:r>
                        <a:rPr lang="en-US" sz="1600" u="sng" dirty="0"/>
                        <a:t>all</a:t>
                      </a:r>
                      <a:r>
                        <a:rPr lang="en-US" sz="1600" dirty="0"/>
                        <a:t> ITSM processes. If this is the case, it is not required to establish the process owner role as a dedicated role at all, since it is merged with the SMS owner role.</a:t>
                      </a:r>
                      <a:endParaRPr sz="1600" i="1" dirty="0"/>
                    </a:p>
                  </a:txBody>
                  <a:tcPr marL="91450" marR="91450" marT="45725" marB="45725"/>
                </a:tc>
                <a:extLst>
                  <a:ext uri="{0D108BD9-81ED-4DB2-BD59-A6C34878D82A}">
                    <a16:rowId xmlns:a16="http://schemas.microsoft.com/office/drawing/2014/main" val="10001"/>
                  </a:ext>
                </a:extLst>
              </a:tr>
            </a:tbl>
          </a:graphicData>
        </a:graphic>
      </p:graphicFrame>
      <p:sp>
        <p:nvSpPr>
          <p:cNvPr id="766" name="Google Shape;766;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391434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Process manager: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72" name="Google Shape;772;p63"/>
          <p:cNvGraphicFramePr/>
          <p:nvPr/>
        </p:nvGraphicFramePr>
        <p:xfrm>
          <a:off x="1981200" y="1697038"/>
          <a:ext cx="8229600" cy="4511060"/>
        </p:xfrm>
        <a:graphic>
          <a:graphicData uri="http://schemas.openxmlformats.org/drawingml/2006/table">
            <a:tbl>
              <a:tblPr firstRow="1" bandRow="1">
                <a:tableStyleId>{B301B821-A1FF-4177-AEE7-76D212191A09}</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Process manager</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t>
                      </a:r>
                      <a:r>
                        <a:rPr lang="en-US" sz="1600" u="sng"/>
                        <a:t>operational concerns</a:t>
                      </a:r>
                      <a:r>
                        <a:rPr lang="en-US" sz="1600"/>
                        <a:t> in the context of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process definition / description and ensure it is available to relevant persons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Maintain an adequate level of awareness and competence of the people involved in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Monitor and keep track of the process execution and results (incl. process reviews)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Report on process performance to the process owner</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Escalate to the process owner, if necessary</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Identify opportunities for improving the effectiveness and efficiency of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b="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dirty="0"/>
                        <a:t>1 per process</a:t>
                      </a:r>
                      <a:endParaRPr dirty="0"/>
                    </a:p>
                    <a:p>
                      <a:pPr marL="0" marR="0" lvl="0" indent="0" algn="l" rtl="0">
                        <a:spcBef>
                          <a:spcPts val="0"/>
                        </a:spcBef>
                        <a:spcAft>
                          <a:spcPts val="0"/>
                        </a:spcAft>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dirty="0"/>
                        <a:t>One person may take over the process manager role for one or more processes.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773" name="Google Shape;773;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extLst>
      <p:ext uri="{BB962C8B-B14F-4D97-AF65-F5344CB8AC3E}">
        <p14:creationId xmlns:p14="http://schemas.microsoft.com/office/powerpoint/2010/main" val="143462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Case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79" name="Google Shape;779;p64"/>
          <p:cNvGraphicFramePr/>
          <p:nvPr/>
        </p:nvGraphicFramePr>
        <p:xfrm>
          <a:off x="1981200" y="1697038"/>
          <a:ext cx="8229600" cy="3535700"/>
        </p:xfrm>
        <a:graphic>
          <a:graphicData uri="http://schemas.openxmlformats.org/drawingml/2006/table">
            <a:tbl>
              <a:tblPr firstRow="1" bandRow="1">
                <a:tableStyleId>{B301B821-A1FF-4177-AEE7-76D212191A09}</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Case owner</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Overall responsibility for one specific case occurring in a process context (e.g. one specific incident to be resolved or one specific SLA to be maintained)</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all concerns in the context of that specific case</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Coordinate all activities required to handle / resolve the specific case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Escalate exceptions to the process manager, where required</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b="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dirty="0"/>
                        <a:t>1 per case</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There may be different cases per process at a time. One person or group may be assigned the case owner role for one or more (or even all) concurrent cases.</a:t>
                      </a:r>
                      <a:endParaRPr sz="1600" i="1" dirty="0"/>
                    </a:p>
                  </a:txBody>
                  <a:tcPr marL="91450" marR="91450" marT="45725" marB="45725"/>
                </a:tc>
                <a:extLst>
                  <a:ext uri="{0D108BD9-81ED-4DB2-BD59-A6C34878D82A}">
                    <a16:rowId xmlns:a16="http://schemas.microsoft.com/office/drawing/2014/main" val="10001"/>
                  </a:ext>
                </a:extLst>
              </a:tr>
            </a:tbl>
          </a:graphicData>
        </a:graphic>
      </p:graphicFrame>
      <p:sp>
        <p:nvSpPr>
          <p:cNvPr id="780" name="Google Shape;780;p6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
        <p:nvSpPr>
          <p:cNvPr id="781" name="Google Shape;781;p64"/>
          <p:cNvSpPr txBox="1"/>
          <p:nvPr/>
        </p:nvSpPr>
        <p:spPr>
          <a:xfrm>
            <a:off x="1981200" y="5336143"/>
            <a:ext cx="825469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Note:</a:t>
            </a:r>
            <a:r>
              <a:rPr lang="en-US" sz="1600" dirty="0">
                <a:solidFill>
                  <a:schemeClr val="dk1"/>
                </a:solidFill>
                <a:latin typeface="Calibri"/>
                <a:ea typeface="Calibri"/>
                <a:cs typeface="Calibri"/>
                <a:sym typeface="Calibri"/>
              </a:rPr>
              <a:t> The role of a case owner is usually required in a process, if occurrences (e.g. incidents, service requests, problems, changes, releases, …)  or logical entities / objects (e.g. different types of agreements, reports or plans, …) are managed by the process, and the process manager him- / herself does not take over specific responsibility for all of these occurrences or entities.</a:t>
            </a:r>
            <a:endParaRPr dirty="0">
              <a:latin typeface="Wingdings" panose="05000000000000000000" pitchFamily="2" charset="2"/>
            </a:endParaRPr>
          </a:p>
        </p:txBody>
      </p:sp>
    </p:spTree>
    <p:extLst>
      <p:ext uri="{BB962C8B-B14F-4D97-AF65-F5344CB8AC3E}">
        <p14:creationId xmlns:p14="http://schemas.microsoft.com/office/powerpoint/2010/main" val="2768638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Member of process staff: General tasks</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 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87" name="Google Shape;787;p65"/>
          <p:cNvGraphicFramePr/>
          <p:nvPr/>
        </p:nvGraphicFramePr>
        <p:xfrm>
          <a:off x="1981200" y="1697038"/>
          <a:ext cx="8229600" cy="2560340"/>
        </p:xfrm>
        <a:graphic>
          <a:graphicData uri="http://schemas.openxmlformats.org/drawingml/2006/table">
            <a:tbl>
              <a:tblPr firstRow="1" bandRow="1">
                <a:tableStyleId>{B301B821-A1FF-4177-AEE7-76D212191A09}</a:tableStyleId>
              </a:tblPr>
              <a:tblGrid>
                <a:gridCol w="1676400">
                  <a:extLst>
                    <a:ext uri="{9D8B030D-6E8A-4147-A177-3AD203B41FA5}">
                      <a16:colId xmlns:a16="http://schemas.microsoft.com/office/drawing/2014/main" val="20000"/>
                    </a:ext>
                  </a:extLst>
                </a:gridCol>
                <a:gridCol w="4486275">
                  <a:extLst>
                    <a:ext uri="{9D8B030D-6E8A-4147-A177-3AD203B41FA5}">
                      <a16:colId xmlns:a16="http://schemas.microsoft.com/office/drawing/2014/main" val="20001"/>
                    </a:ext>
                  </a:extLst>
                </a:gridCol>
                <a:gridCol w="20669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dirty="0"/>
                        <a:t>Ca. number of persons performing this role</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Member of process staff</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(sometimes also referred to as process practitioner)</a:t>
                      </a:r>
                      <a:endParaRPr sz="1600" i="1"/>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Carry out defined activities according to the defined / established process and, as applicable, its procedures (e.g. the activity of prioritizing an incident)</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Report to the case owner and / or process manager</a:t>
                      </a:r>
                      <a:endParaRPr/>
                    </a:p>
                    <a:p>
                      <a:pPr marL="285750" marR="0" lvl="0" indent="-285750" algn="l" rtl="0">
                        <a:lnSpc>
                          <a:spcPct val="100000"/>
                        </a:lnSpc>
                        <a:spcBef>
                          <a:spcPts val="0"/>
                        </a:spcBef>
                        <a:spcAft>
                          <a:spcPts val="0"/>
                        </a:spcAft>
                        <a:buClr>
                          <a:schemeClr val="dk1"/>
                        </a:buClr>
                        <a:buSzPts val="1600"/>
                        <a:buFont typeface="Arial"/>
                        <a:buChar char="•"/>
                      </a:pPr>
                      <a:r>
                        <a:rPr lang="en-US" sz="1600" b="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dirty="0"/>
                        <a:t>1 or more per process</a:t>
                      </a:r>
                      <a:endParaRPr dirty="0"/>
                    </a:p>
                    <a:p>
                      <a:pPr marL="0" marR="0" lvl="0" indent="0" algn="l" rtl="0">
                        <a:spcBef>
                          <a:spcPts val="0"/>
                        </a:spcBef>
                        <a:spcAft>
                          <a:spcPts val="0"/>
                        </a:spcAft>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dirty="0"/>
                        <a:t>One person may take over the member of process staff role for one or more processes.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788" name="Google Shape;788;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spTree>
    <p:extLst>
      <p:ext uri="{BB962C8B-B14F-4D97-AF65-F5344CB8AC3E}">
        <p14:creationId xmlns:p14="http://schemas.microsoft.com/office/powerpoint/2010/main" val="1377485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02" name="Google Shape;802;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dirty="0" err="1">
                <a:solidFill>
                  <a:srgbClr val="A5A5A5"/>
                </a:solidFill>
                <a:latin typeface="Calibri" panose="020F0502020204030204" pitchFamily="34" charset="0"/>
                <a:ea typeface="Calibri" panose="020F0502020204030204" pitchFamily="34" charset="0"/>
                <a:cs typeface="Calibri" panose="020F0502020204030204" pitchFamily="34" charset="0"/>
              </a:rPr>
              <a:t>FitSM</a:t>
            </a: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 Foundation wrap-up &amp; ITSM basics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dirty="0">
                <a:solidFill>
                  <a:srgbClr val="A5A5A5"/>
                </a:solidFill>
                <a:latin typeface="Calibri" panose="020F0502020204030204" pitchFamily="34" charset="0"/>
                <a:ea typeface="Calibri" panose="020F0502020204030204" pitchFamily="34" charset="0"/>
                <a:cs typeface="Calibri" panose="020F0502020204030204" pitchFamily="34" charset="0"/>
              </a:rPr>
              <a:t>Roles in a service management system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dirty="0">
                <a:latin typeface="Calibri" panose="020F0502020204030204" pitchFamily="34" charset="0"/>
                <a:ea typeface="Calibri" panose="020F0502020204030204" pitchFamily="34" charset="0"/>
                <a:cs typeface="Calibri" panose="020F0502020204030204" pitchFamily="34" charset="0"/>
              </a:rPr>
              <a:t>ITSM processes for service operation and control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03" name="Google Shape;803;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Tree>
    <p:extLst>
      <p:ext uri="{BB962C8B-B14F-4D97-AF65-F5344CB8AC3E}">
        <p14:creationId xmlns:p14="http://schemas.microsoft.com/office/powerpoint/2010/main" val="2927527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7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Incident &amp; Service Request Management (ISRM)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24" name="Google Shape;824;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
        <p:nvSpPr>
          <p:cNvPr id="825" name="Google Shape;825;p7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7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827" name="Google Shape;827;p7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restore agreed service operation after the occurrence of an incident and to respond to user service requests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5641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834" name="Google Shape;834;p71"/>
          <p:cNvGrpSpPr/>
          <p:nvPr/>
        </p:nvGrpSpPr>
        <p:grpSpPr>
          <a:xfrm>
            <a:off x="2211518" y="1698675"/>
            <a:ext cx="7768963" cy="4621864"/>
            <a:chOff x="1601918" y="2077"/>
            <a:chExt cx="7768963" cy="4621864"/>
          </a:xfrm>
        </p:grpSpPr>
        <p:sp>
          <p:nvSpPr>
            <p:cNvPr id="835" name="Google Shape;835;p71"/>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6" name="Google Shape;836;p71"/>
            <p:cNvSpPr txBox="1"/>
            <p:nvPr/>
          </p:nvSpPr>
          <p:spPr>
            <a:xfrm>
              <a:off x="2309994" y="2077"/>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How are incidents and service requests handled?</a:t>
              </a:r>
              <a:endParaRPr sz="2600">
                <a:solidFill>
                  <a:schemeClr val="lt1"/>
                </a:solidFill>
                <a:latin typeface="Calibri"/>
                <a:ea typeface="Calibri"/>
                <a:cs typeface="Calibri"/>
                <a:sym typeface="Calibri"/>
              </a:endParaRPr>
            </a:p>
          </p:txBody>
        </p:sp>
        <p:sp>
          <p:nvSpPr>
            <p:cNvPr id="837" name="Google Shape;837;p71"/>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8" name="Google Shape;838;p71"/>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9" name="Google Shape;839;p71"/>
            <p:cNvSpPr txBox="1"/>
            <p:nvPr/>
          </p:nvSpPr>
          <p:spPr>
            <a:xfrm>
              <a:off x="2309994" y="1227998"/>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What information can be used to support the effective handling and resolution of incidents?</a:t>
              </a:r>
              <a:endParaRPr sz="2600">
                <a:solidFill>
                  <a:schemeClr val="lt1"/>
                </a:solidFill>
                <a:latin typeface="Calibri"/>
                <a:ea typeface="Calibri"/>
                <a:cs typeface="Calibri"/>
                <a:sym typeface="Calibri"/>
              </a:endParaRPr>
            </a:p>
          </p:txBody>
        </p:sp>
        <p:sp>
          <p:nvSpPr>
            <p:cNvPr id="840" name="Google Shape;840;p71"/>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1" name="Google Shape;841;p71"/>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2" name="Google Shape;842;p71"/>
            <p:cNvSpPr txBox="1"/>
            <p:nvPr/>
          </p:nvSpPr>
          <p:spPr>
            <a:xfrm>
              <a:off x="2309994" y="2453919"/>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dirty="0">
                  <a:solidFill>
                    <a:schemeClr val="lt1"/>
                  </a:solidFill>
                  <a:latin typeface="Calibri"/>
                  <a:ea typeface="Calibri"/>
                  <a:cs typeface="Calibri"/>
                  <a:sym typeface="Calibri"/>
                </a:rPr>
                <a:t>How are customers involved?</a:t>
              </a:r>
              <a:endParaRPr dirty="0">
                <a:latin typeface="Wingdings" panose="05000000000000000000" pitchFamily="2" charset="2"/>
              </a:endParaRPr>
            </a:p>
          </p:txBody>
        </p:sp>
        <p:sp>
          <p:nvSpPr>
            <p:cNvPr id="843" name="Google Shape;843;p71"/>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4" name="Google Shape;844;p71"/>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5" name="Google Shape;845;p71"/>
            <p:cNvSpPr txBox="1"/>
            <p:nvPr/>
          </p:nvSpPr>
          <p:spPr>
            <a:xfrm>
              <a:off x="2309994" y="3679841"/>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How are major incidents distinguished from other incidents and handled accordingly?</a:t>
              </a:r>
              <a:endParaRPr sz="2600">
                <a:solidFill>
                  <a:schemeClr val="lt1"/>
                </a:solidFill>
                <a:latin typeface="Calibri"/>
                <a:ea typeface="Calibri"/>
                <a:cs typeface="Calibri"/>
                <a:sym typeface="Calibri"/>
              </a:endParaRPr>
            </a:p>
          </p:txBody>
        </p:sp>
        <p:sp>
          <p:nvSpPr>
            <p:cNvPr id="846" name="Google Shape;846;p71"/>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847" name="Google Shape;847;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Tree>
    <p:extLst>
      <p:ext uri="{BB962C8B-B14F-4D97-AF65-F5344CB8AC3E}">
        <p14:creationId xmlns:p14="http://schemas.microsoft.com/office/powerpoint/2010/main" val="1293273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54" name="Google Shape;854;p7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graphicFrame>
        <p:nvGraphicFramePr>
          <p:cNvPr id="855" name="Google Shape;855;p72"/>
          <p:cNvGraphicFramePr/>
          <p:nvPr>
            <p:extLst>
              <p:ext uri="{D42A27DB-BD31-4B8C-83A1-F6EECF244321}">
                <p14:modId xmlns:p14="http://schemas.microsoft.com/office/powerpoint/2010/main" val="3266397970"/>
              </p:ext>
            </p:extLst>
          </p:nvPr>
        </p:nvGraphicFramePr>
        <p:xfrm>
          <a:off x="698643" y="1696599"/>
          <a:ext cx="10794714" cy="1341120"/>
        </p:xfrm>
        <a:graphic>
          <a:graphicData uri="http://schemas.openxmlformats.org/drawingml/2006/table">
            <a:tbl>
              <a:tblPr firstRow="1" firstCol="1" bandRow="1">
                <a:tableStyleId>{B301B821-A1FF-4177-AEE7-76D212191A09}</a:tableStyleId>
              </a:tblPr>
              <a:tblGrid>
                <a:gridCol w="10794714">
                  <a:extLst>
                    <a:ext uri="{9D8B030D-6E8A-4147-A177-3AD203B41FA5}">
                      <a16:colId xmlns:a16="http://schemas.microsoft.com/office/drawing/2014/main" val="20000"/>
                    </a:ext>
                  </a:extLst>
                </a:gridCol>
              </a:tblGrid>
              <a:tr h="1665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Incident</a:t>
                      </a:r>
                      <a:r>
                        <a:rPr lang="en-US" sz="2000" dirty="0">
                          <a:solidFill>
                            <a:schemeClr val="dk1"/>
                          </a:solidFill>
                        </a:rPr>
                        <a:t>:</a:t>
                      </a:r>
                      <a:endParaRPr dirty="0"/>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solidFill>
                            <a:schemeClr val="dk1"/>
                          </a:solidFill>
                          <a:sym typeface="Calibri"/>
                        </a:rPr>
                        <a:t>Unplanned disruption of operation in a service or service component, or degradation of service</a:t>
                      </a:r>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solidFill>
                            <a:schemeClr val="dk1"/>
                          </a:solidFill>
                          <a:sym typeface="Calibri"/>
                        </a:rPr>
                        <a:t>quality versus the expected or agreed service level or operational level according to service level </a:t>
                      </a:r>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solidFill>
                            <a:schemeClr val="dk1"/>
                          </a:solidFill>
                          <a:sym typeface="Calibri"/>
                        </a:rPr>
                        <a:t>agreements (SLAs), operational level agreements (OLAs) and underpinning agreements (UAs).</a:t>
                      </a:r>
                      <a:endParaRPr sz="18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856" name="Google Shape;856;p72"/>
          <p:cNvGraphicFramePr/>
          <p:nvPr>
            <p:extLst>
              <p:ext uri="{D42A27DB-BD31-4B8C-83A1-F6EECF244321}">
                <p14:modId xmlns:p14="http://schemas.microsoft.com/office/powerpoint/2010/main" val="2059870630"/>
              </p:ext>
            </p:extLst>
          </p:nvPr>
        </p:nvGraphicFramePr>
        <p:xfrm>
          <a:off x="698643" y="3504026"/>
          <a:ext cx="10794714" cy="1112520"/>
        </p:xfrm>
        <a:graphic>
          <a:graphicData uri="http://schemas.openxmlformats.org/drawingml/2006/table">
            <a:tbl>
              <a:tblPr firstRow="1" firstCol="1" bandRow="1">
                <a:tableStyleId>{B301B821-A1FF-4177-AEE7-76D212191A09}</a:tableStyleId>
              </a:tblPr>
              <a:tblGrid>
                <a:gridCol w="10794714">
                  <a:extLst>
                    <a:ext uri="{9D8B030D-6E8A-4147-A177-3AD203B41FA5}">
                      <a16:colId xmlns:a16="http://schemas.microsoft.com/office/drawing/2014/main" val="20000"/>
                    </a:ext>
                  </a:extLst>
                </a:gridCol>
              </a:tblGrid>
              <a:tr h="1952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Service request:</a:t>
                      </a:r>
                      <a:endParaRPr b="0" dirty="0"/>
                    </a:p>
                    <a:p>
                      <a:pPr marL="457200" marR="0" lvl="1" indent="0" algn="l" rtl="0">
                        <a:spcBef>
                          <a:spcPts val="0"/>
                        </a:spcBef>
                        <a:spcAft>
                          <a:spcPts val="600"/>
                        </a:spcAft>
                        <a:buNone/>
                      </a:pPr>
                      <a:r>
                        <a:rPr lang="en-GB" sz="1800" b="0" u="none" strike="noStrike" cap="none" dirty="0">
                          <a:solidFill>
                            <a:schemeClr val="dk1"/>
                          </a:solidFill>
                          <a:sym typeface="Calibri"/>
                        </a:rPr>
                        <a:t>User request for information, advice, access to a service or a change</a:t>
                      </a:r>
                    </a:p>
                    <a:p>
                      <a:pPr marL="457200" marR="0" lvl="1" indent="0" algn="l" rtl="0">
                        <a:spcBef>
                          <a:spcPts val="0"/>
                        </a:spcBef>
                        <a:spcAft>
                          <a:spcPts val="0"/>
                        </a:spcAft>
                        <a:buNone/>
                      </a:pPr>
                      <a:r>
                        <a:rPr lang="en-GB" sz="1600" b="0" u="none" strike="noStrike" cap="none" dirty="0">
                          <a:solidFill>
                            <a:schemeClr val="dk1"/>
                          </a:solidFill>
                          <a:sym typeface="Calibri"/>
                        </a:rPr>
                        <a:t>Note: Service requests are often handled by the same process and tools as incidents.</a:t>
                      </a:r>
                      <a:endParaRPr sz="16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093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The FitSM approach</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38" name="Google Shape;338;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339" name="Google Shape;339;p20"/>
          <p:cNvGrpSpPr/>
          <p:nvPr/>
        </p:nvGrpSpPr>
        <p:grpSpPr>
          <a:xfrm>
            <a:off x="609600" y="2348563"/>
            <a:ext cx="10972800" cy="3282214"/>
            <a:chOff x="0" y="0"/>
            <a:chExt cx="10972800" cy="3282214"/>
          </a:xfrm>
        </p:grpSpPr>
        <p:sp>
          <p:nvSpPr>
            <p:cNvPr id="340" name="Google Shape;340;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txBox="1"/>
            <p:nvPr/>
          </p:nvSpPr>
          <p:spPr>
            <a:xfrm>
              <a:off x="81713" y="81713"/>
              <a:ext cx="10809374" cy="3118788"/>
            </a:xfrm>
            <a:prstGeom prst="rect">
              <a:avLst/>
            </a:prstGeom>
            <a:noFill/>
            <a:ln>
              <a:noFill/>
            </a:ln>
          </p:spPr>
          <p:txBody>
            <a:bodyPr spcFirstLastPara="1" wrap="square" lIns="106675" tIns="106675" rIns="106675" bIns="2547350"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The key principles of the FitSM approach to managing IT services:</a:t>
              </a:r>
              <a:endParaRPr sz="2800">
                <a:solidFill>
                  <a:schemeClr val="lt1"/>
                </a:solidFill>
                <a:latin typeface="Calibri"/>
                <a:ea typeface="Calibri"/>
                <a:cs typeface="Calibri"/>
                <a:sym typeface="Calibri"/>
              </a:endParaRPr>
            </a:p>
          </p:txBody>
        </p:sp>
        <p:sp>
          <p:nvSpPr>
            <p:cNvPr id="342" name="Google Shape;342;p20"/>
            <p:cNvSpPr/>
            <p:nvPr/>
          </p:nvSpPr>
          <p:spPr>
            <a:xfrm>
              <a:off x="274320" y="820553"/>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txBox="1"/>
            <p:nvPr/>
          </p:nvSpPr>
          <p:spPr>
            <a:xfrm>
              <a:off x="291070" y="837303"/>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Practicality</a:t>
              </a:r>
              <a:endParaRPr sz="2100">
                <a:solidFill>
                  <a:schemeClr val="dk1"/>
                </a:solidFill>
                <a:latin typeface="Calibri"/>
                <a:ea typeface="Calibri"/>
                <a:cs typeface="Calibri"/>
                <a:sym typeface="Calibri"/>
              </a:endParaRPr>
            </a:p>
          </p:txBody>
        </p:sp>
        <p:sp>
          <p:nvSpPr>
            <p:cNvPr id="344" name="Google Shape;344;p20"/>
            <p:cNvSpPr/>
            <p:nvPr/>
          </p:nvSpPr>
          <p:spPr>
            <a:xfrm>
              <a:off x="274320" y="1404230"/>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txBox="1"/>
            <p:nvPr/>
          </p:nvSpPr>
          <p:spPr>
            <a:xfrm>
              <a:off x="291070" y="1420980"/>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Consistency</a:t>
              </a:r>
              <a:endParaRPr sz="2100">
                <a:solidFill>
                  <a:schemeClr val="dk1"/>
                </a:solidFill>
                <a:latin typeface="Calibri"/>
                <a:ea typeface="Calibri"/>
                <a:cs typeface="Calibri"/>
                <a:sym typeface="Calibri"/>
              </a:endParaRPr>
            </a:p>
          </p:txBody>
        </p:sp>
        <p:sp>
          <p:nvSpPr>
            <p:cNvPr id="346" name="Google Shape;346;p20"/>
            <p:cNvSpPr/>
            <p:nvPr/>
          </p:nvSpPr>
          <p:spPr>
            <a:xfrm>
              <a:off x="274320" y="1987907"/>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txBox="1"/>
            <p:nvPr/>
          </p:nvSpPr>
          <p:spPr>
            <a:xfrm>
              <a:off x="291070" y="2004657"/>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Sufficiency</a:t>
              </a:r>
              <a:endParaRPr sz="2100">
                <a:solidFill>
                  <a:schemeClr val="dk1"/>
                </a:solidFill>
                <a:latin typeface="Calibri"/>
                <a:ea typeface="Calibri"/>
                <a:cs typeface="Calibri"/>
                <a:sym typeface="Calibri"/>
              </a:endParaRPr>
            </a:p>
          </p:txBody>
        </p:sp>
        <p:sp>
          <p:nvSpPr>
            <p:cNvPr id="348" name="Google Shape;348;p20"/>
            <p:cNvSpPr/>
            <p:nvPr/>
          </p:nvSpPr>
          <p:spPr>
            <a:xfrm>
              <a:off x="274320" y="2571584"/>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txBox="1"/>
            <p:nvPr/>
          </p:nvSpPr>
          <p:spPr>
            <a:xfrm>
              <a:off x="291070" y="2588334"/>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Extendibility</a:t>
              </a:r>
              <a:endParaRPr sz="2100">
                <a:solidFill>
                  <a:schemeClr val="dk1"/>
                </a:solidFill>
                <a:latin typeface="Calibri"/>
                <a:ea typeface="Calibri"/>
                <a:cs typeface="Calibri"/>
                <a:sym typeface="Calibri"/>
              </a:endParaRPr>
            </a:p>
          </p:txBody>
        </p:sp>
        <p:sp>
          <p:nvSpPr>
            <p:cNvPr id="350" name="Google Shape;350;p20"/>
            <p:cNvSpPr/>
            <p:nvPr/>
          </p:nvSpPr>
          <p:spPr>
            <a:xfrm>
              <a:off x="2194560" y="820553"/>
              <a:ext cx="8503920"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txBox="1"/>
            <p:nvPr/>
          </p:nvSpPr>
          <p:spPr>
            <a:xfrm>
              <a:off x="2265218" y="891211"/>
              <a:ext cx="8362604" cy="2156234"/>
            </a:xfrm>
            <a:prstGeom prst="rect">
              <a:avLst/>
            </a:prstGeom>
            <a:noFill/>
            <a:ln>
              <a:noFill/>
            </a:ln>
          </p:spPr>
          <p:txBody>
            <a:bodyPr spcFirstLastPara="1" wrap="square" lIns="106675" tIns="106675" rIns="106675" bIns="145892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The foundation for systematic IT Service Management:</a:t>
              </a:r>
              <a:endParaRPr sz="2800">
                <a:solidFill>
                  <a:schemeClr val="lt1"/>
                </a:solidFill>
                <a:latin typeface="Calibri"/>
                <a:ea typeface="Calibri"/>
                <a:cs typeface="Calibri"/>
                <a:sym typeface="Calibri"/>
              </a:endParaRPr>
            </a:p>
          </p:txBody>
        </p:sp>
        <p:sp>
          <p:nvSpPr>
            <p:cNvPr id="352" name="Google Shape;352;p20"/>
            <p:cNvSpPr/>
            <p:nvPr/>
          </p:nvSpPr>
          <p:spPr>
            <a:xfrm>
              <a:off x="2407158"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txBox="1"/>
            <p:nvPr/>
          </p:nvSpPr>
          <p:spPr>
            <a:xfrm>
              <a:off x="2438954"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Service- and customer-orientation</a:t>
              </a:r>
              <a:endParaRPr sz="2100">
                <a:solidFill>
                  <a:schemeClr val="dk1"/>
                </a:solidFill>
                <a:latin typeface="Calibri"/>
                <a:ea typeface="Calibri"/>
                <a:cs typeface="Calibri"/>
                <a:sym typeface="Calibri"/>
              </a:endParaRPr>
            </a:p>
          </p:txBody>
        </p:sp>
        <p:sp>
          <p:nvSpPr>
            <p:cNvPr id="354" name="Google Shape;354;p20"/>
            <p:cNvSpPr/>
            <p:nvPr/>
          </p:nvSpPr>
          <p:spPr>
            <a:xfrm>
              <a:off x="5116021"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p:nvPr/>
          </p:nvSpPr>
          <p:spPr>
            <a:xfrm>
              <a:off x="5147817"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Process-orientation</a:t>
              </a:r>
              <a:endParaRPr sz="2100">
                <a:solidFill>
                  <a:schemeClr val="dk1"/>
                </a:solidFill>
                <a:latin typeface="Calibri"/>
                <a:ea typeface="Calibri"/>
                <a:cs typeface="Calibri"/>
                <a:sym typeface="Calibri"/>
              </a:endParaRPr>
            </a:p>
          </p:txBody>
        </p:sp>
        <p:sp>
          <p:nvSpPr>
            <p:cNvPr id="356" name="Google Shape;356;p20"/>
            <p:cNvSpPr/>
            <p:nvPr/>
          </p:nvSpPr>
          <p:spPr>
            <a:xfrm>
              <a:off x="7824884"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txBox="1"/>
            <p:nvPr/>
          </p:nvSpPr>
          <p:spPr>
            <a:xfrm>
              <a:off x="7856680"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Continual improvement</a:t>
              </a:r>
              <a:endParaRPr sz="21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794436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63" name="Google Shape;863;p73"/>
          <p:cNvGraphicFramePr/>
          <p:nvPr/>
        </p:nvGraphicFramePr>
        <p:xfrm>
          <a:off x="1981200" y="1697038"/>
          <a:ext cx="8229600" cy="3586226"/>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PR9 Incident &amp; Service Request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PR9.1 All incidents and service requests shall be registered, classified and prioritized in a consistent manner, taking into account service targets from SLAs.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PR9.2 Incidents shall be resolved and service requests fulfilled, taking into consideration information from SLAs and on known errors, as relevant.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PR9.3 Functional and hierarchical escalation of incidents and service requests shall be carried out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PR9.4 Customers and users shall be kept informed of the progress of incidents and service requests, as appropriate.</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PR9.5 Closure of incidents and service requests shall be carried out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PR9.6 Major incidents shall be identified based on defined criteria, and handled in a consistent manner.</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64" name="Google Shape;864;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Tree>
    <p:extLst>
      <p:ext uri="{BB962C8B-B14F-4D97-AF65-F5344CB8AC3E}">
        <p14:creationId xmlns:p14="http://schemas.microsoft.com/office/powerpoint/2010/main" val="1290705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870" name="Google Shape;870;p74"/>
          <p:cNvGrpSpPr/>
          <p:nvPr/>
        </p:nvGrpSpPr>
        <p:grpSpPr>
          <a:xfrm>
            <a:off x="609600" y="1866167"/>
            <a:ext cx="10972800" cy="4286880"/>
            <a:chOff x="0" y="169569"/>
            <a:chExt cx="10972800" cy="4286880"/>
          </a:xfrm>
        </p:grpSpPr>
        <p:sp>
          <p:nvSpPr>
            <p:cNvPr id="871" name="Google Shape;871;p74"/>
            <p:cNvSpPr/>
            <p:nvPr/>
          </p:nvSpPr>
          <p:spPr>
            <a:xfrm>
              <a:off x="0" y="361449"/>
              <a:ext cx="10972800" cy="4095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2" name="Google Shape;872;p74"/>
            <p:cNvSpPr txBox="1"/>
            <p:nvPr/>
          </p:nvSpPr>
          <p:spPr>
            <a:xfrm>
              <a:off x="0" y="361449"/>
              <a:ext cx="10972800" cy="4095000"/>
            </a:xfrm>
            <a:prstGeom prst="rect">
              <a:avLst/>
            </a:prstGeom>
            <a:noFill/>
            <a:ln>
              <a:noFill/>
            </a:ln>
          </p:spPr>
          <p:txBody>
            <a:bodyPr spcFirstLastPara="1" wrap="square" lIns="851600" tIns="270750" rIns="851600" bIns="92450" anchor="t" anchorCtr="0">
              <a:noAutofit/>
            </a:bodyPr>
            <a:lstStyle/>
            <a:p>
              <a:pPr marL="114300" marR="0" lvl="1" indent="-114300" algn="l" rtl="0">
                <a:lnSpc>
                  <a:spcPct val="90000"/>
                </a:lnSpc>
                <a:spcBef>
                  <a:spcPts val="0"/>
                </a:spcBef>
                <a:spcAft>
                  <a:spcPts val="600"/>
                </a:spcAft>
                <a:buClr>
                  <a:schemeClr val="dk1"/>
                </a:buClr>
                <a:buSzPts val="1300"/>
                <a:buFont typeface="Calibri"/>
                <a:buChar char="•"/>
              </a:pPr>
              <a:r>
                <a:rPr lang="en-US" sz="1800" dirty="0">
                  <a:solidFill>
                    <a:schemeClr val="dk1"/>
                  </a:solidFill>
                  <a:latin typeface="Calibri"/>
                  <a:ea typeface="Calibri"/>
                  <a:cs typeface="Calibri"/>
                  <a:sym typeface="Calibri"/>
                </a:rPr>
                <a:t>Set up a </a:t>
              </a:r>
              <a:r>
                <a:rPr lang="en-US" sz="1800" b="1" dirty="0">
                  <a:solidFill>
                    <a:schemeClr val="dk1"/>
                  </a:solidFill>
                  <a:latin typeface="Calibri"/>
                  <a:ea typeface="Calibri"/>
                  <a:cs typeface="Calibri"/>
                  <a:sym typeface="Calibri"/>
                </a:rPr>
                <a:t>tool</a:t>
              </a:r>
              <a:r>
                <a:rPr lang="en-US" sz="1800" dirty="0">
                  <a:solidFill>
                    <a:schemeClr val="dk1"/>
                  </a:solidFill>
                  <a:latin typeface="Calibri"/>
                  <a:ea typeface="Calibri"/>
                  <a:cs typeface="Calibri"/>
                  <a:sym typeface="Calibri"/>
                </a:rPr>
                <a:t> (e.g. ticket / workflow tool) supporting the </a:t>
              </a:r>
              <a:r>
                <a:rPr lang="en-US" sz="1800" b="1" dirty="0">
                  <a:solidFill>
                    <a:schemeClr val="dk1"/>
                  </a:solidFill>
                  <a:latin typeface="Calibri"/>
                  <a:ea typeface="Calibri"/>
                  <a:cs typeface="Calibri"/>
                  <a:sym typeface="Calibri"/>
                </a:rPr>
                <a:t>recording and handling </a:t>
              </a:r>
              <a:r>
                <a:rPr lang="en-US" sz="1800" dirty="0">
                  <a:solidFill>
                    <a:schemeClr val="dk1"/>
                  </a:solidFill>
                  <a:latin typeface="Calibri"/>
                  <a:ea typeface="Calibri"/>
                  <a:cs typeface="Calibri"/>
                  <a:sym typeface="Calibri"/>
                </a:rPr>
                <a:t>(including classification, </a:t>
              </a:r>
              <a:r>
                <a:rPr lang="en-US" sz="1800" dirty="0" err="1">
                  <a:solidFill>
                    <a:schemeClr val="dk1"/>
                  </a:solidFill>
                  <a:latin typeface="Calibri"/>
                  <a:ea typeface="Calibri"/>
                  <a:cs typeface="Calibri"/>
                  <a:sym typeface="Calibri"/>
                </a:rPr>
                <a:t>prioritisation</a:t>
              </a:r>
              <a:r>
                <a:rPr lang="en-US" sz="1800" dirty="0">
                  <a:solidFill>
                    <a:schemeClr val="dk1"/>
                  </a:solidFill>
                  <a:latin typeface="Calibri"/>
                  <a:ea typeface="Calibri"/>
                  <a:cs typeface="Calibri"/>
                  <a:sym typeface="Calibri"/>
                </a:rPr>
                <a:t>, escalation, closure)</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of reported incidents and service requests.</a:t>
              </a:r>
              <a:endParaRPr sz="1800"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dirty="0">
                  <a:solidFill>
                    <a:schemeClr val="dk1"/>
                  </a:solidFill>
                  <a:latin typeface="Calibri"/>
                  <a:ea typeface="Calibri"/>
                  <a:cs typeface="Calibri"/>
                  <a:sym typeface="Calibri"/>
                </a:rPr>
                <a:t>Define a </a:t>
              </a:r>
              <a:r>
                <a:rPr lang="en-US" sz="1800" dirty="0" err="1">
                  <a:solidFill>
                    <a:schemeClr val="dk1"/>
                  </a:solidFill>
                  <a:latin typeface="Calibri"/>
                  <a:ea typeface="Calibri"/>
                  <a:cs typeface="Calibri"/>
                  <a:sym typeface="Calibri"/>
                </a:rPr>
                <a:t>standardised</a:t>
              </a:r>
              <a:r>
                <a:rPr lang="en-US" sz="1800" dirty="0">
                  <a:solidFill>
                    <a:schemeClr val="dk1"/>
                  </a:solidFill>
                  <a:latin typeface="Calibri"/>
                  <a:ea typeface="Calibri"/>
                  <a:cs typeface="Calibri"/>
                  <a:sym typeface="Calibri"/>
                </a:rPr>
                <a:t> and repeatable way (procedure) of </a:t>
              </a:r>
              <a:r>
                <a:rPr lang="en-US" sz="1800" b="1" dirty="0">
                  <a:solidFill>
                    <a:schemeClr val="dk1"/>
                  </a:solidFill>
                  <a:latin typeface="Calibri"/>
                  <a:ea typeface="Calibri"/>
                  <a:cs typeface="Calibri"/>
                  <a:sym typeface="Calibri"/>
                </a:rPr>
                <a:t>recording incidents and service requests</a:t>
              </a:r>
              <a:r>
                <a:rPr lang="en-US" sz="1800" dirty="0">
                  <a:solidFill>
                    <a:schemeClr val="dk1"/>
                  </a:solidFill>
                  <a:latin typeface="Calibri"/>
                  <a:ea typeface="Calibri"/>
                  <a:cs typeface="Calibri"/>
                  <a:sym typeface="Calibri"/>
                </a:rPr>
                <a:t> that specifies the sources and channels through which incidents and service requests may be raised, the required format of an incident report or service request, and the way in which the incident or service request is recorded in the recording system.</a:t>
              </a:r>
              <a:endParaRPr sz="1800"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dirty="0">
                  <a:solidFill>
                    <a:schemeClr val="dk1"/>
                  </a:solidFill>
                  <a:latin typeface="Calibri"/>
                  <a:ea typeface="Calibri"/>
                  <a:cs typeface="Calibri"/>
                  <a:sym typeface="Calibri"/>
                </a:rPr>
                <a:t>Define a </a:t>
              </a:r>
              <a:r>
                <a:rPr lang="en-US" sz="1800" dirty="0" err="1">
                  <a:solidFill>
                    <a:schemeClr val="dk1"/>
                  </a:solidFill>
                  <a:latin typeface="Calibri"/>
                  <a:ea typeface="Calibri"/>
                  <a:cs typeface="Calibri"/>
                  <a:sym typeface="Calibri"/>
                </a:rPr>
                <a:t>standardised</a:t>
              </a:r>
              <a:r>
                <a:rPr lang="en-US" sz="1800" dirty="0">
                  <a:solidFill>
                    <a:schemeClr val="dk1"/>
                  </a:solidFill>
                  <a:latin typeface="Calibri"/>
                  <a:ea typeface="Calibri"/>
                  <a:cs typeface="Calibri"/>
                  <a:sym typeface="Calibri"/>
                </a:rPr>
                <a:t> and repeatable way (procedure) of </a:t>
              </a:r>
              <a:r>
                <a:rPr lang="en-US" sz="1800" b="1" dirty="0">
                  <a:solidFill>
                    <a:schemeClr val="dk1"/>
                  </a:solidFill>
                  <a:latin typeface="Calibri"/>
                  <a:ea typeface="Calibri"/>
                  <a:cs typeface="Calibri"/>
                  <a:sym typeface="Calibri"/>
                </a:rPr>
                <a:t>classifying incidents and service requests</a:t>
              </a:r>
              <a:r>
                <a:rPr lang="en-US" sz="1800" dirty="0">
                  <a:solidFill>
                    <a:schemeClr val="dk1"/>
                  </a:solidFill>
                  <a:latin typeface="Calibri"/>
                  <a:ea typeface="Calibri"/>
                  <a:cs typeface="Calibri"/>
                  <a:sym typeface="Calibri"/>
                </a:rPr>
                <a:t> that specifies a suitable classification scheme and describes how it should be applied.</a:t>
              </a:r>
              <a:endParaRPr sz="1800"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dirty="0">
                  <a:solidFill>
                    <a:schemeClr val="dk1"/>
                  </a:solidFill>
                  <a:latin typeface="Calibri"/>
                  <a:ea typeface="Calibri"/>
                  <a:cs typeface="Calibri"/>
                  <a:sym typeface="Calibri"/>
                </a:rPr>
                <a:t>Define a </a:t>
              </a:r>
              <a:r>
                <a:rPr lang="en-US" sz="1800" dirty="0" err="1">
                  <a:solidFill>
                    <a:schemeClr val="dk1"/>
                  </a:solidFill>
                  <a:latin typeface="Calibri"/>
                  <a:ea typeface="Calibri"/>
                  <a:cs typeface="Calibri"/>
                  <a:sym typeface="Calibri"/>
                </a:rPr>
                <a:t>standardised</a:t>
              </a:r>
              <a:r>
                <a:rPr lang="en-US" sz="1800" dirty="0">
                  <a:solidFill>
                    <a:schemeClr val="dk1"/>
                  </a:solidFill>
                  <a:latin typeface="Calibri"/>
                  <a:ea typeface="Calibri"/>
                  <a:cs typeface="Calibri"/>
                  <a:sym typeface="Calibri"/>
                </a:rPr>
                <a:t> and repeatable way (procedure) </a:t>
              </a:r>
              <a:r>
                <a:rPr lang="en-US" sz="1800" b="1" dirty="0">
                  <a:solidFill>
                    <a:schemeClr val="dk1"/>
                  </a:solidFill>
                  <a:latin typeface="Calibri"/>
                  <a:ea typeface="Calibri"/>
                  <a:cs typeface="Calibri"/>
                  <a:sym typeface="Calibri"/>
                </a:rPr>
                <a:t>of </a:t>
              </a:r>
              <a:r>
                <a:rPr lang="en-US" sz="1800" b="1" dirty="0" err="1">
                  <a:solidFill>
                    <a:schemeClr val="dk1"/>
                  </a:solidFill>
                  <a:latin typeface="Calibri"/>
                  <a:ea typeface="Calibri"/>
                  <a:cs typeface="Calibri"/>
                  <a:sym typeface="Calibri"/>
                </a:rPr>
                <a:t>prioritising</a:t>
              </a:r>
              <a:r>
                <a:rPr lang="en-US" sz="1800" b="1" dirty="0">
                  <a:solidFill>
                    <a:schemeClr val="dk1"/>
                  </a:solidFill>
                  <a:latin typeface="Calibri"/>
                  <a:ea typeface="Calibri"/>
                  <a:cs typeface="Calibri"/>
                  <a:sym typeface="Calibri"/>
                </a:rPr>
                <a:t> incidents and service requests </a:t>
              </a:r>
              <a:r>
                <a:rPr lang="en-US" sz="1800" dirty="0">
                  <a:solidFill>
                    <a:schemeClr val="dk1"/>
                  </a:solidFill>
                  <a:latin typeface="Calibri"/>
                  <a:ea typeface="Calibri"/>
                  <a:cs typeface="Calibri"/>
                  <a:sym typeface="Calibri"/>
                </a:rPr>
                <a:t>that specifies a </a:t>
              </a:r>
              <a:r>
                <a:rPr lang="en-US" sz="1800" b="1" dirty="0">
                  <a:solidFill>
                    <a:schemeClr val="dk1"/>
                  </a:solidFill>
                  <a:latin typeface="Calibri"/>
                  <a:ea typeface="Calibri"/>
                  <a:cs typeface="Calibri"/>
                  <a:sym typeface="Calibri"/>
                </a:rPr>
                <a:t>suitable </a:t>
              </a:r>
              <a:r>
                <a:rPr lang="en-US" sz="1800" b="1" dirty="0" err="1">
                  <a:solidFill>
                    <a:schemeClr val="dk1"/>
                  </a:solidFill>
                  <a:latin typeface="Calibri"/>
                  <a:ea typeface="Calibri"/>
                  <a:cs typeface="Calibri"/>
                  <a:sym typeface="Calibri"/>
                </a:rPr>
                <a:t>prioritisation</a:t>
              </a:r>
              <a:r>
                <a:rPr lang="en-US" sz="1800" b="1" dirty="0">
                  <a:solidFill>
                    <a:schemeClr val="dk1"/>
                  </a:solidFill>
                  <a:latin typeface="Calibri"/>
                  <a:ea typeface="Calibri"/>
                  <a:cs typeface="Calibri"/>
                  <a:sym typeface="Calibri"/>
                </a:rPr>
                <a:t> scheme </a:t>
              </a:r>
              <a:r>
                <a:rPr lang="en-US" sz="1800" dirty="0">
                  <a:solidFill>
                    <a:schemeClr val="dk1"/>
                  </a:solidFill>
                  <a:latin typeface="Calibri"/>
                  <a:ea typeface="Calibri"/>
                  <a:cs typeface="Calibri"/>
                  <a:sym typeface="Calibri"/>
                </a:rPr>
                <a:t>and describes </a:t>
              </a:r>
              <a:r>
                <a:rPr lang="en-US" sz="1800" b="1" dirty="0">
                  <a:solidFill>
                    <a:schemeClr val="dk1"/>
                  </a:solidFill>
                  <a:latin typeface="Calibri"/>
                  <a:ea typeface="Calibri"/>
                  <a:cs typeface="Calibri"/>
                  <a:sym typeface="Calibri"/>
                </a:rPr>
                <a:t>how the priority of an incident or service request should be calculated.</a:t>
              </a:r>
              <a:endParaRPr sz="1800" b="1"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dirty="0">
                  <a:solidFill>
                    <a:schemeClr val="dk1"/>
                  </a:solidFill>
                  <a:latin typeface="Calibri"/>
                  <a:ea typeface="Calibri"/>
                  <a:cs typeface="Calibri"/>
                  <a:sym typeface="Calibri"/>
                </a:rPr>
                <a:t>Define a </a:t>
              </a:r>
              <a:r>
                <a:rPr lang="en-US" sz="1800" dirty="0" err="1">
                  <a:solidFill>
                    <a:schemeClr val="dk1"/>
                  </a:solidFill>
                  <a:latin typeface="Calibri"/>
                  <a:ea typeface="Calibri"/>
                  <a:cs typeface="Calibri"/>
                  <a:sym typeface="Calibri"/>
                </a:rPr>
                <a:t>standardised</a:t>
              </a:r>
              <a:r>
                <a:rPr lang="en-US" sz="1800" dirty="0">
                  <a:solidFill>
                    <a:schemeClr val="dk1"/>
                  </a:solidFill>
                  <a:latin typeface="Calibri"/>
                  <a:ea typeface="Calibri"/>
                  <a:cs typeface="Calibri"/>
                  <a:sym typeface="Calibri"/>
                </a:rPr>
                <a:t> and repeatable way (procedure) of </a:t>
              </a:r>
              <a:r>
                <a:rPr lang="en-US" sz="1800" b="1" dirty="0">
                  <a:solidFill>
                    <a:schemeClr val="dk1"/>
                  </a:solidFill>
                  <a:latin typeface="Calibri"/>
                  <a:ea typeface="Calibri"/>
                  <a:cs typeface="Calibri"/>
                  <a:sym typeface="Calibri"/>
                </a:rPr>
                <a:t>escalating incidents and service requests</a:t>
              </a:r>
              <a:r>
                <a:rPr lang="en-US" sz="1800" dirty="0">
                  <a:solidFill>
                    <a:schemeClr val="dk1"/>
                  </a:solidFill>
                  <a:latin typeface="Calibri"/>
                  <a:ea typeface="Calibri"/>
                  <a:cs typeface="Calibri"/>
                  <a:sym typeface="Calibri"/>
                </a:rPr>
                <a:t> that specifies </a:t>
              </a:r>
              <a:r>
                <a:rPr lang="en-US" sz="1800" b="1" dirty="0">
                  <a:solidFill>
                    <a:schemeClr val="dk1"/>
                  </a:solidFill>
                  <a:latin typeface="Calibri"/>
                  <a:ea typeface="Calibri"/>
                  <a:cs typeface="Calibri"/>
                  <a:sym typeface="Calibri"/>
                </a:rPr>
                <a:t>functional</a:t>
              </a:r>
              <a:r>
                <a:rPr lang="en-US" sz="1800" dirty="0">
                  <a:solidFill>
                    <a:schemeClr val="dk1"/>
                  </a:solidFill>
                  <a:latin typeface="Calibri"/>
                  <a:ea typeface="Calibri"/>
                  <a:cs typeface="Calibri"/>
                  <a:sym typeface="Calibri"/>
                </a:rPr>
                <a:t> and </a:t>
              </a:r>
              <a:r>
                <a:rPr lang="en-US" sz="1800" b="1" dirty="0">
                  <a:solidFill>
                    <a:schemeClr val="dk1"/>
                  </a:solidFill>
                  <a:latin typeface="Calibri"/>
                  <a:ea typeface="Calibri"/>
                  <a:cs typeface="Calibri"/>
                  <a:sym typeface="Calibri"/>
                </a:rPr>
                <a:t>hierarchical</a:t>
              </a:r>
              <a:r>
                <a:rPr lang="en-US" sz="1800" dirty="0">
                  <a:solidFill>
                    <a:schemeClr val="dk1"/>
                  </a:solidFill>
                  <a:latin typeface="Calibri"/>
                  <a:ea typeface="Calibri"/>
                  <a:cs typeface="Calibri"/>
                  <a:sym typeface="Calibri"/>
                </a:rPr>
                <a:t> escalation paths.</a:t>
              </a:r>
              <a:endParaRPr sz="1800" dirty="0">
                <a:solidFill>
                  <a:schemeClr val="dk1"/>
                </a:solidFill>
                <a:latin typeface="Calibri"/>
                <a:ea typeface="Calibri"/>
                <a:cs typeface="Calibri"/>
                <a:sym typeface="Calibri"/>
              </a:endParaRPr>
            </a:p>
          </p:txBody>
        </p:sp>
        <p:sp>
          <p:nvSpPr>
            <p:cNvPr id="873" name="Google Shape;873;p74"/>
            <p:cNvSpPr/>
            <p:nvPr/>
          </p:nvSpPr>
          <p:spPr>
            <a:xfrm>
              <a:off x="548640" y="169569"/>
              <a:ext cx="7680960"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4" name="Google Shape;874;p74"/>
            <p:cNvSpPr txBox="1"/>
            <p:nvPr/>
          </p:nvSpPr>
          <p:spPr>
            <a:xfrm>
              <a:off x="567374" y="188303"/>
              <a:ext cx="7643492" cy="34629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800" dirty="0">
                  <a:solidFill>
                    <a:schemeClr val="lt1"/>
                  </a:solidFill>
                  <a:latin typeface="Calibri"/>
                  <a:ea typeface="Calibri"/>
                  <a:cs typeface="Calibri"/>
                  <a:sym typeface="Calibri"/>
                </a:rPr>
                <a:t>Initial process setup part 1</a:t>
              </a:r>
              <a:endParaRPr sz="1800" dirty="0">
                <a:solidFill>
                  <a:schemeClr val="lt1"/>
                </a:solidFill>
                <a:latin typeface="Calibri"/>
                <a:ea typeface="Calibri"/>
                <a:cs typeface="Calibri"/>
                <a:sym typeface="Calibri"/>
              </a:endParaRPr>
            </a:p>
          </p:txBody>
        </p:sp>
      </p:grpSp>
      <p:sp>
        <p:nvSpPr>
          <p:cNvPr id="875" name="Google Shape;875;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Tree>
    <p:extLst>
      <p:ext uri="{BB962C8B-B14F-4D97-AF65-F5344CB8AC3E}">
        <p14:creationId xmlns:p14="http://schemas.microsoft.com/office/powerpoint/2010/main" val="2564822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870" name="Google Shape;870;p74"/>
          <p:cNvGrpSpPr/>
          <p:nvPr/>
        </p:nvGrpSpPr>
        <p:grpSpPr>
          <a:xfrm>
            <a:off x="609600" y="1866167"/>
            <a:ext cx="10972800" cy="4286880"/>
            <a:chOff x="0" y="169569"/>
            <a:chExt cx="10972800" cy="4286880"/>
          </a:xfrm>
        </p:grpSpPr>
        <p:sp>
          <p:nvSpPr>
            <p:cNvPr id="871" name="Google Shape;871;p74"/>
            <p:cNvSpPr/>
            <p:nvPr/>
          </p:nvSpPr>
          <p:spPr>
            <a:xfrm>
              <a:off x="0" y="361449"/>
              <a:ext cx="10972800" cy="4095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2" name="Google Shape;872;p74"/>
            <p:cNvSpPr txBox="1"/>
            <p:nvPr/>
          </p:nvSpPr>
          <p:spPr>
            <a:xfrm>
              <a:off x="0" y="361449"/>
              <a:ext cx="10972800" cy="4095000"/>
            </a:xfrm>
            <a:prstGeom prst="rect">
              <a:avLst/>
            </a:prstGeom>
            <a:noFill/>
            <a:ln>
              <a:noFill/>
            </a:ln>
          </p:spPr>
          <p:txBody>
            <a:bodyPr spcFirstLastPara="1" wrap="square" lIns="851600" tIns="270750" rIns="851600" bIns="92450" anchor="t" anchorCtr="0">
              <a:noAutofit/>
            </a:bodyPr>
            <a:lstStyle/>
            <a:p>
              <a:pPr marL="114300" marR="0" lvl="1" indent="-114300" algn="l" rtl="0">
                <a:lnSpc>
                  <a:spcPct val="90000"/>
                </a:lnSpc>
                <a:spcBef>
                  <a:spcPts val="195"/>
                </a:spcBef>
                <a:spcAft>
                  <a:spcPts val="600"/>
                </a:spcAft>
                <a:buClr>
                  <a:schemeClr val="dk1"/>
                </a:buClr>
                <a:buSzPts val="1300"/>
                <a:buFont typeface="Calibri"/>
                <a:buChar char="•"/>
                <a:tabLst>
                  <a:tab pos="7170738" algn="l"/>
                </a:tabLst>
              </a:pPr>
              <a:r>
                <a:rPr lang="en-US" sz="1800" b="0" i="0" u="none" strike="noStrike" cap="none" dirty="0">
                  <a:solidFill>
                    <a:schemeClr val="dk1"/>
                  </a:solidFill>
                  <a:latin typeface="Calibri"/>
                  <a:ea typeface="Calibri"/>
                  <a:cs typeface="Calibri"/>
                  <a:sym typeface="Calibri"/>
                </a:rPr>
                <a:t>Define a </a:t>
              </a:r>
              <a:r>
                <a:rPr lang="en-US" sz="1800" b="0" i="0" u="none" strike="noStrike" cap="none" dirty="0" err="1">
                  <a:solidFill>
                    <a:schemeClr val="dk1"/>
                  </a:solidFill>
                  <a:latin typeface="Calibri"/>
                  <a:ea typeface="Calibri"/>
                  <a:cs typeface="Calibri"/>
                  <a:sym typeface="Calibri"/>
                </a:rPr>
                <a:t>standardised</a:t>
              </a:r>
              <a:r>
                <a:rPr lang="en-US" sz="1800" b="0" i="0" u="none" strike="noStrike" cap="none" dirty="0">
                  <a:solidFill>
                    <a:schemeClr val="dk1"/>
                  </a:solidFill>
                  <a:latin typeface="Calibri"/>
                  <a:ea typeface="Calibri"/>
                  <a:cs typeface="Calibri"/>
                  <a:sym typeface="Calibri"/>
                </a:rPr>
                <a:t> and repeatable way (procedure) of </a:t>
              </a:r>
              <a:r>
                <a:rPr lang="en-US" sz="1800" b="1" i="0" u="none" strike="noStrike" cap="none" dirty="0">
                  <a:solidFill>
                    <a:schemeClr val="dk1"/>
                  </a:solidFill>
                  <a:latin typeface="Calibri"/>
                  <a:ea typeface="Calibri"/>
                  <a:cs typeface="Calibri"/>
                  <a:sym typeface="Calibri"/>
                </a:rPr>
                <a:t>closing incidents and service requests </a:t>
              </a:r>
              <a:r>
                <a:rPr lang="en-US" sz="1800" b="0" i="0" u="none" strike="noStrike" cap="none" dirty="0">
                  <a:solidFill>
                    <a:schemeClr val="dk1"/>
                  </a:solidFill>
                  <a:latin typeface="Calibri"/>
                  <a:ea typeface="Calibri"/>
                  <a:cs typeface="Calibri"/>
                  <a:sym typeface="Calibri"/>
                </a:rPr>
                <a:t>that specifies how incidents and service requests are closed, including</a:t>
              </a:r>
              <a:r>
                <a:rPr lang="en-US" sz="1800" b="1" i="0" u="none" strike="noStrike" cap="none" dirty="0">
                  <a:solidFill>
                    <a:schemeClr val="dk1"/>
                  </a:solidFill>
                  <a:latin typeface="Calibri"/>
                  <a:ea typeface="Calibri"/>
                  <a:cs typeface="Calibri"/>
                  <a:sym typeface="Calibri"/>
                </a:rPr>
                <a:t> required user communication and confirmation.</a:t>
              </a:r>
              <a:endParaRPr sz="1800" b="1"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b="0" i="0" u="none" strike="noStrike" cap="none" dirty="0">
                  <a:solidFill>
                    <a:schemeClr val="dk1"/>
                  </a:solidFill>
                  <a:latin typeface="Calibri"/>
                  <a:ea typeface="Calibri"/>
                  <a:cs typeface="Calibri"/>
                  <a:sym typeface="Calibri"/>
                </a:rPr>
                <a:t>Define the criteria for </a:t>
              </a:r>
              <a:r>
                <a:rPr lang="en-US" sz="1800" b="1" i="0" u="none" strike="noStrike" cap="none" dirty="0">
                  <a:solidFill>
                    <a:schemeClr val="dk1"/>
                  </a:solidFill>
                  <a:latin typeface="Calibri"/>
                  <a:ea typeface="Calibri"/>
                  <a:cs typeface="Calibri"/>
                  <a:sym typeface="Calibri"/>
                </a:rPr>
                <a:t>identifying a major incident, </a:t>
              </a:r>
              <a:r>
                <a:rPr lang="en-US" sz="1800" b="0" i="0" u="none" strike="noStrike" cap="none" dirty="0">
                  <a:solidFill>
                    <a:schemeClr val="dk1"/>
                  </a:solidFill>
                  <a:latin typeface="Calibri"/>
                  <a:ea typeface="Calibri"/>
                  <a:cs typeface="Calibri"/>
                  <a:sym typeface="Calibri"/>
                </a:rPr>
                <a:t>as well as a </a:t>
              </a:r>
              <a:r>
                <a:rPr lang="en-US" sz="1800" b="0" i="0" u="none" strike="noStrike" cap="none" dirty="0" err="1">
                  <a:solidFill>
                    <a:schemeClr val="dk1"/>
                  </a:solidFill>
                  <a:latin typeface="Calibri"/>
                  <a:ea typeface="Calibri"/>
                  <a:cs typeface="Calibri"/>
                  <a:sym typeface="Calibri"/>
                </a:rPr>
                <a:t>standardised</a:t>
              </a:r>
              <a:r>
                <a:rPr lang="en-US" sz="1800" b="0" i="0" u="none" strike="noStrike" cap="none" dirty="0">
                  <a:solidFill>
                    <a:schemeClr val="dk1"/>
                  </a:solidFill>
                  <a:latin typeface="Calibri"/>
                  <a:ea typeface="Calibri"/>
                  <a:cs typeface="Calibri"/>
                  <a:sym typeface="Calibri"/>
                </a:rPr>
                <a:t> and repeatable way (procedure) of </a:t>
              </a:r>
              <a:r>
                <a:rPr lang="en-US" sz="1800" b="1" i="0" u="none" strike="noStrike" cap="none" dirty="0">
                  <a:solidFill>
                    <a:schemeClr val="dk1"/>
                  </a:solidFill>
                  <a:latin typeface="Calibri"/>
                  <a:ea typeface="Calibri"/>
                  <a:cs typeface="Calibri"/>
                  <a:sym typeface="Calibri"/>
                </a:rPr>
                <a:t>dealing with major incidents </a:t>
              </a:r>
              <a:r>
                <a:rPr lang="en-US" sz="1800" b="0" i="0" u="none" strike="noStrike" cap="none" dirty="0">
                  <a:solidFill>
                    <a:schemeClr val="dk1"/>
                  </a:solidFill>
                  <a:latin typeface="Calibri"/>
                  <a:ea typeface="Calibri"/>
                  <a:cs typeface="Calibri"/>
                  <a:sym typeface="Calibri"/>
                </a:rPr>
                <a:t>from recording to closure, including a major incident </a:t>
              </a:r>
              <a:r>
                <a:rPr lang="en-US" sz="1800" b="1" i="0" u="none" strike="noStrike" cap="none" dirty="0">
                  <a:solidFill>
                    <a:schemeClr val="dk1"/>
                  </a:solidFill>
                  <a:latin typeface="Calibri"/>
                  <a:ea typeface="Calibri"/>
                  <a:cs typeface="Calibri"/>
                  <a:sym typeface="Calibri"/>
                </a:rPr>
                <a:t>review</a:t>
              </a:r>
              <a:r>
                <a:rPr lang="en-US"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b="0" i="0" u="none" strike="noStrike" cap="none" dirty="0">
                  <a:solidFill>
                    <a:schemeClr val="dk1"/>
                  </a:solidFill>
                  <a:latin typeface="Calibri"/>
                  <a:ea typeface="Calibri"/>
                  <a:cs typeface="Calibri"/>
                  <a:sym typeface="Calibri"/>
                </a:rPr>
                <a:t>Identify </a:t>
              </a:r>
              <a:r>
                <a:rPr lang="en-US" sz="1800" b="1" i="0" u="none" strike="noStrike" cap="none" dirty="0">
                  <a:solidFill>
                    <a:schemeClr val="dk1"/>
                  </a:solidFill>
                  <a:latin typeface="Calibri"/>
                  <a:ea typeface="Calibri"/>
                  <a:cs typeface="Calibri"/>
                  <a:sym typeface="Calibri"/>
                </a:rPr>
                <a:t>well-known and recurring incidents</a:t>
              </a:r>
              <a:r>
                <a:rPr lang="en-US" sz="1800" b="0" i="0" u="none" strike="noStrike" cap="none" dirty="0">
                  <a:solidFill>
                    <a:schemeClr val="dk1"/>
                  </a:solidFill>
                  <a:latin typeface="Calibri"/>
                  <a:ea typeface="Calibri"/>
                  <a:cs typeface="Calibri"/>
                  <a:sym typeface="Calibri"/>
                </a:rPr>
                <a:t>, and for each of them describe, where required, the concrete </a:t>
              </a:r>
              <a:r>
                <a:rPr lang="en-US" sz="1800" b="1" i="0" u="none" strike="noStrike" cap="none" dirty="0">
                  <a:solidFill>
                    <a:schemeClr val="dk1"/>
                  </a:solidFill>
                  <a:latin typeface="Calibri"/>
                  <a:ea typeface="Calibri"/>
                  <a:cs typeface="Calibri"/>
                  <a:sym typeface="Calibri"/>
                </a:rPr>
                <a:t>steps to be carried out </a:t>
              </a:r>
              <a:r>
                <a:rPr lang="en-US" sz="1800" b="0" i="0" u="none" strike="noStrike" cap="none" dirty="0">
                  <a:solidFill>
                    <a:schemeClr val="dk1"/>
                  </a:solidFill>
                  <a:latin typeface="Calibri"/>
                  <a:ea typeface="Calibri"/>
                  <a:cs typeface="Calibri"/>
                  <a:sym typeface="Calibri"/>
                </a:rPr>
                <a:t>in response to the respective incident in order to manage it effectively from recording to closure.</a:t>
              </a:r>
              <a:endParaRPr sz="18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600"/>
                </a:spcAft>
                <a:buClr>
                  <a:schemeClr val="dk1"/>
                </a:buClr>
                <a:buSzPts val="1300"/>
                <a:buFont typeface="Calibri"/>
                <a:buChar char="•"/>
              </a:pPr>
              <a:r>
                <a:rPr lang="en-US" sz="1800" b="0" i="0" u="none" strike="noStrike" cap="none" dirty="0">
                  <a:solidFill>
                    <a:schemeClr val="dk1"/>
                  </a:solidFill>
                  <a:latin typeface="Calibri"/>
                  <a:ea typeface="Calibri"/>
                  <a:cs typeface="Calibri"/>
                  <a:sym typeface="Calibri"/>
                </a:rPr>
                <a:t>Identify </a:t>
              </a:r>
              <a:r>
                <a:rPr lang="en-US" sz="1800" b="1" i="0" u="none" strike="noStrike" cap="none" dirty="0" err="1">
                  <a:solidFill>
                    <a:schemeClr val="dk1"/>
                  </a:solidFill>
                  <a:latin typeface="Calibri"/>
                  <a:ea typeface="Calibri"/>
                  <a:cs typeface="Calibri"/>
                  <a:sym typeface="Calibri"/>
                </a:rPr>
                <a:t>standardised</a:t>
              </a:r>
              <a:r>
                <a:rPr lang="en-US" sz="1800" b="1" i="0" u="none" strike="noStrike" cap="none" dirty="0">
                  <a:solidFill>
                    <a:schemeClr val="dk1"/>
                  </a:solidFill>
                  <a:latin typeface="Calibri"/>
                  <a:ea typeface="Calibri"/>
                  <a:cs typeface="Calibri"/>
                  <a:sym typeface="Calibri"/>
                </a:rPr>
                <a:t> service requests</a:t>
              </a:r>
              <a:r>
                <a:rPr lang="en-US" sz="1800" b="0" i="0" u="none" strike="noStrike" cap="none" dirty="0">
                  <a:solidFill>
                    <a:schemeClr val="dk1"/>
                  </a:solidFill>
                  <a:latin typeface="Calibri"/>
                  <a:ea typeface="Calibri"/>
                  <a:cs typeface="Calibri"/>
                  <a:sym typeface="Calibri"/>
                </a:rPr>
                <a:t> based on service descriptions and SLAs, and for each of them describe, where required, the </a:t>
              </a:r>
              <a:r>
                <a:rPr lang="en-US" sz="1800" b="1" i="0" u="none" strike="noStrike" cap="none" dirty="0">
                  <a:solidFill>
                    <a:schemeClr val="dk1"/>
                  </a:solidFill>
                  <a:latin typeface="Calibri"/>
                  <a:ea typeface="Calibri"/>
                  <a:cs typeface="Calibri"/>
                  <a:sym typeface="Calibri"/>
                </a:rPr>
                <a:t>concrete steps </a:t>
              </a:r>
              <a:r>
                <a:rPr lang="en-US" sz="1800" b="0" i="0" u="none" strike="noStrike" cap="none" dirty="0">
                  <a:solidFill>
                    <a:schemeClr val="dk1"/>
                  </a:solidFill>
                  <a:latin typeface="Calibri"/>
                  <a:ea typeface="Calibri"/>
                  <a:cs typeface="Calibri"/>
                  <a:sym typeface="Calibri"/>
                </a:rPr>
                <a:t>to be carried out in response to the respective service request in order to manage it effectively from recording to closure.</a:t>
              </a:r>
              <a:endParaRPr sz="1800" b="0" i="0" u="none" strike="noStrike" cap="none" dirty="0">
                <a:solidFill>
                  <a:schemeClr val="dk1"/>
                </a:solidFill>
                <a:latin typeface="Calibri"/>
                <a:ea typeface="Calibri"/>
                <a:cs typeface="Calibri"/>
                <a:sym typeface="Calibri"/>
              </a:endParaRPr>
            </a:p>
          </p:txBody>
        </p:sp>
        <p:sp>
          <p:nvSpPr>
            <p:cNvPr id="873" name="Google Shape;873;p74"/>
            <p:cNvSpPr/>
            <p:nvPr/>
          </p:nvSpPr>
          <p:spPr>
            <a:xfrm>
              <a:off x="548640" y="169569"/>
              <a:ext cx="7680960"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4" name="Google Shape;874;p74"/>
            <p:cNvSpPr txBox="1"/>
            <p:nvPr/>
          </p:nvSpPr>
          <p:spPr>
            <a:xfrm>
              <a:off x="567374" y="188303"/>
              <a:ext cx="7643492" cy="34629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800" dirty="0">
                  <a:solidFill>
                    <a:schemeClr val="lt1"/>
                  </a:solidFill>
                  <a:latin typeface="Calibri"/>
                  <a:ea typeface="Calibri"/>
                  <a:cs typeface="Calibri"/>
                  <a:sym typeface="Calibri"/>
                </a:rPr>
                <a:t>Initial process setup part 2</a:t>
              </a:r>
              <a:endParaRPr sz="1800" dirty="0">
                <a:solidFill>
                  <a:schemeClr val="lt1"/>
                </a:solidFill>
                <a:latin typeface="Calibri"/>
                <a:ea typeface="Calibri"/>
                <a:cs typeface="Calibri"/>
                <a:sym typeface="Calibri"/>
              </a:endParaRPr>
            </a:p>
          </p:txBody>
        </p:sp>
      </p:grpSp>
      <p:sp>
        <p:nvSpPr>
          <p:cNvPr id="875" name="Google Shape;875;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Tree>
    <p:extLst>
      <p:ext uri="{BB962C8B-B14F-4D97-AF65-F5344CB8AC3E}">
        <p14:creationId xmlns:p14="http://schemas.microsoft.com/office/powerpoint/2010/main" val="4290788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Inputs and outputs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881" name="Google Shape;881;p75"/>
          <p:cNvGrpSpPr/>
          <p:nvPr/>
        </p:nvGrpSpPr>
        <p:grpSpPr>
          <a:xfrm>
            <a:off x="1981200" y="2008538"/>
            <a:ext cx="8229600" cy="4002139"/>
            <a:chOff x="0" y="311939"/>
            <a:chExt cx="8229600" cy="4002139"/>
          </a:xfrm>
        </p:grpSpPr>
        <p:sp>
          <p:nvSpPr>
            <p:cNvPr id="882" name="Google Shape;882;p75"/>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3" name="Google Shape;883;p75"/>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884" name="Google Shape;884;p75"/>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5" name="Google Shape;885;p75"/>
            <p:cNvSpPr txBox="1"/>
            <p:nvPr/>
          </p:nvSpPr>
          <p:spPr>
            <a:xfrm>
              <a:off x="0" y="1239235"/>
              <a:ext cx="3802075" cy="267543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dirty="0">
                  <a:solidFill>
                    <a:schemeClr val="dk1"/>
                  </a:solidFill>
                  <a:latin typeface="Calibri"/>
                  <a:ea typeface="Calibri"/>
                  <a:cs typeface="Calibri"/>
                  <a:sym typeface="Calibri"/>
                </a:rPr>
                <a:t>Incidents reported by users or identified by the service provider</a:t>
              </a:r>
              <a:endParaRPr dirty="0">
                <a:latin typeface="Wingdings" panose="05000000000000000000" pitchFamily="2" charset="2"/>
              </a:endParaRPr>
            </a:p>
            <a:p>
              <a:pPr marL="0" marR="0" lvl="0" indent="0" algn="l" rtl="0">
                <a:lnSpc>
                  <a:spcPct val="90000"/>
                </a:lnSpc>
                <a:spcBef>
                  <a:spcPts val="525"/>
                </a:spcBef>
                <a:spcAft>
                  <a:spcPts val="0"/>
                </a:spcAft>
                <a:buClr>
                  <a:schemeClr val="dk1"/>
                </a:buClr>
                <a:buSzPts val="1500"/>
                <a:buFont typeface="Calibri"/>
                <a:buNone/>
              </a:pPr>
              <a:r>
                <a:rPr lang="en-US" sz="1500" dirty="0">
                  <a:solidFill>
                    <a:schemeClr val="dk1"/>
                  </a:solidFill>
                  <a:latin typeface="Calibri"/>
                  <a:ea typeface="Calibri"/>
                  <a:cs typeface="Calibri"/>
                  <a:sym typeface="Calibri"/>
                </a:rPr>
                <a:t>Service requests raised by users</a:t>
              </a:r>
              <a:endParaRPr dirty="0">
                <a:latin typeface="Wingdings" panose="05000000000000000000" pitchFamily="2" charset="2"/>
              </a:endParaRPr>
            </a:p>
            <a:p>
              <a:pPr marL="0" marR="0" lvl="0" indent="0" algn="l" rtl="0">
                <a:lnSpc>
                  <a:spcPct val="90000"/>
                </a:lnSpc>
                <a:spcBef>
                  <a:spcPts val="525"/>
                </a:spcBef>
                <a:spcAft>
                  <a:spcPts val="0"/>
                </a:spcAft>
                <a:buClr>
                  <a:schemeClr val="dk1"/>
                </a:buClr>
                <a:buSzPts val="1500"/>
                <a:buFont typeface="Calibri"/>
                <a:buNone/>
              </a:pPr>
              <a:r>
                <a:rPr lang="en-US" sz="1500" dirty="0">
                  <a:solidFill>
                    <a:schemeClr val="dk1"/>
                  </a:solidFill>
                  <a:latin typeface="Calibri"/>
                  <a:ea typeface="Calibri"/>
                  <a:cs typeface="Calibri"/>
                  <a:sym typeface="Calibri"/>
                </a:rPr>
                <a:t>Configuration information (CMDB)</a:t>
              </a:r>
              <a:endParaRPr dirty="0">
                <a:latin typeface="Wingdings" panose="05000000000000000000" pitchFamily="2" charset="2"/>
              </a:endParaRPr>
            </a:p>
          </p:txBody>
        </p:sp>
        <p:sp>
          <p:nvSpPr>
            <p:cNvPr id="886" name="Google Shape;886;p75"/>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7" name="Google Shape;887;p75"/>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888" name="Google Shape;888;p75"/>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9" name="Google Shape;889;p75"/>
            <p:cNvSpPr txBox="1"/>
            <p:nvPr/>
          </p:nvSpPr>
          <p:spPr>
            <a:xfrm>
              <a:off x="3802075" y="1638648"/>
              <a:ext cx="3802075" cy="267543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Incident records</a:t>
              </a:r>
              <a:endParaRPr sz="1500">
                <a:solidFill>
                  <a:schemeClr val="dk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Service request records</a:t>
              </a:r>
              <a:endParaRPr sz="1500">
                <a:solidFill>
                  <a:schemeClr val="dk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Major incident review reports</a:t>
              </a:r>
              <a:endParaRPr sz="1500">
                <a:solidFill>
                  <a:schemeClr val="dk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Requests for changes raised to trigger the change management process, in order to commence the fulfilment of service requests</a:t>
              </a:r>
              <a:endParaRPr sz="1500">
                <a:solidFill>
                  <a:schemeClr val="dk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Up-to-date descriptions of step-by-step workflows for standard incidents and service requests</a:t>
              </a:r>
              <a:endParaRPr sz="1500">
                <a:solidFill>
                  <a:schemeClr val="dk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Regular incident reports</a:t>
              </a:r>
              <a:endParaRPr sz="1500">
                <a:solidFill>
                  <a:schemeClr val="dk1"/>
                </a:solidFill>
                <a:latin typeface="Calibri"/>
                <a:ea typeface="Calibri"/>
                <a:cs typeface="Calibri"/>
                <a:sym typeface="Calibri"/>
              </a:endParaRPr>
            </a:p>
          </p:txBody>
        </p:sp>
      </p:grpSp>
      <p:sp>
        <p:nvSpPr>
          <p:cNvPr id="890" name="Google Shape;890;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extLst>
      <p:ext uri="{BB962C8B-B14F-4D97-AF65-F5344CB8AC3E}">
        <p14:creationId xmlns:p14="http://schemas.microsoft.com/office/powerpoint/2010/main" val="3379606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97" name="Google Shape;897;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grpSp>
        <p:nvGrpSpPr>
          <p:cNvPr id="2" name="Gruppieren 2">
            <a:extLst>
              <a:ext uri="{FF2B5EF4-FFF2-40B4-BE49-F238E27FC236}">
                <a16:creationId xmlns:a16="http://schemas.microsoft.com/office/drawing/2014/main" id="{9B21064C-4B6F-D019-F73B-E4054040F0E7}"/>
              </a:ext>
            </a:extLst>
          </p:cNvPr>
          <p:cNvGrpSpPr/>
          <p:nvPr/>
        </p:nvGrpSpPr>
        <p:grpSpPr>
          <a:xfrm>
            <a:off x="1304819" y="1633337"/>
            <a:ext cx="10423304" cy="4979746"/>
            <a:chOff x="735074" y="1919460"/>
            <a:chExt cx="7375023" cy="5831485"/>
          </a:xfrm>
        </p:grpSpPr>
        <p:sp>
          <p:nvSpPr>
            <p:cNvPr id="3" name="Rectangle 18">
              <a:extLst>
                <a:ext uri="{FF2B5EF4-FFF2-40B4-BE49-F238E27FC236}">
                  <a16:creationId xmlns:a16="http://schemas.microsoft.com/office/drawing/2014/main" id="{5DF734E2-AA7B-886C-32E9-185A3E96791B}"/>
                </a:ext>
              </a:extLst>
            </p:cNvPr>
            <p:cNvSpPr>
              <a:spLocks/>
            </p:cNvSpPr>
            <p:nvPr/>
          </p:nvSpPr>
          <p:spPr bwMode="auto">
            <a:xfrm>
              <a:off x="2324917" y="4667873"/>
              <a:ext cx="3359190" cy="1692568"/>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dirty="0">
                  <a:latin typeface="+mn-lt"/>
                  <a:cs typeface="Arial" pitchFamily="34" charset="0"/>
                </a:rPr>
                <a:t>Manage major incidents</a:t>
              </a:r>
            </a:p>
          </p:txBody>
        </p:sp>
        <p:sp>
          <p:nvSpPr>
            <p:cNvPr id="4" name="Rectangle 23">
              <a:extLst>
                <a:ext uri="{FF2B5EF4-FFF2-40B4-BE49-F238E27FC236}">
                  <a16:creationId xmlns:a16="http://schemas.microsoft.com/office/drawing/2014/main" id="{052E39F7-1362-CD61-C7E1-D29373AD6F90}"/>
                </a:ext>
              </a:extLst>
            </p:cNvPr>
            <p:cNvSpPr>
              <a:spLocks/>
            </p:cNvSpPr>
            <p:nvPr/>
          </p:nvSpPr>
          <p:spPr bwMode="auto">
            <a:xfrm>
              <a:off x="2320157" y="1919460"/>
              <a:ext cx="3359190" cy="2362068"/>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700" dirty="0">
                <a:latin typeface="+mn-lt"/>
                <a:cs typeface="Arial" pitchFamily="34" charset="0"/>
              </a:endParaRPr>
            </a:p>
            <a:p>
              <a:pPr algn="ctr"/>
              <a:r>
                <a:rPr lang="en-US" dirty="0">
                  <a:latin typeface="+mn-lt"/>
                  <a:cs typeface="Arial" pitchFamily="34" charset="0"/>
                </a:rPr>
                <a:t>Manage incidents and service requests</a:t>
              </a:r>
            </a:p>
          </p:txBody>
        </p:sp>
        <p:cxnSp>
          <p:nvCxnSpPr>
            <p:cNvPr id="5" name="Gerade Verbindung mit Pfeil 111">
              <a:extLst>
                <a:ext uri="{FF2B5EF4-FFF2-40B4-BE49-F238E27FC236}">
                  <a16:creationId xmlns:a16="http://schemas.microsoft.com/office/drawing/2014/main" id="{967F79EE-609C-3357-BAFC-E8916E54150A}"/>
                </a:ext>
              </a:extLst>
            </p:cNvPr>
            <p:cNvCxnSpPr>
              <a:cxnSpLocks/>
              <a:stCxn id="28" idx="3"/>
              <a:endCxn id="6" idx="1"/>
            </p:cNvCxnSpPr>
            <p:nvPr/>
          </p:nvCxnSpPr>
          <p:spPr>
            <a:xfrm>
              <a:off x="1938148" y="2623739"/>
              <a:ext cx="539685" cy="1"/>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6" name="Rectangle 18">
              <a:extLst>
                <a:ext uri="{FF2B5EF4-FFF2-40B4-BE49-F238E27FC236}">
                  <a16:creationId xmlns:a16="http://schemas.microsoft.com/office/drawing/2014/main" id="{B4530880-06A1-658E-FE87-7631041D5BC6}"/>
                </a:ext>
              </a:extLst>
            </p:cNvPr>
            <p:cNvSpPr>
              <a:spLocks/>
            </p:cNvSpPr>
            <p:nvPr/>
          </p:nvSpPr>
          <p:spPr bwMode="auto">
            <a:xfrm>
              <a:off x="2477833" y="240978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Register incident or service request</a:t>
              </a:r>
            </a:p>
          </p:txBody>
        </p:sp>
        <p:sp>
          <p:nvSpPr>
            <p:cNvPr id="7" name="Rectangle 18">
              <a:extLst>
                <a:ext uri="{FF2B5EF4-FFF2-40B4-BE49-F238E27FC236}">
                  <a16:creationId xmlns:a16="http://schemas.microsoft.com/office/drawing/2014/main" id="{EC4C5C62-0964-D511-9848-EE7EBB657DB7}"/>
                </a:ext>
              </a:extLst>
            </p:cNvPr>
            <p:cNvSpPr>
              <a:spLocks/>
            </p:cNvSpPr>
            <p:nvPr/>
          </p:nvSpPr>
          <p:spPr bwMode="auto">
            <a:xfrm>
              <a:off x="4194495" y="241656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Classify and prioritise</a:t>
              </a:r>
            </a:p>
          </p:txBody>
        </p:sp>
        <p:cxnSp>
          <p:nvCxnSpPr>
            <p:cNvPr id="8" name="Gerade Verbindung mit Pfeil 64">
              <a:extLst>
                <a:ext uri="{FF2B5EF4-FFF2-40B4-BE49-F238E27FC236}">
                  <a16:creationId xmlns:a16="http://schemas.microsoft.com/office/drawing/2014/main" id="{719A2507-9DE6-B095-7D74-325067620083}"/>
                </a:ext>
              </a:extLst>
            </p:cNvPr>
            <p:cNvCxnSpPr>
              <a:cxnSpLocks/>
              <a:stCxn id="6" idx="3"/>
              <a:endCxn id="7" idx="1"/>
            </p:cNvCxnSpPr>
            <p:nvPr/>
          </p:nvCxnSpPr>
          <p:spPr>
            <a:xfrm>
              <a:off x="3809769" y="2623740"/>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18">
              <a:extLst>
                <a:ext uri="{FF2B5EF4-FFF2-40B4-BE49-F238E27FC236}">
                  <a16:creationId xmlns:a16="http://schemas.microsoft.com/office/drawing/2014/main" id="{226DFC59-86B2-C165-BB82-6B2298E2C103}"/>
                </a:ext>
              </a:extLst>
            </p:cNvPr>
            <p:cNvSpPr>
              <a:spLocks/>
            </p:cNvSpPr>
            <p:nvPr/>
          </p:nvSpPr>
          <p:spPr bwMode="auto">
            <a:xfrm>
              <a:off x="2483327" y="513066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Inform stakeholders and escalate</a:t>
              </a:r>
            </a:p>
          </p:txBody>
        </p:sp>
        <p:sp>
          <p:nvSpPr>
            <p:cNvPr id="10" name="Rectangle 18">
              <a:extLst>
                <a:ext uri="{FF2B5EF4-FFF2-40B4-BE49-F238E27FC236}">
                  <a16:creationId xmlns:a16="http://schemas.microsoft.com/office/drawing/2014/main" id="{663A8669-9661-C2CE-5598-BD0D194FE9AA}"/>
                </a:ext>
              </a:extLst>
            </p:cNvPr>
            <p:cNvSpPr>
              <a:spLocks/>
            </p:cNvSpPr>
            <p:nvPr/>
          </p:nvSpPr>
          <p:spPr bwMode="auto">
            <a:xfrm>
              <a:off x="4200408" y="5127324"/>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Assign major incident coordinator</a:t>
              </a:r>
            </a:p>
          </p:txBody>
        </p:sp>
        <p:cxnSp>
          <p:nvCxnSpPr>
            <p:cNvPr id="11" name="Gerade Verbindung mit Pfeil 187">
              <a:extLst>
                <a:ext uri="{FF2B5EF4-FFF2-40B4-BE49-F238E27FC236}">
                  <a16:creationId xmlns:a16="http://schemas.microsoft.com/office/drawing/2014/main" id="{987C824E-447D-7AEF-E015-0D90EA92D290}"/>
                </a:ext>
              </a:extLst>
            </p:cNvPr>
            <p:cNvCxnSpPr>
              <a:cxnSpLocks/>
              <a:stCxn id="10" idx="1"/>
              <a:endCxn id="9" idx="3"/>
            </p:cNvCxnSpPr>
            <p:nvPr/>
          </p:nvCxnSpPr>
          <p:spPr>
            <a:xfrm flipH="1">
              <a:off x="3815263" y="5341275"/>
              <a:ext cx="385145" cy="333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8">
              <a:extLst>
                <a:ext uri="{FF2B5EF4-FFF2-40B4-BE49-F238E27FC236}">
                  <a16:creationId xmlns:a16="http://schemas.microsoft.com/office/drawing/2014/main" id="{0C9CF6D1-CB16-C13D-DA62-6F90ECCC859F}"/>
                </a:ext>
              </a:extLst>
            </p:cNvPr>
            <p:cNvSpPr>
              <a:spLocks/>
            </p:cNvSpPr>
            <p:nvPr/>
          </p:nvSpPr>
          <p:spPr bwMode="auto">
            <a:xfrm>
              <a:off x="3345216" y="372879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Resolve / fulfil</a:t>
              </a:r>
            </a:p>
          </p:txBody>
        </p:sp>
        <p:cxnSp>
          <p:nvCxnSpPr>
            <p:cNvPr id="13" name="Gerade Verbindung mit Pfeil 55">
              <a:extLst>
                <a:ext uri="{FF2B5EF4-FFF2-40B4-BE49-F238E27FC236}">
                  <a16:creationId xmlns:a16="http://schemas.microsoft.com/office/drawing/2014/main" id="{74B6B8A4-5878-92D2-829A-B3494F6CD022}"/>
                </a:ext>
              </a:extLst>
            </p:cNvPr>
            <p:cNvCxnSpPr>
              <a:cxnSpLocks/>
              <a:stCxn id="30" idx="1"/>
              <a:endCxn id="7" idx="3"/>
            </p:cNvCxnSpPr>
            <p:nvPr/>
          </p:nvCxnSpPr>
          <p:spPr>
            <a:xfrm flipH="1" flipV="1">
              <a:off x="5526431" y="2630514"/>
              <a:ext cx="555057" cy="156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67">
              <a:extLst>
                <a:ext uri="{FF2B5EF4-FFF2-40B4-BE49-F238E27FC236}">
                  <a16:creationId xmlns:a16="http://schemas.microsoft.com/office/drawing/2014/main" id="{EE4AB275-F43F-CD0C-8E63-B4353224770A}"/>
                </a:ext>
              </a:extLst>
            </p:cNvPr>
            <p:cNvCxnSpPr>
              <a:cxnSpLocks/>
              <a:stCxn id="7" idx="2"/>
              <a:endCxn id="16" idx="0"/>
            </p:cNvCxnSpPr>
            <p:nvPr/>
          </p:nvCxnSpPr>
          <p:spPr>
            <a:xfrm>
              <a:off x="4860463" y="2844464"/>
              <a:ext cx="736" cy="22194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hteck 85">
              <a:extLst>
                <a:ext uri="{FF2B5EF4-FFF2-40B4-BE49-F238E27FC236}">
                  <a16:creationId xmlns:a16="http://schemas.microsoft.com/office/drawing/2014/main" id="{15D388FE-FD12-3E1C-0C73-1E5920EFCD10}"/>
                </a:ext>
              </a:extLst>
            </p:cNvPr>
            <p:cNvSpPr/>
            <p:nvPr/>
          </p:nvSpPr>
          <p:spPr>
            <a:xfrm>
              <a:off x="6084367" y="2992629"/>
              <a:ext cx="1196747" cy="505755"/>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dirty="0">
                  <a:solidFill>
                    <a:schemeClr val="tx1"/>
                  </a:solidFill>
                </a:rPr>
                <a:t>Criteria for identifying major incidents</a:t>
              </a:r>
            </a:p>
          </p:txBody>
        </p:sp>
        <p:sp>
          <p:nvSpPr>
            <p:cNvPr id="16" name="Flussdiagramm: Verzweigung 90">
              <a:extLst>
                <a:ext uri="{FF2B5EF4-FFF2-40B4-BE49-F238E27FC236}">
                  <a16:creationId xmlns:a16="http://schemas.microsoft.com/office/drawing/2014/main" id="{AECFAB17-609F-EC7C-9987-B1517C883D5F}"/>
                </a:ext>
              </a:extLst>
            </p:cNvPr>
            <p:cNvSpPr/>
            <p:nvPr/>
          </p:nvSpPr>
          <p:spPr>
            <a:xfrm>
              <a:off x="4194914" y="3066413"/>
              <a:ext cx="1332570"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Major incident?</a:t>
              </a:r>
            </a:p>
          </p:txBody>
        </p:sp>
        <p:sp>
          <p:nvSpPr>
            <p:cNvPr id="17" name="Rectangle 62">
              <a:extLst>
                <a:ext uri="{FF2B5EF4-FFF2-40B4-BE49-F238E27FC236}">
                  <a16:creationId xmlns:a16="http://schemas.microsoft.com/office/drawing/2014/main" id="{AB788A01-33B3-7E41-5846-3754FB581918}"/>
                </a:ext>
              </a:extLst>
            </p:cNvPr>
            <p:cNvSpPr>
              <a:spLocks/>
            </p:cNvSpPr>
            <p:nvPr/>
          </p:nvSpPr>
          <p:spPr bwMode="auto">
            <a:xfrm>
              <a:off x="3855746" y="3115122"/>
              <a:ext cx="484927" cy="180209"/>
            </a:xfrm>
            <a:prstGeom prst="rect">
              <a:avLst/>
            </a:prstGeom>
            <a:noFill/>
            <a:ln w="25400">
              <a:noFill/>
              <a:miter lim="800000"/>
              <a:headEnd/>
              <a:tailEnd/>
            </a:ln>
          </p:spPr>
          <p:txBody>
            <a:bodyPr wrap="square" lIns="0" tIns="0" rIns="0" bIns="0">
              <a:spAutoFit/>
            </a:bodyPr>
            <a:lstStyle/>
            <a:p>
              <a:pPr algn="ctr"/>
              <a:r>
                <a:rPr lang="en-US" sz="1000" dirty="0">
                  <a:latin typeface="+mn-lt"/>
                  <a:cs typeface="Arial" pitchFamily="34" charset="0"/>
                  <a:sym typeface="Helvetica" pitchFamily="34" charset="0"/>
                </a:rPr>
                <a:t>No</a:t>
              </a:r>
            </a:p>
          </p:txBody>
        </p:sp>
        <p:cxnSp>
          <p:nvCxnSpPr>
            <p:cNvPr id="18" name="Gerade Verbindung mit Pfeil 97">
              <a:extLst>
                <a:ext uri="{FF2B5EF4-FFF2-40B4-BE49-F238E27FC236}">
                  <a16:creationId xmlns:a16="http://schemas.microsoft.com/office/drawing/2014/main" id="{ABC1616F-3045-9AA9-A979-43875EEC5C9F}"/>
                </a:ext>
              </a:extLst>
            </p:cNvPr>
            <p:cNvCxnSpPr>
              <a:cxnSpLocks/>
              <a:stCxn id="16" idx="1"/>
              <a:endCxn id="48" idx="3"/>
            </p:cNvCxnSpPr>
            <p:nvPr/>
          </p:nvCxnSpPr>
          <p:spPr>
            <a:xfrm flipH="1" flipV="1">
              <a:off x="3813428" y="3284074"/>
              <a:ext cx="381486" cy="149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winkelte Verbindung 115">
              <a:extLst>
                <a:ext uri="{FF2B5EF4-FFF2-40B4-BE49-F238E27FC236}">
                  <a16:creationId xmlns:a16="http://schemas.microsoft.com/office/drawing/2014/main" id="{233C9B74-8541-3F3F-F95F-77D181F15961}"/>
                </a:ext>
              </a:extLst>
            </p:cNvPr>
            <p:cNvCxnSpPr>
              <a:cxnSpLocks/>
              <a:stCxn id="16" idx="3"/>
              <a:endCxn id="10" idx="3"/>
            </p:cNvCxnSpPr>
            <p:nvPr/>
          </p:nvCxnSpPr>
          <p:spPr>
            <a:xfrm>
              <a:off x="5527484" y="3285565"/>
              <a:ext cx="4860" cy="2055710"/>
            </a:xfrm>
            <a:prstGeom prst="bentConnector3">
              <a:avLst>
                <a:gd name="adj1" fmla="val 695397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62">
              <a:extLst>
                <a:ext uri="{FF2B5EF4-FFF2-40B4-BE49-F238E27FC236}">
                  <a16:creationId xmlns:a16="http://schemas.microsoft.com/office/drawing/2014/main" id="{0056736F-E369-C611-CEB0-0C9B4C338EF0}"/>
                </a:ext>
              </a:extLst>
            </p:cNvPr>
            <p:cNvSpPr>
              <a:spLocks/>
            </p:cNvSpPr>
            <p:nvPr/>
          </p:nvSpPr>
          <p:spPr bwMode="auto">
            <a:xfrm>
              <a:off x="5299008" y="3101645"/>
              <a:ext cx="484927" cy="180209"/>
            </a:xfrm>
            <a:prstGeom prst="rect">
              <a:avLst/>
            </a:prstGeom>
            <a:noFill/>
            <a:ln w="25400">
              <a:noFill/>
              <a:miter lim="800000"/>
              <a:headEnd/>
              <a:tailEnd/>
            </a:ln>
          </p:spPr>
          <p:txBody>
            <a:bodyPr wrap="square" lIns="0" tIns="0" rIns="0" bIns="0">
              <a:spAutoFit/>
            </a:bodyPr>
            <a:lstStyle/>
            <a:p>
              <a:pPr algn="ctr"/>
              <a:r>
                <a:rPr lang="en-US" sz="1000" dirty="0">
                  <a:latin typeface="+mn-lt"/>
                  <a:cs typeface="Arial" pitchFamily="34" charset="0"/>
                  <a:sym typeface="Helvetica" pitchFamily="34" charset="0"/>
                </a:rPr>
                <a:t>Yes</a:t>
              </a:r>
            </a:p>
          </p:txBody>
        </p:sp>
        <p:sp>
          <p:nvSpPr>
            <p:cNvPr id="21" name="Rectangle 18">
              <a:extLst>
                <a:ext uri="{FF2B5EF4-FFF2-40B4-BE49-F238E27FC236}">
                  <a16:creationId xmlns:a16="http://schemas.microsoft.com/office/drawing/2014/main" id="{98E06D56-F028-50FE-3AF4-E65F176D5055}"/>
                </a:ext>
              </a:extLst>
            </p:cNvPr>
            <p:cNvSpPr>
              <a:spLocks/>
            </p:cNvSpPr>
            <p:nvPr/>
          </p:nvSpPr>
          <p:spPr bwMode="auto">
            <a:xfrm>
              <a:off x="2326070" y="6708552"/>
              <a:ext cx="3359190" cy="1042393"/>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dirty="0">
                  <a:latin typeface="+mn-lt"/>
                  <a:cs typeface="Arial" pitchFamily="34" charset="0"/>
                </a:rPr>
                <a:t>Manage workflows</a:t>
              </a:r>
            </a:p>
          </p:txBody>
        </p:sp>
        <p:sp>
          <p:nvSpPr>
            <p:cNvPr id="22" name="Rectangle 18">
              <a:extLst>
                <a:ext uri="{FF2B5EF4-FFF2-40B4-BE49-F238E27FC236}">
                  <a16:creationId xmlns:a16="http://schemas.microsoft.com/office/drawing/2014/main" id="{F6E71019-8BD2-EB03-5F7A-7769E8E73E9A}"/>
                </a:ext>
              </a:extLst>
            </p:cNvPr>
            <p:cNvSpPr>
              <a:spLocks/>
            </p:cNvSpPr>
            <p:nvPr/>
          </p:nvSpPr>
          <p:spPr bwMode="auto">
            <a:xfrm>
              <a:off x="2483746" y="716554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Maintain incident workflows</a:t>
              </a:r>
            </a:p>
          </p:txBody>
        </p:sp>
        <p:sp>
          <p:nvSpPr>
            <p:cNvPr id="23" name="Rectangle 18">
              <a:extLst>
                <a:ext uri="{FF2B5EF4-FFF2-40B4-BE49-F238E27FC236}">
                  <a16:creationId xmlns:a16="http://schemas.microsoft.com/office/drawing/2014/main" id="{F917BBCC-52B9-63B4-D3A4-AECAC662465D}"/>
                </a:ext>
              </a:extLst>
            </p:cNvPr>
            <p:cNvSpPr>
              <a:spLocks/>
            </p:cNvSpPr>
            <p:nvPr/>
          </p:nvSpPr>
          <p:spPr bwMode="auto">
            <a:xfrm>
              <a:off x="4200827" y="7162204"/>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cs typeface="Arial" pitchFamily="34" charset="0"/>
                </a:rPr>
                <a:t>Maintain service request workflows</a:t>
              </a:r>
              <a:endParaRPr lang="en-GB" sz="1200" dirty="0">
                <a:solidFill>
                  <a:schemeClr val="tx1"/>
                </a:solidFill>
                <a:latin typeface="+mn-lt"/>
                <a:cs typeface="Arial" pitchFamily="34" charset="0"/>
              </a:endParaRPr>
            </a:p>
          </p:txBody>
        </p:sp>
        <p:sp>
          <p:nvSpPr>
            <p:cNvPr id="24" name="Rectangle 18">
              <a:extLst>
                <a:ext uri="{FF2B5EF4-FFF2-40B4-BE49-F238E27FC236}">
                  <a16:creationId xmlns:a16="http://schemas.microsoft.com/office/drawing/2014/main" id="{FE6D342A-5752-C5D0-F621-94F925B2B5A6}"/>
                </a:ext>
              </a:extLst>
            </p:cNvPr>
            <p:cNvSpPr>
              <a:spLocks/>
            </p:cNvSpPr>
            <p:nvPr/>
          </p:nvSpPr>
          <p:spPr bwMode="auto">
            <a:xfrm>
              <a:off x="4875225" y="3728799"/>
              <a:ext cx="652599"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Close</a:t>
              </a:r>
            </a:p>
          </p:txBody>
        </p:sp>
        <p:sp>
          <p:nvSpPr>
            <p:cNvPr id="25" name="Rectangle 18">
              <a:extLst>
                <a:ext uri="{FF2B5EF4-FFF2-40B4-BE49-F238E27FC236}">
                  <a16:creationId xmlns:a16="http://schemas.microsoft.com/office/drawing/2014/main" id="{BF6047F7-C5B3-5EC2-1F76-0A5BDE6941C0}"/>
                </a:ext>
              </a:extLst>
            </p:cNvPr>
            <p:cNvSpPr>
              <a:spLocks/>
            </p:cNvSpPr>
            <p:nvPr/>
          </p:nvSpPr>
          <p:spPr bwMode="auto">
            <a:xfrm>
              <a:off x="2483845" y="578737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Resolve</a:t>
              </a:r>
            </a:p>
          </p:txBody>
        </p:sp>
        <p:sp>
          <p:nvSpPr>
            <p:cNvPr id="26" name="Rectangle 18">
              <a:extLst>
                <a:ext uri="{FF2B5EF4-FFF2-40B4-BE49-F238E27FC236}">
                  <a16:creationId xmlns:a16="http://schemas.microsoft.com/office/drawing/2014/main" id="{7488FB81-DACF-ACF2-127E-25A7ED338B3A}"/>
                </a:ext>
              </a:extLst>
            </p:cNvPr>
            <p:cNvSpPr>
              <a:spLocks/>
            </p:cNvSpPr>
            <p:nvPr/>
          </p:nvSpPr>
          <p:spPr bwMode="auto">
            <a:xfrm>
              <a:off x="4200408" y="578784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00" dirty="0">
                  <a:solidFill>
                    <a:schemeClr val="tx1"/>
                  </a:solidFill>
                  <a:cs typeface="Arial" pitchFamily="34" charset="0"/>
                </a:rPr>
                <a:t>Perform m</a:t>
              </a:r>
              <a:r>
                <a:rPr lang="en-GB" sz="1000" dirty="0">
                  <a:solidFill>
                    <a:schemeClr val="tx1"/>
                  </a:solidFill>
                  <a:latin typeface="+mn-lt"/>
                  <a:cs typeface="Arial" pitchFamily="34" charset="0"/>
                </a:rPr>
                <a:t>ajor incident review and close</a:t>
              </a:r>
            </a:p>
          </p:txBody>
        </p:sp>
        <p:cxnSp>
          <p:nvCxnSpPr>
            <p:cNvPr id="27" name="Gerade Verbindung mit Pfeil 91">
              <a:extLst>
                <a:ext uri="{FF2B5EF4-FFF2-40B4-BE49-F238E27FC236}">
                  <a16:creationId xmlns:a16="http://schemas.microsoft.com/office/drawing/2014/main" id="{71CE8B22-EE7E-138A-D786-339E295E856B}"/>
                </a:ext>
              </a:extLst>
            </p:cNvPr>
            <p:cNvCxnSpPr>
              <a:cxnSpLocks/>
              <a:stCxn id="25" idx="3"/>
              <a:endCxn id="26" idx="1"/>
            </p:cNvCxnSpPr>
            <p:nvPr/>
          </p:nvCxnSpPr>
          <p:spPr>
            <a:xfrm>
              <a:off x="3815781" y="6001330"/>
              <a:ext cx="384627" cy="46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Flussdiagramm: Dokument 98">
              <a:extLst>
                <a:ext uri="{FF2B5EF4-FFF2-40B4-BE49-F238E27FC236}">
                  <a16:creationId xmlns:a16="http://schemas.microsoft.com/office/drawing/2014/main" id="{358BD2C7-2E52-ACE1-F11D-502C88628198}"/>
                </a:ext>
              </a:extLst>
            </p:cNvPr>
            <p:cNvSpPr/>
            <p:nvPr/>
          </p:nvSpPr>
          <p:spPr>
            <a:xfrm>
              <a:off x="741401" y="2138854"/>
              <a:ext cx="1196747" cy="96976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Notifications or requests from users, information from other sources (incl. monitoring)</a:t>
              </a:r>
            </a:p>
          </p:txBody>
        </p:sp>
        <p:sp>
          <p:nvSpPr>
            <p:cNvPr id="29" name="Flussdiagramm: Dokument 99">
              <a:extLst>
                <a:ext uri="{FF2B5EF4-FFF2-40B4-BE49-F238E27FC236}">
                  <a16:creationId xmlns:a16="http://schemas.microsoft.com/office/drawing/2014/main" id="{DB0164EC-D459-34D6-AB12-4B05C5E2F275}"/>
                </a:ext>
              </a:extLst>
            </p:cNvPr>
            <p:cNvSpPr/>
            <p:nvPr/>
          </p:nvSpPr>
          <p:spPr>
            <a:xfrm>
              <a:off x="6149998" y="248905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p:txBody>
        </p:sp>
        <p:sp>
          <p:nvSpPr>
            <p:cNvPr id="30" name="Flussdiagramm: Dokument 100">
              <a:extLst>
                <a:ext uri="{FF2B5EF4-FFF2-40B4-BE49-F238E27FC236}">
                  <a16:creationId xmlns:a16="http://schemas.microsoft.com/office/drawing/2014/main" id="{22209568-A783-40AE-9DC7-E5C3CAFB5662}"/>
                </a:ext>
              </a:extLst>
            </p:cNvPr>
            <p:cNvSpPr/>
            <p:nvPr/>
          </p:nvSpPr>
          <p:spPr>
            <a:xfrm>
              <a:off x="6081488" y="242054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SLAs</a:t>
              </a:r>
            </a:p>
          </p:txBody>
        </p:sp>
        <p:cxnSp>
          <p:nvCxnSpPr>
            <p:cNvPr id="31" name="Gerade Verbindung mit Pfeil 121">
              <a:extLst>
                <a:ext uri="{FF2B5EF4-FFF2-40B4-BE49-F238E27FC236}">
                  <a16:creationId xmlns:a16="http://schemas.microsoft.com/office/drawing/2014/main" id="{5D417FBC-A420-008A-8678-210FF981FFB4}"/>
                </a:ext>
              </a:extLst>
            </p:cNvPr>
            <p:cNvCxnSpPr>
              <a:cxnSpLocks/>
            </p:cNvCxnSpPr>
            <p:nvPr/>
          </p:nvCxnSpPr>
          <p:spPr>
            <a:xfrm flipH="1">
              <a:off x="4992745" y="3049322"/>
              <a:ext cx="1088743" cy="4089"/>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126">
              <a:extLst>
                <a:ext uri="{FF2B5EF4-FFF2-40B4-BE49-F238E27FC236}">
                  <a16:creationId xmlns:a16="http://schemas.microsoft.com/office/drawing/2014/main" id="{0CEFFD65-4FDB-F3D5-6013-20CAEA8FCA41}"/>
                </a:ext>
              </a:extLst>
            </p:cNvPr>
            <p:cNvCxnSpPr>
              <a:cxnSpLocks/>
              <a:stCxn id="9" idx="2"/>
              <a:endCxn id="25" idx="0"/>
            </p:cNvCxnSpPr>
            <p:nvPr/>
          </p:nvCxnSpPr>
          <p:spPr>
            <a:xfrm>
              <a:off x="3149295" y="5558561"/>
              <a:ext cx="518" cy="22881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Zylinder 145">
              <a:extLst>
                <a:ext uri="{FF2B5EF4-FFF2-40B4-BE49-F238E27FC236}">
                  <a16:creationId xmlns:a16="http://schemas.microsoft.com/office/drawing/2014/main" id="{D9DF5628-F179-AFE2-A9DE-A11E5003E9C8}"/>
                </a:ext>
              </a:extLst>
            </p:cNvPr>
            <p:cNvSpPr/>
            <p:nvPr/>
          </p:nvSpPr>
          <p:spPr>
            <a:xfrm>
              <a:off x="751853" y="4124324"/>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tx1"/>
                  </a:solidFill>
                </a:rPr>
                <a:t>CMDB</a:t>
              </a:r>
            </a:p>
          </p:txBody>
        </p:sp>
        <p:sp>
          <p:nvSpPr>
            <p:cNvPr id="34" name="Flussdiagramm: Dokument 147">
              <a:extLst>
                <a:ext uri="{FF2B5EF4-FFF2-40B4-BE49-F238E27FC236}">
                  <a16:creationId xmlns:a16="http://schemas.microsoft.com/office/drawing/2014/main" id="{AC988275-182F-6216-A96E-DF1D25763A5F}"/>
                </a:ext>
              </a:extLst>
            </p:cNvPr>
            <p:cNvSpPr/>
            <p:nvPr/>
          </p:nvSpPr>
          <p:spPr>
            <a:xfrm>
              <a:off x="753292" y="5531957"/>
              <a:ext cx="1196747" cy="442100"/>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Release information</a:t>
              </a:r>
            </a:p>
          </p:txBody>
        </p:sp>
        <p:cxnSp>
          <p:nvCxnSpPr>
            <p:cNvPr id="35" name="Verbinder: gekrümmt 153">
              <a:extLst>
                <a:ext uri="{FF2B5EF4-FFF2-40B4-BE49-F238E27FC236}">
                  <a16:creationId xmlns:a16="http://schemas.microsoft.com/office/drawing/2014/main" id="{76ADAC4E-12E2-13A9-A4C3-51202659EA7D}"/>
                </a:ext>
              </a:extLst>
            </p:cNvPr>
            <p:cNvCxnSpPr>
              <a:cxnSpLocks/>
            </p:cNvCxnSpPr>
            <p:nvPr/>
          </p:nvCxnSpPr>
          <p:spPr>
            <a:xfrm rot="5400000" flipH="1" flipV="1">
              <a:off x="1718328" y="5401632"/>
              <a:ext cx="716241" cy="56188"/>
            </a:xfrm>
            <a:prstGeom prst="curvedConnector3">
              <a:avLst>
                <a:gd name="adj1" fmla="val 50000"/>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36" name="Zylinder 154">
              <a:extLst>
                <a:ext uri="{FF2B5EF4-FFF2-40B4-BE49-F238E27FC236}">
                  <a16:creationId xmlns:a16="http://schemas.microsoft.com/office/drawing/2014/main" id="{B08FC61E-2756-A8BB-A4C8-70DE4513BC42}"/>
                </a:ext>
              </a:extLst>
            </p:cNvPr>
            <p:cNvSpPr/>
            <p:nvPr/>
          </p:nvSpPr>
          <p:spPr>
            <a:xfrm>
              <a:off x="743925" y="4827423"/>
              <a:ext cx="1199626" cy="488363"/>
            </a:xfrm>
            <a:prstGeom prst="can">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Known error database (KEDB)</a:t>
              </a:r>
            </a:p>
          </p:txBody>
        </p:sp>
        <p:cxnSp>
          <p:nvCxnSpPr>
            <p:cNvPr id="37" name="Verbinder: gekrümmt 167">
              <a:extLst>
                <a:ext uri="{FF2B5EF4-FFF2-40B4-BE49-F238E27FC236}">
                  <a16:creationId xmlns:a16="http://schemas.microsoft.com/office/drawing/2014/main" id="{DB4BE1B8-AB04-BC0B-0E4C-342826B3B460}"/>
                </a:ext>
              </a:extLst>
            </p:cNvPr>
            <p:cNvCxnSpPr>
              <a:cxnSpLocks/>
              <a:stCxn id="34" idx="3"/>
            </p:cNvCxnSpPr>
            <p:nvPr/>
          </p:nvCxnSpPr>
          <p:spPr>
            <a:xfrm>
              <a:off x="1950039" y="5753007"/>
              <a:ext cx="356240" cy="189417"/>
            </a:xfrm>
            <a:prstGeom prst="curvedConnector3">
              <a:avLst>
                <a:gd name="adj1" fmla="val 3515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8" name="Verbinder: gekrümmt 168">
              <a:extLst>
                <a:ext uri="{FF2B5EF4-FFF2-40B4-BE49-F238E27FC236}">
                  <a16:creationId xmlns:a16="http://schemas.microsoft.com/office/drawing/2014/main" id="{D3658C89-2BF6-16FC-EC01-1146FAC07D7B}"/>
                </a:ext>
              </a:extLst>
            </p:cNvPr>
            <p:cNvCxnSpPr>
              <a:cxnSpLocks/>
            </p:cNvCxnSpPr>
            <p:nvPr/>
          </p:nvCxnSpPr>
          <p:spPr>
            <a:xfrm rot="16200000" flipV="1">
              <a:off x="1697669" y="4672754"/>
              <a:ext cx="744680" cy="53022"/>
            </a:xfrm>
            <a:prstGeom prst="curvedConnector3">
              <a:avLst>
                <a:gd name="adj1" fmla="val 50000"/>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39" name="Verbinder: gekrümmt 175">
              <a:extLst>
                <a:ext uri="{FF2B5EF4-FFF2-40B4-BE49-F238E27FC236}">
                  <a16:creationId xmlns:a16="http://schemas.microsoft.com/office/drawing/2014/main" id="{0F41DA57-2A52-858F-B5E1-050F0FDD7B0B}"/>
                </a:ext>
              </a:extLst>
            </p:cNvPr>
            <p:cNvCxnSpPr>
              <a:cxnSpLocks/>
              <a:stCxn id="33" idx="4"/>
            </p:cNvCxnSpPr>
            <p:nvPr/>
          </p:nvCxnSpPr>
          <p:spPr>
            <a:xfrm flipV="1">
              <a:off x="1951479" y="4215585"/>
              <a:ext cx="354800" cy="152921"/>
            </a:xfrm>
            <a:prstGeom prst="curvedConnector3">
              <a:avLst>
                <a:gd name="adj1" fmla="val 2018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0" name="Verbinder: gekrümmt 188">
              <a:extLst>
                <a:ext uri="{FF2B5EF4-FFF2-40B4-BE49-F238E27FC236}">
                  <a16:creationId xmlns:a16="http://schemas.microsoft.com/office/drawing/2014/main" id="{FB20F9E2-4DC8-8713-09BC-92DD90E337B7}"/>
                </a:ext>
              </a:extLst>
            </p:cNvPr>
            <p:cNvCxnSpPr>
              <a:cxnSpLocks/>
              <a:stCxn id="36" idx="4"/>
            </p:cNvCxnSpPr>
            <p:nvPr/>
          </p:nvCxnSpPr>
          <p:spPr>
            <a:xfrm>
              <a:off x="1943551" y="5071605"/>
              <a:ext cx="132897" cy="12700"/>
            </a:xfrm>
            <a:prstGeom prst="curvedConnector3">
              <a:avLst>
                <a:gd name="adj1" fmla="val 50000"/>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41" name="Flussdiagramm: Dokument 226">
              <a:extLst>
                <a:ext uri="{FF2B5EF4-FFF2-40B4-BE49-F238E27FC236}">
                  <a16:creationId xmlns:a16="http://schemas.microsoft.com/office/drawing/2014/main" id="{36E7929E-72D3-91F9-1129-F0993E48AC7F}"/>
                </a:ext>
              </a:extLst>
            </p:cNvPr>
            <p:cNvSpPr/>
            <p:nvPr/>
          </p:nvSpPr>
          <p:spPr>
            <a:xfrm>
              <a:off x="6084368" y="428561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Request for change</a:t>
              </a:r>
            </a:p>
          </p:txBody>
        </p:sp>
        <p:cxnSp>
          <p:nvCxnSpPr>
            <p:cNvPr id="42" name="Verbinder: gekrümmt 227">
              <a:extLst>
                <a:ext uri="{FF2B5EF4-FFF2-40B4-BE49-F238E27FC236}">
                  <a16:creationId xmlns:a16="http://schemas.microsoft.com/office/drawing/2014/main" id="{04FF2E56-A7C7-8AC5-8669-099CBDB5ADD4}"/>
                </a:ext>
              </a:extLst>
            </p:cNvPr>
            <p:cNvCxnSpPr>
              <a:cxnSpLocks/>
              <a:stCxn id="12" idx="2"/>
            </p:cNvCxnSpPr>
            <p:nvPr/>
          </p:nvCxnSpPr>
          <p:spPr>
            <a:xfrm rot="16200000" flipH="1">
              <a:off x="4877551" y="3290332"/>
              <a:ext cx="340450" cy="2073185"/>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3" name="Verbinder: gekrümmt 231">
              <a:extLst>
                <a:ext uri="{FF2B5EF4-FFF2-40B4-BE49-F238E27FC236}">
                  <a16:creationId xmlns:a16="http://schemas.microsoft.com/office/drawing/2014/main" id="{EFC67A8F-38C2-43A4-637F-EC0F5F9137AA}"/>
                </a:ext>
              </a:extLst>
            </p:cNvPr>
            <p:cNvCxnSpPr>
              <a:cxnSpLocks/>
              <a:stCxn id="25" idx="2"/>
              <a:endCxn id="41" idx="3"/>
            </p:cNvCxnSpPr>
            <p:nvPr/>
          </p:nvCxnSpPr>
          <p:spPr>
            <a:xfrm rot="5400000" flipH="1" flipV="1">
              <a:off x="4357838" y="3289125"/>
              <a:ext cx="1718129" cy="4134181"/>
            </a:xfrm>
            <a:prstGeom prst="curvedConnector4">
              <a:avLst>
                <a:gd name="adj1" fmla="val -20342"/>
                <a:gd name="adj2" fmla="val 11741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4" name="Flussdiagramm: Dokument 237">
              <a:extLst>
                <a:ext uri="{FF2B5EF4-FFF2-40B4-BE49-F238E27FC236}">
                  <a16:creationId xmlns:a16="http://schemas.microsoft.com/office/drawing/2014/main" id="{BAF4FFB7-8969-55E8-7974-B17351611A04}"/>
                </a:ext>
              </a:extLst>
            </p:cNvPr>
            <p:cNvSpPr/>
            <p:nvPr/>
          </p:nvSpPr>
          <p:spPr>
            <a:xfrm>
              <a:off x="6084482" y="3728799"/>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Incident or service request [closed]</a:t>
              </a:r>
            </a:p>
          </p:txBody>
        </p:sp>
        <p:sp>
          <p:nvSpPr>
            <p:cNvPr id="45" name="Flussdiagramm: Dokument 242">
              <a:extLst>
                <a:ext uri="{FF2B5EF4-FFF2-40B4-BE49-F238E27FC236}">
                  <a16:creationId xmlns:a16="http://schemas.microsoft.com/office/drawing/2014/main" id="{3B129EF7-3672-4DF1-2A90-3235AF707DD5}"/>
                </a:ext>
              </a:extLst>
            </p:cNvPr>
            <p:cNvSpPr/>
            <p:nvPr/>
          </p:nvSpPr>
          <p:spPr>
            <a:xfrm>
              <a:off x="735074" y="3192066"/>
              <a:ext cx="1196747" cy="62968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Incident and service request workflows</a:t>
              </a:r>
            </a:p>
          </p:txBody>
        </p:sp>
        <p:cxnSp>
          <p:nvCxnSpPr>
            <p:cNvPr id="46" name="Gerade Verbindung mit Pfeil 243">
              <a:extLst>
                <a:ext uri="{FF2B5EF4-FFF2-40B4-BE49-F238E27FC236}">
                  <a16:creationId xmlns:a16="http://schemas.microsoft.com/office/drawing/2014/main" id="{62235DCC-9395-5255-38D2-36B9FAEBB32D}"/>
                </a:ext>
              </a:extLst>
            </p:cNvPr>
            <p:cNvCxnSpPr>
              <a:cxnSpLocks/>
              <a:stCxn id="45" idx="3"/>
            </p:cNvCxnSpPr>
            <p:nvPr/>
          </p:nvCxnSpPr>
          <p:spPr>
            <a:xfrm>
              <a:off x="1931821" y="3506911"/>
              <a:ext cx="393096" cy="0"/>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7" name="Verbinder: gekrümmt 246">
              <a:extLst>
                <a:ext uri="{FF2B5EF4-FFF2-40B4-BE49-F238E27FC236}">
                  <a16:creationId xmlns:a16="http://schemas.microsoft.com/office/drawing/2014/main" id="{5C81A44A-0FE0-2DA4-214C-D35C20F0B12C}"/>
                </a:ext>
              </a:extLst>
            </p:cNvPr>
            <p:cNvCxnSpPr>
              <a:cxnSpLocks/>
              <a:stCxn id="21" idx="1"/>
              <a:endCxn id="45" idx="1"/>
            </p:cNvCxnSpPr>
            <p:nvPr/>
          </p:nvCxnSpPr>
          <p:spPr>
            <a:xfrm rot="10800000">
              <a:off x="735074" y="3506911"/>
              <a:ext cx="1590996" cy="3722838"/>
            </a:xfrm>
            <a:prstGeom prst="curvedConnector3">
              <a:avLst>
                <a:gd name="adj1" fmla="val 114368"/>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48" name="Flussdiagramm: Verzweigung 68">
              <a:extLst>
                <a:ext uri="{FF2B5EF4-FFF2-40B4-BE49-F238E27FC236}">
                  <a16:creationId xmlns:a16="http://schemas.microsoft.com/office/drawing/2014/main" id="{113EBB4A-B48A-D43A-F074-817E8478E555}"/>
                </a:ext>
              </a:extLst>
            </p:cNvPr>
            <p:cNvSpPr/>
            <p:nvPr/>
          </p:nvSpPr>
          <p:spPr>
            <a:xfrm>
              <a:off x="2480858" y="3064922"/>
              <a:ext cx="1332570"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Escalation required?</a:t>
              </a:r>
            </a:p>
          </p:txBody>
        </p:sp>
        <p:sp>
          <p:nvSpPr>
            <p:cNvPr id="49" name="Rectangle 18">
              <a:extLst>
                <a:ext uri="{FF2B5EF4-FFF2-40B4-BE49-F238E27FC236}">
                  <a16:creationId xmlns:a16="http://schemas.microsoft.com/office/drawing/2014/main" id="{5F017C36-F603-A203-0D23-F26EE842B838}"/>
                </a:ext>
              </a:extLst>
            </p:cNvPr>
            <p:cNvSpPr>
              <a:spLocks/>
            </p:cNvSpPr>
            <p:nvPr/>
          </p:nvSpPr>
          <p:spPr bwMode="auto">
            <a:xfrm>
              <a:off x="2480858" y="3732042"/>
              <a:ext cx="652599"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Escalate</a:t>
              </a:r>
            </a:p>
          </p:txBody>
        </p:sp>
        <p:cxnSp>
          <p:nvCxnSpPr>
            <p:cNvPr id="50" name="Gewinkelte Verbindung 115">
              <a:extLst>
                <a:ext uri="{FF2B5EF4-FFF2-40B4-BE49-F238E27FC236}">
                  <a16:creationId xmlns:a16="http://schemas.microsoft.com/office/drawing/2014/main" id="{311D8A18-721F-924D-0B94-9E6CAC3985FB}"/>
                </a:ext>
              </a:extLst>
            </p:cNvPr>
            <p:cNvCxnSpPr>
              <a:cxnSpLocks/>
              <a:stCxn id="48" idx="2"/>
              <a:endCxn id="49" idx="0"/>
            </p:cNvCxnSpPr>
            <p:nvPr/>
          </p:nvCxnSpPr>
          <p:spPr>
            <a:xfrm rot="5400000">
              <a:off x="2862743" y="3447641"/>
              <a:ext cx="228817" cy="339985"/>
            </a:xfrm>
            <a:prstGeom prst="bentConnector3">
              <a:avLst>
                <a:gd name="adj1" fmla="val 33487"/>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Gewinkelte Verbindung 115">
              <a:extLst>
                <a:ext uri="{FF2B5EF4-FFF2-40B4-BE49-F238E27FC236}">
                  <a16:creationId xmlns:a16="http://schemas.microsoft.com/office/drawing/2014/main" id="{399D128E-BEE6-7C7D-EE44-8F942C637A88}"/>
                </a:ext>
              </a:extLst>
            </p:cNvPr>
            <p:cNvCxnSpPr>
              <a:cxnSpLocks/>
              <a:stCxn id="48" idx="2"/>
              <a:endCxn id="12" idx="0"/>
            </p:cNvCxnSpPr>
            <p:nvPr/>
          </p:nvCxnSpPr>
          <p:spPr>
            <a:xfrm rot="16200000" flipH="1">
              <a:off x="3466376" y="3183991"/>
              <a:ext cx="225574" cy="864041"/>
            </a:xfrm>
            <a:prstGeom prst="bentConnector3">
              <a:avLst>
                <a:gd name="adj1" fmla="val 33249"/>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Gerade Verbindung mit Pfeil 101">
              <a:extLst>
                <a:ext uri="{FF2B5EF4-FFF2-40B4-BE49-F238E27FC236}">
                  <a16:creationId xmlns:a16="http://schemas.microsoft.com/office/drawing/2014/main" id="{84DBFB7D-CA0B-E4E0-F6A0-91F0C3973832}"/>
                </a:ext>
              </a:extLst>
            </p:cNvPr>
            <p:cNvCxnSpPr>
              <a:cxnSpLocks/>
              <a:stCxn id="49" idx="3"/>
              <a:endCxn id="12" idx="1"/>
            </p:cNvCxnSpPr>
            <p:nvPr/>
          </p:nvCxnSpPr>
          <p:spPr>
            <a:xfrm flipV="1">
              <a:off x="3133457" y="3942750"/>
              <a:ext cx="211759" cy="324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102">
              <a:extLst>
                <a:ext uri="{FF2B5EF4-FFF2-40B4-BE49-F238E27FC236}">
                  <a16:creationId xmlns:a16="http://schemas.microsoft.com/office/drawing/2014/main" id="{B230C4A1-DE6A-BD4B-2B32-7EB782B33A1D}"/>
                </a:ext>
              </a:extLst>
            </p:cNvPr>
            <p:cNvCxnSpPr>
              <a:cxnSpLocks/>
              <a:stCxn id="12" idx="3"/>
              <a:endCxn id="24" idx="1"/>
            </p:cNvCxnSpPr>
            <p:nvPr/>
          </p:nvCxnSpPr>
          <p:spPr>
            <a:xfrm>
              <a:off x="4677152" y="3942750"/>
              <a:ext cx="19807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Rectangle 62">
              <a:extLst>
                <a:ext uri="{FF2B5EF4-FFF2-40B4-BE49-F238E27FC236}">
                  <a16:creationId xmlns:a16="http://schemas.microsoft.com/office/drawing/2014/main" id="{15986BF9-5BD7-F3AE-023A-CBE452DB797B}"/>
                </a:ext>
              </a:extLst>
            </p:cNvPr>
            <p:cNvSpPr>
              <a:spLocks/>
            </p:cNvSpPr>
            <p:nvPr/>
          </p:nvSpPr>
          <p:spPr bwMode="auto">
            <a:xfrm>
              <a:off x="2525960" y="3423705"/>
              <a:ext cx="484927" cy="180209"/>
            </a:xfrm>
            <a:prstGeom prst="rect">
              <a:avLst/>
            </a:prstGeom>
            <a:noFill/>
            <a:ln w="25400">
              <a:noFill/>
              <a:miter lim="800000"/>
              <a:headEnd/>
              <a:tailEnd/>
            </a:ln>
          </p:spPr>
          <p:txBody>
            <a:bodyPr wrap="square" lIns="0" tIns="0" rIns="0" bIns="0">
              <a:spAutoFit/>
            </a:bodyPr>
            <a:lstStyle/>
            <a:p>
              <a:pPr algn="ctr"/>
              <a:r>
                <a:rPr lang="en-US" sz="1000" dirty="0">
                  <a:latin typeface="+mn-lt"/>
                  <a:cs typeface="Arial" pitchFamily="34" charset="0"/>
                  <a:sym typeface="Helvetica" pitchFamily="34" charset="0"/>
                </a:rPr>
                <a:t>Yes</a:t>
              </a:r>
            </a:p>
          </p:txBody>
        </p:sp>
        <p:sp>
          <p:nvSpPr>
            <p:cNvPr id="55" name="Rectangle 62">
              <a:extLst>
                <a:ext uri="{FF2B5EF4-FFF2-40B4-BE49-F238E27FC236}">
                  <a16:creationId xmlns:a16="http://schemas.microsoft.com/office/drawing/2014/main" id="{9DC59604-89AD-672E-B2CF-BCF84526933B}"/>
                </a:ext>
              </a:extLst>
            </p:cNvPr>
            <p:cNvSpPr>
              <a:spLocks/>
            </p:cNvSpPr>
            <p:nvPr/>
          </p:nvSpPr>
          <p:spPr bwMode="auto">
            <a:xfrm>
              <a:off x="3357348" y="3416149"/>
              <a:ext cx="484927" cy="180209"/>
            </a:xfrm>
            <a:prstGeom prst="rect">
              <a:avLst/>
            </a:prstGeom>
            <a:noFill/>
            <a:ln w="25400">
              <a:noFill/>
              <a:miter lim="800000"/>
              <a:headEnd/>
              <a:tailEnd/>
            </a:ln>
          </p:spPr>
          <p:txBody>
            <a:bodyPr wrap="square" lIns="0" tIns="0" rIns="0" bIns="0">
              <a:spAutoFit/>
            </a:bodyPr>
            <a:lstStyle/>
            <a:p>
              <a:pPr algn="ctr"/>
              <a:r>
                <a:rPr lang="en-US" sz="1000" dirty="0">
                  <a:latin typeface="+mn-lt"/>
                  <a:cs typeface="Arial" pitchFamily="34" charset="0"/>
                  <a:sym typeface="Helvetica" pitchFamily="34" charset="0"/>
                </a:rPr>
                <a:t>No</a:t>
              </a:r>
            </a:p>
          </p:txBody>
        </p:sp>
        <p:sp>
          <p:nvSpPr>
            <p:cNvPr id="56" name="Flussdiagramm: Dokument 142">
              <a:extLst>
                <a:ext uri="{FF2B5EF4-FFF2-40B4-BE49-F238E27FC236}">
                  <a16:creationId xmlns:a16="http://schemas.microsoft.com/office/drawing/2014/main" id="{BAEEDDF8-7B83-859C-991A-0534E301154D}"/>
                </a:ext>
              </a:extLst>
            </p:cNvPr>
            <p:cNvSpPr/>
            <p:nvPr/>
          </p:nvSpPr>
          <p:spPr>
            <a:xfrm>
              <a:off x="3592014" y="2709254"/>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tx1"/>
                </a:solidFill>
              </a:endParaRPr>
            </a:p>
          </p:txBody>
        </p:sp>
        <p:sp>
          <p:nvSpPr>
            <p:cNvPr id="57" name="Flussdiagramm: Dokument 148">
              <a:extLst>
                <a:ext uri="{FF2B5EF4-FFF2-40B4-BE49-F238E27FC236}">
                  <a16:creationId xmlns:a16="http://schemas.microsoft.com/office/drawing/2014/main" id="{A527E23E-5C17-9F77-26FB-D47A126B7DF7}"/>
                </a:ext>
              </a:extLst>
            </p:cNvPr>
            <p:cNvSpPr/>
            <p:nvPr/>
          </p:nvSpPr>
          <p:spPr>
            <a:xfrm>
              <a:off x="6084825" y="579267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Incident</a:t>
              </a:r>
            </a:p>
            <a:p>
              <a:pPr algn="ctr"/>
              <a:r>
                <a:rPr lang="en-GB" sz="1200" dirty="0">
                  <a:solidFill>
                    <a:schemeClr val="tx1"/>
                  </a:solidFill>
                </a:rPr>
                <a:t>[major, closed]</a:t>
              </a:r>
            </a:p>
          </p:txBody>
        </p:sp>
        <p:cxnSp>
          <p:nvCxnSpPr>
            <p:cNvPr id="58" name="Gerade Verbindung mit Pfeil 149">
              <a:extLst>
                <a:ext uri="{FF2B5EF4-FFF2-40B4-BE49-F238E27FC236}">
                  <a16:creationId xmlns:a16="http://schemas.microsoft.com/office/drawing/2014/main" id="{BD51F712-6977-38EE-AAF9-649AA17A1365}"/>
                </a:ext>
              </a:extLst>
            </p:cNvPr>
            <p:cNvCxnSpPr>
              <a:cxnSpLocks/>
              <a:stCxn id="24" idx="3"/>
              <a:endCxn id="44" idx="1"/>
            </p:cNvCxnSpPr>
            <p:nvPr/>
          </p:nvCxnSpPr>
          <p:spPr>
            <a:xfrm flipV="1">
              <a:off x="5527824" y="3940335"/>
              <a:ext cx="556658" cy="241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155">
              <a:extLst>
                <a:ext uri="{FF2B5EF4-FFF2-40B4-BE49-F238E27FC236}">
                  <a16:creationId xmlns:a16="http://schemas.microsoft.com/office/drawing/2014/main" id="{29BA0926-DD06-EFBF-362E-C1D9E8A2635B}"/>
                </a:ext>
              </a:extLst>
            </p:cNvPr>
            <p:cNvCxnSpPr>
              <a:cxnSpLocks/>
              <a:stCxn id="26" idx="3"/>
              <a:endCxn id="57" idx="1"/>
            </p:cNvCxnSpPr>
            <p:nvPr/>
          </p:nvCxnSpPr>
          <p:spPr>
            <a:xfrm>
              <a:off x="5532344" y="6001796"/>
              <a:ext cx="552481" cy="241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60" name="Line 28">
              <a:extLst>
                <a:ext uri="{FF2B5EF4-FFF2-40B4-BE49-F238E27FC236}">
                  <a16:creationId xmlns:a16="http://schemas.microsoft.com/office/drawing/2014/main" id="{98144BA5-1316-92C2-D642-A67D35ADE6A6}"/>
                </a:ext>
              </a:extLst>
            </p:cNvPr>
            <p:cNvSpPr>
              <a:spLocks noChangeShapeType="1"/>
            </p:cNvSpPr>
            <p:nvPr/>
          </p:nvSpPr>
          <p:spPr bwMode="auto">
            <a:xfrm flipV="1">
              <a:off x="7275652" y="4368008"/>
              <a:ext cx="834445" cy="0"/>
            </a:xfrm>
            <a:prstGeom prst="line">
              <a:avLst/>
            </a:prstGeom>
            <a:noFill/>
            <a:ln w="25400">
              <a:solidFill>
                <a:schemeClr val="bg1">
                  <a:lumMod val="65000"/>
                </a:schemeClr>
              </a:solidFill>
              <a:round/>
              <a:headEnd/>
              <a:tailEnd type="triangle" w="med" len="med"/>
            </a:ln>
          </p:spPr>
          <p:txBody>
            <a:bodyPr/>
            <a:lstStyle/>
            <a:p>
              <a:endParaRPr lang="de-DE"/>
            </a:p>
          </p:txBody>
        </p:sp>
        <p:sp>
          <p:nvSpPr>
            <p:cNvPr id="61" name="TextBox 2">
              <a:extLst>
                <a:ext uri="{FF2B5EF4-FFF2-40B4-BE49-F238E27FC236}">
                  <a16:creationId xmlns:a16="http://schemas.microsoft.com/office/drawing/2014/main" id="{D0FECF2E-871D-A43B-39BB-82F8CE5F8B5D}"/>
                </a:ext>
              </a:extLst>
            </p:cNvPr>
            <p:cNvSpPr txBox="1"/>
            <p:nvPr/>
          </p:nvSpPr>
          <p:spPr>
            <a:xfrm>
              <a:off x="7353811" y="4093753"/>
              <a:ext cx="645653" cy="324377"/>
            </a:xfrm>
            <a:prstGeom prst="rect">
              <a:avLst/>
            </a:prstGeom>
            <a:noFill/>
          </p:spPr>
          <p:txBody>
            <a:bodyPr wrap="none" rtlCol="0">
              <a:spAutoFit/>
            </a:bodyPr>
            <a:lstStyle/>
            <a:p>
              <a:r>
                <a:rPr lang="en-GB" sz="1200" dirty="0"/>
                <a:t>to CHM</a:t>
              </a:r>
            </a:p>
          </p:txBody>
        </p:sp>
      </p:grpSp>
    </p:spTree>
    <p:extLst>
      <p:ext uri="{BB962C8B-B14F-4D97-AF65-F5344CB8AC3E}">
        <p14:creationId xmlns:p14="http://schemas.microsoft.com/office/powerpoint/2010/main" val="14262604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961" name="Google Shape;961;p77"/>
          <p:cNvGrpSpPr/>
          <p:nvPr/>
        </p:nvGrpSpPr>
        <p:grpSpPr>
          <a:xfrm>
            <a:off x="609600" y="1825217"/>
            <a:ext cx="10972800" cy="4605304"/>
            <a:chOff x="0" y="128619"/>
            <a:chExt cx="10972800" cy="4368780"/>
          </a:xfrm>
        </p:grpSpPr>
        <p:sp>
          <p:nvSpPr>
            <p:cNvPr id="962" name="Google Shape;962;p77"/>
            <p:cNvSpPr/>
            <p:nvPr/>
          </p:nvSpPr>
          <p:spPr>
            <a:xfrm>
              <a:off x="0" y="320499"/>
              <a:ext cx="10972800" cy="41769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63" name="Google Shape;963;p77"/>
            <p:cNvSpPr txBox="1"/>
            <p:nvPr/>
          </p:nvSpPr>
          <p:spPr>
            <a:xfrm>
              <a:off x="0" y="320499"/>
              <a:ext cx="10972800" cy="4176900"/>
            </a:xfrm>
            <a:prstGeom prst="rect">
              <a:avLst/>
            </a:prstGeom>
            <a:noFill/>
            <a:ln>
              <a:noFill/>
            </a:ln>
          </p:spPr>
          <p:txBody>
            <a:bodyPr spcFirstLastPara="1" wrap="square" lIns="851600" tIns="270750" rIns="851600"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600" b="1" i="0" u="none" strike="noStrike" cap="none" dirty="0">
                  <a:solidFill>
                    <a:schemeClr val="dk1"/>
                  </a:solidFill>
                  <a:latin typeface="Calibri"/>
                  <a:ea typeface="Calibri"/>
                  <a:cs typeface="Calibri"/>
                  <a:sym typeface="Calibri"/>
                </a:rPr>
                <a:t>Manage incidents and service requests</a:t>
              </a:r>
              <a:endParaRPr sz="1600" b="1" i="0" u="none" strike="noStrike" cap="none"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Register an incident or service request</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Classify and </a:t>
              </a:r>
              <a:r>
                <a:rPr lang="en-US" sz="1600" b="0" i="0" u="none" strike="noStrike" cap="none" dirty="0" err="1">
                  <a:solidFill>
                    <a:schemeClr val="dk1"/>
                  </a:solidFill>
                  <a:latin typeface="Calibri"/>
                  <a:ea typeface="Calibri"/>
                  <a:cs typeface="Calibri"/>
                  <a:sym typeface="Calibri"/>
                </a:rPr>
                <a:t>prioritise</a:t>
              </a:r>
              <a:r>
                <a:rPr lang="en-US" sz="1600" b="0" i="0" u="none" strike="noStrike" cap="none" dirty="0">
                  <a:solidFill>
                    <a:schemeClr val="dk1"/>
                  </a:solidFill>
                  <a:latin typeface="Calibri"/>
                  <a:ea typeface="Calibri"/>
                  <a:cs typeface="Calibri"/>
                  <a:sym typeface="Calibri"/>
                </a:rPr>
                <a:t> an incident or service request including checking against major incident criteria</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Escalate an incident or service request as required</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Resolve an incident or fulfil a service request</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Close an incident or service request</a:t>
              </a:r>
              <a:endParaRPr sz="16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195"/>
                </a:spcBef>
                <a:spcAft>
                  <a:spcPts val="0"/>
                </a:spcAft>
                <a:buClr>
                  <a:schemeClr val="dk1"/>
                </a:buClr>
                <a:buSzPts val="1300"/>
                <a:buFont typeface="Calibri"/>
                <a:buNone/>
              </a:pPr>
              <a:endParaRPr sz="1600" b="1"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600" b="1" i="0" u="none" strike="noStrike" cap="none" dirty="0">
                  <a:solidFill>
                    <a:schemeClr val="dk1"/>
                  </a:solidFill>
                  <a:latin typeface="Calibri"/>
                  <a:ea typeface="Calibri"/>
                  <a:cs typeface="Calibri"/>
                  <a:sym typeface="Calibri"/>
                </a:rPr>
                <a:t>Manage major incidents</a:t>
              </a:r>
              <a:endParaRPr sz="1600" b="1" i="0" u="none" strike="noStrike" cap="none"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Identify an incident as a major incident based on agreed criteria</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Assign a major incident coordinator for the incident</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Handle major incident with highest priority</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Inform stakeholders and escalate major incident as required</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Resolve the major incident</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Perform a major incident review and close the major incident</a:t>
              </a:r>
              <a:endParaRPr sz="16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195"/>
                </a:spcBef>
                <a:spcAft>
                  <a:spcPts val="0"/>
                </a:spcAft>
                <a:buClr>
                  <a:schemeClr val="dk1"/>
                </a:buClr>
                <a:buSzPts val="1300"/>
                <a:buFont typeface="Calibri"/>
                <a:buNone/>
              </a:pPr>
              <a:endParaRPr sz="1600" b="1"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600" b="1" i="0" u="none" strike="noStrike" cap="none" dirty="0">
                  <a:solidFill>
                    <a:schemeClr val="dk1"/>
                  </a:solidFill>
                  <a:latin typeface="Calibri"/>
                  <a:ea typeface="Calibri"/>
                  <a:cs typeface="Calibri"/>
                  <a:sym typeface="Calibri"/>
                </a:rPr>
                <a:t>Manage workflows needed to resolve incidents and fulfil service requests</a:t>
              </a:r>
              <a:endParaRPr sz="1600" b="1" i="0" u="none" strike="noStrike" cap="none"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Maintain the step-by-step workflows for well-known and recurring incidents taking into account the KEDB</a:t>
              </a:r>
              <a:endParaRPr sz="1600" dirty="0">
                <a:solidFill>
                  <a:schemeClr val="dk1"/>
                </a:solidFill>
                <a:latin typeface="Calibri"/>
                <a:ea typeface="Calibri"/>
                <a:cs typeface="Calibri"/>
                <a:sym typeface="Calibri"/>
              </a:endParaRPr>
            </a:p>
            <a:p>
              <a:pPr marL="457200" marR="0" lvl="0" indent="-311150" algn="l" rtl="0">
                <a:lnSpc>
                  <a:spcPct val="90000"/>
                </a:lnSpc>
                <a:spcBef>
                  <a:spcPts val="0"/>
                </a:spcBef>
                <a:spcAft>
                  <a:spcPts val="0"/>
                </a:spcAft>
                <a:buClr>
                  <a:schemeClr val="dk1"/>
                </a:buClr>
                <a:buSzPts val="1300"/>
                <a:buFont typeface="Calibri"/>
                <a:buChar char="-"/>
              </a:pPr>
              <a:r>
                <a:rPr lang="en-US" sz="1600" dirty="0">
                  <a:solidFill>
                    <a:schemeClr val="dk1"/>
                  </a:solidFill>
                  <a:latin typeface="Calibri"/>
                  <a:ea typeface="Calibri"/>
                  <a:cs typeface="Calibri"/>
                  <a:sym typeface="Calibri"/>
                </a:rPr>
                <a:t>Maintain workflows for </a:t>
              </a:r>
              <a:r>
                <a:rPr lang="en-US" sz="1600" dirty="0" err="1">
                  <a:solidFill>
                    <a:schemeClr val="dk1"/>
                  </a:solidFill>
                  <a:latin typeface="Calibri"/>
                  <a:ea typeface="Calibri"/>
                  <a:cs typeface="Calibri"/>
                  <a:sym typeface="Calibri"/>
                </a:rPr>
                <a:t>standardised</a:t>
              </a:r>
              <a:r>
                <a:rPr lang="en-US" sz="1600" dirty="0">
                  <a:solidFill>
                    <a:schemeClr val="dk1"/>
                  </a:solidFill>
                  <a:latin typeface="Calibri"/>
                  <a:ea typeface="Calibri"/>
                  <a:cs typeface="Calibri"/>
                  <a:sym typeface="Calibri"/>
                </a:rPr>
                <a:t> service requests</a:t>
              </a:r>
              <a:endParaRPr sz="1600" b="0" i="0" u="none" strike="noStrike" cap="none" dirty="0">
                <a:solidFill>
                  <a:schemeClr val="dk1"/>
                </a:solidFill>
                <a:latin typeface="Calibri"/>
                <a:ea typeface="Calibri"/>
                <a:cs typeface="Calibri"/>
                <a:sym typeface="Calibri"/>
              </a:endParaRPr>
            </a:p>
          </p:txBody>
        </p:sp>
        <p:sp>
          <p:nvSpPr>
            <p:cNvPr id="964" name="Google Shape;964;p77"/>
            <p:cNvSpPr/>
            <p:nvPr/>
          </p:nvSpPr>
          <p:spPr>
            <a:xfrm>
              <a:off x="548640" y="128619"/>
              <a:ext cx="7680960"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65" name="Google Shape;965;p77"/>
            <p:cNvSpPr txBox="1"/>
            <p:nvPr/>
          </p:nvSpPr>
          <p:spPr>
            <a:xfrm>
              <a:off x="567374" y="147353"/>
              <a:ext cx="7643492" cy="34629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Ongoing process execution</a:t>
              </a:r>
              <a:endParaRPr sz="1300">
                <a:solidFill>
                  <a:schemeClr val="lt1"/>
                </a:solidFill>
                <a:latin typeface="Calibri"/>
                <a:ea typeface="Calibri"/>
                <a:cs typeface="Calibri"/>
                <a:sym typeface="Calibri"/>
              </a:endParaRPr>
            </a:p>
          </p:txBody>
        </p:sp>
      </p:grpSp>
      <p:sp>
        <p:nvSpPr>
          <p:cNvPr id="966" name="Google Shape;966;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spTree>
    <p:extLst>
      <p:ext uri="{BB962C8B-B14F-4D97-AF65-F5344CB8AC3E}">
        <p14:creationId xmlns:p14="http://schemas.microsoft.com/office/powerpoint/2010/main" val="243991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72" name="Google Shape;972;p78"/>
          <p:cNvGraphicFramePr/>
          <p:nvPr>
            <p:extLst>
              <p:ext uri="{D42A27DB-BD31-4B8C-83A1-F6EECF244321}">
                <p14:modId xmlns:p14="http://schemas.microsoft.com/office/powerpoint/2010/main" val="2507163965"/>
              </p:ext>
            </p:extLst>
          </p:nvPr>
        </p:nvGraphicFramePr>
        <p:xfrm>
          <a:off x="1981200" y="1697038"/>
          <a:ext cx="8229600" cy="3383310"/>
        </p:xfrm>
        <a:graphic>
          <a:graphicData uri="http://schemas.openxmlformats.org/drawingml/2006/table">
            <a:tbl>
              <a:tblPr firstRow="1" bandRow="1">
                <a:tableStyleId>{B301B821-A1FF-4177-AEE7-76D212191A09}</a:tableStyleId>
              </a:tblPr>
              <a:tblGrid>
                <a:gridCol w="1807525">
                  <a:extLst>
                    <a:ext uri="{9D8B030D-6E8A-4147-A177-3AD203B41FA5}">
                      <a16:colId xmlns:a16="http://schemas.microsoft.com/office/drawing/2014/main" val="20000"/>
                    </a:ext>
                  </a:extLst>
                </a:gridCol>
                <a:gridCol w="45075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dirty="0"/>
                        <a:t>Tasks</a:t>
                      </a:r>
                      <a:endParaRPr dirty="0"/>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owner ISRM</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a:t>Generic tasks of a process owner applied in the context of ISRM</a:t>
                      </a:r>
                      <a:endParaRPr sz="160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Process manager ISRM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Generic tasks of a process manager, plus:</a:t>
                      </a:r>
                      <a:endParaRPr/>
                    </a:p>
                    <a:p>
                      <a:pPr marL="285750" marR="0" lvl="0" indent="-285750" algn="l" rtl="0">
                        <a:spcBef>
                          <a:spcPts val="0"/>
                        </a:spcBef>
                        <a:spcAft>
                          <a:spcPts val="0"/>
                        </a:spcAft>
                        <a:buClr>
                          <a:schemeClr val="dk1"/>
                        </a:buClr>
                        <a:buSzPts val="1600"/>
                        <a:buFont typeface="Arial"/>
                        <a:buChar char="•"/>
                      </a:pPr>
                      <a:r>
                        <a:rPr lang="en-US" sz="1600"/>
                        <a:t>Ensure that all incidents and service requests are recorded, and that records are of sufficient quality to enable traceability and long-term analysis</a:t>
                      </a:r>
                      <a:endParaRPr/>
                    </a:p>
                    <a:p>
                      <a:pPr marL="285750" marR="0" lvl="0" indent="-285750" algn="l" rtl="0">
                        <a:spcBef>
                          <a:spcPts val="0"/>
                        </a:spcBef>
                        <a:spcAft>
                          <a:spcPts val="0"/>
                        </a:spcAft>
                        <a:buClr>
                          <a:schemeClr val="dk1"/>
                        </a:buClr>
                        <a:buSzPts val="1600"/>
                        <a:buFont typeface="Arial"/>
                        <a:buChar char="•"/>
                      </a:pPr>
                      <a:r>
                        <a:rPr lang="en-US" sz="1600"/>
                        <a:t>Monitor the overall progress of incident resolution and service request fulfilment, and identify potential violations of target response and resolution times</a:t>
                      </a:r>
                      <a:endParaRPr/>
                    </a:p>
                  </a:txBody>
                  <a:tcPr marL="91450" marR="91450" marT="45725" marB="45725"/>
                </a:tc>
                <a:tc>
                  <a:txBody>
                    <a:bodyPr/>
                    <a:lstStyle/>
                    <a:p>
                      <a:pPr marL="0" marR="0" lvl="0" indent="0" algn="l" rtl="0">
                        <a:spcBef>
                          <a:spcPts val="0"/>
                        </a:spcBef>
                        <a:spcAft>
                          <a:spcPts val="0"/>
                        </a:spcAft>
                        <a:buNone/>
                      </a:pPr>
                      <a:r>
                        <a:rPr lang="en-US" sz="1600" dirty="0"/>
                        <a:t>1 in total</a:t>
                      </a: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973" name="Google Shape;973;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spTree>
    <p:extLst>
      <p:ext uri="{BB962C8B-B14F-4D97-AF65-F5344CB8AC3E}">
        <p14:creationId xmlns:p14="http://schemas.microsoft.com/office/powerpoint/2010/main" val="321163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Roles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79" name="Google Shape;979;p79"/>
          <p:cNvGraphicFramePr/>
          <p:nvPr>
            <p:extLst>
              <p:ext uri="{D42A27DB-BD31-4B8C-83A1-F6EECF244321}">
                <p14:modId xmlns:p14="http://schemas.microsoft.com/office/powerpoint/2010/main" val="1121970036"/>
              </p:ext>
            </p:extLst>
          </p:nvPr>
        </p:nvGraphicFramePr>
        <p:xfrm>
          <a:off x="1981200" y="1697038"/>
          <a:ext cx="8229600" cy="4023380"/>
        </p:xfrm>
        <a:graphic>
          <a:graphicData uri="http://schemas.openxmlformats.org/drawingml/2006/table">
            <a:tbl>
              <a:tblPr firstRow="1" bandRow="1">
                <a:tableStyleId>{B301B821-A1FF-4177-AEE7-76D212191A09}</a:tableStyleId>
              </a:tblPr>
              <a:tblGrid>
                <a:gridCol w="1807525">
                  <a:extLst>
                    <a:ext uri="{9D8B030D-6E8A-4147-A177-3AD203B41FA5}">
                      <a16:colId xmlns:a16="http://schemas.microsoft.com/office/drawing/2014/main" val="20000"/>
                    </a:ext>
                  </a:extLst>
                </a:gridCol>
                <a:gridCol w="45075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Incident owner / service request owner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Coordinate and take over overall responsibility for all activities in the lifecycle of a specific incident or service request</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Monitor the progress of incident resolution or request fulfilment taking into account agreed timeframes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Trigger reminders to those involved in incident resolution or request fulfilment and escalate to the process manager as required</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In case of a (potential) SLA violation, trigger communication and escalation as defined in the SLM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an adequate level of documentation for the specific incident or service request</a:t>
                      </a:r>
                      <a:endParaRPr/>
                    </a:p>
                  </a:txBody>
                  <a:tcPr marL="91450" marR="91450" marT="45725" marB="45725"/>
                </a:tc>
                <a:tc>
                  <a:txBody>
                    <a:bodyPr/>
                    <a:lstStyle/>
                    <a:p>
                      <a:pPr marL="0" marR="0" lvl="0" indent="0" algn="l" rtl="0">
                        <a:spcBef>
                          <a:spcPts val="0"/>
                        </a:spcBef>
                        <a:spcAft>
                          <a:spcPts val="0"/>
                        </a:spcAft>
                        <a:buNone/>
                      </a:pPr>
                      <a:r>
                        <a:rPr lang="en-US" sz="1600" dirty="0"/>
                        <a:t>1 per incident / service request</a:t>
                      </a:r>
                      <a:endParaRPr sz="1600" dirty="0"/>
                    </a:p>
                  </a:txBody>
                  <a:tcPr marL="91450" marR="91450" marT="45725" marB="45725"/>
                </a:tc>
                <a:extLst>
                  <a:ext uri="{0D108BD9-81ED-4DB2-BD59-A6C34878D82A}">
                    <a16:rowId xmlns:a16="http://schemas.microsoft.com/office/drawing/2014/main" val="10001"/>
                  </a:ext>
                </a:extLst>
              </a:tr>
            </a:tbl>
          </a:graphicData>
        </a:graphic>
      </p:graphicFrame>
      <p:sp>
        <p:nvSpPr>
          <p:cNvPr id="980" name="Google Shape;980;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Tree>
    <p:extLst>
      <p:ext uri="{BB962C8B-B14F-4D97-AF65-F5344CB8AC3E}">
        <p14:creationId xmlns:p14="http://schemas.microsoft.com/office/powerpoint/2010/main" val="20612651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ISRM: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nvGraphicFramePr>
        <p:xfrm>
          <a:off x="522757" y="1657870"/>
          <a:ext cx="10583607" cy="503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3420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8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Problem Management (PM)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10" name="Google Shape;1010;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1011" name="Google Shape;1011;p83"/>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12" name="Google Shape;1012;p83"/>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013" name="Google Shape;1013;p83"/>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and investigate problems in order to reduce their impact or prevent them from causing further incidents</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20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ITSM principles</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64" name="Google Shape;364;p21"/>
          <p:cNvGraphicFramePr/>
          <p:nvPr/>
        </p:nvGraphicFramePr>
        <p:xfrm>
          <a:off x="609600" y="1697038"/>
          <a:ext cx="10972800" cy="4485680"/>
        </p:xfrm>
        <a:graphic>
          <a:graphicData uri="http://schemas.openxmlformats.org/drawingml/2006/table">
            <a:tbl>
              <a:tblPr firstRow="1" bandRow="1">
                <a:tableStyleId>{B301B821-A1FF-4177-AEE7-76D212191A09}</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Service- and customer-orientation</a:t>
                      </a:r>
                      <a:endParaRPr/>
                    </a:p>
                  </a:txBody>
                  <a:tcPr marL="91450" marR="91450" marT="45725" marB="45725"/>
                </a:tc>
                <a:tc>
                  <a:txBody>
                    <a:bodyPr/>
                    <a:lstStyle/>
                    <a:p>
                      <a:pPr marL="0" marR="0" lvl="0" indent="0" algn="l" rtl="0">
                        <a:spcBef>
                          <a:spcPts val="0"/>
                        </a:spcBef>
                        <a:spcAft>
                          <a:spcPts val="0"/>
                        </a:spcAft>
                        <a:buNone/>
                      </a:pPr>
                      <a:r>
                        <a:rPr lang="en-US" sz="1800"/>
                        <a:t>IT-driven solutions provided to customers and users are arranged as services and provided according to clearly defined service levels.</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Services are aligned to the needs and expectations of (potential) customers.  Both the service provider and customer are aware of agreed service targets.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t>Process-orientation</a:t>
                      </a:r>
                      <a:endParaRPr/>
                    </a:p>
                  </a:txBody>
                  <a:tcPr marL="91450" marR="91450" marT="45725" marB="45725"/>
                </a:tc>
                <a:tc>
                  <a:txBody>
                    <a:bodyPr/>
                    <a:lstStyle/>
                    <a:p>
                      <a:pPr marL="0" marR="0" lvl="0" indent="0" algn="l" rtl="0">
                        <a:spcBef>
                          <a:spcPts val="0"/>
                        </a:spcBef>
                        <a:spcAft>
                          <a:spcPts val="0"/>
                        </a:spcAft>
                        <a:buNone/>
                      </a:pPr>
                      <a:r>
                        <a:rPr lang="en-US" sz="1800"/>
                        <a:t>Activities required to plan, deliver, operate and control services are carried out as part of well-understood and effective processes.</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Continual improvement</a:t>
                      </a:r>
                      <a:endParaRPr/>
                    </a:p>
                  </a:txBody>
                  <a:tcPr marL="91450" marR="91450" marT="45725" marB="45725"/>
                </a:tc>
                <a:tc>
                  <a:txBody>
                    <a:bodyPr/>
                    <a:lstStyle/>
                    <a:p>
                      <a:pPr marL="0" marR="0" lvl="0" indent="0" algn="l" rtl="0">
                        <a:spcBef>
                          <a:spcPts val="0"/>
                        </a:spcBef>
                        <a:spcAft>
                          <a:spcPts val="0"/>
                        </a:spcAft>
                        <a:buNone/>
                      </a:pPr>
                      <a:r>
                        <a:rPr lang="en-US" sz="1800" dirty="0"/>
                        <a:t>The entire service management system follows the plan-do-check-act approach.</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All processes and activities necessary to manage IT services as well as the services themselves are subject to evaluation, aimed at identifying opportunities for improvement and taking appropriate follow-up actions.</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365" name="Google Shape;365;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7896615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8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Key questions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020" name="Google Shape;1020;p84"/>
          <p:cNvGrpSpPr/>
          <p:nvPr/>
        </p:nvGrpSpPr>
        <p:grpSpPr>
          <a:xfrm>
            <a:off x="2126262" y="1698300"/>
            <a:ext cx="7939475" cy="4622613"/>
            <a:chOff x="1516662" y="1702"/>
            <a:chExt cx="7939475" cy="4622613"/>
          </a:xfrm>
        </p:grpSpPr>
        <p:sp>
          <p:nvSpPr>
            <p:cNvPr id="1021" name="Google Shape;1021;p84"/>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22" name="Google Shape;1022;p84"/>
            <p:cNvSpPr txBox="1"/>
            <p:nvPr/>
          </p:nvSpPr>
          <p:spPr>
            <a:xfrm>
              <a:off x="2480506" y="1702"/>
              <a:ext cx="6975631" cy="1285124"/>
            </a:xfrm>
            <a:prstGeom prst="rect">
              <a:avLst/>
            </a:prstGeom>
            <a:noFill/>
            <a:ln>
              <a:noFill/>
            </a:ln>
          </p:spPr>
          <p:txBody>
            <a:bodyPr spcFirstLastPara="1" wrap="square" lIns="566700" tIns="102850" rIns="19200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dirty="0">
                  <a:solidFill>
                    <a:schemeClr val="lt1"/>
                  </a:solidFill>
                  <a:latin typeface="Calibri"/>
                  <a:ea typeface="Calibri"/>
                  <a:cs typeface="Calibri"/>
                  <a:sym typeface="Calibri"/>
                </a:rPr>
                <a:t>How are problems identified?</a:t>
              </a:r>
              <a:endParaRPr dirty="0">
                <a:latin typeface="Wingdings" panose="05000000000000000000" pitchFamily="2" charset="2"/>
              </a:endParaRPr>
            </a:p>
          </p:txBody>
        </p:sp>
        <p:sp>
          <p:nvSpPr>
            <p:cNvPr id="1023" name="Google Shape;1023;p84"/>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24" name="Google Shape;1024;p84"/>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25" name="Google Shape;1025;p84"/>
            <p:cNvSpPr txBox="1"/>
            <p:nvPr/>
          </p:nvSpPr>
          <p:spPr>
            <a:xfrm>
              <a:off x="2480506" y="1670447"/>
              <a:ext cx="6975631" cy="1285124"/>
            </a:xfrm>
            <a:prstGeom prst="rect">
              <a:avLst/>
            </a:prstGeom>
            <a:noFill/>
            <a:ln>
              <a:noFill/>
            </a:ln>
          </p:spPr>
          <p:txBody>
            <a:bodyPr spcFirstLastPara="1" wrap="square" lIns="566700" tIns="102850" rIns="19200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a:solidFill>
                    <a:schemeClr val="lt1"/>
                  </a:solidFill>
                  <a:latin typeface="Calibri"/>
                  <a:ea typeface="Calibri"/>
                  <a:cs typeface="Calibri"/>
                  <a:sym typeface="Calibri"/>
                </a:rPr>
                <a:t>How are problems investigated and handled in a way that their impact is minimised?</a:t>
              </a:r>
              <a:endParaRPr sz="2700">
                <a:solidFill>
                  <a:schemeClr val="lt1"/>
                </a:solidFill>
                <a:latin typeface="Calibri"/>
                <a:ea typeface="Calibri"/>
                <a:cs typeface="Calibri"/>
                <a:sym typeface="Calibri"/>
              </a:endParaRPr>
            </a:p>
          </p:txBody>
        </p:sp>
        <p:sp>
          <p:nvSpPr>
            <p:cNvPr id="1026" name="Google Shape;1026;p84"/>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27" name="Google Shape;1027;p84"/>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28" name="Google Shape;1028;p84"/>
            <p:cNvSpPr txBox="1"/>
            <p:nvPr/>
          </p:nvSpPr>
          <p:spPr>
            <a:xfrm>
              <a:off x="2480506" y="3339191"/>
              <a:ext cx="6975631" cy="1285124"/>
            </a:xfrm>
            <a:prstGeom prst="rect">
              <a:avLst/>
            </a:prstGeom>
            <a:noFill/>
            <a:ln>
              <a:noFill/>
            </a:ln>
          </p:spPr>
          <p:txBody>
            <a:bodyPr spcFirstLastPara="1" wrap="square" lIns="566700" tIns="102850" rIns="19200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a:solidFill>
                    <a:schemeClr val="lt1"/>
                  </a:solidFill>
                  <a:latin typeface="Calibri"/>
                  <a:ea typeface="Calibri"/>
                  <a:cs typeface="Calibri"/>
                  <a:sym typeface="Calibri"/>
                </a:rPr>
                <a:t>What information on known errors and workarounds need to be maintained?</a:t>
              </a:r>
              <a:endParaRPr sz="2700">
                <a:solidFill>
                  <a:schemeClr val="lt1"/>
                </a:solidFill>
                <a:latin typeface="Calibri"/>
                <a:ea typeface="Calibri"/>
                <a:cs typeface="Calibri"/>
                <a:sym typeface="Calibri"/>
              </a:endParaRPr>
            </a:p>
          </p:txBody>
        </p:sp>
        <p:sp>
          <p:nvSpPr>
            <p:cNvPr id="1029" name="Google Shape;1029;p84"/>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030" name="Google Shape;1030;p8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spTree>
    <p:extLst>
      <p:ext uri="{BB962C8B-B14F-4D97-AF65-F5344CB8AC3E}">
        <p14:creationId xmlns:p14="http://schemas.microsoft.com/office/powerpoint/2010/main" val="16433014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37" name="Google Shape;1037;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graphicFrame>
        <p:nvGraphicFramePr>
          <p:cNvPr id="1038" name="Google Shape;1038;p85"/>
          <p:cNvGraphicFramePr/>
          <p:nvPr>
            <p:extLst>
              <p:ext uri="{D42A27DB-BD31-4B8C-83A1-F6EECF244321}">
                <p14:modId xmlns:p14="http://schemas.microsoft.com/office/powerpoint/2010/main" val="924251933"/>
              </p:ext>
            </p:extLst>
          </p:nvPr>
        </p:nvGraphicFramePr>
        <p:xfrm>
          <a:off x="708917" y="1655503"/>
          <a:ext cx="10774166" cy="1066800"/>
        </p:xfrm>
        <a:graphic>
          <a:graphicData uri="http://schemas.openxmlformats.org/drawingml/2006/table">
            <a:tbl>
              <a:tblPr firstRow="1" firstCol="1" bandRow="1">
                <a:tableStyleId>{B301B821-A1FF-4177-AEE7-76D212191A09}</a:tableStyleId>
              </a:tblPr>
              <a:tblGrid>
                <a:gridCol w="10774166">
                  <a:extLst>
                    <a:ext uri="{9D8B030D-6E8A-4147-A177-3AD203B41FA5}">
                      <a16:colId xmlns:a16="http://schemas.microsoft.com/office/drawing/2014/main" val="20000"/>
                    </a:ext>
                  </a:extLst>
                </a:gridCol>
              </a:tblGrid>
              <a:tr h="1841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633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Problem</a:t>
                      </a:r>
                      <a:r>
                        <a:rPr lang="en-US" sz="2000" dirty="0">
                          <a:solidFill>
                            <a:schemeClr val="dk1"/>
                          </a:solidFill>
                        </a:rPr>
                        <a:t>:</a:t>
                      </a:r>
                      <a:endParaRPr dirty="0"/>
                    </a:p>
                    <a:p>
                      <a:pPr marL="457200" marR="0" lvl="1" indent="0" algn="l" rtl="0">
                        <a:spcBef>
                          <a:spcPts val="0"/>
                        </a:spcBef>
                        <a:spcAft>
                          <a:spcPts val="0"/>
                        </a:spcAft>
                        <a:buNone/>
                      </a:pPr>
                      <a:r>
                        <a:rPr lang="en-GB" sz="1800" b="0" u="none" strike="noStrike" cap="none" dirty="0">
                          <a:solidFill>
                            <a:schemeClr val="dk1"/>
                          </a:solidFill>
                          <a:sym typeface="Calibri"/>
                        </a:rPr>
                        <a:t>Underlying cause of one or more incidents that requires further investigation to prevent incidents</a:t>
                      </a:r>
                    </a:p>
                    <a:p>
                      <a:pPr marL="457200" marR="0" lvl="1" indent="0" algn="l" rtl="0">
                        <a:spcBef>
                          <a:spcPts val="0"/>
                        </a:spcBef>
                        <a:spcAft>
                          <a:spcPts val="0"/>
                        </a:spcAft>
                        <a:buNone/>
                      </a:pPr>
                      <a:r>
                        <a:rPr lang="en-GB" sz="1800" b="0" u="none" strike="noStrike" cap="none" dirty="0">
                          <a:solidFill>
                            <a:schemeClr val="dk1"/>
                          </a:solidFill>
                          <a:sym typeface="Calibri"/>
                        </a:rPr>
                        <a:t>from recurring or reduce the negative impact on services</a:t>
                      </a:r>
                      <a:endParaRPr lang="en-GB"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39" name="Google Shape;1039;p85"/>
          <p:cNvGraphicFramePr/>
          <p:nvPr>
            <p:extLst>
              <p:ext uri="{D42A27DB-BD31-4B8C-83A1-F6EECF244321}">
                <p14:modId xmlns:p14="http://schemas.microsoft.com/office/powerpoint/2010/main" val="3016626251"/>
              </p:ext>
            </p:extLst>
          </p:nvPr>
        </p:nvGraphicFramePr>
        <p:xfrm>
          <a:off x="708917" y="2863311"/>
          <a:ext cx="10774166" cy="1066800"/>
        </p:xfrm>
        <a:graphic>
          <a:graphicData uri="http://schemas.openxmlformats.org/drawingml/2006/table">
            <a:tbl>
              <a:tblPr firstRow="1" firstCol="1" bandRow="1">
                <a:tableStyleId>{B301B821-A1FF-4177-AEE7-76D212191A09}</a:tableStyleId>
              </a:tblPr>
              <a:tblGrid>
                <a:gridCol w="10774166">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Known error:</a:t>
                      </a:r>
                      <a:endParaRPr b="0" dirty="0"/>
                    </a:p>
                    <a:p>
                      <a:pPr marL="457200" marR="0" lvl="1" indent="0" algn="l" rtl="0">
                        <a:spcBef>
                          <a:spcPts val="0"/>
                        </a:spcBef>
                        <a:spcAft>
                          <a:spcPts val="0"/>
                        </a:spcAft>
                        <a:buNone/>
                      </a:pPr>
                      <a:r>
                        <a:rPr lang="en-GB" sz="1800" b="0" u="none" strike="noStrike" cap="none" dirty="0">
                          <a:solidFill>
                            <a:schemeClr val="dk1"/>
                          </a:solidFill>
                          <a:sym typeface="Calibri"/>
                        </a:rPr>
                        <a:t>Problem which has not (yet) been resolved, but for which there are documented workarounds or</a:t>
                      </a:r>
                    </a:p>
                    <a:p>
                      <a:pPr marL="457200" marR="0" lvl="1" indent="0" algn="l" rtl="0">
                        <a:spcBef>
                          <a:spcPts val="0"/>
                        </a:spcBef>
                        <a:spcAft>
                          <a:spcPts val="0"/>
                        </a:spcAft>
                        <a:buNone/>
                      </a:pPr>
                      <a:r>
                        <a:rPr lang="en-GB" sz="1800" b="0" u="none" strike="noStrike" cap="none" dirty="0">
                          <a:solidFill>
                            <a:schemeClr val="dk1"/>
                          </a:solidFill>
                          <a:sym typeface="Calibri"/>
                        </a:rPr>
                        <a:t>measures to reduce or prevent negative impact on services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40" name="Google Shape;1040;p85"/>
          <p:cNvGraphicFramePr/>
          <p:nvPr>
            <p:extLst>
              <p:ext uri="{D42A27DB-BD31-4B8C-83A1-F6EECF244321}">
                <p14:modId xmlns:p14="http://schemas.microsoft.com/office/powerpoint/2010/main" val="2253361566"/>
              </p:ext>
            </p:extLst>
          </p:nvPr>
        </p:nvGraphicFramePr>
        <p:xfrm>
          <a:off x="708917" y="4050571"/>
          <a:ext cx="10774166" cy="2590800"/>
        </p:xfrm>
        <a:graphic>
          <a:graphicData uri="http://schemas.openxmlformats.org/drawingml/2006/table">
            <a:tbl>
              <a:tblPr firstRow="1" firstCol="1" bandRow="1">
                <a:tableStyleId>{B301B821-A1FF-4177-AEE7-76D212191A09}</a:tableStyleId>
              </a:tblPr>
              <a:tblGrid>
                <a:gridCol w="10774166">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rPr>
                        <a:t>Workaround</a:t>
                      </a:r>
                      <a:r>
                        <a:rPr lang="en-US" sz="2000" dirty="0">
                          <a:solidFill>
                            <a:schemeClr val="dk1"/>
                          </a:solidFill>
                        </a:rPr>
                        <a:t>:</a:t>
                      </a:r>
                      <a:endParaRPr dirty="0"/>
                    </a:p>
                    <a:p>
                      <a:pPr marL="457200" marR="0" lvl="1" indent="0" algn="l" rtl="0">
                        <a:spcBef>
                          <a:spcPts val="0"/>
                        </a:spcBef>
                        <a:spcAft>
                          <a:spcPts val="600"/>
                        </a:spcAft>
                        <a:buNone/>
                      </a:pPr>
                      <a:r>
                        <a:rPr lang="en-GB" sz="1800" b="0" u="none" strike="noStrike" cap="none" dirty="0">
                          <a:solidFill>
                            <a:schemeClr val="dk1"/>
                          </a:solidFill>
                          <a:sym typeface="Calibri"/>
                        </a:rPr>
                        <a:t>Means of circumventing or mitigating the symptoms of a known error that helps to resolve incidents</a:t>
                      </a:r>
                    </a:p>
                    <a:p>
                      <a:pPr marL="457200" marR="0" lvl="1" indent="0" algn="l" rtl="0">
                        <a:spcBef>
                          <a:spcPts val="0"/>
                        </a:spcBef>
                        <a:spcAft>
                          <a:spcPts val="600"/>
                        </a:spcAft>
                        <a:buNone/>
                      </a:pPr>
                      <a:r>
                        <a:rPr lang="en-GB" sz="1800" b="0" u="none" strike="noStrike" cap="none" dirty="0">
                          <a:solidFill>
                            <a:schemeClr val="dk1"/>
                          </a:solidFill>
                          <a:sym typeface="Calibri"/>
                        </a:rPr>
                        <a:t>caused by this known error, while the underlying root cause is not permanently eliminated</a:t>
                      </a:r>
                    </a:p>
                    <a:p>
                      <a:pPr marL="457200" marR="0" lvl="1" indent="0" algn="l" rtl="0">
                        <a:spcBef>
                          <a:spcPts val="0"/>
                        </a:spcBef>
                        <a:spcAft>
                          <a:spcPts val="600"/>
                        </a:spcAft>
                        <a:buNone/>
                      </a:pPr>
                      <a:r>
                        <a:rPr lang="en-GB" sz="1600" b="0" u="none" strike="noStrike" cap="none" dirty="0">
                          <a:solidFill>
                            <a:schemeClr val="dk1"/>
                          </a:solidFill>
                          <a:sym typeface="Calibri"/>
                        </a:rPr>
                        <a:t>Note 1: Workarounds are often applied in a situation, when the actual root cause of (recurring) incidents cannot be resolved due to lack of resources or ability.</a:t>
                      </a:r>
                    </a:p>
                    <a:p>
                      <a:pPr marL="457200" marR="0" lvl="1" indent="0" algn="l" rtl="0">
                        <a:spcBef>
                          <a:spcPts val="0"/>
                        </a:spcBef>
                        <a:spcAft>
                          <a:spcPts val="600"/>
                        </a:spcAft>
                        <a:buNone/>
                      </a:pPr>
                      <a:r>
                        <a:rPr lang="en-GB" sz="1600" b="0" u="none" strike="noStrike" cap="none" dirty="0">
                          <a:solidFill>
                            <a:schemeClr val="dk1"/>
                          </a:solidFill>
                          <a:sym typeface="Calibri"/>
                        </a:rPr>
                        <a:t>Note 2: A workaround may consist of a set of actions to be carried out by either the service provider or the user of the service.</a:t>
                      </a:r>
                    </a:p>
                    <a:p>
                      <a:pPr marL="457200" marR="0" lvl="1" indent="0" algn="l" rtl="0">
                        <a:spcBef>
                          <a:spcPts val="0"/>
                        </a:spcBef>
                        <a:spcAft>
                          <a:spcPts val="600"/>
                        </a:spcAft>
                        <a:buNone/>
                      </a:pPr>
                      <a:r>
                        <a:rPr lang="en-GB" sz="1600" b="0" u="none" strike="noStrike" cap="none" dirty="0">
                          <a:solidFill>
                            <a:schemeClr val="dk1"/>
                          </a:solidFill>
                          <a:sym typeface="Calibri"/>
                        </a:rPr>
                        <a:t>Note 3: A workaround is also referred to as a temporary fix or temporary solution.</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0564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Important terms – </a:t>
            </a:r>
            <a:r>
              <a:rPr lang="en-US" dirty="0" err="1">
                <a:latin typeface="Calibri" panose="020F0502020204030204" pitchFamily="34" charset="0"/>
                <a:ea typeface="Calibri" panose="020F0502020204030204" pitchFamily="34" charset="0"/>
                <a:cs typeface="Calibri" panose="020F0502020204030204" pitchFamily="34" charset="0"/>
              </a:rPr>
              <a:t>Visualisation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47" name="Google Shape;1047;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grpSp>
        <p:nvGrpSpPr>
          <p:cNvPr id="1048" name="Google Shape;1048;p86"/>
          <p:cNvGrpSpPr/>
          <p:nvPr/>
        </p:nvGrpSpPr>
        <p:grpSpPr>
          <a:xfrm>
            <a:off x="2314343" y="4612654"/>
            <a:ext cx="2308862" cy="427901"/>
            <a:chOff x="0" y="0"/>
            <a:chExt cx="2194" cy="384"/>
          </a:xfrm>
        </p:grpSpPr>
        <p:sp>
          <p:nvSpPr>
            <p:cNvPr id="1049" name="Google Shape;1049;p86"/>
            <p:cNvSpPr/>
            <p:nvPr/>
          </p:nvSpPr>
          <p:spPr>
            <a:xfrm>
              <a:off x="0" y="0"/>
              <a:ext cx="2194"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0" name="Google Shape;1050;p86"/>
            <p:cNvSpPr/>
            <p:nvPr/>
          </p:nvSpPr>
          <p:spPr>
            <a:xfrm>
              <a:off x="369" y="77"/>
              <a:ext cx="1490" cy="24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Identify problem</a:t>
              </a:r>
              <a:endParaRPr dirty="0">
                <a:latin typeface="Wingdings" panose="05000000000000000000" pitchFamily="2" charset="2"/>
              </a:endParaRPr>
            </a:p>
          </p:txBody>
        </p:sp>
      </p:grpSp>
      <p:grpSp>
        <p:nvGrpSpPr>
          <p:cNvPr id="1051" name="Google Shape;1051;p86"/>
          <p:cNvGrpSpPr/>
          <p:nvPr/>
        </p:nvGrpSpPr>
        <p:grpSpPr>
          <a:xfrm>
            <a:off x="2950576" y="3018753"/>
            <a:ext cx="1188402" cy="430129"/>
            <a:chOff x="0" y="0"/>
            <a:chExt cx="1032" cy="385"/>
          </a:xfrm>
        </p:grpSpPr>
        <p:sp>
          <p:nvSpPr>
            <p:cNvPr id="1052" name="Google Shape;1052;p86"/>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53" name="Google Shape;1053;p86"/>
            <p:cNvSpPr/>
            <p:nvPr/>
          </p:nvSpPr>
          <p:spPr>
            <a:xfrm>
              <a:off x="182" y="38"/>
              <a:ext cx="687" cy="24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Problem</a:t>
              </a:r>
              <a:endParaRPr dirty="0">
                <a:latin typeface="Wingdings" panose="05000000000000000000" pitchFamily="2" charset="2"/>
              </a:endParaRPr>
            </a:p>
          </p:txBody>
        </p:sp>
      </p:grpSp>
      <p:grpSp>
        <p:nvGrpSpPr>
          <p:cNvPr id="1054" name="Google Shape;1054;p86"/>
          <p:cNvGrpSpPr/>
          <p:nvPr/>
        </p:nvGrpSpPr>
        <p:grpSpPr>
          <a:xfrm>
            <a:off x="2939063" y="3788401"/>
            <a:ext cx="1298951" cy="515039"/>
            <a:chOff x="0" y="0"/>
            <a:chExt cx="1128" cy="461"/>
          </a:xfrm>
        </p:grpSpPr>
        <p:sp>
          <p:nvSpPr>
            <p:cNvPr id="1055" name="Google Shape;1055;p86"/>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86"/>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57" name="Google Shape;1057;p86"/>
            <p:cNvSpPr/>
            <p:nvPr/>
          </p:nvSpPr>
          <p:spPr>
            <a:xfrm>
              <a:off x="155" y="38"/>
              <a:ext cx="742" cy="24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Incidents</a:t>
              </a:r>
              <a:endParaRPr dirty="0">
                <a:latin typeface="Wingdings" panose="05000000000000000000" pitchFamily="2" charset="2"/>
              </a:endParaRPr>
            </a:p>
          </p:txBody>
        </p:sp>
      </p:grpSp>
      <p:sp>
        <p:nvSpPr>
          <p:cNvPr id="1058" name="Google Shape;1058;p86"/>
          <p:cNvSpPr/>
          <p:nvPr/>
        </p:nvSpPr>
        <p:spPr>
          <a:xfrm>
            <a:off x="2000612" y="3551155"/>
            <a:ext cx="938451" cy="86177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Identified pattern of recurring incidents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059" name="Google Shape;1059;p86"/>
          <p:cNvGrpSpPr/>
          <p:nvPr/>
        </p:nvGrpSpPr>
        <p:grpSpPr>
          <a:xfrm>
            <a:off x="4959956" y="4248732"/>
            <a:ext cx="2409985" cy="604346"/>
            <a:chOff x="0" y="-47"/>
            <a:chExt cx="2194" cy="497"/>
          </a:xfrm>
        </p:grpSpPr>
        <p:sp>
          <p:nvSpPr>
            <p:cNvPr id="1060" name="Google Shape;1060;p86"/>
            <p:cNvSpPr/>
            <p:nvPr/>
          </p:nvSpPr>
          <p:spPr>
            <a:xfrm>
              <a:off x="0" y="0"/>
              <a:ext cx="2194"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86"/>
            <p:cNvSpPr/>
            <p:nvPr/>
          </p:nvSpPr>
          <p:spPr>
            <a:xfrm>
              <a:off x="141" y="-47"/>
              <a:ext cx="1948" cy="49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Investigate root cause</a:t>
              </a:r>
              <a:endParaRPr dirty="0">
                <a:latin typeface="Wingdings" panose="05000000000000000000" pitchFamily="2" charset="2"/>
              </a:endParaRPr>
            </a:p>
          </p:txBody>
        </p:sp>
      </p:grpSp>
      <p:grpSp>
        <p:nvGrpSpPr>
          <p:cNvPr id="1062" name="Google Shape;1062;p86"/>
          <p:cNvGrpSpPr/>
          <p:nvPr/>
        </p:nvGrpSpPr>
        <p:grpSpPr>
          <a:xfrm>
            <a:off x="4975372" y="4984523"/>
            <a:ext cx="2409985" cy="427901"/>
            <a:chOff x="0" y="0"/>
            <a:chExt cx="2194" cy="384"/>
          </a:xfrm>
        </p:grpSpPr>
        <p:sp>
          <p:nvSpPr>
            <p:cNvPr id="1063" name="Google Shape;1063;p86"/>
            <p:cNvSpPr/>
            <p:nvPr/>
          </p:nvSpPr>
          <p:spPr>
            <a:xfrm>
              <a:off x="0" y="0"/>
              <a:ext cx="2194"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4" name="Google Shape;1064;p86"/>
            <p:cNvSpPr/>
            <p:nvPr/>
          </p:nvSpPr>
          <p:spPr>
            <a:xfrm>
              <a:off x="207" y="77"/>
              <a:ext cx="1818" cy="24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Identify workaround</a:t>
              </a:r>
              <a:endParaRPr dirty="0">
                <a:latin typeface="Wingdings" panose="05000000000000000000" pitchFamily="2" charset="2"/>
              </a:endParaRPr>
            </a:p>
          </p:txBody>
        </p:sp>
      </p:grpSp>
      <p:grpSp>
        <p:nvGrpSpPr>
          <p:cNvPr id="1065" name="Google Shape;1065;p86"/>
          <p:cNvGrpSpPr/>
          <p:nvPr/>
        </p:nvGrpSpPr>
        <p:grpSpPr>
          <a:xfrm>
            <a:off x="7815196" y="4300572"/>
            <a:ext cx="2308862" cy="427901"/>
            <a:chOff x="0" y="0"/>
            <a:chExt cx="2194" cy="384"/>
          </a:xfrm>
        </p:grpSpPr>
        <p:sp>
          <p:nvSpPr>
            <p:cNvPr id="1066" name="Google Shape;1066;p86"/>
            <p:cNvSpPr/>
            <p:nvPr/>
          </p:nvSpPr>
          <p:spPr>
            <a:xfrm>
              <a:off x="0" y="0"/>
              <a:ext cx="2194"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7" name="Google Shape;1067;p86"/>
            <p:cNvSpPr/>
            <p:nvPr/>
          </p:nvSpPr>
          <p:spPr>
            <a:xfrm>
              <a:off x="320" y="77"/>
              <a:ext cx="1583" cy="24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Initiate resolution</a:t>
              </a:r>
              <a:endParaRPr dirty="0">
                <a:latin typeface="Wingdings" panose="05000000000000000000" pitchFamily="2" charset="2"/>
              </a:endParaRPr>
            </a:p>
          </p:txBody>
        </p:sp>
      </p:grpSp>
      <p:cxnSp>
        <p:nvCxnSpPr>
          <p:cNvPr id="1068" name="Google Shape;1068;p86"/>
          <p:cNvCxnSpPr>
            <a:cxnSpLocks/>
            <a:stCxn id="1049" idx="3"/>
            <a:endCxn id="1060" idx="1"/>
          </p:cNvCxnSpPr>
          <p:nvPr/>
        </p:nvCxnSpPr>
        <p:spPr>
          <a:xfrm flipV="1">
            <a:off x="4623205" y="4539353"/>
            <a:ext cx="336751" cy="287252"/>
          </a:xfrm>
          <a:prstGeom prst="straightConnector1">
            <a:avLst/>
          </a:prstGeom>
          <a:noFill/>
          <a:ln w="25400" cap="flat" cmpd="sng">
            <a:solidFill>
              <a:schemeClr val="dk1"/>
            </a:solidFill>
            <a:prstDash val="solid"/>
            <a:round/>
            <a:headEnd type="none" w="med" len="med"/>
            <a:tailEnd type="triangle" w="med" len="med"/>
          </a:ln>
        </p:spPr>
      </p:cxnSp>
      <p:cxnSp>
        <p:nvCxnSpPr>
          <p:cNvPr id="1069" name="Google Shape;1069;p86"/>
          <p:cNvCxnSpPr>
            <a:cxnSpLocks/>
            <a:stCxn id="1049" idx="3"/>
            <a:endCxn id="1063" idx="1"/>
          </p:cNvCxnSpPr>
          <p:nvPr/>
        </p:nvCxnSpPr>
        <p:spPr>
          <a:xfrm>
            <a:off x="4623205" y="4826605"/>
            <a:ext cx="352167" cy="371869"/>
          </a:xfrm>
          <a:prstGeom prst="straightConnector1">
            <a:avLst/>
          </a:prstGeom>
          <a:noFill/>
          <a:ln w="25400" cap="flat" cmpd="sng">
            <a:solidFill>
              <a:schemeClr val="dk1"/>
            </a:solidFill>
            <a:prstDash val="solid"/>
            <a:round/>
            <a:headEnd type="none" w="med" len="med"/>
            <a:tailEnd type="triangle" w="med" len="med"/>
          </a:ln>
        </p:spPr>
      </p:cxnSp>
      <p:cxnSp>
        <p:nvCxnSpPr>
          <p:cNvPr id="1070" name="Google Shape;1070;p86"/>
          <p:cNvCxnSpPr/>
          <p:nvPr/>
        </p:nvCxnSpPr>
        <p:spPr>
          <a:xfrm rot="10800000" flipH="1">
            <a:off x="7369943" y="4509228"/>
            <a:ext cx="445255" cy="5293"/>
          </a:xfrm>
          <a:prstGeom prst="straightConnector1">
            <a:avLst/>
          </a:prstGeom>
          <a:noFill/>
          <a:ln w="25400" cap="flat" cmpd="sng">
            <a:solidFill>
              <a:schemeClr val="dk1"/>
            </a:solidFill>
            <a:prstDash val="solid"/>
            <a:round/>
            <a:headEnd type="none" w="med" len="med"/>
            <a:tailEnd type="triangle" w="med" len="med"/>
          </a:ln>
        </p:spPr>
      </p:cxnSp>
      <p:cxnSp>
        <p:nvCxnSpPr>
          <p:cNvPr id="1071" name="Google Shape;1071;p86"/>
          <p:cNvCxnSpPr/>
          <p:nvPr/>
        </p:nvCxnSpPr>
        <p:spPr>
          <a:xfrm rot="10800000">
            <a:off x="3468774" y="3448878"/>
            <a:ext cx="0" cy="339520"/>
          </a:xfrm>
          <a:prstGeom prst="straightConnector1">
            <a:avLst/>
          </a:prstGeom>
          <a:noFill/>
          <a:ln w="25400" cap="flat" cmpd="sng">
            <a:solidFill>
              <a:schemeClr val="dk1"/>
            </a:solidFill>
            <a:prstDash val="solid"/>
            <a:round/>
            <a:headEnd type="none" w="med" len="med"/>
            <a:tailEnd type="triangle" w="med" len="med"/>
          </a:ln>
        </p:spPr>
      </p:cxnSp>
      <p:grpSp>
        <p:nvGrpSpPr>
          <p:cNvPr id="1072" name="Google Shape;1072;p86"/>
          <p:cNvGrpSpPr/>
          <p:nvPr/>
        </p:nvGrpSpPr>
        <p:grpSpPr>
          <a:xfrm>
            <a:off x="5387383" y="3018753"/>
            <a:ext cx="1188402" cy="430129"/>
            <a:chOff x="0" y="0"/>
            <a:chExt cx="1032" cy="385"/>
          </a:xfrm>
        </p:grpSpPr>
        <p:sp>
          <p:nvSpPr>
            <p:cNvPr id="1073" name="Google Shape;1073;p86"/>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86"/>
            <p:cNvSpPr/>
            <p:nvPr/>
          </p:nvSpPr>
          <p:spPr>
            <a:xfrm>
              <a:off x="182" y="38"/>
              <a:ext cx="687" cy="24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Problem</a:t>
              </a:r>
              <a:endParaRPr dirty="0">
                <a:latin typeface="Wingdings" panose="05000000000000000000" pitchFamily="2" charset="2"/>
              </a:endParaRPr>
            </a:p>
          </p:txBody>
        </p:sp>
      </p:grpSp>
      <p:sp>
        <p:nvSpPr>
          <p:cNvPr id="1075" name="Google Shape;1075;p86"/>
          <p:cNvSpPr/>
          <p:nvPr/>
        </p:nvSpPr>
        <p:spPr>
          <a:xfrm rot="944795">
            <a:off x="5996450" y="3430635"/>
            <a:ext cx="843172" cy="376009"/>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Known error</a:t>
            </a:r>
            <a:endParaRPr sz="1400" b="1">
              <a:solidFill>
                <a:schemeClr val="dk1"/>
              </a:solidFill>
              <a:latin typeface="Calibri"/>
              <a:ea typeface="Calibri"/>
              <a:cs typeface="Calibri"/>
              <a:sym typeface="Calibri"/>
            </a:endParaRPr>
          </a:p>
        </p:txBody>
      </p:sp>
      <p:cxnSp>
        <p:nvCxnSpPr>
          <p:cNvPr id="1076" name="Google Shape;1076;p86"/>
          <p:cNvCxnSpPr/>
          <p:nvPr/>
        </p:nvCxnSpPr>
        <p:spPr>
          <a:xfrm>
            <a:off x="4138978" y="3199740"/>
            <a:ext cx="1222022" cy="0"/>
          </a:xfrm>
          <a:prstGeom prst="straightConnector1">
            <a:avLst/>
          </a:prstGeom>
          <a:noFill/>
          <a:ln w="25400" cap="flat" cmpd="sng">
            <a:solidFill>
              <a:schemeClr val="dk1"/>
            </a:solidFill>
            <a:prstDash val="solid"/>
            <a:round/>
            <a:headEnd type="none" w="med" len="med"/>
            <a:tailEnd type="triangle" w="med" len="med"/>
          </a:ln>
        </p:spPr>
      </p:cxnSp>
      <p:grpSp>
        <p:nvGrpSpPr>
          <p:cNvPr id="1077" name="Google Shape;1077;p86"/>
          <p:cNvGrpSpPr/>
          <p:nvPr/>
        </p:nvGrpSpPr>
        <p:grpSpPr>
          <a:xfrm>
            <a:off x="8375430" y="3018750"/>
            <a:ext cx="1188403" cy="812102"/>
            <a:chOff x="0" y="0"/>
            <a:chExt cx="1032" cy="385"/>
          </a:xfrm>
        </p:grpSpPr>
        <p:sp>
          <p:nvSpPr>
            <p:cNvPr id="1078" name="Google Shape;1078;p86"/>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86"/>
            <p:cNvSpPr/>
            <p:nvPr/>
          </p:nvSpPr>
          <p:spPr>
            <a:xfrm>
              <a:off x="95" y="30"/>
              <a:ext cx="864" cy="26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Request</a:t>
              </a:r>
              <a:endParaRPr dirty="0">
                <a:latin typeface="Wingdings" panose="05000000000000000000" pitchFamily="2" charset="2"/>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for change</a:t>
              </a:r>
              <a:endParaRPr dirty="0">
                <a:latin typeface="Wingdings" panose="05000000000000000000" pitchFamily="2" charset="2"/>
              </a:endParaRPr>
            </a:p>
          </p:txBody>
        </p:sp>
      </p:grpSp>
      <p:cxnSp>
        <p:nvCxnSpPr>
          <p:cNvPr id="1080" name="Google Shape;1080;p86"/>
          <p:cNvCxnSpPr/>
          <p:nvPr/>
        </p:nvCxnSpPr>
        <p:spPr>
          <a:xfrm>
            <a:off x="6575785" y="3188631"/>
            <a:ext cx="1799642" cy="0"/>
          </a:xfrm>
          <a:prstGeom prst="straightConnector1">
            <a:avLst/>
          </a:prstGeom>
          <a:noFill/>
          <a:ln w="25400" cap="flat" cmpd="sng">
            <a:solidFill>
              <a:schemeClr val="dk1"/>
            </a:solidFill>
            <a:prstDash val="solid"/>
            <a:round/>
            <a:headEnd type="none" w="med" len="med"/>
            <a:tailEnd type="triangle" w="med" len="med"/>
          </a:ln>
        </p:spPr>
      </p:cxnSp>
      <p:cxnSp>
        <p:nvCxnSpPr>
          <p:cNvPr id="1081" name="Google Shape;1081;p86"/>
          <p:cNvCxnSpPr/>
          <p:nvPr/>
        </p:nvCxnSpPr>
        <p:spPr>
          <a:xfrm>
            <a:off x="9569969" y="3188630"/>
            <a:ext cx="1494472" cy="11109"/>
          </a:xfrm>
          <a:prstGeom prst="straightConnector1">
            <a:avLst/>
          </a:prstGeom>
          <a:noFill/>
          <a:ln w="25400" cap="flat" cmpd="sng">
            <a:solidFill>
              <a:srgbClr val="A5A5A5"/>
            </a:solidFill>
            <a:prstDash val="solid"/>
            <a:round/>
            <a:headEnd type="none" w="med" len="med"/>
            <a:tailEnd type="triangle" w="med" len="med"/>
          </a:ln>
        </p:spPr>
      </p:cxnSp>
      <p:sp>
        <p:nvSpPr>
          <p:cNvPr id="1082" name="Google Shape;1082;p86"/>
          <p:cNvSpPr txBox="1"/>
          <p:nvPr/>
        </p:nvSpPr>
        <p:spPr>
          <a:xfrm>
            <a:off x="9817823" y="2830407"/>
            <a:ext cx="9159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CHM</a:t>
            </a:r>
            <a:endParaRPr dirty="0">
              <a:latin typeface="Wingdings" panose="05000000000000000000" pitchFamily="2" charset="2"/>
            </a:endParaRPr>
          </a:p>
        </p:txBody>
      </p:sp>
      <p:cxnSp>
        <p:nvCxnSpPr>
          <p:cNvPr id="1083" name="Google Shape;1083;p86"/>
          <p:cNvCxnSpPr/>
          <p:nvPr/>
        </p:nvCxnSpPr>
        <p:spPr>
          <a:xfrm>
            <a:off x="536297" y="4015520"/>
            <a:ext cx="1494472" cy="11109"/>
          </a:xfrm>
          <a:prstGeom prst="straightConnector1">
            <a:avLst/>
          </a:prstGeom>
          <a:noFill/>
          <a:ln w="25400" cap="flat" cmpd="sng">
            <a:solidFill>
              <a:srgbClr val="A5A5A5"/>
            </a:solidFill>
            <a:prstDash val="solid"/>
            <a:round/>
            <a:headEnd type="none" w="med" len="med"/>
            <a:tailEnd type="triangle" w="med" len="med"/>
          </a:ln>
        </p:spPr>
      </p:cxnSp>
      <p:sp>
        <p:nvSpPr>
          <p:cNvPr id="1084" name="Google Shape;1084;p86"/>
          <p:cNvSpPr txBox="1"/>
          <p:nvPr/>
        </p:nvSpPr>
        <p:spPr>
          <a:xfrm>
            <a:off x="657296" y="3636792"/>
            <a:ext cx="12116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From ISRM</a:t>
            </a:r>
            <a:endParaRPr dirty="0">
              <a:latin typeface="Wingdings" panose="05000000000000000000" pitchFamily="2" charset="2"/>
            </a:endParaRPr>
          </a:p>
        </p:txBody>
      </p:sp>
    </p:spTree>
    <p:extLst>
      <p:ext uri="{BB962C8B-B14F-4D97-AF65-F5344CB8AC3E}">
        <p14:creationId xmlns:p14="http://schemas.microsoft.com/office/powerpoint/2010/main" val="2506296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91" name="Google Shape;1091;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graphicFrame>
        <p:nvGraphicFramePr>
          <p:cNvPr id="1092" name="Google Shape;1092;p87"/>
          <p:cNvGraphicFramePr/>
          <p:nvPr/>
        </p:nvGraphicFramePr>
        <p:xfrm>
          <a:off x="1981200" y="1697038"/>
          <a:ext cx="8229600" cy="274497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PR10 Problem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PR10.1 Problems shall be identified and registered in a consistent manner, based on </a:t>
                      </a:r>
                      <a:r>
                        <a:rPr lang="en-US" sz="1600" dirty="0" err="1">
                          <a:latin typeface="Calibri"/>
                          <a:ea typeface="Calibri"/>
                          <a:cs typeface="Calibri"/>
                          <a:sym typeface="Calibri"/>
                        </a:rPr>
                        <a:t>analysing</a:t>
                      </a:r>
                      <a:r>
                        <a:rPr lang="en-US" sz="1600" dirty="0">
                          <a:latin typeface="Calibri"/>
                          <a:ea typeface="Calibri"/>
                          <a:cs typeface="Calibri"/>
                          <a:sym typeface="Calibri"/>
                        </a:rPr>
                        <a:t> patterns and trends in the occurrence of incidents.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PR10.2 Problems shall be investigated to identify actions to resolve them or reduce their impact on services.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PR10.3 If a problem is not permanently resolved, a known error shall be registered together with actions such as effective workarounds and temporary fixes.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PR10.4 Up-to-date information on known errors and effective workarounds shall be maintained.</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22146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098" name="Google Shape;1098;p88"/>
          <p:cNvGrpSpPr/>
          <p:nvPr/>
        </p:nvGrpSpPr>
        <p:grpSpPr>
          <a:xfrm>
            <a:off x="609600" y="1870127"/>
            <a:ext cx="10972800" cy="4278960"/>
            <a:chOff x="0" y="173529"/>
            <a:chExt cx="10972800" cy="4278960"/>
          </a:xfrm>
        </p:grpSpPr>
        <p:sp>
          <p:nvSpPr>
            <p:cNvPr id="1099" name="Google Shape;1099;p88"/>
            <p:cNvSpPr/>
            <p:nvPr/>
          </p:nvSpPr>
          <p:spPr>
            <a:xfrm>
              <a:off x="0" y="483489"/>
              <a:ext cx="10972800" cy="3969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00" name="Google Shape;1100;p88"/>
            <p:cNvSpPr txBox="1"/>
            <p:nvPr/>
          </p:nvSpPr>
          <p:spPr>
            <a:xfrm>
              <a:off x="0" y="483489"/>
              <a:ext cx="10972800" cy="3969000"/>
            </a:xfrm>
            <a:prstGeom prst="rect">
              <a:avLst/>
            </a:prstGeom>
            <a:noFill/>
            <a:ln>
              <a:noFill/>
            </a:ln>
          </p:spPr>
          <p:txBody>
            <a:bodyPr spcFirstLastPara="1" wrap="square" lIns="851600" tIns="437375" rIns="851600" bIns="14935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Define a </a:t>
              </a:r>
              <a:r>
                <a:rPr lang="en-US" sz="2100" b="0" i="0" u="none" strike="noStrike" cap="none" dirty="0" err="1">
                  <a:solidFill>
                    <a:schemeClr val="dk1"/>
                  </a:solidFill>
                  <a:latin typeface="Calibri"/>
                  <a:ea typeface="Calibri"/>
                  <a:cs typeface="Calibri"/>
                  <a:sym typeface="Calibri"/>
                </a:rPr>
                <a:t>standardised</a:t>
              </a:r>
              <a:r>
                <a:rPr lang="en-US" sz="2100" b="0" i="0" u="none" strike="noStrike" cap="none" dirty="0">
                  <a:solidFill>
                    <a:schemeClr val="dk1"/>
                  </a:solidFill>
                  <a:latin typeface="Calibri"/>
                  <a:ea typeface="Calibri"/>
                  <a:cs typeface="Calibri"/>
                  <a:sym typeface="Calibri"/>
                </a:rPr>
                <a:t> and repeatable way to register problems, known errors and related workarounds, and set up an initial known error database (KEDB) using a suitable tool or other form of documentation.</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Set up a tool (e.g. ticket / workflow tool) supporting the recording and handling (including classification, </a:t>
              </a:r>
              <a:r>
                <a:rPr lang="en-US" sz="2100" b="0" i="0" u="none" strike="noStrike" cap="none" dirty="0" err="1">
                  <a:solidFill>
                    <a:schemeClr val="dk1"/>
                  </a:solidFill>
                  <a:latin typeface="Calibri"/>
                  <a:ea typeface="Calibri"/>
                  <a:cs typeface="Calibri"/>
                  <a:sym typeface="Calibri"/>
                </a:rPr>
                <a:t>prioritisation</a:t>
              </a:r>
              <a:r>
                <a:rPr lang="en-US" sz="2100" b="0" i="0" u="none" strike="noStrike" cap="none" dirty="0">
                  <a:solidFill>
                    <a:schemeClr val="dk1"/>
                  </a:solidFill>
                  <a:latin typeface="Calibri"/>
                  <a:ea typeface="Calibri"/>
                  <a:cs typeface="Calibri"/>
                  <a:sym typeface="Calibri"/>
                </a:rPr>
                <a:t>, escalation, closure) of identified problems.</a:t>
              </a:r>
              <a:endParaRPr dirty="0">
                <a:latin typeface="Wingdings" panose="05000000000000000000" pitchFamily="2" charset="2"/>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Make sure relevant information on incidents, including incident records and reports, and the CMDB are accessible to process staff performing problem identification and investigation.</a:t>
              </a:r>
              <a:endParaRPr dirty="0">
                <a:latin typeface="Wingdings" panose="05000000000000000000" pitchFamily="2" charset="2"/>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Ensure process staff involved in both ISRM and PM are aware of the different goals and perspectives of these processes, even when in practice some activities may overlap or happen almost in parallel.</a:t>
              </a:r>
              <a:endParaRPr dirty="0">
                <a:latin typeface="Wingdings" panose="05000000000000000000" pitchFamily="2" charset="2"/>
              </a:endParaRPr>
            </a:p>
          </p:txBody>
        </p:sp>
        <p:sp>
          <p:nvSpPr>
            <p:cNvPr id="1101" name="Google Shape;1101;p88"/>
            <p:cNvSpPr/>
            <p:nvPr/>
          </p:nvSpPr>
          <p:spPr>
            <a:xfrm>
              <a:off x="548640" y="173529"/>
              <a:ext cx="7680960" cy="6199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02" name="Google Shape;1102;p88"/>
            <p:cNvSpPr txBox="1"/>
            <p:nvPr/>
          </p:nvSpPr>
          <p:spPr>
            <a:xfrm>
              <a:off x="578902" y="203791"/>
              <a:ext cx="7620436" cy="55939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Initial process setup</a:t>
              </a:r>
              <a:endParaRPr sz="2100">
                <a:solidFill>
                  <a:schemeClr val="lt1"/>
                </a:solidFill>
                <a:latin typeface="Calibri"/>
                <a:ea typeface="Calibri"/>
                <a:cs typeface="Calibri"/>
                <a:sym typeface="Calibri"/>
              </a:endParaRPr>
            </a:p>
          </p:txBody>
        </p:sp>
      </p:grpSp>
      <p:sp>
        <p:nvSpPr>
          <p:cNvPr id="1103" name="Google Shape;1103;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Tree>
    <p:extLst>
      <p:ext uri="{BB962C8B-B14F-4D97-AF65-F5344CB8AC3E}">
        <p14:creationId xmlns:p14="http://schemas.microsoft.com/office/powerpoint/2010/main" val="7143595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8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Inputs and outputs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109" name="Google Shape;1109;p89"/>
          <p:cNvGrpSpPr/>
          <p:nvPr/>
        </p:nvGrpSpPr>
        <p:grpSpPr>
          <a:xfrm>
            <a:off x="1981200" y="2008538"/>
            <a:ext cx="8229600" cy="4002139"/>
            <a:chOff x="0" y="311939"/>
            <a:chExt cx="8229600" cy="4002139"/>
          </a:xfrm>
        </p:grpSpPr>
        <p:sp>
          <p:nvSpPr>
            <p:cNvPr id="1110" name="Google Shape;1110;p89"/>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11" name="Google Shape;1111;p89"/>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112" name="Google Shape;1112;p89"/>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13" name="Google Shape;1113;p89"/>
            <p:cNvSpPr txBox="1"/>
            <p:nvPr/>
          </p:nvSpPr>
          <p:spPr>
            <a:xfrm>
              <a:off x="0" y="1239235"/>
              <a:ext cx="3802075" cy="267543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Statistics on incidents and service requests (for trend analysis)</a:t>
              </a:r>
              <a:endParaRPr dirty="0">
                <a:latin typeface="Wingdings" panose="05000000000000000000" pitchFamily="2" charset="2"/>
              </a:endParaRPr>
            </a:p>
            <a:p>
              <a:pPr marL="0" marR="0" lvl="0" indent="0" algn="l" rtl="0">
                <a:lnSpc>
                  <a:spcPct val="90000"/>
                </a:lnSpc>
                <a:spcBef>
                  <a:spcPts val="665"/>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Incident and service request records</a:t>
              </a:r>
              <a:endParaRPr sz="1900" dirty="0">
                <a:solidFill>
                  <a:schemeClr val="dk1"/>
                </a:solidFill>
                <a:latin typeface="Calibri"/>
                <a:ea typeface="Calibri"/>
                <a:cs typeface="Calibri"/>
                <a:sym typeface="Calibri"/>
              </a:endParaRPr>
            </a:p>
            <a:p>
              <a:pPr marL="0" marR="0" lvl="0" indent="0" algn="l" rtl="0">
                <a:lnSpc>
                  <a:spcPct val="90000"/>
                </a:lnSpc>
                <a:spcBef>
                  <a:spcPts val="665"/>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Other relevant sources of information to identify (new) problems, including change and release records</a:t>
              </a:r>
              <a:endParaRPr sz="1900" dirty="0">
                <a:solidFill>
                  <a:schemeClr val="dk1"/>
                </a:solidFill>
                <a:latin typeface="Calibri"/>
                <a:ea typeface="Calibri"/>
                <a:cs typeface="Calibri"/>
                <a:sym typeface="Calibri"/>
              </a:endParaRPr>
            </a:p>
            <a:p>
              <a:pPr marL="0" marR="0" lvl="0" indent="0" algn="l" rtl="0">
                <a:lnSpc>
                  <a:spcPct val="90000"/>
                </a:lnSpc>
                <a:spcBef>
                  <a:spcPts val="665"/>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Configuration information (CMDB)</a:t>
              </a:r>
              <a:endParaRPr dirty="0">
                <a:latin typeface="Wingdings" panose="05000000000000000000" pitchFamily="2" charset="2"/>
              </a:endParaRPr>
            </a:p>
          </p:txBody>
        </p:sp>
        <p:sp>
          <p:nvSpPr>
            <p:cNvPr id="1114" name="Google Shape;1114;p89"/>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15" name="Google Shape;1115;p89"/>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116" name="Google Shape;1116;p89"/>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17" name="Google Shape;1117;p89"/>
            <p:cNvSpPr txBox="1"/>
            <p:nvPr/>
          </p:nvSpPr>
          <p:spPr>
            <a:xfrm>
              <a:off x="3802075" y="1638648"/>
              <a:ext cx="3802075" cy="267543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Up-to-date KEDB with information (records) on problems, known errors and related workarounds</a:t>
              </a:r>
              <a:endParaRPr sz="1900">
                <a:solidFill>
                  <a:schemeClr val="dk1"/>
                </a:solidFill>
                <a:latin typeface="Calibri"/>
                <a:ea typeface="Calibri"/>
                <a:cs typeface="Calibri"/>
                <a:sym typeface="Calibri"/>
              </a:endParaRPr>
            </a:p>
            <a:p>
              <a:pPr marL="0" marR="0" lvl="0" indent="0" algn="l" rtl="0">
                <a:lnSpc>
                  <a:spcPct val="90000"/>
                </a:lnSpc>
                <a:spcBef>
                  <a:spcPts val="665"/>
                </a:spcBef>
                <a:spcAft>
                  <a:spcPts val="0"/>
                </a:spcAft>
                <a:buClr>
                  <a:schemeClr val="dk1"/>
                </a:buClr>
                <a:buSzPts val="1900"/>
                <a:buFont typeface="Calibri"/>
                <a:buNone/>
              </a:pPr>
              <a:r>
                <a:rPr lang="en-US" sz="1900">
                  <a:solidFill>
                    <a:schemeClr val="dk1"/>
                  </a:solidFill>
                  <a:latin typeface="Calibri"/>
                  <a:ea typeface="Calibri"/>
                  <a:cs typeface="Calibri"/>
                  <a:sym typeface="Calibri"/>
                </a:rPr>
                <a:t>Requests for changes raised to trigger the change management process, in order to resolve the underlying root cause(s) of identified problems / known errors</a:t>
              </a:r>
              <a:endParaRPr sz="1900">
                <a:solidFill>
                  <a:schemeClr val="dk1"/>
                </a:solidFill>
                <a:latin typeface="Calibri"/>
                <a:ea typeface="Calibri"/>
                <a:cs typeface="Calibri"/>
                <a:sym typeface="Calibri"/>
              </a:endParaRPr>
            </a:p>
          </p:txBody>
        </p:sp>
      </p:grpSp>
      <p:sp>
        <p:nvSpPr>
          <p:cNvPr id="1118" name="Google Shape;1118;p8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spTree>
    <p:extLst>
      <p:ext uri="{BB962C8B-B14F-4D97-AF65-F5344CB8AC3E}">
        <p14:creationId xmlns:p14="http://schemas.microsoft.com/office/powerpoint/2010/main" val="2374518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125" name="Google Shape;1125;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grpSp>
        <p:nvGrpSpPr>
          <p:cNvPr id="2" name="Gruppieren 2">
            <a:extLst>
              <a:ext uri="{FF2B5EF4-FFF2-40B4-BE49-F238E27FC236}">
                <a16:creationId xmlns:a16="http://schemas.microsoft.com/office/drawing/2014/main" id="{A4B9A1FE-88AC-B118-564B-5466CD9D6C3A}"/>
              </a:ext>
            </a:extLst>
          </p:cNvPr>
          <p:cNvGrpSpPr/>
          <p:nvPr/>
        </p:nvGrpSpPr>
        <p:grpSpPr>
          <a:xfrm>
            <a:off x="1675334" y="1619466"/>
            <a:ext cx="9431030" cy="5176180"/>
            <a:chOff x="730256" y="1757661"/>
            <a:chExt cx="7366523" cy="5176180"/>
          </a:xfrm>
        </p:grpSpPr>
        <p:sp>
          <p:nvSpPr>
            <p:cNvPr id="3" name="Rectangle 18">
              <a:extLst>
                <a:ext uri="{FF2B5EF4-FFF2-40B4-BE49-F238E27FC236}">
                  <a16:creationId xmlns:a16="http://schemas.microsoft.com/office/drawing/2014/main" id="{770BEDE2-E3CC-F023-5F92-236F26A25AD0}"/>
                </a:ext>
              </a:extLst>
            </p:cNvPr>
            <p:cNvSpPr>
              <a:spLocks/>
            </p:cNvSpPr>
            <p:nvPr/>
          </p:nvSpPr>
          <p:spPr bwMode="auto">
            <a:xfrm>
              <a:off x="2319004" y="1757661"/>
              <a:ext cx="3359190" cy="1035629"/>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800" dirty="0">
                <a:latin typeface="+mn-lt"/>
                <a:cs typeface="Arial" pitchFamily="34" charset="0"/>
              </a:endParaRPr>
            </a:p>
            <a:p>
              <a:pPr algn="ctr"/>
              <a:r>
                <a:rPr lang="en-GB" sz="1600" dirty="0">
                  <a:latin typeface="+mn-lt"/>
                  <a:cs typeface="Arial" pitchFamily="34" charset="0"/>
                </a:rPr>
                <a:t>Identify problems</a:t>
              </a:r>
            </a:p>
          </p:txBody>
        </p:sp>
        <p:sp>
          <p:nvSpPr>
            <p:cNvPr id="4" name="Rectangle 23">
              <a:extLst>
                <a:ext uri="{FF2B5EF4-FFF2-40B4-BE49-F238E27FC236}">
                  <a16:creationId xmlns:a16="http://schemas.microsoft.com/office/drawing/2014/main" id="{51E92F10-E0A2-2822-316E-3DD2F2FCB34F}"/>
                </a:ext>
              </a:extLst>
            </p:cNvPr>
            <p:cNvSpPr>
              <a:spLocks/>
            </p:cNvSpPr>
            <p:nvPr/>
          </p:nvSpPr>
          <p:spPr bwMode="auto">
            <a:xfrm>
              <a:off x="2311768" y="5868130"/>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800" dirty="0">
                <a:latin typeface="+mn-lt"/>
                <a:cs typeface="Arial" pitchFamily="34" charset="0"/>
              </a:endParaRPr>
            </a:p>
            <a:p>
              <a:pPr algn="ctr"/>
              <a:r>
                <a:rPr lang="en-GB" sz="1600" dirty="0">
                  <a:latin typeface="+mn-lt"/>
                  <a:cs typeface="Arial" pitchFamily="34" charset="0"/>
                </a:rPr>
                <a:t>Maintain the KEDB</a:t>
              </a:r>
            </a:p>
          </p:txBody>
        </p:sp>
        <p:sp>
          <p:nvSpPr>
            <p:cNvPr id="5" name="Zylinder 38">
              <a:extLst>
                <a:ext uri="{FF2B5EF4-FFF2-40B4-BE49-F238E27FC236}">
                  <a16:creationId xmlns:a16="http://schemas.microsoft.com/office/drawing/2014/main" id="{BBE9BC9B-9214-0431-63F7-8813CA113641}"/>
                </a:ext>
              </a:extLst>
            </p:cNvPr>
            <p:cNvSpPr/>
            <p:nvPr/>
          </p:nvSpPr>
          <p:spPr>
            <a:xfrm>
              <a:off x="6060445" y="6328227"/>
              <a:ext cx="1199626" cy="488363"/>
            </a:xfrm>
            <a:prstGeom prst="can">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Known error database (KEDB)</a:t>
              </a:r>
            </a:p>
          </p:txBody>
        </p:sp>
        <p:sp>
          <p:nvSpPr>
            <p:cNvPr id="6" name="Rectangle 18">
              <a:extLst>
                <a:ext uri="{FF2B5EF4-FFF2-40B4-BE49-F238E27FC236}">
                  <a16:creationId xmlns:a16="http://schemas.microsoft.com/office/drawing/2014/main" id="{83F9790F-82F5-C1BF-B5EA-E57FEDC3A0ED}"/>
                </a:ext>
              </a:extLst>
            </p:cNvPr>
            <p:cNvSpPr>
              <a:spLocks/>
            </p:cNvSpPr>
            <p:nvPr/>
          </p:nvSpPr>
          <p:spPr bwMode="auto">
            <a:xfrm>
              <a:off x="2469444" y="635845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Add known error</a:t>
              </a:r>
            </a:p>
          </p:txBody>
        </p:sp>
        <p:sp>
          <p:nvSpPr>
            <p:cNvPr id="7" name="Rectangle 18">
              <a:extLst>
                <a:ext uri="{FF2B5EF4-FFF2-40B4-BE49-F238E27FC236}">
                  <a16:creationId xmlns:a16="http://schemas.microsoft.com/office/drawing/2014/main" id="{2FC96369-A548-8315-C411-E08D2CFB87D0}"/>
                </a:ext>
              </a:extLst>
            </p:cNvPr>
            <p:cNvSpPr>
              <a:spLocks/>
            </p:cNvSpPr>
            <p:nvPr/>
          </p:nvSpPr>
          <p:spPr bwMode="auto">
            <a:xfrm>
              <a:off x="4186106" y="636523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Update or remove known error</a:t>
              </a:r>
            </a:p>
          </p:txBody>
        </p:sp>
        <p:cxnSp>
          <p:nvCxnSpPr>
            <p:cNvPr id="8" name="Gerade Verbindung mit Pfeil 64">
              <a:extLst>
                <a:ext uri="{FF2B5EF4-FFF2-40B4-BE49-F238E27FC236}">
                  <a16:creationId xmlns:a16="http://schemas.microsoft.com/office/drawing/2014/main" id="{4E360CC7-4D7E-95B7-1CBA-58309C5AD3B8}"/>
                </a:ext>
              </a:extLst>
            </p:cNvPr>
            <p:cNvCxnSpPr>
              <a:cxnSpLocks/>
              <a:stCxn id="6" idx="3"/>
              <a:endCxn id="7" idx="1"/>
            </p:cNvCxnSpPr>
            <p:nvPr/>
          </p:nvCxnSpPr>
          <p:spPr>
            <a:xfrm>
              <a:off x="3801380" y="6572410"/>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Verbinder: gekrümmt 119">
              <a:extLst>
                <a:ext uri="{FF2B5EF4-FFF2-40B4-BE49-F238E27FC236}">
                  <a16:creationId xmlns:a16="http://schemas.microsoft.com/office/drawing/2014/main" id="{B651E2B8-B8D1-E1B2-54A4-95A802738093}"/>
                </a:ext>
              </a:extLst>
            </p:cNvPr>
            <p:cNvCxnSpPr>
              <a:cxnSpLocks/>
              <a:endCxn id="5" idx="2"/>
            </p:cNvCxnSpPr>
            <p:nvPr/>
          </p:nvCxnSpPr>
          <p:spPr>
            <a:xfrm flipV="1">
              <a:off x="5670958" y="6572409"/>
              <a:ext cx="389487" cy="1"/>
            </a:xfrm>
            <a:prstGeom prst="curvedConnector3">
              <a:avLst>
                <a:gd name="adj1" fmla="val 50000"/>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Rectangle 18">
              <a:extLst>
                <a:ext uri="{FF2B5EF4-FFF2-40B4-BE49-F238E27FC236}">
                  <a16:creationId xmlns:a16="http://schemas.microsoft.com/office/drawing/2014/main" id="{F14089D7-A24B-89F2-15F5-F120A241EB3A}"/>
                </a:ext>
              </a:extLst>
            </p:cNvPr>
            <p:cNvSpPr>
              <a:spLocks/>
            </p:cNvSpPr>
            <p:nvPr/>
          </p:nvSpPr>
          <p:spPr bwMode="auto">
            <a:xfrm>
              <a:off x="2477833" y="221789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50" dirty="0">
                  <a:solidFill>
                    <a:schemeClr val="tx1"/>
                  </a:solidFill>
                  <a:latin typeface="+mn-lt"/>
                  <a:cs typeface="Arial" pitchFamily="34" charset="0"/>
                </a:rPr>
                <a:t>Perform incident pattern and trend analysis</a:t>
              </a:r>
            </a:p>
          </p:txBody>
        </p:sp>
        <p:sp>
          <p:nvSpPr>
            <p:cNvPr id="11" name="Rectangle 18">
              <a:extLst>
                <a:ext uri="{FF2B5EF4-FFF2-40B4-BE49-F238E27FC236}">
                  <a16:creationId xmlns:a16="http://schemas.microsoft.com/office/drawing/2014/main" id="{47E1F12D-6257-9646-34E2-F4F087E6A646}"/>
                </a:ext>
              </a:extLst>
            </p:cNvPr>
            <p:cNvSpPr>
              <a:spLocks/>
            </p:cNvSpPr>
            <p:nvPr/>
          </p:nvSpPr>
          <p:spPr bwMode="auto">
            <a:xfrm>
              <a:off x="4194495" y="222467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Register problem</a:t>
              </a:r>
            </a:p>
          </p:txBody>
        </p:sp>
        <p:cxnSp>
          <p:nvCxnSpPr>
            <p:cNvPr id="12" name="Gerade Verbindung mit Pfeil 133">
              <a:extLst>
                <a:ext uri="{FF2B5EF4-FFF2-40B4-BE49-F238E27FC236}">
                  <a16:creationId xmlns:a16="http://schemas.microsoft.com/office/drawing/2014/main" id="{E8E6F5BB-EA05-BDDF-E187-4CEB1DD6AB8F}"/>
                </a:ext>
              </a:extLst>
            </p:cNvPr>
            <p:cNvCxnSpPr>
              <a:cxnSpLocks/>
              <a:stCxn id="10" idx="3"/>
              <a:endCxn id="11" idx="1"/>
            </p:cNvCxnSpPr>
            <p:nvPr/>
          </p:nvCxnSpPr>
          <p:spPr>
            <a:xfrm>
              <a:off x="3809769" y="2431849"/>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Flussdiagramm: Dokument 54">
              <a:extLst>
                <a:ext uri="{FF2B5EF4-FFF2-40B4-BE49-F238E27FC236}">
                  <a16:creationId xmlns:a16="http://schemas.microsoft.com/office/drawing/2014/main" id="{B9A8FD2F-63A9-BC67-FBAB-625E9C241763}"/>
                </a:ext>
              </a:extLst>
            </p:cNvPr>
            <p:cNvSpPr/>
            <p:nvPr/>
          </p:nvSpPr>
          <p:spPr>
            <a:xfrm>
              <a:off x="6060089" y="364000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Request for change</a:t>
              </a:r>
            </a:p>
          </p:txBody>
        </p:sp>
        <p:sp>
          <p:nvSpPr>
            <p:cNvPr id="14" name="Flussdiagramm: Dokument 61">
              <a:extLst>
                <a:ext uri="{FF2B5EF4-FFF2-40B4-BE49-F238E27FC236}">
                  <a16:creationId xmlns:a16="http://schemas.microsoft.com/office/drawing/2014/main" id="{9B3BA11D-7EDF-734E-A3B7-EF9A46F9F087}"/>
                </a:ext>
              </a:extLst>
            </p:cNvPr>
            <p:cNvSpPr/>
            <p:nvPr/>
          </p:nvSpPr>
          <p:spPr>
            <a:xfrm>
              <a:off x="735892" y="2224672"/>
              <a:ext cx="1196747" cy="403848"/>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Trend information on incidents</a:t>
              </a:r>
            </a:p>
          </p:txBody>
        </p:sp>
        <p:cxnSp>
          <p:nvCxnSpPr>
            <p:cNvPr id="15" name="Gerade Verbindung mit Pfeil 67">
              <a:extLst>
                <a:ext uri="{FF2B5EF4-FFF2-40B4-BE49-F238E27FC236}">
                  <a16:creationId xmlns:a16="http://schemas.microsoft.com/office/drawing/2014/main" id="{171D2953-460F-43FB-29E8-707AC6D4C08D}"/>
                </a:ext>
              </a:extLst>
            </p:cNvPr>
            <p:cNvCxnSpPr>
              <a:cxnSpLocks/>
              <a:stCxn id="14" idx="3"/>
              <a:endCxn id="10" idx="1"/>
            </p:cNvCxnSpPr>
            <p:nvPr/>
          </p:nvCxnSpPr>
          <p:spPr>
            <a:xfrm>
              <a:off x="1932639" y="2426596"/>
              <a:ext cx="545194" cy="5253"/>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6" name="Zylinder 123">
              <a:extLst>
                <a:ext uri="{FF2B5EF4-FFF2-40B4-BE49-F238E27FC236}">
                  <a16:creationId xmlns:a16="http://schemas.microsoft.com/office/drawing/2014/main" id="{360F575A-B3AC-9BAA-9BF1-9E2F600260B8}"/>
                </a:ext>
              </a:extLst>
            </p:cNvPr>
            <p:cNvSpPr/>
            <p:nvPr/>
          </p:nvSpPr>
          <p:spPr>
            <a:xfrm>
              <a:off x="6060089" y="4894700"/>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rPr>
                <a:t>CMDB</a:t>
              </a:r>
            </a:p>
          </p:txBody>
        </p:sp>
        <p:sp>
          <p:nvSpPr>
            <p:cNvPr id="17" name="Rectangle 23">
              <a:extLst>
                <a:ext uri="{FF2B5EF4-FFF2-40B4-BE49-F238E27FC236}">
                  <a16:creationId xmlns:a16="http://schemas.microsoft.com/office/drawing/2014/main" id="{AD5EDEFB-060B-311E-82D4-CE9624FBEA81}"/>
                </a:ext>
              </a:extLst>
            </p:cNvPr>
            <p:cNvSpPr>
              <a:spLocks/>
            </p:cNvSpPr>
            <p:nvPr/>
          </p:nvSpPr>
          <p:spPr bwMode="auto">
            <a:xfrm>
              <a:off x="2320157" y="3149676"/>
              <a:ext cx="3359190" cy="2362068"/>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800" dirty="0">
                <a:latin typeface="+mn-lt"/>
                <a:cs typeface="Arial" pitchFamily="34" charset="0"/>
              </a:endParaRPr>
            </a:p>
            <a:p>
              <a:pPr algn="ctr"/>
              <a:r>
                <a:rPr lang="en-US" sz="1600" dirty="0">
                  <a:latin typeface="+mn-lt"/>
                  <a:cs typeface="Arial" pitchFamily="34" charset="0"/>
                </a:rPr>
                <a:t>Handle problems</a:t>
              </a:r>
            </a:p>
          </p:txBody>
        </p:sp>
        <p:sp>
          <p:nvSpPr>
            <p:cNvPr id="18" name="Rectangle 18">
              <a:extLst>
                <a:ext uri="{FF2B5EF4-FFF2-40B4-BE49-F238E27FC236}">
                  <a16:creationId xmlns:a16="http://schemas.microsoft.com/office/drawing/2014/main" id="{BDDD3C9E-FC18-57D6-E30F-159FA19758B2}"/>
                </a:ext>
              </a:extLst>
            </p:cNvPr>
            <p:cNvSpPr>
              <a:spLocks/>
            </p:cNvSpPr>
            <p:nvPr/>
          </p:nvSpPr>
          <p:spPr bwMode="auto">
            <a:xfrm>
              <a:off x="2477833" y="364000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Classify and prioritise</a:t>
              </a:r>
            </a:p>
          </p:txBody>
        </p:sp>
        <p:sp>
          <p:nvSpPr>
            <p:cNvPr id="19" name="Rectangle 18">
              <a:extLst>
                <a:ext uri="{FF2B5EF4-FFF2-40B4-BE49-F238E27FC236}">
                  <a16:creationId xmlns:a16="http://schemas.microsoft.com/office/drawing/2014/main" id="{20DDF431-74B4-753F-E951-89ABC5F7E66A}"/>
                </a:ext>
              </a:extLst>
            </p:cNvPr>
            <p:cNvSpPr>
              <a:spLocks/>
            </p:cNvSpPr>
            <p:nvPr/>
          </p:nvSpPr>
          <p:spPr bwMode="auto">
            <a:xfrm>
              <a:off x="2477833" y="492493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Identify workaround(s)</a:t>
              </a:r>
            </a:p>
          </p:txBody>
        </p:sp>
        <p:sp>
          <p:nvSpPr>
            <p:cNvPr id="20" name="Rectangle 18">
              <a:extLst>
                <a:ext uri="{FF2B5EF4-FFF2-40B4-BE49-F238E27FC236}">
                  <a16:creationId xmlns:a16="http://schemas.microsoft.com/office/drawing/2014/main" id="{16D94E95-C23B-A294-F022-280FB8D4BA38}"/>
                </a:ext>
              </a:extLst>
            </p:cNvPr>
            <p:cNvSpPr>
              <a:spLocks/>
            </p:cNvSpPr>
            <p:nvPr/>
          </p:nvSpPr>
          <p:spPr bwMode="auto">
            <a:xfrm>
              <a:off x="2477833" y="4289854"/>
              <a:ext cx="1331935"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Identify roo</a:t>
              </a:r>
              <a:r>
                <a:rPr lang="en-GB" sz="1400" dirty="0">
                  <a:solidFill>
                    <a:schemeClr val="tx1"/>
                  </a:solidFill>
                  <a:cs typeface="Arial" pitchFamily="34" charset="0"/>
                </a:rPr>
                <a:t>t cause</a:t>
              </a:r>
              <a:endParaRPr lang="en-GB" sz="1400" dirty="0">
                <a:solidFill>
                  <a:schemeClr val="tx1"/>
                </a:solidFill>
                <a:latin typeface="+mn-lt"/>
                <a:cs typeface="Arial" pitchFamily="34" charset="0"/>
              </a:endParaRPr>
            </a:p>
          </p:txBody>
        </p:sp>
        <p:cxnSp>
          <p:nvCxnSpPr>
            <p:cNvPr id="21" name="Gerade Verbindung mit Pfeil 74">
              <a:extLst>
                <a:ext uri="{FF2B5EF4-FFF2-40B4-BE49-F238E27FC236}">
                  <a16:creationId xmlns:a16="http://schemas.microsoft.com/office/drawing/2014/main" id="{613E9F4F-59CC-165B-72A0-02091FCE22DF}"/>
                </a:ext>
              </a:extLst>
            </p:cNvPr>
            <p:cNvCxnSpPr>
              <a:cxnSpLocks/>
              <a:stCxn id="20" idx="2"/>
              <a:endCxn id="19" idx="0"/>
            </p:cNvCxnSpPr>
            <p:nvPr/>
          </p:nvCxnSpPr>
          <p:spPr>
            <a:xfrm>
              <a:off x="3143801" y="4717755"/>
              <a:ext cx="0" cy="20717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18">
              <a:extLst>
                <a:ext uri="{FF2B5EF4-FFF2-40B4-BE49-F238E27FC236}">
                  <a16:creationId xmlns:a16="http://schemas.microsoft.com/office/drawing/2014/main" id="{FCB99019-C536-3982-5EFA-A4E125648EEE}"/>
                </a:ext>
              </a:extLst>
            </p:cNvPr>
            <p:cNvSpPr>
              <a:spLocks/>
            </p:cNvSpPr>
            <p:nvPr/>
          </p:nvSpPr>
          <p:spPr bwMode="auto">
            <a:xfrm>
              <a:off x="4186106" y="4295348"/>
              <a:ext cx="133485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solidFill>
                    <a:schemeClr val="tx1"/>
                  </a:solidFill>
                  <a:latin typeface="+mn-lt"/>
                  <a:cs typeface="Arial" pitchFamily="34" charset="0"/>
                </a:rPr>
                <a:t>Close</a:t>
              </a:r>
            </a:p>
          </p:txBody>
        </p:sp>
        <p:cxnSp>
          <p:nvCxnSpPr>
            <p:cNvPr id="23" name="Gewinkelte Verbindung 115">
              <a:extLst>
                <a:ext uri="{FF2B5EF4-FFF2-40B4-BE49-F238E27FC236}">
                  <a16:creationId xmlns:a16="http://schemas.microsoft.com/office/drawing/2014/main" id="{197BD06B-8BE9-7177-3F67-97FFC113A4A4}"/>
                </a:ext>
              </a:extLst>
            </p:cNvPr>
            <p:cNvCxnSpPr>
              <a:cxnSpLocks/>
              <a:stCxn id="19" idx="3"/>
              <a:endCxn id="25" idx="1"/>
            </p:cNvCxnSpPr>
            <p:nvPr/>
          </p:nvCxnSpPr>
          <p:spPr>
            <a:xfrm flipV="1">
              <a:off x="3809769" y="3860829"/>
              <a:ext cx="384726" cy="1278054"/>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84">
              <a:extLst>
                <a:ext uri="{FF2B5EF4-FFF2-40B4-BE49-F238E27FC236}">
                  <a16:creationId xmlns:a16="http://schemas.microsoft.com/office/drawing/2014/main" id="{EC334787-F53C-6E9E-CAD4-0439A4789875}"/>
                </a:ext>
              </a:extLst>
            </p:cNvPr>
            <p:cNvCxnSpPr>
              <a:cxnSpLocks/>
              <a:stCxn id="18" idx="2"/>
              <a:endCxn id="20" idx="0"/>
            </p:cNvCxnSpPr>
            <p:nvPr/>
          </p:nvCxnSpPr>
          <p:spPr>
            <a:xfrm>
              <a:off x="3143801" y="4067906"/>
              <a:ext cx="0" cy="22194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18">
              <a:extLst>
                <a:ext uri="{FF2B5EF4-FFF2-40B4-BE49-F238E27FC236}">
                  <a16:creationId xmlns:a16="http://schemas.microsoft.com/office/drawing/2014/main" id="{A43AC48F-AC35-5D01-8308-7D6378476EF8}"/>
                </a:ext>
              </a:extLst>
            </p:cNvPr>
            <p:cNvSpPr>
              <a:spLocks/>
            </p:cNvSpPr>
            <p:nvPr/>
          </p:nvSpPr>
          <p:spPr bwMode="auto">
            <a:xfrm>
              <a:off x="4194495" y="3646878"/>
              <a:ext cx="133485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50" dirty="0">
                  <a:solidFill>
                    <a:schemeClr val="tx1"/>
                  </a:solidFill>
                  <a:latin typeface="+mn-lt"/>
                  <a:cs typeface="Arial" pitchFamily="34" charset="0"/>
                </a:rPr>
                <a:t>Assess options for resolution and resolve</a:t>
              </a:r>
            </a:p>
          </p:txBody>
        </p:sp>
        <p:cxnSp>
          <p:nvCxnSpPr>
            <p:cNvPr id="26" name="Verbinder: gekrümmt 110">
              <a:extLst>
                <a:ext uri="{FF2B5EF4-FFF2-40B4-BE49-F238E27FC236}">
                  <a16:creationId xmlns:a16="http://schemas.microsoft.com/office/drawing/2014/main" id="{1DC39F3E-EEC7-4DEF-7C88-65B9C910E12B}"/>
                </a:ext>
              </a:extLst>
            </p:cNvPr>
            <p:cNvCxnSpPr>
              <a:cxnSpLocks/>
              <a:stCxn id="11" idx="2"/>
              <a:endCxn id="27" idx="0"/>
            </p:cNvCxnSpPr>
            <p:nvPr/>
          </p:nvCxnSpPr>
          <p:spPr>
            <a:xfrm rot="5400000">
              <a:off x="2598566" y="1389712"/>
              <a:ext cx="999036" cy="3524758"/>
            </a:xfrm>
            <a:prstGeom prst="curvedConnector3">
              <a:avLst>
                <a:gd name="adj1" fmla="val 2655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7" name="Flussdiagramm: Dokument 121">
              <a:extLst>
                <a:ext uri="{FF2B5EF4-FFF2-40B4-BE49-F238E27FC236}">
                  <a16:creationId xmlns:a16="http://schemas.microsoft.com/office/drawing/2014/main" id="{81EB0164-E478-60B9-6D63-61887129FF2D}"/>
                </a:ext>
              </a:extLst>
            </p:cNvPr>
            <p:cNvSpPr/>
            <p:nvPr/>
          </p:nvSpPr>
          <p:spPr>
            <a:xfrm>
              <a:off x="735892" y="3651609"/>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Problem [new]</a:t>
              </a:r>
            </a:p>
          </p:txBody>
        </p:sp>
        <p:cxnSp>
          <p:nvCxnSpPr>
            <p:cNvPr id="28" name="Gerade Verbindung mit Pfeil 55">
              <a:extLst>
                <a:ext uri="{FF2B5EF4-FFF2-40B4-BE49-F238E27FC236}">
                  <a16:creationId xmlns:a16="http://schemas.microsoft.com/office/drawing/2014/main" id="{0532C264-F2A6-66B2-3066-15CBCE5C066D}"/>
                </a:ext>
              </a:extLst>
            </p:cNvPr>
            <p:cNvCxnSpPr>
              <a:cxnSpLocks/>
              <a:stCxn id="25" idx="3"/>
              <a:endCxn id="13" idx="1"/>
            </p:cNvCxnSpPr>
            <p:nvPr/>
          </p:nvCxnSpPr>
          <p:spPr>
            <a:xfrm flipV="1">
              <a:off x="5529351" y="3851541"/>
              <a:ext cx="530738" cy="9288"/>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158">
              <a:extLst>
                <a:ext uri="{FF2B5EF4-FFF2-40B4-BE49-F238E27FC236}">
                  <a16:creationId xmlns:a16="http://schemas.microsoft.com/office/drawing/2014/main" id="{6EBB5F69-A351-E798-9E21-BEA0930A1DBB}"/>
                </a:ext>
              </a:extLst>
            </p:cNvPr>
            <p:cNvCxnSpPr>
              <a:cxnSpLocks/>
              <a:stCxn id="25" idx="2"/>
              <a:endCxn id="22" idx="0"/>
            </p:cNvCxnSpPr>
            <p:nvPr/>
          </p:nvCxnSpPr>
          <p:spPr>
            <a:xfrm flipH="1">
              <a:off x="4853534" y="4074779"/>
              <a:ext cx="8389" cy="22056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171">
              <a:extLst>
                <a:ext uri="{FF2B5EF4-FFF2-40B4-BE49-F238E27FC236}">
                  <a16:creationId xmlns:a16="http://schemas.microsoft.com/office/drawing/2014/main" id="{70DB8E35-0689-6F36-5954-CBF828778539}"/>
                </a:ext>
              </a:extLst>
            </p:cNvPr>
            <p:cNvCxnSpPr>
              <a:cxnSpLocks/>
              <a:stCxn id="27" idx="3"/>
              <a:endCxn id="18" idx="1"/>
            </p:cNvCxnSpPr>
            <p:nvPr/>
          </p:nvCxnSpPr>
          <p:spPr>
            <a:xfrm flipV="1">
              <a:off x="1935518" y="3853956"/>
              <a:ext cx="542315" cy="9189"/>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1" name="Flussdiagramm: Dokument 176">
              <a:extLst>
                <a:ext uri="{FF2B5EF4-FFF2-40B4-BE49-F238E27FC236}">
                  <a16:creationId xmlns:a16="http://schemas.microsoft.com/office/drawing/2014/main" id="{B7FE6FAA-F288-5332-6DEF-35663A6CD599}"/>
                </a:ext>
              </a:extLst>
            </p:cNvPr>
            <p:cNvSpPr/>
            <p:nvPr/>
          </p:nvSpPr>
          <p:spPr>
            <a:xfrm>
              <a:off x="733012" y="4297664"/>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Problem</a:t>
              </a:r>
            </a:p>
            <a:p>
              <a:pPr algn="ctr"/>
              <a:r>
                <a:rPr lang="en-GB" sz="1400" dirty="0">
                  <a:solidFill>
                    <a:schemeClr val="tx1"/>
                  </a:solidFill>
                </a:rPr>
                <a:t>[known error]</a:t>
              </a:r>
            </a:p>
          </p:txBody>
        </p:sp>
        <p:sp>
          <p:nvSpPr>
            <p:cNvPr id="32" name="Flussdiagramm: Dokument 177">
              <a:extLst>
                <a:ext uri="{FF2B5EF4-FFF2-40B4-BE49-F238E27FC236}">
                  <a16:creationId xmlns:a16="http://schemas.microsoft.com/office/drawing/2014/main" id="{9C875D80-2C14-BD9B-068B-B6663270DE1C}"/>
                </a:ext>
              </a:extLst>
            </p:cNvPr>
            <p:cNvSpPr/>
            <p:nvPr/>
          </p:nvSpPr>
          <p:spPr>
            <a:xfrm>
              <a:off x="6060089" y="4300916"/>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Problem [closed]</a:t>
              </a:r>
            </a:p>
          </p:txBody>
        </p:sp>
        <p:cxnSp>
          <p:nvCxnSpPr>
            <p:cNvPr id="33" name="Gerade Verbindung mit Pfeil 178">
              <a:extLst>
                <a:ext uri="{FF2B5EF4-FFF2-40B4-BE49-F238E27FC236}">
                  <a16:creationId xmlns:a16="http://schemas.microsoft.com/office/drawing/2014/main" id="{E6488940-B187-D22F-7FF2-6D5E5271A371}"/>
                </a:ext>
              </a:extLst>
            </p:cNvPr>
            <p:cNvCxnSpPr>
              <a:cxnSpLocks/>
              <a:stCxn id="20" idx="1"/>
              <a:endCxn id="31" idx="3"/>
            </p:cNvCxnSpPr>
            <p:nvPr/>
          </p:nvCxnSpPr>
          <p:spPr>
            <a:xfrm flipH="1">
              <a:off x="1932638" y="4503805"/>
              <a:ext cx="545195" cy="539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181">
              <a:extLst>
                <a:ext uri="{FF2B5EF4-FFF2-40B4-BE49-F238E27FC236}">
                  <a16:creationId xmlns:a16="http://schemas.microsoft.com/office/drawing/2014/main" id="{CAE379F8-2651-1A6E-71C5-CA5178032A15}"/>
                </a:ext>
              </a:extLst>
            </p:cNvPr>
            <p:cNvCxnSpPr>
              <a:cxnSpLocks/>
              <a:stCxn id="22" idx="3"/>
              <a:endCxn id="32" idx="1"/>
            </p:cNvCxnSpPr>
            <p:nvPr/>
          </p:nvCxnSpPr>
          <p:spPr>
            <a:xfrm>
              <a:off x="5520962" y="4509299"/>
              <a:ext cx="539127" cy="3153"/>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207">
              <a:extLst>
                <a:ext uri="{FF2B5EF4-FFF2-40B4-BE49-F238E27FC236}">
                  <a16:creationId xmlns:a16="http://schemas.microsoft.com/office/drawing/2014/main" id="{9408D82D-9DD2-DC4B-CFEB-1E8F51B33343}"/>
                </a:ext>
              </a:extLst>
            </p:cNvPr>
            <p:cNvCxnSpPr>
              <a:cxnSpLocks/>
              <a:stCxn id="16" idx="2"/>
            </p:cNvCxnSpPr>
            <p:nvPr/>
          </p:nvCxnSpPr>
          <p:spPr>
            <a:xfrm flipH="1" flipV="1">
              <a:off x="5670958" y="5138881"/>
              <a:ext cx="389131" cy="1"/>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213">
              <a:extLst>
                <a:ext uri="{FF2B5EF4-FFF2-40B4-BE49-F238E27FC236}">
                  <a16:creationId xmlns:a16="http://schemas.microsoft.com/office/drawing/2014/main" id="{D443F2CA-F0E1-1BFB-D5FF-FD84D98873F3}"/>
                </a:ext>
              </a:extLst>
            </p:cNvPr>
            <p:cNvCxnSpPr>
              <a:cxnSpLocks/>
              <a:stCxn id="22" idx="2"/>
              <a:endCxn id="7" idx="0"/>
            </p:cNvCxnSpPr>
            <p:nvPr/>
          </p:nvCxnSpPr>
          <p:spPr>
            <a:xfrm flipH="1">
              <a:off x="4852074" y="4723249"/>
              <a:ext cx="1460" cy="164198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Verbinder: gekrümmt 216">
              <a:extLst>
                <a:ext uri="{FF2B5EF4-FFF2-40B4-BE49-F238E27FC236}">
                  <a16:creationId xmlns:a16="http://schemas.microsoft.com/office/drawing/2014/main" id="{0E1A2414-F0C0-7770-767E-2E7540E501CB}"/>
                </a:ext>
              </a:extLst>
            </p:cNvPr>
            <p:cNvCxnSpPr>
              <a:cxnSpLocks/>
              <a:stCxn id="31" idx="2"/>
              <a:endCxn id="6" idx="1"/>
            </p:cNvCxnSpPr>
            <p:nvPr/>
          </p:nvCxnSpPr>
          <p:spPr>
            <a:xfrm rot="16200000" flipH="1">
              <a:off x="961312" y="5064277"/>
              <a:ext cx="1879645" cy="1136619"/>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8" name="Flussdiagramm: Dokument 204">
              <a:extLst>
                <a:ext uri="{FF2B5EF4-FFF2-40B4-BE49-F238E27FC236}">
                  <a16:creationId xmlns:a16="http://schemas.microsoft.com/office/drawing/2014/main" id="{458C062B-9D84-40AA-FADF-3CA25F5E579C}"/>
                </a:ext>
              </a:extLst>
            </p:cNvPr>
            <p:cNvSpPr/>
            <p:nvPr/>
          </p:nvSpPr>
          <p:spPr>
            <a:xfrm>
              <a:off x="730256" y="4841594"/>
              <a:ext cx="1196747" cy="594577"/>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solidFill>
                </a:rPr>
                <a:t>Information on identified workarounds</a:t>
              </a:r>
            </a:p>
          </p:txBody>
        </p:sp>
        <p:cxnSp>
          <p:nvCxnSpPr>
            <p:cNvPr id="39" name="Gerade Verbindung mit Pfeil 222">
              <a:extLst>
                <a:ext uri="{FF2B5EF4-FFF2-40B4-BE49-F238E27FC236}">
                  <a16:creationId xmlns:a16="http://schemas.microsoft.com/office/drawing/2014/main" id="{5AC47FFA-562C-7EFC-C6C7-7E65D8827433}"/>
                </a:ext>
              </a:extLst>
            </p:cNvPr>
            <p:cNvCxnSpPr>
              <a:cxnSpLocks/>
              <a:stCxn id="19" idx="1"/>
              <a:endCxn id="38" idx="3"/>
            </p:cNvCxnSpPr>
            <p:nvPr/>
          </p:nvCxnSpPr>
          <p:spPr>
            <a:xfrm flipH="1">
              <a:off x="1927003" y="5138883"/>
              <a:ext cx="550830" cy="0"/>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0" name="Flussdiagramm: Dokument 227">
              <a:extLst>
                <a:ext uri="{FF2B5EF4-FFF2-40B4-BE49-F238E27FC236}">
                  <a16:creationId xmlns:a16="http://schemas.microsoft.com/office/drawing/2014/main" id="{4C7D8F28-4D66-9A25-5911-581DBD0623FD}"/>
                </a:ext>
              </a:extLst>
            </p:cNvPr>
            <p:cNvSpPr/>
            <p:nvPr/>
          </p:nvSpPr>
          <p:spPr>
            <a:xfrm>
              <a:off x="5309687" y="2523024"/>
              <a:ext cx="179970" cy="90382"/>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dirty="0">
                <a:solidFill>
                  <a:schemeClr val="tx1"/>
                </a:solidFill>
              </a:endParaRPr>
            </a:p>
          </p:txBody>
        </p:sp>
        <p:cxnSp>
          <p:nvCxnSpPr>
            <p:cNvPr id="41" name="Gerade Verbindung mit Pfeil 232">
              <a:extLst>
                <a:ext uri="{FF2B5EF4-FFF2-40B4-BE49-F238E27FC236}">
                  <a16:creationId xmlns:a16="http://schemas.microsoft.com/office/drawing/2014/main" id="{0C7702FF-458B-1AE0-D1FB-3213B5775DE5}"/>
                </a:ext>
              </a:extLst>
            </p:cNvPr>
            <p:cNvCxnSpPr>
              <a:cxnSpLocks/>
              <a:stCxn id="19" idx="2"/>
              <a:endCxn id="6" idx="0"/>
            </p:cNvCxnSpPr>
            <p:nvPr/>
          </p:nvCxnSpPr>
          <p:spPr>
            <a:xfrm flipH="1">
              <a:off x="3135412" y="5352833"/>
              <a:ext cx="8389" cy="100562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Line 28">
              <a:extLst>
                <a:ext uri="{FF2B5EF4-FFF2-40B4-BE49-F238E27FC236}">
                  <a16:creationId xmlns:a16="http://schemas.microsoft.com/office/drawing/2014/main" id="{74C85C5F-48FB-B5D8-3150-931769BCA664}"/>
                </a:ext>
              </a:extLst>
            </p:cNvPr>
            <p:cNvSpPr>
              <a:spLocks noChangeShapeType="1"/>
            </p:cNvSpPr>
            <p:nvPr/>
          </p:nvSpPr>
          <p:spPr bwMode="auto">
            <a:xfrm flipV="1">
              <a:off x="7262334" y="3843927"/>
              <a:ext cx="834445" cy="0"/>
            </a:xfrm>
            <a:prstGeom prst="line">
              <a:avLst/>
            </a:prstGeom>
            <a:noFill/>
            <a:ln w="25400">
              <a:solidFill>
                <a:schemeClr val="bg1">
                  <a:lumMod val="65000"/>
                </a:schemeClr>
              </a:solidFill>
              <a:round/>
              <a:headEnd/>
              <a:tailEnd type="triangle" w="med" len="med"/>
            </a:ln>
          </p:spPr>
          <p:txBody>
            <a:bodyPr/>
            <a:lstStyle/>
            <a:p>
              <a:endParaRPr lang="de-DE" sz="2000"/>
            </a:p>
          </p:txBody>
        </p:sp>
        <p:sp>
          <p:nvSpPr>
            <p:cNvPr id="43" name="TextBox 2">
              <a:extLst>
                <a:ext uri="{FF2B5EF4-FFF2-40B4-BE49-F238E27FC236}">
                  <a16:creationId xmlns:a16="http://schemas.microsoft.com/office/drawing/2014/main" id="{CB448C33-29E0-E02C-807E-81194A0FF88C}"/>
                </a:ext>
              </a:extLst>
            </p:cNvPr>
            <p:cNvSpPr txBox="1"/>
            <p:nvPr/>
          </p:nvSpPr>
          <p:spPr>
            <a:xfrm>
              <a:off x="7340493" y="3569672"/>
              <a:ext cx="612262" cy="307777"/>
            </a:xfrm>
            <a:prstGeom prst="rect">
              <a:avLst/>
            </a:prstGeom>
            <a:noFill/>
          </p:spPr>
          <p:txBody>
            <a:bodyPr wrap="none" rtlCol="0">
              <a:spAutoFit/>
            </a:bodyPr>
            <a:lstStyle/>
            <a:p>
              <a:r>
                <a:rPr lang="en-GB" sz="1400" dirty="0"/>
                <a:t>to CHM</a:t>
              </a:r>
            </a:p>
          </p:txBody>
        </p:sp>
      </p:grpSp>
    </p:spTree>
    <p:extLst>
      <p:ext uri="{BB962C8B-B14F-4D97-AF65-F5344CB8AC3E}">
        <p14:creationId xmlns:p14="http://schemas.microsoft.com/office/powerpoint/2010/main" val="780735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Activities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170" name="Google Shape;1170;p91"/>
          <p:cNvGrpSpPr/>
          <p:nvPr/>
        </p:nvGrpSpPr>
        <p:grpSpPr>
          <a:xfrm>
            <a:off x="609600" y="1825127"/>
            <a:ext cx="10972800" cy="4368960"/>
            <a:chOff x="0" y="128529"/>
            <a:chExt cx="10972800" cy="4368960"/>
          </a:xfrm>
        </p:grpSpPr>
        <p:sp>
          <p:nvSpPr>
            <p:cNvPr id="1171" name="Google Shape;1171;p91"/>
            <p:cNvSpPr/>
            <p:nvPr/>
          </p:nvSpPr>
          <p:spPr>
            <a:xfrm>
              <a:off x="0" y="364689"/>
              <a:ext cx="10972800" cy="41328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72" name="Google Shape;1172;p91"/>
            <p:cNvSpPr txBox="1"/>
            <p:nvPr/>
          </p:nvSpPr>
          <p:spPr>
            <a:xfrm>
              <a:off x="0" y="364689"/>
              <a:ext cx="10972800" cy="4132800"/>
            </a:xfrm>
            <a:prstGeom prst="rect">
              <a:avLst/>
            </a:prstGeom>
            <a:noFill/>
            <a:ln>
              <a:noFill/>
            </a:ln>
          </p:spPr>
          <p:txBody>
            <a:bodyPr spcFirstLastPara="1" wrap="square" lIns="851600" tIns="333225" rIns="8516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1" i="0" u="none" strike="noStrike" cap="none" dirty="0">
                  <a:solidFill>
                    <a:schemeClr val="dk1"/>
                  </a:solidFill>
                  <a:latin typeface="Calibri"/>
                  <a:ea typeface="Calibri"/>
                  <a:cs typeface="Calibri"/>
                  <a:sym typeface="Calibri"/>
                </a:rPr>
                <a:t>Identify problems</a:t>
              </a:r>
              <a:endParaRPr sz="1600" b="1" i="0" u="none" strike="noStrike" cap="none"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Perform regular incident pattern and trend analysis to identify (potential) problems</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Register a problem</a:t>
              </a: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dirty="0">
                  <a:solidFill>
                    <a:schemeClr val="dk1"/>
                  </a:solidFill>
                  <a:latin typeface="Calibri"/>
                  <a:ea typeface="Calibri"/>
                  <a:cs typeface="Calibri"/>
                  <a:sym typeface="Calibri"/>
                </a:rPr>
                <a:t>Handle problems</a:t>
              </a:r>
              <a:endParaRPr sz="1600" b="1" i="0" u="none" strike="noStrike" cap="none"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Classify and </a:t>
              </a:r>
              <a:r>
                <a:rPr lang="en-US" sz="1600" dirty="0" err="1">
                  <a:solidFill>
                    <a:schemeClr val="dk1"/>
                  </a:solidFill>
                  <a:latin typeface="Calibri"/>
                  <a:ea typeface="Calibri"/>
                  <a:cs typeface="Calibri"/>
                  <a:sym typeface="Calibri"/>
                </a:rPr>
                <a:t>prioritise</a:t>
              </a:r>
              <a:r>
                <a:rPr lang="en-US" sz="1600" dirty="0">
                  <a:solidFill>
                    <a:schemeClr val="dk1"/>
                  </a:solidFill>
                  <a:latin typeface="Calibri"/>
                  <a:ea typeface="Calibri"/>
                  <a:cs typeface="Calibri"/>
                  <a:sym typeface="Calibri"/>
                </a:rPr>
                <a:t> a problem</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Identify the root cause and </a:t>
              </a:r>
              <a:r>
                <a:rPr lang="en-US" sz="1600" dirty="0" err="1">
                  <a:solidFill>
                    <a:schemeClr val="dk1"/>
                  </a:solidFill>
                  <a:latin typeface="Calibri"/>
                  <a:ea typeface="Calibri"/>
                  <a:cs typeface="Calibri"/>
                  <a:sym typeface="Calibri"/>
                </a:rPr>
                <a:t>categorise</a:t>
              </a:r>
              <a:r>
                <a:rPr lang="en-US" sz="1600" dirty="0">
                  <a:solidFill>
                    <a:schemeClr val="dk1"/>
                  </a:solidFill>
                  <a:latin typeface="Calibri"/>
                  <a:ea typeface="Calibri"/>
                  <a:cs typeface="Calibri"/>
                  <a:sym typeface="Calibri"/>
                </a:rPr>
                <a:t> the problem as a known error</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Identify one or more workarounds where possible</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Assess options for resolution of a problem, and resolve a problem where appropriate</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Close a problem (following resolution or when no longer relevant)</a:t>
              </a:r>
              <a:r>
                <a:rPr lang="en-US"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dirty="0">
                  <a:solidFill>
                    <a:schemeClr val="dk1"/>
                  </a:solidFill>
                  <a:latin typeface="Calibri"/>
                  <a:ea typeface="Calibri"/>
                  <a:cs typeface="Calibri"/>
                  <a:sym typeface="Calibri"/>
                </a:rPr>
                <a:t>Maintain the KEDB</a:t>
              </a:r>
              <a:endParaRPr dirty="0">
                <a:latin typeface="Wingdings" panose="05000000000000000000" pitchFamily="2" charset="2"/>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Add a known error (including one or more workarounds) to the KEDB</a:t>
              </a:r>
              <a:endParaRPr sz="1600" dirty="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Update or deactivate a known error record in the KEDB</a:t>
              </a:r>
              <a:endParaRPr sz="1600" b="0" i="0" u="none" strike="noStrike" cap="none" dirty="0">
                <a:solidFill>
                  <a:schemeClr val="dk1"/>
                </a:solidFill>
                <a:latin typeface="Calibri"/>
                <a:ea typeface="Calibri"/>
                <a:cs typeface="Calibri"/>
                <a:sym typeface="Calibri"/>
              </a:endParaRPr>
            </a:p>
          </p:txBody>
        </p:sp>
        <p:sp>
          <p:nvSpPr>
            <p:cNvPr id="1173" name="Google Shape;1173;p91"/>
            <p:cNvSpPr/>
            <p:nvPr/>
          </p:nvSpPr>
          <p:spPr>
            <a:xfrm>
              <a:off x="548640" y="128529"/>
              <a:ext cx="7680960" cy="4723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74" name="Google Shape;1174;p91"/>
            <p:cNvSpPr txBox="1"/>
            <p:nvPr/>
          </p:nvSpPr>
          <p:spPr>
            <a:xfrm>
              <a:off x="571697" y="151586"/>
              <a:ext cx="7634846" cy="42620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Ongoing process execution</a:t>
              </a:r>
              <a:endParaRPr sz="1600">
                <a:solidFill>
                  <a:schemeClr val="lt1"/>
                </a:solidFill>
                <a:latin typeface="Calibri"/>
                <a:ea typeface="Calibri"/>
                <a:cs typeface="Calibri"/>
                <a:sym typeface="Calibri"/>
              </a:endParaRPr>
            </a:p>
          </p:txBody>
        </p:sp>
      </p:grpSp>
      <p:sp>
        <p:nvSpPr>
          <p:cNvPr id="1175" name="Google Shape;1175;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extLst>
      <p:ext uri="{BB962C8B-B14F-4D97-AF65-F5344CB8AC3E}">
        <p14:creationId xmlns:p14="http://schemas.microsoft.com/office/powerpoint/2010/main" val="1513290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81" name="Google Shape;1181;p92"/>
          <p:cNvGraphicFramePr/>
          <p:nvPr>
            <p:extLst>
              <p:ext uri="{D42A27DB-BD31-4B8C-83A1-F6EECF244321}">
                <p14:modId xmlns:p14="http://schemas.microsoft.com/office/powerpoint/2010/main" val="4097488579"/>
              </p:ext>
            </p:extLst>
          </p:nvPr>
        </p:nvGraphicFramePr>
        <p:xfrm>
          <a:off x="1981200" y="1697038"/>
          <a:ext cx="8229600" cy="3139470"/>
        </p:xfrm>
        <a:graphic>
          <a:graphicData uri="http://schemas.openxmlformats.org/drawingml/2006/table">
            <a:tbl>
              <a:tblPr firstRow="1" bandRow="1">
                <a:tableStyleId>{B301B821-A1FF-4177-AEE7-76D212191A09}</a:tableStyleId>
              </a:tblPr>
              <a:tblGrid>
                <a:gridCol w="1657350">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owner PM</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dirty="0"/>
                        <a:t>Generic tasks of a process owner applied in the context of PM</a:t>
                      </a:r>
                      <a:endParaRPr sz="1600" dirty="0"/>
                    </a:p>
                  </a:txBody>
                  <a:tcPr marL="91450" marR="91450" marT="45725" marB="45725"/>
                </a:tc>
                <a:tc>
                  <a:txBody>
                    <a:bodyPr/>
                    <a:lstStyle/>
                    <a:p>
                      <a:pPr marL="0" marR="0" lvl="0" indent="0" algn="l" rtl="0">
                        <a:spcBef>
                          <a:spcPts val="0"/>
                        </a:spcBef>
                        <a:spcAft>
                          <a:spcPts val="0"/>
                        </a:spcAft>
                        <a:buNone/>
                      </a:pPr>
                      <a:r>
                        <a:rPr lang="en-US" sz="1600"/>
                        <a:t>1 in total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Process manager PM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Generic tasks of a process manager, plus: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that incident trends are regularly analysed to identify problems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that identified problems are recorded, and that records are of sufficient quality</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that problems are analysed, information on known errors recorded, and problems brought to closure</a:t>
                      </a:r>
                      <a:endParaRPr/>
                    </a:p>
                  </a:txBody>
                  <a:tcPr marL="91450" marR="91450" marT="45725" marB="45725"/>
                </a:tc>
                <a:tc>
                  <a:txBody>
                    <a:bodyPr/>
                    <a:lstStyle/>
                    <a:p>
                      <a:pPr marL="0" marR="0" lvl="0" indent="0" algn="l" rtl="0">
                        <a:spcBef>
                          <a:spcPts val="0"/>
                        </a:spcBef>
                        <a:spcAft>
                          <a:spcPts val="0"/>
                        </a:spcAft>
                        <a:buNone/>
                      </a:pPr>
                      <a:r>
                        <a:rPr lang="en-US" sz="1600" dirty="0"/>
                        <a:t>1 in total</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1182" name="Google Shape;1182;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extLst>
      <p:ext uri="{BB962C8B-B14F-4D97-AF65-F5344CB8AC3E}">
        <p14:creationId xmlns:p14="http://schemas.microsoft.com/office/powerpoint/2010/main" val="14466557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PM: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88" name="Google Shape;1188;p93"/>
          <p:cNvGraphicFramePr/>
          <p:nvPr>
            <p:extLst>
              <p:ext uri="{D42A27DB-BD31-4B8C-83A1-F6EECF244321}">
                <p14:modId xmlns:p14="http://schemas.microsoft.com/office/powerpoint/2010/main" val="1295048598"/>
              </p:ext>
            </p:extLst>
          </p:nvPr>
        </p:nvGraphicFramePr>
        <p:xfrm>
          <a:off x="1981200" y="1697038"/>
          <a:ext cx="8229600" cy="4511060"/>
        </p:xfrm>
        <a:graphic>
          <a:graphicData uri="http://schemas.openxmlformats.org/drawingml/2006/table">
            <a:tbl>
              <a:tblPr firstRow="1" bandRow="1">
                <a:tableStyleId>{B301B821-A1FF-4177-AEE7-76D212191A09}</a:tableStyleId>
              </a:tblPr>
              <a:tblGrid>
                <a:gridCol w="1257300">
                  <a:extLst>
                    <a:ext uri="{9D8B030D-6E8A-4147-A177-3AD203B41FA5}">
                      <a16:colId xmlns:a16="http://schemas.microsoft.com/office/drawing/2014/main" val="20000"/>
                    </a:ext>
                  </a:extLst>
                </a:gridCol>
                <a:gridCol w="50863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Problem owner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dirty="0"/>
                        <a:t>Coordinate and take over overall responsibility for all activities in the lifecycle of a specific problem, including problem analysis and identification of options to handle the problem</a:t>
                      </a:r>
                      <a:endParaRPr sz="1600" dirty="0"/>
                    </a:p>
                    <a:p>
                      <a:pPr marL="285750" marR="0" lvl="0" indent="-285750" algn="l" rtl="0">
                        <a:lnSpc>
                          <a:spcPct val="100000"/>
                        </a:lnSpc>
                        <a:spcBef>
                          <a:spcPts val="0"/>
                        </a:spcBef>
                        <a:spcAft>
                          <a:spcPts val="0"/>
                        </a:spcAft>
                        <a:buClr>
                          <a:schemeClr val="dk1"/>
                        </a:buClr>
                        <a:buSzPts val="1600"/>
                        <a:buFont typeface="Arial"/>
                        <a:buChar char="•"/>
                      </a:pPr>
                      <a:r>
                        <a:rPr lang="en-US" sz="1600" dirty="0"/>
                        <a:t>Monitor the progress of problem resolution and ensure that the problem is escalated effectively, if required</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Ensure the information in the KEDB on this problem / known error are up-to-date, including appropriate descriptions of potential workarounds</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Communicate the problem / known error and potential workarounds to relevant stakeholders (e.g. ISRM staff and service users)</a:t>
                      </a:r>
                      <a:endParaRPr dirty="0"/>
                    </a:p>
                    <a:p>
                      <a:pPr marL="285750" marR="0" lvl="0" indent="-285750" algn="l" rtl="0">
                        <a:lnSpc>
                          <a:spcPct val="100000"/>
                        </a:lnSpc>
                        <a:spcBef>
                          <a:spcPts val="0"/>
                        </a:spcBef>
                        <a:spcAft>
                          <a:spcPts val="0"/>
                        </a:spcAft>
                        <a:buClr>
                          <a:schemeClr val="dk1"/>
                        </a:buClr>
                        <a:buSzPts val="1600"/>
                        <a:buFont typeface="Arial"/>
                        <a:buChar char="•"/>
                      </a:pPr>
                      <a:r>
                        <a:rPr lang="en-US" sz="1600" dirty="0"/>
                        <a:t>Depending on the selected option for dealing with the problem / known error, raise requests for changes or trigger the continual service improvement process as required</a:t>
                      </a:r>
                      <a:endParaRPr dirty="0"/>
                    </a:p>
                  </a:txBody>
                  <a:tcPr marL="91450" marR="91450" marT="45725" marB="45725"/>
                </a:tc>
                <a:tc>
                  <a:txBody>
                    <a:bodyPr/>
                    <a:lstStyle/>
                    <a:p>
                      <a:pPr marL="0" marR="0" lvl="0" indent="0" algn="l" rtl="0">
                        <a:spcBef>
                          <a:spcPts val="0"/>
                        </a:spcBef>
                        <a:spcAft>
                          <a:spcPts val="0"/>
                        </a:spcAft>
                        <a:buNone/>
                      </a:pPr>
                      <a:r>
                        <a:rPr lang="en-US" sz="1600" dirty="0"/>
                        <a:t>1 per problem</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189" name="Google Shape;1189;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Tree>
    <p:extLst>
      <p:ext uri="{BB962C8B-B14F-4D97-AF65-F5344CB8AC3E}">
        <p14:creationId xmlns:p14="http://schemas.microsoft.com/office/powerpoint/2010/main" val="1341966247"/>
      </p:ext>
    </p:extLst>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6505</TotalTime>
  <Words>13264</Words>
  <Application>Microsoft Office PowerPoint</Application>
  <PresentationFormat>Widescreen</PresentationFormat>
  <Paragraphs>1789</Paragraphs>
  <Slides>149</Slides>
  <Notes>149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149</vt:i4>
      </vt:variant>
    </vt:vector>
  </HeadingPairs>
  <TitlesOfParts>
    <vt:vector size="155" baseType="lpstr">
      <vt:lpstr>Arial</vt:lpstr>
      <vt:lpstr>Calibri</vt:lpstr>
      <vt:lpstr>Helvetica Neue</vt:lpstr>
      <vt:lpstr>Noto Sans Symbols</vt:lpstr>
      <vt:lpstr>Wingdings</vt:lpstr>
      <vt:lpstr>FedSM_template0.1</vt:lpstr>
      <vt:lpstr>FitSM Service Operation &amp; Control (SOC)</vt:lpstr>
      <vt:lpstr>Purpose of this training</vt:lpstr>
      <vt:lpstr>FitSM Advanced Level exam</vt:lpstr>
      <vt:lpstr>FitSM qualification program</vt:lpstr>
      <vt:lpstr>Training agenda</vt:lpstr>
      <vt:lpstr>FitSM Foundation wrap-up &amp; ITSM basics</vt:lpstr>
      <vt:lpstr>FitSM parts</vt:lpstr>
      <vt:lpstr>The FitSM approach</vt:lpstr>
      <vt:lpstr>ITSM principles</vt:lpstr>
      <vt:lpstr>ITSM principles: Plan-Do-Check-Act cycle (PDCA)</vt:lpstr>
      <vt:lpstr>FitSM key principles</vt:lpstr>
      <vt:lpstr>Service and value</vt:lpstr>
      <vt:lpstr>What is a service?</vt:lpstr>
      <vt:lpstr>What is a service?</vt:lpstr>
      <vt:lpstr>The Service Management System (SMS)</vt:lpstr>
      <vt:lpstr>Service management system (SMS): Overview</vt:lpstr>
      <vt:lpstr>Key SMS terms</vt:lpstr>
      <vt:lpstr>Most important elements of a process</vt:lpstr>
      <vt:lpstr>Implementing processes</vt:lpstr>
      <vt:lpstr>FitSM process model</vt:lpstr>
      <vt:lpstr>FitSM process model: SPD versus SOC</vt:lpstr>
      <vt:lpstr>General aspects</vt:lpstr>
      <vt:lpstr>Training agenda</vt:lpstr>
      <vt:lpstr>General aspects of establishing a service management system</vt:lpstr>
      <vt:lpstr>Top management commitment &amp; accountability (MCA) </vt:lpstr>
      <vt:lpstr>MCA: Key questions</vt:lpstr>
      <vt:lpstr>MCA: Requirements according to FitSM-1</vt:lpstr>
      <vt:lpstr>MCA: Activities according to FitSM-2</vt:lpstr>
      <vt:lpstr>MCA: Outputs according to FitSM-2</vt:lpstr>
      <vt:lpstr>Documentation (DOC) </vt:lpstr>
      <vt:lpstr>DOC: Key questions</vt:lpstr>
      <vt:lpstr>DOC: Requirements according to FitSM-1</vt:lpstr>
      <vt:lpstr>DOC: Requirements according to FitSM-1</vt:lpstr>
      <vt:lpstr>DOC: Activities according to FitSM-2</vt:lpstr>
      <vt:lpstr>DOC: Outputs according to FitSM-2</vt:lpstr>
      <vt:lpstr>Scope &amp; Stakeholders of IT Service Management (SCS) </vt:lpstr>
      <vt:lpstr>SCS: Key questions</vt:lpstr>
      <vt:lpstr>SCS: Requirements according to FitSM-1</vt:lpstr>
      <vt:lpstr>Scope limitation</vt:lpstr>
      <vt:lpstr>SCS: Activities according to FitSM-2</vt:lpstr>
      <vt:lpstr>SCS: Outputs according to FitSM-2</vt:lpstr>
      <vt:lpstr>Planning IT Service Management (PLAN) </vt:lpstr>
      <vt:lpstr>PLAN: Key questions</vt:lpstr>
      <vt:lpstr>PLAN: Requirements according to FitSM-1</vt:lpstr>
      <vt:lpstr>PLAN: Activities according to FitSM-2</vt:lpstr>
      <vt:lpstr>PLAN: Outputs according to FitSM-2</vt:lpstr>
      <vt:lpstr>Implementing IT Service Management (DO) </vt:lpstr>
      <vt:lpstr>DO: Key question</vt:lpstr>
      <vt:lpstr>DO: Requirements according to FitSM-1</vt:lpstr>
      <vt:lpstr>DO: Activities according to FitSM-2</vt:lpstr>
      <vt:lpstr>DO: Output according to FitSM-2</vt:lpstr>
      <vt:lpstr>Monitoring &amp; Reviewing IT Service Management (CHECK) </vt:lpstr>
      <vt:lpstr>CHECK: Key questions</vt:lpstr>
      <vt:lpstr>CHECK: Requirements according to FitSM-1</vt:lpstr>
      <vt:lpstr>CHECK: Activities according to FitSM-2</vt:lpstr>
      <vt:lpstr>Effective use of KPIs</vt:lpstr>
      <vt:lpstr>Effective use of KPIs</vt:lpstr>
      <vt:lpstr>CHECK: Outputs according to FitSM-2</vt:lpstr>
      <vt:lpstr>Continually Improving IT Service Management (ACT) </vt:lpstr>
      <vt:lpstr>ACT: Key questions</vt:lpstr>
      <vt:lpstr>ACT: Requirements according to FitSM-1</vt:lpstr>
      <vt:lpstr>ACT: Activities according to FitSM-2</vt:lpstr>
      <vt:lpstr>ACT: Outputs according to FitSM-2</vt:lpstr>
      <vt:lpstr>Training agenda</vt:lpstr>
      <vt:lpstr>Roles in a service management system</vt:lpstr>
      <vt:lpstr>Generic and specific roles</vt:lpstr>
      <vt:lpstr>Key roles in an SMS according to FitSM-3</vt:lpstr>
      <vt:lpstr>Key roles in an SMS – Visualisation</vt:lpstr>
      <vt:lpstr>SMS owner: General tasks according to FitSM-3</vt:lpstr>
      <vt:lpstr>SMS manager: General tasks according to FitSM-3</vt:lpstr>
      <vt:lpstr>Service owner: General tasks according to FitSM-3</vt:lpstr>
      <vt:lpstr>Process owner: General tasks according to FitSM-3</vt:lpstr>
      <vt:lpstr>Process manager: General tasks according to FitSM-3</vt:lpstr>
      <vt:lpstr>Case owner: General tasks according to FitSM-3</vt:lpstr>
      <vt:lpstr>Member of process staff: General tasks according to FitSM-3</vt:lpstr>
      <vt:lpstr>Training agenda</vt:lpstr>
      <vt:lpstr>Incident &amp; Service Request Management (ISRM)</vt:lpstr>
      <vt:lpstr>ISRM: Key questions</vt:lpstr>
      <vt:lpstr>ISRM: Important terms according to FitSM-0</vt:lpstr>
      <vt:lpstr>ISRM: Requirements according to FitSM-1</vt:lpstr>
      <vt:lpstr>ISRM: Activities according to FitSM-2</vt:lpstr>
      <vt:lpstr>ISRM: Activities according to FitSM-2</vt:lpstr>
      <vt:lpstr>ISRM: Inputs and outputs according to FitSM-2</vt:lpstr>
      <vt:lpstr>ISRM: Process chart according to FitSM-2</vt:lpstr>
      <vt:lpstr>ISRM: Activities according to FitSM-2</vt:lpstr>
      <vt:lpstr>ISRM: Roles according to FitSM-3</vt:lpstr>
      <vt:lpstr>ISRM: Roles according to FitSM-3</vt:lpstr>
      <vt:lpstr>ISRM: Interfaces according to FitSM-2</vt:lpstr>
      <vt:lpstr>Problem Management (PM)</vt:lpstr>
      <vt:lpstr>PM: Key questions</vt:lpstr>
      <vt:lpstr>PM: Important terms according to FitSM-0</vt:lpstr>
      <vt:lpstr>PM: Important terms – Visualisation</vt:lpstr>
      <vt:lpstr>PM: Requirements according to FitSM-1</vt:lpstr>
      <vt:lpstr>PM: Activities according to FitSM-2</vt:lpstr>
      <vt:lpstr>PM: Inputs and outputs</vt:lpstr>
      <vt:lpstr>PM: Process chart according to FitSM-2</vt:lpstr>
      <vt:lpstr>PM: Activities according to FitSM-2</vt:lpstr>
      <vt:lpstr>PM: Roles according to FitSM-3</vt:lpstr>
      <vt:lpstr>PM: Roles according to FitSM-3</vt:lpstr>
      <vt:lpstr>PM: Interfaces according to FitSM-2</vt:lpstr>
      <vt:lpstr>Configuration Management (CONFM)</vt:lpstr>
      <vt:lpstr>CONFM: Key questions</vt:lpstr>
      <vt:lpstr>CONFM: Important terms according to FitSM-0</vt:lpstr>
      <vt:lpstr>CONFM: Key concepts – the CMDB</vt:lpstr>
      <vt:lpstr>CONFM: Key concepts – Services, service components and CIs</vt:lpstr>
      <vt:lpstr>CONFM: Requirements according to FitSM-1</vt:lpstr>
      <vt:lpstr>CONFM: Activities according to FitSM-2</vt:lpstr>
      <vt:lpstr>CONFM: Inputs and outputs according to FitSM-2</vt:lpstr>
      <vt:lpstr>CONFM: Process chart according to FitSM-2</vt:lpstr>
      <vt:lpstr>CONFM: Activities according to FitSM-2</vt:lpstr>
      <vt:lpstr>CONFM: Roles according to FitSM-3</vt:lpstr>
      <vt:lpstr>CONFM: Interfaces according to FitSM-2</vt:lpstr>
      <vt:lpstr>Change Management (CHM)</vt:lpstr>
      <vt:lpstr>CHM: Key questions</vt:lpstr>
      <vt:lpstr>CHM: Important terms according to FitSM-0</vt:lpstr>
      <vt:lpstr>CHM: Requirements according to FitSM-1</vt:lpstr>
      <vt:lpstr>CHM: Activities according to FitSM-2</vt:lpstr>
      <vt:lpstr>CHM: Inputs and outputs</vt:lpstr>
      <vt:lpstr>CHM: Process chart according to FitSM-2</vt:lpstr>
      <vt:lpstr>CHM: Activities according to FitSM-2</vt:lpstr>
      <vt:lpstr>CHM: Change implementation</vt:lpstr>
      <vt:lpstr>CHM: Roles according to FitSM-3</vt:lpstr>
      <vt:lpstr>CHM: Roles according to FitSM-3</vt:lpstr>
      <vt:lpstr>CHM: Roles according to FitSM-3</vt:lpstr>
      <vt:lpstr>CHM: Interfaces according to FitSM-2</vt:lpstr>
      <vt:lpstr>Release &amp; Deployment Management (RDM)</vt:lpstr>
      <vt:lpstr>CHM: Key questions</vt:lpstr>
      <vt:lpstr>RDM: Important terms according to FitSM-0</vt:lpstr>
      <vt:lpstr>RDM: Requirements according to FitSM-1</vt:lpstr>
      <vt:lpstr>RDM: Activities according to FitSM-2</vt:lpstr>
      <vt:lpstr>RDM: Inputs and outputs according to FitSM-2</vt:lpstr>
      <vt:lpstr>RDM: Process chart according to FitSM-2</vt:lpstr>
      <vt:lpstr>RDM: Activities according to FitSM-2</vt:lpstr>
      <vt:lpstr>RDM: Important considerations</vt:lpstr>
      <vt:lpstr>RDM: Typical release and deployment strategies</vt:lpstr>
      <vt:lpstr>RDM: Release and deployment testing approaches</vt:lpstr>
      <vt:lpstr>RDM: Roles according to FitSM-3</vt:lpstr>
      <vt:lpstr>RDM: Interfaces according to FitSM-2</vt:lpstr>
      <vt:lpstr>Continual Service Improvement Management (CSI)</vt:lpstr>
      <vt:lpstr>CSI: Key questions</vt:lpstr>
      <vt:lpstr>CSI: Important terms according to FitSM-0</vt:lpstr>
      <vt:lpstr>CSI: Requirements according to FitSM-1</vt:lpstr>
      <vt:lpstr>CSI: Activities according to FitSM-2</vt:lpstr>
      <vt:lpstr>CSI: Inputs and outputs according to FitSM-2</vt:lpstr>
      <vt:lpstr>CSI: Process chart according to FitSM-2</vt:lpstr>
      <vt:lpstr>CSI: Activities according to FitSM-2</vt:lpstr>
      <vt:lpstr>CSI: Roles according to FitSM-3</vt:lpstr>
      <vt:lpstr>CSI: Interfaces according to FitSM-2</vt:lpstr>
      <vt:lpstr>FitSM Advanced Level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Appleton</dc:creator>
  <cp:lastModifiedBy>Owen Appleton</cp:lastModifiedBy>
  <cp:revision>10</cp:revision>
  <dcterms:created xsi:type="dcterms:W3CDTF">2023-10-13T17:39:16Z</dcterms:created>
  <dcterms:modified xsi:type="dcterms:W3CDTF">2023-10-23T08:26:43Z</dcterms:modified>
</cp:coreProperties>
</file>