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Slides/notesSlide109.xml" ContentType="application/vnd.openxmlformats-officedocument.presentationml.notesSlide+xml"/>
  <Override PartName="/ppt/notesSlides/notesSlide4.xml" ContentType="application/vnd.openxmlformats-officedocument.presentationml.notesSlide+xml"/>
  <Override PartName="/ppt/notesSlides/notesSlide59.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7.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8.xml" ContentType="application/vnd.openxmlformats-officedocument.presentationml.notesSlide+xml"/>
  <Override PartName="/ppt/notesSlides/notesSlide23.xml" ContentType="application/vnd.openxmlformats-officedocument.presentationml.notesSlide+xml"/>
  <Override PartName="/ppt/notesSlides/notesSlide26.xml" ContentType="application/vnd.openxmlformats-officedocument.presentationml.notesSlide+xml"/>
  <Override PartName="/ppt/notesSlides/notesSlide29.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74.xml" ContentType="application/vnd.openxmlformats-officedocument.presentationml.notesSlide+xml"/>
  <Override PartName="/ppt/notesSlides/notesSlide89.xml" ContentType="application/vnd.openxmlformats-officedocument.presentationml.notesSlide+xml"/>
  <Override PartName="/ppt/notesSlides/notesSlide99.xml" ContentType="application/vnd.openxmlformats-officedocument.presentationml.notesSlide+xml"/>
  <Override PartName="/ppt/notesSlides/notesSlide117.xml" ContentType="application/vnd.openxmlformats-officedocument.presentationml.notesSlide+xml"/>
  <Override PartName="/ppt/notesSlides/notesSlide135.xml" ContentType="application/vnd.openxmlformats-officedocument.presentationml.notesSlide+xml"/>
  <Override PartName="/ppt/notesSlides/notesSlide144.xml" ContentType="application/vnd.openxmlformats-officedocument.presentationml.notesSlide+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11.xml.rels" ContentType="application/vnd.openxmlformats-package.relationships+xml"/>
  <Override PartName="/ppt/notesSlides/_rels/notesSlide135.xml.rels" ContentType="application/vnd.openxmlformats-package.relationships+xml"/>
  <Override PartName="/ppt/notesSlides/_rels/notesSlide7.xml.rels" ContentType="application/vnd.openxmlformats-package.relationships+xml"/>
  <Override PartName="/ppt/notesSlides/_rels/notesSlide12.xml.rels" ContentType="application/vnd.openxmlformats-package.relationships+xml"/>
  <Override PartName="/ppt/notesSlides/_rels/notesSlide8.xml.rels" ContentType="application/vnd.openxmlformats-package.relationships+xml"/>
  <Override PartName="/ppt/notesSlides/_rels/notesSlide13.xml.rels" ContentType="application/vnd.openxmlformats-package.relationships+xml"/>
  <Override PartName="/ppt/notesSlides/_rels/notesSlide9.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23.xml.rels" ContentType="application/vnd.openxmlformats-package.relationships+xml"/>
  <Override PartName="/ppt/notesSlides/_rels/notesSlide26.xml.rels" ContentType="application/vnd.openxmlformats-package.relationships+xml"/>
  <Override PartName="/ppt/notesSlides/_rels/notesSlide29.xml.rels" ContentType="application/vnd.openxmlformats-package.relationships+xml"/>
  <Override PartName="/ppt/notesSlides/_rels/notesSlide57.xml.rels" ContentType="application/vnd.openxmlformats-package.relationships+xml"/>
  <Override PartName="/ppt/notesSlides/_rels/notesSlide58.xml.rels" ContentType="application/vnd.openxmlformats-package.relationships+xml"/>
  <Override PartName="/ppt/notesSlides/_rels/notesSlide144.xml.rels" ContentType="application/vnd.openxmlformats-package.relationships+xml"/>
  <Override PartName="/ppt/notesSlides/_rels/notesSlide59.xml.rels" ContentType="application/vnd.openxmlformats-package.relationships+xml"/>
  <Override PartName="/ppt/notesSlides/_rels/notesSlide74.xml.rels" ContentType="application/vnd.openxmlformats-package.relationships+xml"/>
  <Override PartName="/ppt/notesSlides/_rels/notesSlide89.xml.rels" ContentType="application/vnd.openxmlformats-package.relationships+xml"/>
  <Override PartName="/ppt/notesSlides/_rels/notesSlide117.xml.rels" ContentType="application/vnd.openxmlformats-package.relationships+xml"/>
  <Override PartName="/ppt/notesSlides/_rels/notesSlide99.xml.rels" ContentType="application/vnd.openxmlformats-package.relationships+xml"/>
  <Override PartName="/ppt/notesSlides/_rels/notesSlide109.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media/image9.png" ContentType="image/png"/>
  <Override PartName="/ppt/media/image57.png" ContentType="image/png"/>
  <Override PartName="/ppt/media/image1.png" ContentType="image/png"/>
  <Override PartName="/ppt/media/image58.png" ContentType="image/png"/>
  <Override PartName="/ppt/media/image2.png" ContentType="image/png"/>
  <Override PartName="/ppt/media/image59.png" ContentType="image/png"/>
  <Override PartName="/ppt/media/image3.png" ContentType="image/png"/>
  <Override PartName="/ppt/media/image70.png" ContentType="image/png"/>
  <Override PartName="/ppt/media/image4.png" ContentType="image/png"/>
  <Override PartName="/ppt/media/image71.png" ContentType="image/png"/>
  <Override PartName="/ppt/media/image5.png" ContentType="image/png"/>
  <Override PartName="/ppt/media/image72.png" ContentType="image/png"/>
  <Override PartName="/ppt/media/image6.png" ContentType="image/png"/>
  <Override PartName="/ppt/media/image7.png" ContentType="image/png"/>
  <Override PartName="/ppt/media/image74.png" ContentType="image/png"/>
  <Override PartName="/ppt/media/image8.png" ContentType="image/png"/>
  <Override PartName="/ppt/media/image10.png" ContentType="image/png"/>
  <Override PartName="/ppt/media/image11.png" ContentType="image/png"/>
  <Override PartName="/ppt/media/image49.tif" ContentType="image/tiff"/>
  <Override PartName="/ppt/media/image12.png" ContentType="image/png"/>
  <Override PartName="/ppt/media/image13.png" ContentType="image/png"/>
  <Override PartName="/ppt/media/image51.wmf" ContentType="image/x-wmf"/>
  <Override PartName="/ppt/media/image29.png" ContentType="image/png"/>
  <Override PartName="/ppt/media/image14.jpeg" ContentType="image/jpe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37.png" ContentType="image/png"/>
  <Override PartName="/ppt/media/image26.jpeg" ContentType="image/jpeg"/>
  <Override PartName="/ppt/media/image27.png" ContentType="image/png"/>
  <Override PartName="/ppt/media/image28.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8.png" ContentType="image/png"/>
  <Override PartName="/ppt/media/image39.png" ContentType="image/png"/>
  <Override PartName="/ppt/media/image40.png" ContentType="image/png"/>
  <Override PartName="/ppt/media/image52.wmf" ContentType="image/x-wmf"/>
  <Override PartName="/ppt/media/image41.png" ContentType="image/png"/>
  <Override PartName="/ppt/media/image53.wmf" ContentType="image/x-wmf"/>
  <Override PartName="/ppt/media/image42.png" ContentType="image/png"/>
  <Override PartName="/ppt/media/image43.png" ContentType="image/png"/>
  <Override PartName="/ppt/media/image44.png" ContentType="image/png"/>
  <Override PartName="/ppt/media/image45.png" ContentType="image/png"/>
  <Override PartName="/ppt/media/image46.png" ContentType="image/png"/>
  <Override PartName="/ppt/media/image47.png" ContentType="image/png"/>
  <Override PartName="/ppt/media/image48.png" ContentType="image/png"/>
  <Override PartName="/ppt/media/image50.png" ContentType="image/png"/>
  <Override PartName="/ppt/media/image54.png" ContentType="image/png"/>
  <Override PartName="/ppt/media/image55.png" ContentType="image/png"/>
  <Override PartName="/ppt/media/image56.png" ContentType="image/png"/>
  <Override PartName="/ppt/media/image60.png" ContentType="image/png"/>
  <Override PartName="/ppt/media/image73.wmf" ContentType="image/x-wmf"/>
  <Override PartName="/ppt/media/image61.png" ContentType="image/png"/>
  <Override PartName="/ppt/media/image62.png" ContentType="image/png"/>
  <Override PartName="/ppt/media/image63.png" ContentType="image/png"/>
  <Override PartName="/ppt/media/image64.png" ContentType="image/png"/>
  <Override PartName="/ppt/media/image65.png" ContentType="image/png"/>
  <Override PartName="/ppt/media/image66.png" ContentType="image/png"/>
  <Override PartName="/ppt/media/image67.png" ContentType="image/png"/>
  <Override PartName="/ppt/media/image68.png" ContentType="image/png"/>
  <Override PartName="/ppt/media/image69.png" ContentType="image/png"/>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2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_rels/slide53.xml.rels" ContentType="application/vnd.openxmlformats-package.relationships+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38.xml.rels" ContentType="application/vnd.openxmlformats-package.relationships+xml"/>
  <Override PartName="/ppt/slides/_rels/slide4.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50.xml.rels" ContentType="application/vnd.openxmlformats-package.relationships+xml"/>
  <Override PartName="/ppt/slides/_rels/slide6.xml.rels" ContentType="application/vnd.openxmlformats-package.relationships+xml"/>
  <Override PartName="/ppt/slides/_rels/slide51.xml.rels" ContentType="application/vnd.openxmlformats-package.relationships+xml"/>
  <Override PartName="/ppt/slides/_rels/slide7.xml.rels" ContentType="application/vnd.openxmlformats-package.relationships+xml"/>
  <Override PartName="/ppt/slides/_rels/slide52.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Override PartName="/ppt/slides/_rels/slide57.xml.rels" ContentType="application/vnd.openxmlformats-package.relationships+xml"/>
  <Override PartName="/ppt/slides/_rels/slide58.xml.rels" ContentType="application/vnd.openxmlformats-package.relationships+xml"/>
  <Override PartName="/ppt/slides/_rels/slide59.xml.rels" ContentType="application/vnd.openxmlformats-package.relationships+xml"/>
  <Override PartName="/ppt/slides/_rels/slide60.xml.rels" ContentType="application/vnd.openxmlformats-package.relationships+xml"/>
  <Override PartName="/ppt/slides/_rels/slide61.xml.rels" ContentType="application/vnd.openxmlformats-package.relationships+xml"/>
  <Override PartName="/ppt/slides/_rels/slide62.xml.rels" ContentType="application/vnd.openxmlformats-package.relationships+xml"/>
  <Override PartName="/ppt/slides/_rels/slide63.xml.rels" ContentType="application/vnd.openxmlformats-package.relationships+xml"/>
  <Override PartName="/ppt/slides/_rels/slide64.xml.rels" ContentType="application/vnd.openxmlformats-package.relationships+xml"/>
  <Override PartName="/ppt/slides/_rels/slide65.xml.rels" ContentType="application/vnd.openxmlformats-package.relationships+xml"/>
  <Override PartName="/ppt/slides/_rels/slide66.xml.rels" ContentType="application/vnd.openxmlformats-package.relationships+xml"/>
  <Override PartName="/ppt/slides/_rels/slide67.xml.rels" ContentType="application/vnd.openxmlformats-package.relationships+xml"/>
  <Override PartName="/ppt/slides/_rels/slide68.xml.rels" ContentType="application/vnd.openxmlformats-package.relationships+xml"/>
  <Override PartName="/ppt/slides/_rels/slide69.xml.rels" ContentType="application/vnd.openxmlformats-package.relationships+xml"/>
  <Override PartName="/ppt/slides/_rels/slide70.xml.rels" ContentType="application/vnd.openxmlformats-package.relationships+xml"/>
  <Override PartName="/ppt/slides/_rels/slide71.xml.rels" ContentType="application/vnd.openxmlformats-package.relationships+xml"/>
  <Override PartName="/ppt/slides/_rels/slide72.xml.rels" ContentType="application/vnd.openxmlformats-package.relationships+xml"/>
  <Override PartName="/ppt/slides/_rels/slide73.xml.rels" ContentType="application/vnd.openxmlformats-package.relationships+xml"/>
  <Override PartName="/ppt/slides/_rels/slide74.xml.rels" ContentType="application/vnd.openxmlformats-package.relationships+xml"/>
  <Override PartName="/ppt/slides/_rels/slide75.xml.rels" ContentType="application/vnd.openxmlformats-package.relationships+xml"/>
  <Override PartName="/ppt/slides/_rels/slide76.xml.rels" ContentType="application/vnd.openxmlformats-package.relationships+xml"/>
  <Override PartName="/ppt/slides/_rels/slide77.xml.rels" ContentType="application/vnd.openxmlformats-package.relationships+xml"/>
  <Override PartName="/ppt/slides/_rels/slide78.xml.rels" ContentType="application/vnd.openxmlformats-package.relationships+xml"/>
  <Override PartName="/ppt/slides/_rels/slide79.xml.rels" ContentType="application/vnd.openxmlformats-package.relationships+xml"/>
  <Override PartName="/ppt/slides/_rels/slide80.xml.rels" ContentType="application/vnd.openxmlformats-package.relationships+xml"/>
  <Override PartName="/ppt/slides/_rels/slide81.xml.rels" ContentType="application/vnd.openxmlformats-package.relationships+xml"/>
  <Override PartName="/ppt/slides/_rels/slide82.xml.rels" ContentType="application/vnd.openxmlformats-package.relationships+xml"/>
  <Override PartName="/ppt/slides/_rels/slide83.xml.rels" ContentType="application/vnd.openxmlformats-package.relationships+xml"/>
  <Override PartName="/ppt/slides/_rels/slide84.xml.rels" ContentType="application/vnd.openxmlformats-package.relationships+xml"/>
  <Override PartName="/ppt/slides/_rels/slide85.xml.rels" ContentType="application/vnd.openxmlformats-package.relationships+xml"/>
  <Override PartName="/ppt/slides/_rels/slide86.xml.rels" ContentType="application/vnd.openxmlformats-package.relationships+xml"/>
  <Override PartName="/ppt/slides/_rels/slide87.xml.rels" ContentType="application/vnd.openxmlformats-package.relationships+xml"/>
  <Override PartName="/ppt/slides/_rels/slide88.xml.rels" ContentType="application/vnd.openxmlformats-package.relationships+xml"/>
  <Override PartName="/ppt/slides/_rels/slide89.xml.rels" ContentType="application/vnd.openxmlformats-package.relationships+xml"/>
  <Override PartName="/ppt/slides/_rels/slide90.xml.rels" ContentType="application/vnd.openxmlformats-package.relationships+xml"/>
  <Override PartName="/ppt/slides/_rels/slide91.xml.rels" ContentType="application/vnd.openxmlformats-package.relationships+xml"/>
  <Override PartName="/ppt/slides/_rels/slide92.xml.rels" ContentType="application/vnd.openxmlformats-package.relationships+xml"/>
  <Override PartName="/ppt/slides/_rels/slide93.xml.rels" ContentType="application/vnd.openxmlformats-package.relationships+xml"/>
  <Override PartName="/ppt/slides/_rels/slide94.xml.rels" ContentType="application/vnd.openxmlformats-package.relationships+xml"/>
  <Override PartName="/ppt/slides/_rels/slide95.xml.rels" ContentType="application/vnd.openxmlformats-package.relationships+xml"/>
  <Override PartName="/ppt/slides/_rels/slide96.xml.rels" ContentType="application/vnd.openxmlformats-package.relationships+xml"/>
  <Override PartName="/ppt/slides/_rels/slide97.xml.rels" ContentType="application/vnd.openxmlformats-package.relationships+xml"/>
  <Override PartName="/ppt/slides/_rels/slide98.xml.rels" ContentType="application/vnd.openxmlformats-package.relationships+xml"/>
  <Override PartName="/ppt/slides/_rels/slide99.xml.rels" ContentType="application/vnd.openxmlformats-package.relationships+xml"/>
  <Override PartName="/ppt/slides/_rels/slide100.xml.rels" ContentType="application/vnd.openxmlformats-package.relationships+xml"/>
  <Override PartName="/ppt/slides/_rels/slide101.xml.rels" ContentType="application/vnd.openxmlformats-package.relationships+xml"/>
  <Override PartName="/ppt/slides/_rels/slide102.xml.rels" ContentType="application/vnd.openxmlformats-package.relationships+xml"/>
  <Override PartName="/ppt/slides/_rels/slide103.xml.rels" ContentType="application/vnd.openxmlformats-package.relationships+xml"/>
  <Override PartName="/ppt/slides/_rels/slide104.xml.rels" ContentType="application/vnd.openxmlformats-package.relationships+xml"/>
  <Override PartName="/ppt/slides/_rels/slide105.xml.rels" ContentType="application/vnd.openxmlformats-package.relationships+xml"/>
  <Override PartName="/ppt/slides/_rels/slide106.xml.rels" ContentType="application/vnd.openxmlformats-package.relationships+xml"/>
  <Override PartName="/ppt/slides/_rels/slide107.xml.rels" ContentType="application/vnd.openxmlformats-package.relationships+xml"/>
  <Override PartName="/ppt/slides/_rels/slide108.xml.rels" ContentType="application/vnd.openxmlformats-package.relationships+xml"/>
  <Override PartName="/ppt/slides/_rels/slide109.xml.rels" ContentType="application/vnd.openxmlformats-package.relationships+xml"/>
  <Override PartName="/ppt/slides/_rels/slide110.xml.rels" ContentType="application/vnd.openxmlformats-package.relationships+xml"/>
  <Override PartName="/ppt/slides/_rels/slide111.xml.rels" ContentType="application/vnd.openxmlformats-package.relationships+xml"/>
  <Override PartName="/ppt/slides/_rels/slide112.xml.rels" ContentType="application/vnd.openxmlformats-package.relationships+xml"/>
  <Override PartName="/ppt/slides/_rels/slide113.xml.rels" ContentType="application/vnd.openxmlformats-package.relationships+xml"/>
  <Override PartName="/ppt/slides/_rels/slide114.xml.rels" ContentType="application/vnd.openxmlformats-package.relationships+xml"/>
  <Override PartName="/ppt/slides/_rels/slide115.xml.rels" ContentType="application/vnd.openxmlformats-package.relationships+xml"/>
  <Override PartName="/ppt/slides/_rels/slide116.xml.rels" ContentType="application/vnd.openxmlformats-package.relationships+xml"/>
  <Override PartName="/ppt/slides/_rels/slide117.xml.rels" ContentType="application/vnd.openxmlformats-package.relationships+xml"/>
  <Override PartName="/ppt/slides/_rels/slide118.xml.rels" ContentType="application/vnd.openxmlformats-package.relationships+xml"/>
  <Override PartName="/ppt/slides/_rels/slide119.xml.rels" ContentType="application/vnd.openxmlformats-package.relationships+xml"/>
  <Override PartName="/ppt/slides/_rels/slide120.xml.rels" ContentType="application/vnd.openxmlformats-package.relationships+xml"/>
  <Override PartName="/ppt/slides/_rels/slide121.xml.rels" ContentType="application/vnd.openxmlformats-package.relationships+xml"/>
  <Override PartName="/ppt/slides/_rels/slide122.xml.rels" ContentType="application/vnd.openxmlformats-package.relationships+xml"/>
  <Override PartName="/ppt/slides/_rels/slide123.xml.rels" ContentType="application/vnd.openxmlformats-package.relationships+xml"/>
  <Override PartName="/ppt/slides/_rels/slide124.xml.rels" ContentType="application/vnd.openxmlformats-package.relationships+xml"/>
  <Override PartName="/ppt/slides/_rels/slide125.xml.rels" ContentType="application/vnd.openxmlformats-package.relationships+xml"/>
  <Override PartName="/ppt/slides/_rels/slide126.xml.rels" ContentType="application/vnd.openxmlformats-package.relationships+xml"/>
  <Override PartName="/ppt/slides/_rels/slide127.xml.rels" ContentType="application/vnd.openxmlformats-package.relationships+xml"/>
  <Override PartName="/ppt/slides/_rels/slide128.xml.rels" ContentType="application/vnd.openxmlformats-package.relationships+xml"/>
  <Override PartName="/ppt/slides/_rels/slide129.xml.rels" ContentType="application/vnd.openxmlformats-package.relationships+xml"/>
  <Override PartName="/ppt/slides/_rels/slide130.xml.rels" ContentType="application/vnd.openxmlformats-package.relationships+xml"/>
  <Override PartName="/ppt/slides/_rels/slide131.xml.rels" ContentType="application/vnd.openxmlformats-package.relationships+xml"/>
  <Override PartName="/ppt/slides/_rels/slide132.xml.rels" ContentType="application/vnd.openxmlformats-package.relationships+xml"/>
  <Override PartName="/ppt/slides/_rels/slide133.xml.rels" ContentType="application/vnd.openxmlformats-package.relationships+xml"/>
  <Override PartName="/ppt/slides/_rels/slide134.xml.rels" ContentType="application/vnd.openxmlformats-package.relationships+xml"/>
  <Override PartName="/ppt/slides/_rels/slide135.xml.rels" ContentType="application/vnd.openxmlformats-package.relationships+xml"/>
  <Override PartName="/ppt/slides/_rels/slide136.xml.rels" ContentType="application/vnd.openxmlformats-package.relationships+xml"/>
  <Override PartName="/ppt/slides/_rels/slide137.xml.rels" ContentType="application/vnd.openxmlformats-package.relationships+xml"/>
  <Override PartName="/ppt/slides/_rels/slide138.xml.rels" ContentType="application/vnd.openxmlformats-package.relationships+xml"/>
  <Override PartName="/ppt/slides/_rels/slide139.xml.rels" ContentType="application/vnd.openxmlformats-package.relationships+xml"/>
  <Override PartName="/ppt/slides/_rels/slide140.xml.rels" ContentType="application/vnd.openxmlformats-package.relationships+xml"/>
  <Override PartName="/ppt/slides/_rels/slide141.xml.rels" ContentType="application/vnd.openxmlformats-package.relationships+xml"/>
  <Override PartName="/ppt/slides/_rels/slide142.xml.rels" ContentType="application/vnd.openxmlformats-package.relationships+xml"/>
  <Override PartName="/ppt/slides/_rels/slide143.xml.rels" ContentType="application/vnd.openxmlformats-package.relationships+xml"/>
  <Override PartName="/ppt/slides/_rels/slide144.xml.rels" ContentType="application/vnd.openxmlformats-package.relationships+xml"/>
  <Override PartName="/ppt/slides/_rels/slide145.xml.rels" ContentType="application/vnd.openxmlformats-package.relationships+xml"/>
  <Override PartName="/ppt/slides/_rels/slide146.xml.rels" ContentType="application/vnd.openxmlformats-package.relationships+xml"/>
  <Override PartName="/ppt/slides/_rels/slide147.xml.rels" ContentType="application/vnd.openxmlformats-package.relationships+xml"/>
  <Override PartName="/ppt/slides/_rels/slide148.xml.rels" ContentType="application/vnd.openxmlformats-package.relationships+xml"/>
  <Override PartName="/ppt/slides/_rels/slide149.xml.rels" ContentType="application/vnd.openxmlformats-package.relationships+xml"/>
  <Override PartName="/ppt/slides/_rels/slide150.xml.rels" ContentType="application/vnd.openxmlformats-package.relationships+xml"/>
  <Override PartName="/ppt/slides/_rels/slide151.xml.rels" ContentType="application/vnd.openxmlformats-package.relationships+xml"/>
  <Override PartName="/ppt/slides/_rels/slide152.xml.rels" ContentType="application/vnd.openxmlformats-package.relationships+xml"/>
  <Override PartName="/ppt/slides/_rels/slide153.xml.rels" ContentType="application/vnd.openxmlformats-package.relationships+xml"/>
  <Override PartName="/ppt/slides/_rels/slide154.xml.rels" ContentType="application/vnd.openxmlformats-package.relationships+xml"/>
  <Override PartName="/ppt/slides/_rels/slide155.xml.rels" ContentType="application/vnd.openxmlformats-package.relationships+xml"/>
  <Override PartName="/ppt/slides/_rels/slide156.xml.rels" ContentType="application/vnd.openxmlformats-package.relationships+xml"/>
  <Override PartName="/ppt/slides/_rels/slide157.xml.rels" ContentType="application/vnd.openxmlformats-package.relationships+xml"/>
  <Override PartName="/ppt/slides/_rels/slide158.xml.rels" ContentType="application/vnd.openxmlformats-package.relationships+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 id="388" r:id="rId138"/>
    <p:sldId id="389" r:id="rId139"/>
    <p:sldId id="390" r:id="rId140"/>
    <p:sldId id="391" r:id="rId141"/>
    <p:sldId id="392" r:id="rId142"/>
    <p:sldId id="393" r:id="rId143"/>
    <p:sldId id="394" r:id="rId144"/>
    <p:sldId id="395" r:id="rId145"/>
    <p:sldId id="396" r:id="rId146"/>
    <p:sldId id="397" r:id="rId147"/>
    <p:sldId id="398" r:id="rId148"/>
    <p:sldId id="399" r:id="rId149"/>
    <p:sldId id="400" r:id="rId150"/>
    <p:sldId id="401" r:id="rId151"/>
    <p:sldId id="402" r:id="rId152"/>
    <p:sldId id="403" r:id="rId153"/>
    <p:sldId id="404" r:id="rId154"/>
    <p:sldId id="405" r:id="rId155"/>
    <p:sldId id="406" r:id="rId156"/>
    <p:sldId id="407" r:id="rId157"/>
    <p:sldId id="408" r:id="rId158"/>
    <p:sldId id="409" r:id="rId159"/>
    <p:sldId id="410" r:id="rId160"/>
    <p:sldId id="411" r:id="rId161"/>
    <p:sldId id="412" r:id="rId162"/>
    <p:sldId id="413" r:id="rId163"/>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70" Type="http://schemas.openxmlformats.org/officeDocument/2006/relationships/slide" Target="slides/slide65.xml"/><Relationship Id="rId71" Type="http://schemas.openxmlformats.org/officeDocument/2006/relationships/slide" Target="slides/slide66.xml"/><Relationship Id="rId72" Type="http://schemas.openxmlformats.org/officeDocument/2006/relationships/slide" Target="slides/slide67.xml"/><Relationship Id="rId73" Type="http://schemas.openxmlformats.org/officeDocument/2006/relationships/slide" Target="slides/slide68.xml"/><Relationship Id="rId74" Type="http://schemas.openxmlformats.org/officeDocument/2006/relationships/slide" Target="slides/slide69.xml"/><Relationship Id="rId75" Type="http://schemas.openxmlformats.org/officeDocument/2006/relationships/slide" Target="slides/slide70.xml"/><Relationship Id="rId76" Type="http://schemas.openxmlformats.org/officeDocument/2006/relationships/slide" Target="slides/slide71.xml"/><Relationship Id="rId77" Type="http://schemas.openxmlformats.org/officeDocument/2006/relationships/slide" Target="slides/slide72.xml"/><Relationship Id="rId78" Type="http://schemas.openxmlformats.org/officeDocument/2006/relationships/slide" Target="slides/slide73.xml"/><Relationship Id="rId79" Type="http://schemas.openxmlformats.org/officeDocument/2006/relationships/slide" Target="slides/slide74.xml"/><Relationship Id="rId80" Type="http://schemas.openxmlformats.org/officeDocument/2006/relationships/slide" Target="slides/slide75.xml"/><Relationship Id="rId81" Type="http://schemas.openxmlformats.org/officeDocument/2006/relationships/slide" Target="slides/slide76.xml"/><Relationship Id="rId82" Type="http://schemas.openxmlformats.org/officeDocument/2006/relationships/slide" Target="slides/slide77.xml"/><Relationship Id="rId83" Type="http://schemas.openxmlformats.org/officeDocument/2006/relationships/slide" Target="slides/slide78.xml"/><Relationship Id="rId84" Type="http://schemas.openxmlformats.org/officeDocument/2006/relationships/slide" Target="slides/slide79.xml"/><Relationship Id="rId85" Type="http://schemas.openxmlformats.org/officeDocument/2006/relationships/slide" Target="slides/slide80.xml"/><Relationship Id="rId86" Type="http://schemas.openxmlformats.org/officeDocument/2006/relationships/slide" Target="slides/slide81.xml"/><Relationship Id="rId87" Type="http://schemas.openxmlformats.org/officeDocument/2006/relationships/slide" Target="slides/slide82.xml"/><Relationship Id="rId88" Type="http://schemas.openxmlformats.org/officeDocument/2006/relationships/slide" Target="slides/slide83.xml"/><Relationship Id="rId89" Type="http://schemas.openxmlformats.org/officeDocument/2006/relationships/slide" Target="slides/slide84.xml"/><Relationship Id="rId90" Type="http://schemas.openxmlformats.org/officeDocument/2006/relationships/slide" Target="slides/slide85.xml"/><Relationship Id="rId91" Type="http://schemas.openxmlformats.org/officeDocument/2006/relationships/slide" Target="slides/slide86.xml"/><Relationship Id="rId92" Type="http://schemas.openxmlformats.org/officeDocument/2006/relationships/slide" Target="slides/slide87.xml"/><Relationship Id="rId93" Type="http://schemas.openxmlformats.org/officeDocument/2006/relationships/slide" Target="slides/slide88.xml"/><Relationship Id="rId94" Type="http://schemas.openxmlformats.org/officeDocument/2006/relationships/slide" Target="slides/slide89.xml"/><Relationship Id="rId95" Type="http://schemas.openxmlformats.org/officeDocument/2006/relationships/slide" Target="slides/slide90.xml"/><Relationship Id="rId96" Type="http://schemas.openxmlformats.org/officeDocument/2006/relationships/slide" Target="slides/slide91.xml"/><Relationship Id="rId97" Type="http://schemas.openxmlformats.org/officeDocument/2006/relationships/slide" Target="slides/slide92.xml"/><Relationship Id="rId98" Type="http://schemas.openxmlformats.org/officeDocument/2006/relationships/slide" Target="slides/slide93.xml"/><Relationship Id="rId99" Type="http://schemas.openxmlformats.org/officeDocument/2006/relationships/slide" Target="slides/slide94.xml"/><Relationship Id="rId100" Type="http://schemas.openxmlformats.org/officeDocument/2006/relationships/slide" Target="slides/slide95.xml"/><Relationship Id="rId101" Type="http://schemas.openxmlformats.org/officeDocument/2006/relationships/slide" Target="slides/slide96.xml"/><Relationship Id="rId102" Type="http://schemas.openxmlformats.org/officeDocument/2006/relationships/slide" Target="slides/slide97.xml"/><Relationship Id="rId103" Type="http://schemas.openxmlformats.org/officeDocument/2006/relationships/slide" Target="slides/slide98.xml"/><Relationship Id="rId104" Type="http://schemas.openxmlformats.org/officeDocument/2006/relationships/slide" Target="slides/slide99.xml"/><Relationship Id="rId105" Type="http://schemas.openxmlformats.org/officeDocument/2006/relationships/slide" Target="slides/slide100.xml"/><Relationship Id="rId106" Type="http://schemas.openxmlformats.org/officeDocument/2006/relationships/slide" Target="slides/slide101.xml"/><Relationship Id="rId107" Type="http://schemas.openxmlformats.org/officeDocument/2006/relationships/slide" Target="slides/slide102.xml"/><Relationship Id="rId108" Type="http://schemas.openxmlformats.org/officeDocument/2006/relationships/slide" Target="slides/slide103.xml"/><Relationship Id="rId109" Type="http://schemas.openxmlformats.org/officeDocument/2006/relationships/slide" Target="slides/slide104.xml"/><Relationship Id="rId110" Type="http://schemas.openxmlformats.org/officeDocument/2006/relationships/slide" Target="slides/slide105.xml"/><Relationship Id="rId111" Type="http://schemas.openxmlformats.org/officeDocument/2006/relationships/slide" Target="slides/slide106.xml"/><Relationship Id="rId112" Type="http://schemas.openxmlformats.org/officeDocument/2006/relationships/slide" Target="slides/slide107.xml"/><Relationship Id="rId113" Type="http://schemas.openxmlformats.org/officeDocument/2006/relationships/slide" Target="slides/slide108.xml"/><Relationship Id="rId114" Type="http://schemas.openxmlformats.org/officeDocument/2006/relationships/slide" Target="slides/slide109.xml"/><Relationship Id="rId115" Type="http://schemas.openxmlformats.org/officeDocument/2006/relationships/slide" Target="slides/slide110.xml"/><Relationship Id="rId116" Type="http://schemas.openxmlformats.org/officeDocument/2006/relationships/slide" Target="slides/slide111.xml"/><Relationship Id="rId117" Type="http://schemas.openxmlformats.org/officeDocument/2006/relationships/slide" Target="slides/slide112.xml"/><Relationship Id="rId118" Type="http://schemas.openxmlformats.org/officeDocument/2006/relationships/slide" Target="slides/slide113.xml"/><Relationship Id="rId119" Type="http://schemas.openxmlformats.org/officeDocument/2006/relationships/slide" Target="slides/slide114.xml"/><Relationship Id="rId120" Type="http://schemas.openxmlformats.org/officeDocument/2006/relationships/slide" Target="slides/slide115.xml"/><Relationship Id="rId121" Type="http://schemas.openxmlformats.org/officeDocument/2006/relationships/slide" Target="slides/slide116.xml"/><Relationship Id="rId122" Type="http://schemas.openxmlformats.org/officeDocument/2006/relationships/slide" Target="slides/slide117.xml"/><Relationship Id="rId123" Type="http://schemas.openxmlformats.org/officeDocument/2006/relationships/slide" Target="slides/slide118.xml"/><Relationship Id="rId124" Type="http://schemas.openxmlformats.org/officeDocument/2006/relationships/slide" Target="slides/slide119.xml"/><Relationship Id="rId125" Type="http://schemas.openxmlformats.org/officeDocument/2006/relationships/slide" Target="slides/slide120.xml"/><Relationship Id="rId126" Type="http://schemas.openxmlformats.org/officeDocument/2006/relationships/slide" Target="slides/slide121.xml"/><Relationship Id="rId127" Type="http://schemas.openxmlformats.org/officeDocument/2006/relationships/slide" Target="slides/slide122.xml"/><Relationship Id="rId128" Type="http://schemas.openxmlformats.org/officeDocument/2006/relationships/slide" Target="slides/slide123.xml"/><Relationship Id="rId129" Type="http://schemas.openxmlformats.org/officeDocument/2006/relationships/slide" Target="slides/slide124.xml"/><Relationship Id="rId130" Type="http://schemas.openxmlformats.org/officeDocument/2006/relationships/slide" Target="slides/slide125.xml"/><Relationship Id="rId131" Type="http://schemas.openxmlformats.org/officeDocument/2006/relationships/slide" Target="slides/slide126.xml"/><Relationship Id="rId132" Type="http://schemas.openxmlformats.org/officeDocument/2006/relationships/slide" Target="slides/slide127.xml"/><Relationship Id="rId133" Type="http://schemas.openxmlformats.org/officeDocument/2006/relationships/slide" Target="slides/slide128.xml"/><Relationship Id="rId134" Type="http://schemas.openxmlformats.org/officeDocument/2006/relationships/slide" Target="slides/slide129.xml"/><Relationship Id="rId135" Type="http://schemas.openxmlformats.org/officeDocument/2006/relationships/slide" Target="slides/slide130.xml"/><Relationship Id="rId136" Type="http://schemas.openxmlformats.org/officeDocument/2006/relationships/slide" Target="slides/slide131.xml"/><Relationship Id="rId137" Type="http://schemas.openxmlformats.org/officeDocument/2006/relationships/slide" Target="slides/slide132.xml"/><Relationship Id="rId138" Type="http://schemas.openxmlformats.org/officeDocument/2006/relationships/slide" Target="slides/slide133.xml"/><Relationship Id="rId139" Type="http://schemas.openxmlformats.org/officeDocument/2006/relationships/slide" Target="slides/slide134.xml"/><Relationship Id="rId140" Type="http://schemas.openxmlformats.org/officeDocument/2006/relationships/slide" Target="slides/slide135.xml"/><Relationship Id="rId141" Type="http://schemas.openxmlformats.org/officeDocument/2006/relationships/slide" Target="slides/slide136.xml"/><Relationship Id="rId142" Type="http://schemas.openxmlformats.org/officeDocument/2006/relationships/slide" Target="slides/slide137.xml"/><Relationship Id="rId143" Type="http://schemas.openxmlformats.org/officeDocument/2006/relationships/slide" Target="slides/slide138.xml"/><Relationship Id="rId144" Type="http://schemas.openxmlformats.org/officeDocument/2006/relationships/slide" Target="slides/slide139.xml"/><Relationship Id="rId145" Type="http://schemas.openxmlformats.org/officeDocument/2006/relationships/slide" Target="slides/slide140.xml"/><Relationship Id="rId146" Type="http://schemas.openxmlformats.org/officeDocument/2006/relationships/slide" Target="slides/slide141.xml"/><Relationship Id="rId147" Type="http://schemas.openxmlformats.org/officeDocument/2006/relationships/slide" Target="slides/slide142.xml"/><Relationship Id="rId148" Type="http://schemas.openxmlformats.org/officeDocument/2006/relationships/slide" Target="slides/slide143.xml"/><Relationship Id="rId149" Type="http://schemas.openxmlformats.org/officeDocument/2006/relationships/slide" Target="slides/slide144.xml"/><Relationship Id="rId150" Type="http://schemas.openxmlformats.org/officeDocument/2006/relationships/slide" Target="slides/slide145.xml"/><Relationship Id="rId151" Type="http://schemas.openxmlformats.org/officeDocument/2006/relationships/slide" Target="slides/slide146.xml"/><Relationship Id="rId152" Type="http://schemas.openxmlformats.org/officeDocument/2006/relationships/slide" Target="slides/slide147.xml"/><Relationship Id="rId153" Type="http://schemas.openxmlformats.org/officeDocument/2006/relationships/slide" Target="slides/slide148.xml"/><Relationship Id="rId154" Type="http://schemas.openxmlformats.org/officeDocument/2006/relationships/slide" Target="slides/slide149.xml"/><Relationship Id="rId155" Type="http://schemas.openxmlformats.org/officeDocument/2006/relationships/slide" Target="slides/slide150.xml"/><Relationship Id="rId156" Type="http://schemas.openxmlformats.org/officeDocument/2006/relationships/slide" Target="slides/slide151.xml"/><Relationship Id="rId157" Type="http://schemas.openxmlformats.org/officeDocument/2006/relationships/slide" Target="slides/slide152.xml"/><Relationship Id="rId158" Type="http://schemas.openxmlformats.org/officeDocument/2006/relationships/slide" Target="slides/slide153.xml"/><Relationship Id="rId159" Type="http://schemas.openxmlformats.org/officeDocument/2006/relationships/slide" Target="slides/slide154.xml"/><Relationship Id="rId160" Type="http://schemas.openxmlformats.org/officeDocument/2006/relationships/slide" Target="slides/slide155.xml"/><Relationship Id="rId161" Type="http://schemas.openxmlformats.org/officeDocument/2006/relationships/slide" Target="slides/slide156.xml"/><Relationship Id="rId162" Type="http://schemas.openxmlformats.org/officeDocument/2006/relationships/slide" Target="slides/slide157.xml"/><Relationship Id="rId163" Type="http://schemas.openxmlformats.org/officeDocument/2006/relationships/slide" Target="slides/slide158.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PlaceHolder 1"/>
          <p:cNvSpPr>
            <a:spLocks noGrp="1"/>
          </p:cNvSpPr>
          <p:nvPr>
            <p:ph type="body"/>
          </p:nvPr>
        </p:nvSpPr>
        <p:spPr>
          <a:xfrm>
            <a:off x="756000" y="5078520"/>
            <a:ext cx="6047640" cy="4811040"/>
          </a:xfrm>
          <a:prstGeom prst="rect">
            <a:avLst/>
          </a:prstGeom>
        </p:spPr>
        <p:txBody>
          <a:bodyPr lIns="0" rIns="0" tIns="0" bIns="0"/>
          <a:p>
            <a:r>
              <a:rPr b="0" lang="de-DE" sz="2000" spc="-1" strike="noStrike">
                <a:solidFill>
                  <a:srgbClr val="000000"/>
                </a:solidFill>
                <a:uFill>
                  <a:solidFill>
                    <a:srgbClr val="ffffff"/>
                  </a:solidFill>
                </a:uFill>
                <a:latin typeface="Arial"/>
              </a:rPr>
              <a:t>Format der Notizen mittels Klicken bearbeiten</a:t>
            </a:r>
            <a:endParaRPr b="0" lang="de-DE" sz="2000" spc="-1" strike="noStrike">
              <a:solidFill>
                <a:srgbClr val="000000"/>
              </a:solidFill>
              <a:uFill>
                <a:solidFill>
                  <a:srgbClr val="ffffff"/>
                </a:solidFill>
              </a:uFill>
              <a:latin typeface="Arial"/>
            </a:endParaRPr>
          </a:p>
        </p:txBody>
      </p:sp>
      <p:sp>
        <p:nvSpPr>
          <p:cNvPr id="137" name="PlaceHolder 2"/>
          <p:cNvSpPr>
            <a:spLocks noGrp="1"/>
          </p:cNvSpPr>
          <p:nvPr>
            <p:ph type="hdr"/>
          </p:nvPr>
        </p:nvSpPr>
        <p:spPr>
          <a:xfrm>
            <a:off x="0" y="0"/>
            <a:ext cx="3280680" cy="534240"/>
          </a:xfrm>
          <a:prstGeom prst="rect">
            <a:avLst/>
          </a:prstGeom>
        </p:spPr>
        <p:txBody>
          <a:bodyPr lIns="0" rIns="0" tIns="0" bIns="0"/>
          <a:p>
            <a:r>
              <a:rPr b="0" lang="de-DE" sz="1400" spc="-1" strike="noStrike">
                <a:solidFill>
                  <a:srgbClr val="000000"/>
                </a:solidFill>
                <a:uFill>
                  <a:solidFill>
                    <a:srgbClr val="ffffff"/>
                  </a:solidFill>
                </a:uFill>
                <a:latin typeface="Times New Roman"/>
              </a:rPr>
              <a:t>&lt;Kopfzeile&gt;</a:t>
            </a:r>
            <a:endParaRPr b="0" lang="de-DE" sz="1400" spc="-1" strike="noStrike">
              <a:solidFill>
                <a:srgbClr val="000000"/>
              </a:solidFill>
              <a:uFill>
                <a:solidFill>
                  <a:srgbClr val="ffffff"/>
                </a:solidFill>
              </a:uFill>
              <a:latin typeface="Times New Roman"/>
            </a:endParaRPr>
          </a:p>
        </p:txBody>
      </p:sp>
      <p:sp>
        <p:nvSpPr>
          <p:cNvPr id="138" name="PlaceHolder 3"/>
          <p:cNvSpPr>
            <a:spLocks noGrp="1"/>
          </p:cNvSpPr>
          <p:nvPr>
            <p:ph type="dt"/>
          </p:nvPr>
        </p:nvSpPr>
        <p:spPr>
          <a:xfrm>
            <a:off x="4278960" y="0"/>
            <a:ext cx="3280680" cy="534240"/>
          </a:xfrm>
          <a:prstGeom prst="rect">
            <a:avLst/>
          </a:prstGeom>
        </p:spPr>
        <p:txBody>
          <a:bodyPr lIns="0" rIns="0" tIns="0" bIns="0"/>
          <a:p>
            <a:pPr algn="r"/>
            <a:r>
              <a:rPr b="0" lang="de-DE" sz="1400" spc="-1" strike="noStrike">
                <a:solidFill>
                  <a:srgbClr val="000000"/>
                </a:solidFill>
                <a:uFill>
                  <a:solidFill>
                    <a:srgbClr val="ffffff"/>
                  </a:solidFill>
                </a:uFill>
                <a:latin typeface="Times New Roman"/>
              </a:rPr>
              <a:t>&lt;Datum/Uhrzeit&gt;</a:t>
            </a:r>
            <a:endParaRPr b="0" lang="de-DE" sz="1400" spc="-1" strike="noStrike">
              <a:solidFill>
                <a:srgbClr val="000000"/>
              </a:solidFill>
              <a:uFill>
                <a:solidFill>
                  <a:srgbClr val="ffffff"/>
                </a:solidFill>
              </a:uFill>
              <a:latin typeface="Times New Roman"/>
            </a:endParaRPr>
          </a:p>
        </p:txBody>
      </p:sp>
      <p:sp>
        <p:nvSpPr>
          <p:cNvPr id="139" name="PlaceHolder 4"/>
          <p:cNvSpPr>
            <a:spLocks noGrp="1"/>
          </p:cNvSpPr>
          <p:nvPr>
            <p:ph type="ftr"/>
          </p:nvPr>
        </p:nvSpPr>
        <p:spPr>
          <a:xfrm>
            <a:off x="0" y="10157400"/>
            <a:ext cx="3280680" cy="534240"/>
          </a:xfrm>
          <a:prstGeom prst="rect">
            <a:avLst/>
          </a:prstGeom>
        </p:spPr>
        <p:txBody>
          <a:bodyPr lIns="0" rIns="0" tIns="0" bIns="0" anchor="b"/>
          <a:p>
            <a:r>
              <a:rPr b="0" lang="de-DE" sz="1400" spc="-1" strike="noStrike">
                <a:solidFill>
                  <a:srgbClr val="000000"/>
                </a:solidFill>
                <a:uFill>
                  <a:solidFill>
                    <a:srgbClr val="ffffff"/>
                  </a:solidFill>
                </a:uFill>
                <a:latin typeface="Times New Roman"/>
              </a:rPr>
              <a:t>&lt;Fußzeile&gt;</a:t>
            </a:r>
            <a:endParaRPr b="0" lang="de-DE" sz="1400" spc="-1" strike="noStrike">
              <a:solidFill>
                <a:srgbClr val="000000"/>
              </a:solidFill>
              <a:uFill>
                <a:solidFill>
                  <a:srgbClr val="ffffff"/>
                </a:solidFill>
              </a:uFill>
              <a:latin typeface="Times New Roman"/>
            </a:endParaRPr>
          </a:p>
        </p:txBody>
      </p:sp>
      <p:sp>
        <p:nvSpPr>
          <p:cNvPr id="140" name="PlaceHolder 5"/>
          <p:cNvSpPr>
            <a:spLocks noGrp="1"/>
          </p:cNvSpPr>
          <p:nvPr>
            <p:ph type="sldNum"/>
          </p:nvPr>
        </p:nvSpPr>
        <p:spPr>
          <a:xfrm>
            <a:off x="4278960" y="10157400"/>
            <a:ext cx="3280680" cy="534240"/>
          </a:xfrm>
          <a:prstGeom prst="rect">
            <a:avLst/>
          </a:prstGeom>
        </p:spPr>
        <p:txBody>
          <a:bodyPr lIns="0" rIns="0" tIns="0" bIns="0" anchor="b"/>
          <a:p>
            <a:pPr algn="r"/>
            <a:fld id="{40528267-7B45-4A72-87D5-F2F5DEE6C2FC}" type="slidenum">
              <a:rPr b="0" lang="de-DE" sz="1400" spc="-1" strike="noStrike">
                <a:solidFill>
                  <a:srgbClr val="000000"/>
                </a:solidFill>
                <a:uFill>
                  <a:solidFill>
                    <a:srgbClr val="ffffff"/>
                  </a:solidFill>
                </a:uFill>
                <a:latin typeface="Times New Roman"/>
              </a:rPr>
              <a:t>&lt;Foliennummer&gt;</a:t>
            </a:fld>
            <a:endParaRPr b="0" lang="de-DE"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9.xml.rels><?xml version="1.0" encoding="UTF-8"?>
<Relationships xmlns="http://schemas.openxmlformats.org/package/2006/relationships"><Relationship Id="rId1" Type="http://schemas.openxmlformats.org/officeDocument/2006/relationships/slide" Target="../slides/slide109.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17.xml.rels><?xml version="1.0" encoding="UTF-8"?>
<Relationships xmlns="http://schemas.openxmlformats.org/package/2006/relationships"><Relationship Id="rId1" Type="http://schemas.openxmlformats.org/officeDocument/2006/relationships/slide" Target="../slides/slide117.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35.xml.rels><?xml version="1.0" encoding="UTF-8"?>
<Relationships xmlns="http://schemas.openxmlformats.org/package/2006/relationships"><Relationship Id="rId1" Type="http://schemas.openxmlformats.org/officeDocument/2006/relationships/slide" Target="../slides/slide135.xml"/><Relationship Id="rId2" Type="http://schemas.openxmlformats.org/officeDocument/2006/relationships/notesMaster" Target="../notesMasters/notesMaster1.xml"/>
</Relationships>
</file>

<file path=ppt/notesSlides/_rels/notesSlide144.xml.rels><?xml version="1.0" encoding="UTF-8"?>
<Relationships xmlns="http://schemas.openxmlformats.org/package/2006/relationships"><Relationship Id="rId1" Type="http://schemas.openxmlformats.org/officeDocument/2006/relationships/slide" Target="../slides/slide144.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7.xml.rels><?xml version="1.0" encoding="UTF-8"?>
<Relationships xmlns="http://schemas.openxmlformats.org/package/2006/relationships"><Relationship Id="rId1" Type="http://schemas.openxmlformats.org/officeDocument/2006/relationships/slide" Target="../slides/slide57.xml"/><Relationship Id="rId2" Type="http://schemas.openxmlformats.org/officeDocument/2006/relationships/notesMaster" Target="../notesMasters/notesMaster1.xml"/>
</Relationships>
</file>

<file path=ppt/notesSlides/_rels/notesSlide58.xml.rels><?xml version="1.0" encoding="UTF-8"?>
<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
</Relationships>
</file>

<file path=ppt/notesSlides/_rels/notesSlide59.xml.rels><?xml version="1.0" encoding="UTF-8"?>
<Relationships xmlns="http://schemas.openxmlformats.org/package/2006/relationships"><Relationship Id="rId1" Type="http://schemas.openxmlformats.org/officeDocument/2006/relationships/slide" Target="../slides/slide59.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74.xml.rels><?xml version="1.0" encoding="UTF-8"?>
<Relationships xmlns="http://schemas.openxmlformats.org/package/2006/relationships"><Relationship Id="rId1" Type="http://schemas.openxmlformats.org/officeDocument/2006/relationships/slide" Target="../slides/slide74.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89.xml.rels><?xml version="1.0" encoding="UTF-8"?>
<Relationships xmlns="http://schemas.openxmlformats.org/package/2006/relationships"><Relationship Id="rId1" Type="http://schemas.openxmlformats.org/officeDocument/2006/relationships/slide" Target="../slides/slide89.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_rels/notesSlide99.xml.rels><?xml version="1.0" encoding="UTF-8"?>
<Relationships xmlns="http://schemas.openxmlformats.org/package/2006/relationships"><Relationship Id="rId1" Type="http://schemas.openxmlformats.org/officeDocument/2006/relationships/slide" Target="../slides/slide99.xml"/><Relationship Id="rId2" Type="http://schemas.openxmlformats.org/officeDocument/2006/relationships/notesMaster" Target="../notesMasters/notesMaster1.xml"/>
</Relationships>
</file>

<file path=ppt/notesSlides/notesSlide10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2"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223" name="TextShape 2"/>
          <p:cNvSpPr txBox="1"/>
          <p:nvPr/>
        </p:nvSpPr>
        <p:spPr>
          <a:xfrm>
            <a:off x="3884760" y="8685360"/>
            <a:ext cx="2971440" cy="456840"/>
          </a:xfrm>
          <a:prstGeom prst="rect">
            <a:avLst/>
          </a:prstGeom>
          <a:noFill/>
          <a:ln>
            <a:noFill/>
          </a:ln>
        </p:spPr>
        <p:txBody>
          <a:bodyPr anchor="b"/>
          <a:p>
            <a:pPr algn="r">
              <a:lnSpc>
                <a:spcPct val="100000"/>
              </a:lnSpc>
            </a:pPr>
            <a:fld id="{A1665FF7-7A7D-4250-B19E-758A0425ACC5}"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4"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195" name="TextShape 2"/>
          <p:cNvSpPr txBox="1"/>
          <p:nvPr/>
        </p:nvSpPr>
        <p:spPr>
          <a:xfrm>
            <a:off x="3884760" y="8685360"/>
            <a:ext cx="2971440" cy="456840"/>
          </a:xfrm>
          <a:prstGeom prst="rect">
            <a:avLst/>
          </a:prstGeom>
          <a:noFill/>
          <a:ln>
            <a:noFill/>
          </a:ln>
        </p:spPr>
        <p:txBody>
          <a:bodyPr anchor="b"/>
          <a:p>
            <a:pPr algn="r">
              <a:lnSpc>
                <a:spcPct val="100000"/>
              </a:lnSpc>
            </a:pPr>
            <a:fld id="{A7E6DD40-C61C-4E4C-BF1E-946AC935C5BB}"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1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4"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225" name="TextShape 2"/>
          <p:cNvSpPr txBox="1"/>
          <p:nvPr/>
        </p:nvSpPr>
        <p:spPr>
          <a:xfrm>
            <a:off x="3884760" y="8685360"/>
            <a:ext cx="2971440" cy="456840"/>
          </a:xfrm>
          <a:prstGeom prst="rect">
            <a:avLst/>
          </a:prstGeom>
          <a:noFill/>
          <a:ln>
            <a:noFill/>
          </a:ln>
        </p:spPr>
        <p:txBody>
          <a:bodyPr anchor="b"/>
          <a:p>
            <a:pPr algn="r">
              <a:lnSpc>
                <a:spcPct val="100000"/>
              </a:lnSpc>
            </a:pPr>
            <a:fld id="{BD3A6EB3-9FD3-413D-AD72-3DEDBDAD8CA0}"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6"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197" name="TextShape 2"/>
          <p:cNvSpPr txBox="1"/>
          <p:nvPr/>
        </p:nvSpPr>
        <p:spPr>
          <a:xfrm>
            <a:off x="3884760" y="8685360"/>
            <a:ext cx="2971440" cy="456840"/>
          </a:xfrm>
          <a:prstGeom prst="rect">
            <a:avLst/>
          </a:prstGeom>
          <a:noFill/>
          <a:ln>
            <a:noFill/>
          </a:ln>
        </p:spPr>
        <p:txBody>
          <a:bodyPr anchor="b"/>
          <a:p>
            <a:pPr algn="r">
              <a:lnSpc>
                <a:spcPct val="100000"/>
              </a:lnSpc>
            </a:pPr>
            <a:fld id="{9F003D2B-CF80-4ABD-BFD1-67051E55B10F}"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8"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199" name="TextShape 2"/>
          <p:cNvSpPr txBox="1"/>
          <p:nvPr/>
        </p:nvSpPr>
        <p:spPr>
          <a:xfrm>
            <a:off x="3884760" y="8685360"/>
            <a:ext cx="2971440" cy="456840"/>
          </a:xfrm>
          <a:prstGeom prst="rect">
            <a:avLst/>
          </a:prstGeom>
          <a:noFill/>
          <a:ln>
            <a:noFill/>
          </a:ln>
        </p:spPr>
        <p:txBody>
          <a:bodyPr anchor="b"/>
          <a:p>
            <a:pPr algn="r">
              <a:lnSpc>
                <a:spcPct val="100000"/>
              </a:lnSpc>
            </a:pPr>
            <a:fld id="{902884FD-E543-4803-9493-C527B80F42B8}"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1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6"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227" name="TextShape 2"/>
          <p:cNvSpPr txBox="1"/>
          <p:nvPr/>
        </p:nvSpPr>
        <p:spPr>
          <a:xfrm>
            <a:off x="3884760" y="8685360"/>
            <a:ext cx="2971440" cy="456840"/>
          </a:xfrm>
          <a:prstGeom prst="rect">
            <a:avLst/>
          </a:prstGeom>
          <a:noFill/>
          <a:ln>
            <a:noFill/>
          </a:ln>
        </p:spPr>
        <p:txBody>
          <a:bodyPr anchor="b"/>
          <a:p>
            <a:pPr algn="r">
              <a:lnSpc>
                <a:spcPct val="100000"/>
              </a:lnSpc>
            </a:pPr>
            <a:fld id="{4B1E025B-2135-4382-9FA4-3CC1EECFC744}"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14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8"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229" name="TextShape 2"/>
          <p:cNvSpPr txBox="1"/>
          <p:nvPr/>
        </p:nvSpPr>
        <p:spPr>
          <a:xfrm>
            <a:off x="3884760" y="8685360"/>
            <a:ext cx="2971440" cy="456840"/>
          </a:xfrm>
          <a:prstGeom prst="rect">
            <a:avLst/>
          </a:prstGeom>
          <a:noFill/>
          <a:ln>
            <a:noFill/>
          </a:ln>
        </p:spPr>
        <p:txBody>
          <a:bodyPr anchor="b"/>
          <a:p>
            <a:pPr algn="r">
              <a:lnSpc>
                <a:spcPct val="100000"/>
              </a:lnSpc>
            </a:pPr>
            <a:fld id="{CE247AD0-CBC7-4CBF-B60D-D3B45088E1A2}"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0"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201" name="TextShape 2"/>
          <p:cNvSpPr txBox="1"/>
          <p:nvPr/>
        </p:nvSpPr>
        <p:spPr>
          <a:xfrm>
            <a:off x="3884760" y="8685360"/>
            <a:ext cx="2971440" cy="456840"/>
          </a:xfrm>
          <a:prstGeom prst="rect">
            <a:avLst/>
          </a:prstGeom>
          <a:noFill/>
          <a:ln>
            <a:noFill/>
          </a:ln>
        </p:spPr>
        <p:txBody>
          <a:bodyPr anchor="b"/>
          <a:p>
            <a:pPr algn="r">
              <a:lnSpc>
                <a:spcPct val="100000"/>
              </a:lnSpc>
            </a:pPr>
            <a:fld id="{7B49081F-8FE1-4C3A-9B16-D1701CA3D810}"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2"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203" name="TextShape 2"/>
          <p:cNvSpPr txBox="1"/>
          <p:nvPr/>
        </p:nvSpPr>
        <p:spPr>
          <a:xfrm>
            <a:off x="3884760" y="8685360"/>
            <a:ext cx="2971440" cy="456840"/>
          </a:xfrm>
          <a:prstGeom prst="rect">
            <a:avLst/>
          </a:prstGeom>
          <a:noFill/>
          <a:ln>
            <a:noFill/>
          </a:ln>
        </p:spPr>
        <p:txBody>
          <a:bodyPr anchor="b"/>
          <a:p>
            <a:pPr algn="r">
              <a:lnSpc>
                <a:spcPct val="100000"/>
              </a:lnSpc>
            </a:pPr>
            <a:fld id="{4BF58B75-D17F-48C5-BA35-64CF93423DCE}"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4"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205" name="TextShape 2"/>
          <p:cNvSpPr txBox="1"/>
          <p:nvPr/>
        </p:nvSpPr>
        <p:spPr>
          <a:xfrm>
            <a:off x="3884760" y="8685360"/>
            <a:ext cx="2971440" cy="456840"/>
          </a:xfrm>
          <a:prstGeom prst="rect">
            <a:avLst/>
          </a:prstGeom>
          <a:noFill/>
          <a:ln>
            <a:noFill/>
          </a:ln>
        </p:spPr>
        <p:txBody>
          <a:bodyPr anchor="b"/>
          <a:p>
            <a:pPr algn="r">
              <a:lnSpc>
                <a:spcPct val="100000"/>
              </a:lnSpc>
            </a:pPr>
            <a:fld id="{D06E9511-FA8F-4245-A279-BCA8EB19754C}"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6"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207" name="TextShape 2"/>
          <p:cNvSpPr txBox="1"/>
          <p:nvPr/>
        </p:nvSpPr>
        <p:spPr>
          <a:xfrm>
            <a:off x="3884760" y="8685360"/>
            <a:ext cx="2971440" cy="456840"/>
          </a:xfrm>
          <a:prstGeom prst="rect">
            <a:avLst/>
          </a:prstGeom>
          <a:noFill/>
          <a:ln>
            <a:noFill/>
          </a:ln>
        </p:spPr>
        <p:txBody>
          <a:bodyPr anchor="b"/>
          <a:p>
            <a:pPr algn="r">
              <a:lnSpc>
                <a:spcPct val="100000"/>
              </a:lnSpc>
            </a:pPr>
            <a:fld id="{11AF33C3-AB48-4B98-9093-AAFD8B9F9BFC}"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8"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209" name="TextShape 2"/>
          <p:cNvSpPr txBox="1"/>
          <p:nvPr/>
        </p:nvSpPr>
        <p:spPr>
          <a:xfrm>
            <a:off x="3884760" y="8685360"/>
            <a:ext cx="2971440" cy="456840"/>
          </a:xfrm>
          <a:prstGeom prst="rect">
            <a:avLst/>
          </a:prstGeom>
          <a:noFill/>
          <a:ln>
            <a:noFill/>
          </a:ln>
        </p:spPr>
        <p:txBody>
          <a:bodyPr anchor="b"/>
          <a:p>
            <a:pPr algn="r">
              <a:lnSpc>
                <a:spcPct val="100000"/>
              </a:lnSpc>
            </a:pPr>
            <a:fld id="{ABE72C6D-10ED-4F9C-9B2A-4123784E78C6}"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4"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185" name="TextShape 2"/>
          <p:cNvSpPr txBox="1"/>
          <p:nvPr/>
        </p:nvSpPr>
        <p:spPr>
          <a:xfrm>
            <a:off x="3884760" y="8685360"/>
            <a:ext cx="2971440" cy="456840"/>
          </a:xfrm>
          <a:prstGeom prst="rect">
            <a:avLst/>
          </a:prstGeom>
          <a:noFill/>
          <a:ln>
            <a:noFill/>
          </a:ln>
        </p:spPr>
        <p:txBody>
          <a:bodyPr anchor="b"/>
          <a:p>
            <a:pPr algn="r">
              <a:lnSpc>
                <a:spcPct val="100000"/>
              </a:lnSpc>
            </a:pPr>
            <a:fld id="{78C574B3-F240-470A-96C1-7EF6A1E98A6C}" type="slidenum">
              <a:rPr b="0" lang="de-DE" sz="1200" spc="-1" strike="noStrike">
                <a:solidFill>
                  <a:srgbClr val="000000"/>
                </a:solidFill>
                <a:uFill>
                  <a:solidFill>
                    <a:srgbClr val="ffffff"/>
                  </a:solidFill>
                </a:uFill>
                <a:latin typeface="Times New Roman"/>
                <a:ea typeface="ＭＳ Ｐゴシック"/>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6" name="PlaceHolder 1"/>
          <p:cNvSpPr>
            <a:spLocks noGrp="1"/>
          </p:cNvSpPr>
          <p:nvPr>
            <p:ph type="body"/>
          </p:nvPr>
        </p:nvSpPr>
        <p:spPr>
          <a:xfrm>
            <a:off x="685800" y="4343400"/>
            <a:ext cx="5486040" cy="4114440"/>
          </a:xfrm>
          <a:prstGeom prst="rect">
            <a:avLst/>
          </a:prstGeom>
        </p:spPr>
        <p:txBody>
          <a:bodyPr/>
          <a:p>
            <a:pPr>
              <a:lnSpc>
                <a:spcPct val="100000"/>
              </a:lnSpc>
            </a:pPr>
            <a:r>
              <a:rPr b="0" lang="de-DE" sz="2000" spc="-1" strike="noStrike">
                <a:solidFill>
                  <a:srgbClr val="000000"/>
                </a:solidFill>
                <a:uFill>
                  <a:solidFill>
                    <a:srgbClr val="ffffff"/>
                  </a:solidFill>
                </a:uFill>
                <a:latin typeface="Arial"/>
              </a:rPr>
              <a:t>Vollständige Trainingsbezeichnungen:</a:t>
            </a:r>
            <a:endParaRPr b="0" lang="de-DE" sz="2000" spc="-1" strike="noStrike">
              <a:solidFill>
                <a:srgbClr val="000000"/>
              </a:solidFill>
              <a:uFill>
                <a:solidFill>
                  <a:srgbClr val="ffffff"/>
                </a:solidFill>
              </a:uFill>
              <a:latin typeface="Arial"/>
            </a:endParaRPr>
          </a:p>
          <a:p>
            <a:pPr marL="171360" indent="-171000">
              <a:lnSpc>
                <a:spcPct val="100000"/>
              </a:lnSpc>
              <a:buClr>
                <a:srgbClr val="000000"/>
              </a:buClr>
              <a:buFont typeface="Arial"/>
              <a:buChar char="•"/>
            </a:pPr>
            <a:r>
              <a:rPr b="0" lang="de-DE" sz="2000" spc="-1" strike="noStrike">
                <a:solidFill>
                  <a:srgbClr val="000000"/>
                </a:solidFill>
                <a:uFill>
                  <a:solidFill>
                    <a:srgbClr val="ffffff"/>
                  </a:solidFill>
                </a:uFill>
                <a:latin typeface="Arial"/>
              </a:rPr>
              <a:t>Expert training in IT service management according to FitSM</a:t>
            </a:r>
            <a:endParaRPr b="0" lang="de-DE" sz="2000" spc="-1" strike="noStrike">
              <a:solidFill>
                <a:srgbClr val="000000"/>
              </a:solidFill>
              <a:uFill>
                <a:solidFill>
                  <a:srgbClr val="ffffff"/>
                </a:solidFill>
              </a:uFill>
              <a:latin typeface="Arial"/>
            </a:endParaRPr>
          </a:p>
          <a:p>
            <a:pPr marL="171360" indent="-171000">
              <a:lnSpc>
                <a:spcPct val="100000"/>
              </a:lnSpc>
              <a:buClr>
                <a:srgbClr val="000000"/>
              </a:buClr>
              <a:buFont typeface="Arial"/>
              <a:buChar char="•"/>
            </a:pPr>
            <a:r>
              <a:rPr b="0" lang="de-DE" sz="2000" spc="-1" strike="noStrike">
                <a:solidFill>
                  <a:srgbClr val="000000"/>
                </a:solidFill>
                <a:uFill>
                  <a:solidFill>
                    <a:srgbClr val="ffffff"/>
                  </a:solidFill>
                </a:uFill>
                <a:latin typeface="Arial"/>
              </a:rPr>
              <a:t>Advanced training in service planning and delivery according to FitSM</a:t>
            </a:r>
            <a:endParaRPr b="0" lang="de-DE" sz="2000" spc="-1" strike="noStrike">
              <a:solidFill>
                <a:srgbClr val="000000"/>
              </a:solidFill>
              <a:uFill>
                <a:solidFill>
                  <a:srgbClr val="ffffff"/>
                </a:solidFill>
              </a:uFill>
              <a:latin typeface="Arial"/>
            </a:endParaRPr>
          </a:p>
          <a:p>
            <a:pPr marL="171360" indent="-171000">
              <a:lnSpc>
                <a:spcPct val="100000"/>
              </a:lnSpc>
              <a:buClr>
                <a:srgbClr val="000000"/>
              </a:buClr>
              <a:buFont typeface="Arial"/>
              <a:buChar char="•"/>
            </a:pPr>
            <a:r>
              <a:rPr b="0" lang="de-DE" sz="2000" spc="-1" strike="noStrike">
                <a:solidFill>
                  <a:srgbClr val="000000"/>
                </a:solidFill>
                <a:uFill>
                  <a:solidFill>
                    <a:srgbClr val="ffffff"/>
                  </a:solidFill>
                </a:uFill>
                <a:latin typeface="Arial"/>
              </a:rPr>
              <a:t>Advanced training in service operation and control according to FitSM</a:t>
            </a:r>
            <a:endParaRPr b="0" lang="de-DE" sz="2000" spc="-1" strike="noStrike">
              <a:solidFill>
                <a:srgbClr val="000000"/>
              </a:solidFill>
              <a:uFill>
                <a:solidFill>
                  <a:srgbClr val="ffffff"/>
                </a:solidFill>
              </a:uFill>
              <a:latin typeface="Arial"/>
            </a:endParaRPr>
          </a:p>
          <a:p>
            <a:pPr marL="171360" indent="-171000">
              <a:lnSpc>
                <a:spcPct val="100000"/>
              </a:lnSpc>
              <a:buClr>
                <a:srgbClr val="000000"/>
              </a:buClr>
              <a:buFont typeface="Arial"/>
              <a:buChar char="•"/>
            </a:pPr>
            <a:r>
              <a:rPr b="0" lang="de-DE" sz="2000" spc="-1" strike="noStrike">
                <a:solidFill>
                  <a:srgbClr val="000000"/>
                </a:solidFill>
                <a:uFill>
                  <a:solidFill>
                    <a:srgbClr val="ffffff"/>
                  </a:solidFill>
                </a:uFill>
                <a:latin typeface="Arial"/>
              </a:rPr>
              <a:t>Foundation training in IT service management according to FitSM</a:t>
            </a:r>
            <a:endParaRPr b="0" lang="de-DE" sz="2000" spc="-1" strike="noStrike">
              <a:solidFill>
                <a:srgbClr val="000000"/>
              </a:solidFill>
              <a:uFill>
                <a:solidFill>
                  <a:srgbClr val="ffffff"/>
                </a:solidFill>
              </a:uFill>
              <a:latin typeface="Arial"/>
            </a:endParaRPr>
          </a:p>
          <a:p>
            <a:pPr>
              <a:lnSpc>
                <a:spcPct val="100000"/>
              </a:lnSpc>
            </a:pPr>
            <a:endParaRPr b="0" lang="de-DE" sz="2000" spc="-1" strike="noStrike">
              <a:solidFill>
                <a:srgbClr val="000000"/>
              </a:solidFill>
              <a:uFill>
                <a:solidFill>
                  <a:srgbClr val="ffffff"/>
                </a:solidFill>
              </a:uFill>
              <a:latin typeface="Arial"/>
            </a:endParaRPr>
          </a:p>
        </p:txBody>
      </p:sp>
      <p:sp>
        <p:nvSpPr>
          <p:cNvPr id="1187" name="TextShape 2"/>
          <p:cNvSpPr txBox="1"/>
          <p:nvPr/>
        </p:nvSpPr>
        <p:spPr>
          <a:xfrm>
            <a:off x="3884760" y="8685360"/>
            <a:ext cx="2971440" cy="456840"/>
          </a:xfrm>
          <a:prstGeom prst="rect">
            <a:avLst/>
          </a:prstGeom>
          <a:noFill/>
          <a:ln>
            <a:noFill/>
          </a:ln>
        </p:spPr>
        <p:txBody>
          <a:bodyPr anchor="b"/>
          <a:p>
            <a:pPr algn="r">
              <a:lnSpc>
                <a:spcPct val="100000"/>
              </a:lnSpc>
            </a:pPr>
            <a:fld id="{08E70418-65D4-445B-8D11-5B90285546E2}" type="slidenum">
              <a:rPr b="0" lang="de-DE" sz="1200" spc="-1" strike="noStrike">
                <a:solidFill>
                  <a:srgbClr val="000000"/>
                </a:solidFill>
                <a:uFill>
                  <a:solidFill>
                    <a:srgbClr val="ffffff"/>
                  </a:solidFill>
                </a:uFill>
                <a:latin typeface="Times New Roman"/>
                <a:ea typeface="ＭＳ Ｐゴシック"/>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5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0"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211" name="TextShape 2"/>
          <p:cNvSpPr txBox="1"/>
          <p:nvPr/>
        </p:nvSpPr>
        <p:spPr>
          <a:xfrm>
            <a:off x="3884760" y="8685360"/>
            <a:ext cx="2971440" cy="456840"/>
          </a:xfrm>
          <a:prstGeom prst="rect">
            <a:avLst/>
          </a:prstGeom>
          <a:noFill/>
          <a:ln>
            <a:noFill/>
          </a:ln>
        </p:spPr>
        <p:txBody>
          <a:bodyPr anchor="b"/>
          <a:p>
            <a:pPr algn="r">
              <a:lnSpc>
                <a:spcPct val="100000"/>
              </a:lnSpc>
            </a:pPr>
            <a:fld id="{DD7B77E6-8E76-49A7-B15F-9AB946998FAC}"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5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2"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213" name="TextShape 2"/>
          <p:cNvSpPr txBox="1"/>
          <p:nvPr/>
        </p:nvSpPr>
        <p:spPr>
          <a:xfrm>
            <a:off x="3884760" y="8685360"/>
            <a:ext cx="2971440" cy="456840"/>
          </a:xfrm>
          <a:prstGeom prst="rect">
            <a:avLst/>
          </a:prstGeom>
          <a:noFill/>
          <a:ln>
            <a:noFill/>
          </a:ln>
        </p:spPr>
        <p:txBody>
          <a:bodyPr anchor="b"/>
          <a:p>
            <a:pPr algn="r">
              <a:lnSpc>
                <a:spcPct val="100000"/>
              </a:lnSpc>
            </a:pPr>
            <a:fld id="{B7F61DDA-EBAD-43D3-BD7C-B9A034970A97}"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5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4"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215" name="TextShape 2"/>
          <p:cNvSpPr txBox="1"/>
          <p:nvPr/>
        </p:nvSpPr>
        <p:spPr>
          <a:xfrm>
            <a:off x="3884760" y="8685360"/>
            <a:ext cx="2971440" cy="456840"/>
          </a:xfrm>
          <a:prstGeom prst="rect">
            <a:avLst/>
          </a:prstGeom>
          <a:noFill/>
          <a:ln>
            <a:noFill/>
          </a:ln>
        </p:spPr>
        <p:txBody>
          <a:bodyPr anchor="b"/>
          <a:p>
            <a:pPr algn="r">
              <a:lnSpc>
                <a:spcPct val="100000"/>
              </a:lnSpc>
            </a:pPr>
            <a:fld id="{5C7D7F63-53EB-4460-A230-32799323F597}"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8"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189" name="TextShape 2"/>
          <p:cNvSpPr txBox="1"/>
          <p:nvPr/>
        </p:nvSpPr>
        <p:spPr>
          <a:xfrm>
            <a:off x="3884760" y="8685360"/>
            <a:ext cx="2971440" cy="456840"/>
          </a:xfrm>
          <a:prstGeom prst="rect">
            <a:avLst/>
          </a:prstGeom>
          <a:noFill/>
          <a:ln>
            <a:noFill/>
          </a:ln>
        </p:spPr>
        <p:txBody>
          <a:bodyPr anchor="b"/>
          <a:p>
            <a:pPr algn="r">
              <a:lnSpc>
                <a:spcPct val="100000"/>
              </a:lnSpc>
            </a:pPr>
            <a:fld id="{99671DFF-EB64-4150-BE54-8030634CBDF9}"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7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6"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217" name="TextShape 2"/>
          <p:cNvSpPr txBox="1"/>
          <p:nvPr/>
        </p:nvSpPr>
        <p:spPr>
          <a:xfrm>
            <a:off x="3884760" y="8685360"/>
            <a:ext cx="2971440" cy="456840"/>
          </a:xfrm>
          <a:prstGeom prst="rect">
            <a:avLst/>
          </a:prstGeom>
          <a:noFill/>
          <a:ln>
            <a:noFill/>
          </a:ln>
        </p:spPr>
        <p:txBody>
          <a:bodyPr anchor="b"/>
          <a:p>
            <a:pPr algn="r">
              <a:lnSpc>
                <a:spcPct val="100000"/>
              </a:lnSpc>
            </a:pPr>
            <a:fld id="{5E530B9E-0D4A-4698-84F5-9777C668979B}"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0"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191" name="TextShape 2"/>
          <p:cNvSpPr txBox="1"/>
          <p:nvPr/>
        </p:nvSpPr>
        <p:spPr>
          <a:xfrm>
            <a:off x="3884760" y="8685360"/>
            <a:ext cx="2971440" cy="456840"/>
          </a:xfrm>
          <a:prstGeom prst="rect">
            <a:avLst/>
          </a:prstGeom>
          <a:noFill/>
          <a:ln>
            <a:noFill/>
          </a:ln>
        </p:spPr>
        <p:txBody>
          <a:bodyPr anchor="b"/>
          <a:p>
            <a:pPr algn="r">
              <a:lnSpc>
                <a:spcPct val="100000"/>
              </a:lnSpc>
            </a:pPr>
            <a:fld id="{D6C1C0D9-02A5-4B15-8216-BB58E9932BE0}"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8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8"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219" name="TextShape 2"/>
          <p:cNvSpPr txBox="1"/>
          <p:nvPr/>
        </p:nvSpPr>
        <p:spPr>
          <a:xfrm>
            <a:off x="3884760" y="8685360"/>
            <a:ext cx="2971440" cy="456840"/>
          </a:xfrm>
          <a:prstGeom prst="rect">
            <a:avLst/>
          </a:prstGeom>
          <a:noFill/>
          <a:ln>
            <a:noFill/>
          </a:ln>
        </p:spPr>
        <p:txBody>
          <a:bodyPr anchor="b"/>
          <a:p>
            <a:pPr algn="r">
              <a:lnSpc>
                <a:spcPct val="100000"/>
              </a:lnSpc>
            </a:pPr>
            <a:fld id="{6336818F-BE33-42F9-AEFA-4FE98DC6846A}"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2"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193" name="TextShape 2"/>
          <p:cNvSpPr txBox="1"/>
          <p:nvPr/>
        </p:nvSpPr>
        <p:spPr>
          <a:xfrm>
            <a:off x="3884760" y="8685360"/>
            <a:ext cx="2971440" cy="456840"/>
          </a:xfrm>
          <a:prstGeom prst="rect">
            <a:avLst/>
          </a:prstGeom>
          <a:noFill/>
          <a:ln>
            <a:noFill/>
          </a:ln>
        </p:spPr>
        <p:txBody>
          <a:bodyPr anchor="b"/>
          <a:p>
            <a:pPr algn="r">
              <a:lnSpc>
                <a:spcPct val="100000"/>
              </a:lnSpc>
            </a:pPr>
            <a:fld id="{220AA64F-446D-4F73-B17C-4D77353C2973}"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9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0"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221" name="TextShape 2"/>
          <p:cNvSpPr txBox="1"/>
          <p:nvPr/>
        </p:nvSpPr>
        <p:spPr>
          <a:xfrm>
            <a:off x="3884760" y="8685360"/>
            <a:ext cx="2971440" cy="456840"/>
          </a:xfrm>
          <a:prstGeom prst="rect">
            <a:avLst/>
          </a:prstGeom>
          <a:noFill/>
          <a:ln>
            <a:noFill/>
          </a:ln>
        </p:spPr>
        <p:txBody>
          <a:bodyPr anchor="b"/>
          <a:p>
            <a:pPr algn="r">
              <a:lnSpc>
                <a:spcPct val="100000"/>
              </a:lnSpc>
            </a:pPr>
            <a:fld id="{4DDF8956-8E70-4285-8506-BAB9037E2324}"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33" name="PlaceHolder 2"/>
          <p:cNvSpPr>
            <a:spLocks noGrp="1"/>
          </p:cNvSpPr>
          <p:nvPr>
            <p:ph type="body"/>
          </p:nvPr>
        </p:nvSpPr>
        <p:spPr>
          <a:xfrm>
            <a:off x="457200" y="1696680"/>
            <a:ext cx="822924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34" name="PlaceHolder 3"/>
          <p:cNvSpPr>
            <a:spLocks noGrp="1"/>
          </p:cNvSpPr>
          <p:nvPr>
            <p:ph type="body"/>
          </p:nvPr>
        </p:nvSpPr>
        <p:spPr>
          <a:xfrm>
            <a:off x="457200" y="4112640"/>
            <a:ext cx="822924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36" name="PlaceHolder 2"/>
          <p:cNvSpPr>
            <a:spLocks noGrp="1"/>
          </p:cNvSpPr>
          <p:nvPr>
            <p:ph type="body"/>
          </p:nvPr>
        </p:nvSpPr>
        <p:spPr>
          <a:xfrm>
            <a:off x="45720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37" name="PlaceHolder 3"/>
          <p:cNvSpPr>
            <a:spLocks noGrp="1"/>
          </p:cNvSpPr>
          <p:nvPr>
            <p:ph type="body"/>
          </p:nvPr>
        </p:nvSpPr>
        <p:spPr>
          <a:xfrm>
            <a:off x="467424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38" name="PlaceHolder 4"/>
          <p:cNvSpPr>
            <a:spLocks noGrp="1"/>
          </p:cNvSpPr>
          <p:nvPr>
            <p:ph type="body"/>
          </p:nvPr>
        </p:nvSpPr>
        <p:spPr>
          <a:xfrm>
            <a:off x="467424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39" name="PlaceHolder 5"/>
          <p:cNvSpPr>
            <a:spLocks noGrp="1"/>
          </p:cNvSpPr>
          <p:nvPr>
            <p:ph type="body"/>
          </p:nvPr>
        </p:nvSpPr>
        <p:spPr>
          <a:xfrm>
            <a:off x="45720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41" name="PlaceHolder 2"/>
          <p:cNvSpPr>
            <a:spLocks noGrp="1"/>
          </p:cNvSpPr>
          <p:nvPr>
            <p:ph type="body"/>
          </p:nvPr>
        </p:nvSpPr>
        <p:spPr>
          <a:xfrm>
            <a:off x="457200" y="169668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42" name="PlaceHolder 3"/>
          <p:cNvSpPr>
            <a:spLocks noGrp="1"/>
          </p:cNvSpPr>
          <p:nvPr>
            <p:ph type="body"/>
          </p:nvPr>
        </p:nvSpPr>
        <p:spPr>
          <a:xfrm>
            <a:off x="3239640" y="169668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43" name="PlaceHolder 4"/>
          <p:cNvSpPr>
            <a:spLocks noGrp="1"/>
          </p:cNvSpPr>
          <p:nvPr>
            <p:ph type="body"/>
          </p:nvPr>
        </p:nvSpPr>
        <p:spPr>
          <a:xfrm>
            <a:off x="6022080" y="169668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44" name="PlaceHolder 5"/>
          <p:cNvSpPr>
            <a:spLocks noGrp="1"/>
          </p:cNvSpPr>
          <p:nvPr>
            <p:ph type="body"/>
          </p:nvPr>
        </p:nvSpPr>
        <p:spPr>
          <a:xfrm>
            <a:off x="6022080" y="411264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45" name="PlaceHolder 6"/>
          <p:cNvSpPr>
            <a:spLocks noGrp="1"/>
          </p:cNvSpPr>
          <p:nvPr>
            <p:ph type="body"/>
          </p:nvPr>
        </p:nvSpPr>
        <p:spPr>
          <a:xfrm>
            <a:off x="3239640" y="411264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46" name="PlaceHolder 7"/>
          <p:cNvSpPr>
            <a:spLocks noGrp="1"/>
          </p:cNvSpPr>
          <p:nvPr>
            <p:ph type="body"/>
          </p:nvPr>
        </p:nvSpPr>
        <p:spPr>
          <a:xfrm>
            <a:off x="457200" y="411264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56" name="PlaceHolder 2"/>
          <p:cNvSpPr>
            <a:spLocks noGrp="1"/>
          </p:cNvSpPr>
          <p:nvPr>
            <p:ph type="subTitle"/>
          </p:nvPr>
        </p:nvSpPr>
        <p:spPr>
          <a:xfrm>
            <a:off x="457200" y="1696680"/>
            <a:ext cx="8229240" cy="462564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58" name="PlaceHolder 2"/>
          <p:cNvSpPr>
            <a:spLocks noGrp="1"/>
          </p:cNvSpPr>
          <p:nvPr>
            <p:ph type="body"/>
          </p:nvPr>
        </p:nvSpPr>
        <p:spPr>
          <a:xfrm>
            <a:off x="457200" y="1696680"/>
            <a:ext cx="822924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60" name="PlaceHolder 2"/>
          <p:cNvSpPr>
            <a:spLocks noGrp="1"/>
          </p:cNvSpPr>
          <p:nvPr>
            <p:ph type="body"/>
          </p:nvPr>
        </p:nvSpPr>
        <p:spPr>
          <a:xfrm>
            <a:off x="45720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61" name="PlaceHolder 3"/>
          <p:cNvSpPr>
            <a:spLocks noGrp="1"/>
          </p:cNvSpPr>
          <p:nvPr>
            <p:ph type="body"/>
          </p:nvPr>
        </p:nvSpPr>
        <p:spPr>
          <a:xfrm>
            <a:off x="467424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457200" y="274680"/>
            <a:ext cx="7353360" cy="485748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65" name="PlaceHolder 2"/>
          <p:cNvSpPr>
            <a:spLocks noGrp="1"/>
          </p:cNvSpPr>
          <p:nvPr>
            <p:ph type="body"/>
          </p:nvPr>
        </p:nvSpPr>
        <p:spPr>
          <a:xfrm>
            <a:off x="45720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66" name="PlaceHolder 3"/>
          <p:cNvSpPr>
            <a:spLocks noGrp="1"/>
          </p:cNvSpPr>
          <p:nvPr>
            <p:ph type="body"/>
          </p:nvPr>
        </p:nvSpPr>
        <p:spPr>
          <a:xfrm>
            <a:off x="45720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67" name="PlaceHolder 4"/>
          <p:cNvSpPr>
            <a:spLocks noGrp="1"/>
          </p:cNvSpPr>
          <p:nvPr>
            <p:ph type="body"/>
          </p:nvPr>
        </p:nvSpPr>
        <p:spPr>
          <a:xfrm>
            <a:off x="467424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2" name="PlaceHolder 2"/>
          <p:cNvSpPr>
            <a:spLocks noGrp="1"/>
          </p:cNvSpPr>
          <p:nvPr>
            <p:ph type="subTitle"/>
          </p:nvPr>
        </p:nvSpPr>
        <p:spPr>
          <a:xfrm>
            <a:off x="457200" y="1696680"/>
            <a:ext cx="8229240" cy="462564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69" name="PlaceHolder 2"/>
          <p:cNvSpPr>
            <a:spLocks noGrp="1"/>
          </p:cNvSpPr>
          <p:nvPr>
            <p:ph type="body"/>
          </p:nvPr>
        </p:nvSpPr>
        <p:spPr>
          <a:xfrm>
            <a:off x="45720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70" name="PlaceHolder 3"/>
          <p:cNvSpPr>
            <a:spLocks noGrp="1"/>
          </p:cNvSpPr>
          <p:nvPr>
            <p:ph type="body"/>
          </p:nvPr>
        </p:nvSpPr>
        <p:spPr>
          <a:xfrm>
            <a:off x="467424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71" name="PlaceHolder 4"/>
          <p:cNvSpPr>
            <a:spLocks noGrp="1"/>
          </p:cNvSpPr>
          <p:nvPr>
            <p:ph type="body"/>
          </p:nvPr>
        </p:nvSpPr>
        <p:spPr>
          <a:xfrm>
            <a:off x="467424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73" name="PlaceHolder 2"/>
          <p:cNvSpPr>
            <a:spLocks noGrp="1"/>
          </p:cNvSpPr>
          <p:nvPr>
            <p:ph type="body"/>
          </p:nvPr>
        </p:nvSpPr>
        <p:spPr>
          <a:xfrm>
            <a:off x="45720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74" name="PlaceHolder 3"/>
          <p:cNvSpPr>
            <a:spLocks noGrp="1"/>
          </p:cNvSpPr>
          <p:nvPr>
            <p:ph type="body"/>
          </p:nvPr>
        </p:nvSpPr>
        <p:spPr>
          <a:xfrm>
            <a:off x="467424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75" name="PlaceHolder 4"/>
          <p:cNvSpPr>
            <a:spLocks noGrp="1"/>
          </p:cNvSpPr>
          <p:nvPr>
            <p:ph type="body"/>
          </p:nvPr>
        </p:nvSpPr>
        <p:spPr>
          <a:xfrm>
            <a:off x="457200" y="4112640"/>
            <a:ext cx="822924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77" name="PlaceHolder 2"/>
          <p:cNvSpPr>
            <a:spLocks noGrp="1"/>
          </p:cNvSpPr>
          <p:nvPr>
            <p:ph type="body"/>
          </p:nvPr>
        </p:nvSpPr>
        <p:spPr>
          <a:xfrm>
            <a:off x="457200" y="1696680"/>
            <a:ext cx="822924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78" name="PlaceHolder 3"/>
          <p:cNvSpPr>
            <a:spLocks noGrp="1"/>
          </p:cNvSpPr>
          <p:nvPr>
            <p:ph type="body"/>
          </p:nvPr>
        </p:nvSpPr>
        <p:spPr>
          <a:xfrm>
            <a:off x="457200" y="4112640"/>
            <a:ext cx="822924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80" name="PlaceHolder 2"/>
          <p:cNvSpPr>
            <a:spLocks noGrp="1"/>
          </p:cNvSpPr>
          <p:nvPr>
            <p:ph type="body"/>
          </p:nvPr>
        </p:nvSpPr>
        <p:spPr>
          <a:xfrm>
            <a:off x="45720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81" name="PlaceHolder 3"/>
          <p:cNvSpPr>
            <a:spLocks noGrp="1"/>
          </p:cNvSpPr>
          <p:nvPr>
            <p:ph type="body"/>
          </p:nvPr>
        </p:nvSpPr>
        <p:spPr>
          <a:xfrm>
            <a:off x="467424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82" name="PlaceHolder 4"/>
          <p:cNvSpPr>
            <a:spLocks noGrp="1"/>
          </p:cNvSpPr>
          <p:nvPr>
            <p:ph type="body"/>
          </p:nvPr>
        </p:nvSpPr>
        <p:spPr>
          <a:xfrm>
            <a:off x="467424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83" name="PlaceHolder 5"/>
          <p:cNvSpPr>
            <a:spLocks noGrp="1"/>
          </p:cNvSpPr>
          <p:nvPr>
            <p:ph type="body"/>
          </p:nvPr>
        </p:nvSpPr>
        <p:spPr>
          <a:xfrm>
            <a:off x="45720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85" name="PlaceHolder 2"/>
          <p:cNvSpPr>
            <a:spLocks noGrp="1"/>
          </p:cNvSpPr>
          <p:nvPr>
            <p:ph type="body"/>
          </p:nvPr>
        </p:nvSpPr>
        <p:spPr>
          <a:xfrm>
            <a:off x="457200" y="169668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86" name="PlaceHolder 3"/>
          <p:cNvSpPr>
            <a:spLocks noGrp="1"/>
          </p:cNvSpPr>
          <p:nvPr>
            <p:ph type="body"/>
          </p:nvPr>
        </p:nvSpPr>
        <p:spPr>
          <a:xfrm>
            <a:off x="3239640" y="169668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87" name="PlaceHolder 4"/>
          <p:cNvSpPr>
            <a:spLocks noGrp="1"/>
          </p:cNvSpPr>
          <p:nvPr>
            <p:ph type="body"/>
          </p:nvPr>
        </p:nvSpPr>
        <p:spPr>
          <a:xfrm>
            <a:off x="6022080" y="169668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88" name="PlaceHolder 5"/>
          <p:cNvSpPr>
            <a:spLocks noGrp="1"/>
          </p:cNvSpPr>
          <p:nvPr>
            <p:ph type="body"/>
          </p:nvPr>
        </p:nvSpPr>
        <p:spPr>
          <a:xfrm>
            <a:off x="6022080" y="411264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89" name="PlaceHolder 6"/>
          <p:cNvSpPr>
            <a:spLocks noGrp="1"/>
          </p:cNvSpPr>
          <p:nvPr>
            <p:ph type="body"/>
          </p:nvPr>
        </p:nvSpPr>
        <p:spPr>
          <a:xfrm>
            <a:off x="3239640" y="411264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90" name="PlaceHolder 7"/>
          <p:cNvSpPr>
            <a:spLocks noGrp="1"/>
          </p:cNvSpPr>
          <p:nvPr>
            <p:ph type="body"/>
          </p:nvPr>
        </p:nvSpPr>
        <p:spPr>
          <a:xfrm>
            <a:off x="457200" y="411264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01" name="PlaceHolder 2"/>
          <p:cNvSpPr>
            <a:spLocks noGrp="1"/>
          </p:cNvSpPr>
          <p:nvPr>
            <p:ph type="subTitle"/>
          </p:nvPr>
        </p:nvSpPr>
        <p:spPr>
          <a:xfrm>
            <a:off x="457200" y="1696680"/>
            <a:ext cx="8229240" cy="462564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03" name="PlaceHolder 2"/>
          <p:cNvSpPr>
            <a:spLocks noGrp="1"/>
          </p:cNvSpPr>
          <p:nvPr>
            <p:ph type="body"/>
          </p:nvPr>
        </p:nvSpPr>
        <p:spPr>
          <a:xfrm>
            <a:off x="457200" y="1696680"/>
            <a:ext cx="822924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05" name="PlaceHolder 2"/>
          <p:cNvSpPr>
            <a:spLocks noGrp="1"/>
          </p:cNvSpPr>
          <p:nvPr>
            <p:ph type="body"/>
          </p:nvPr>
        </p:nvSpPr>
        <p:spPr>
          <a:xfrm>
            <a:off x="45720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06" name="PlaceHolder 3"/>
          <p:cNvSpPr>
            <a:spLocks noGrp="1"/>
          </p:cNvSpPr>
          <p:nvPr>
            <p:ph type="body"/>
          </p:nvPr>
        </p:nvSpPr>
        <p:spPr>
          <a:xfrm>
            <a:off x="467424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4" name="PlaceHolder 2"/>
          <p:cNvSpPr>
            <a:spLocks noGrp="1"/>
          </p:cNvSpPr>
          <p:nvPr>
            <p:ph type="body"/>
          </p:nvPr>
        </p:nvSpPr>
        <p:spPr>
          <a:xfrm>
            <a:off x="457200" y="1696680"/>
            <a:ext cx="822924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8" name="PlaceHolder 1"/>
          <p:cNvSpPr>
            <a:spLocks noGrp="1"/>
          </p:cNvSpPr>
          <p:nvPr>
            <p:ph type="subTitle"/>
          </p:nvPr>
        </p:nvSpPr>
        <p:spPr>
          <a:xfrm>
            <a:off x="457200" y="274680"/>
            <a:ext cx="7353360" cy="485748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10" name="PlaceHolder 2"/>
          <p:cNvSpPr>
            <a:spLocks noGrp="1"/>
          </p:cNvSpPr>
          <p:nvPr>
            <p:ph type="body"/>
          </p:nvPr>
        </p:nvSpPr>
        <p:spPr>
          <a:xfrm>
            <a:off x="45720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11" name="PlaceHolder 3"/>
          <p:cNvSpPr>
            <a:spLocks noGrp="1"/>
          </p:cNvSpPr>
          <p:nvPr>
            <p:ph type="body"/>
          </p:nvPr>
        </p:nvSpPr>
        <p:spPr>
          <a:xfrm>
            <a:off x="45720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12" name="PlaceHolder 4"/>
          <p:cNvSpPr>
            <a:spLocks noGrp="1"/>
          </p:cNvSpPr>
          <p:nvPr>
            <p:ph type="body"/>
          </p:nvPr>
        </p:nvSpPr>
        <p:spPr>
          <a:xfrm>
            <a:off x="467424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14" name="PlaceHolder 2"/>
          <p:cNvSpPr>
            <a:spLocks noGrp="1"/>
          </p:cNvSpPr>
          <p:nvPr>
            <p:ph type="body"/>
          </p:nvPr>
        </p:nvSpPr>
        <p:spPr>
          <a:xfrm>
            <a:off x="45720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15" name="PlaceHolder 3"/>
          <p:cNvSpPr>
            <a:spLocks noGrp="1"/>
          </p:cNvSpPr>
          <p:nvPr>
            <p:ph type="body"/>
          </p:nvPr>
        </p:nvSpPr>
        <p:spPr>
          <a:xfrm>
            <a:off x="467424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16" name="PlaceHolder 4"/>
          <p:cNvSpPr>
            <a:spLocks noGrp="1"/>
          </p:cNvSpPr>
          <p:nvPr>
            <p:ph type="body"/>
          </p:nvPr>
        </p:nvSpPr>
        <p:spPr>
          <a:xfrm>
            <a:off x="467424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18" name="PlaceHolder 2"/>
          <p:cNvSpPr>
            <a:spLocks noGrp="1"/>
          </p:cNvSpPr>
          <p:nvPr>
            <p:ph type="body"/>
          </p:nvPr>
        </p:nvSpPr>
        <p:spPr>
          <a:xfrm>
            <a:off x="45720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19" name="PlaceHolder 3"/>
          <p:cNvSpPr>
            <a:spLocks noGrp="1"/>
          </p:cNvSpPr>
          <p:nvPr>
            <p:ph type="body"/>
          </p:nvPr>
        </p:nvSpPr>
        <p:spPr>
          <a:xfrm>
            <a:off x="467424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20" name="PlaceHolder 4"/>
          <p:cNvSpPr>
            <a:spLocks noGrp="1"/>
          </p:cNvSpPr>
          <p:nvPr>
            <p:ph type="body"/>
          </p:nvPr>
        </p:nvSpPr>
        <p:spPr>
          <a:xfrm>
            <a:off x="457200" y="4112640"/>
            <a:ext cx="822924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22" name="PlaceHolder 2"/>
          <p:cNvSpPr>
            <a:spLocks noGrp="1"/>
          </p:cNvSpPr>
          <p:nvPr>
            <p:ph type="body"/>
          </p:nvPr>
        </p:nvSpPr>
        <p:spPr>
          <a:xfrm>
            <a:off x="457200" y="1696680"/>
            <a:ext cx="822924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23" name="PlaceHolder 3"/>
          <p:cNvSpPr>
            <a:spLocks noGrp="1"/>
          </p:cNvSpPr>
          <p:nvPr>
            <p:ph type="body"/>
          </p:nvPr>
        </p:nvSpPr>
        <p:spPr>
          <a:xfrm>
            <a:off x="457200" y="4112640"/>
            <a:ext cx="822924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25" name="PlaceHolder 2"/>
          <p:cNvSpPr>
            <a:spLocks noGrp="1"/>
          </p:cNvSpPr>
          <p:nvPr>
            <p:ph type="body"/>
          </p:nvPr>
        </p:nvSpPr>
        <p:spPr>
          <a:xfrm>
            <a:off x="45720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26" name="PlaceHolder 3"/>
          <p:cNvSpPr>
            <a:spLocks noGrp="1"/>
          </p:cNvSpPr>
          <p:nvPr>
            <p:ph type="body"/>
          </p:nvPr>
        </p:nvSpPr>
        <p:spPr>
          <a:xfrm>
            <a:off x="467424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27" name="PlaceHolder 4"/>
          <p:cNvSpPr>
            <a:spLocks noGrp="1"/>
          </p:cNvSpPr>
          <p:nvPr>
            <p:ph type="body"/>
          </p:nvPr>
        </p:nvSpPr>
        <p:spPr>
          <a:xfrm>
            <a:off x="467424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28" name="PlaceHolder 5"/>
          <p:cNvSpPr>
            <a:spLocks noGrp="1"/>
          </p:cNvSpPr>
          <p:nvPr>
            <p:ph type="body"/>
          </p:nvPr>
        </p:nvSpPr>
        <p:spPr>
          <a:xfrm>
            <a:off x="45720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30" name="PlaceHolder 2"/>
          <p:cNvSpPr>
            <a:spLocks noGrp="1"/>
          </p:cNvSpPr>
          <p:nvPr>
            <p:ph type="body"/>
          </p:nvPr>
        </p:nvSpPr>
        <p:spPr>
          <a:xfrm>
            <a:off x="457200" y="169668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31" name="PlaceHolder 3"/>
          <p:cNvSpPr>
            <a:spLocks noGrp="1"/>
          </p:cNvSpPr>
          <p:nvPr>
            <p:ph type="body"/>
          </p:nvPr>
        </p:nvSpPr>
        <p:spPr>
          <a:xfrm>
            <a:off x="3239640" y="169668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32" name="PlaceHolder 4"/>
          <p:cNvSpPr>
            <a:spLocks noGrp="1"/>
          </p:cNvSpPr>
          <p:nvPr>
            <p:ph type="body"/>
          </p:nvPr>
        </p:nvSpPr>
        <p:spPr>
          <a:xfrm>
            <a:off x="6022080" y="169668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33" name="PlaceHolder 5"/>
          <p:cNvSpPr>
            <a:spLocks noGrp="1"/>
          </p:cNvSpPr>
          <p:nvPr>
            <p:ph type="body"/>
          </p:nvPr>
        </p:nvSpPr>
        <p:spPr>
          <a:xfrm>
            <a:off x="6022080" y="411264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34" name="PlaceHolder 6"/>
          <p:cNvSpPr>
            <a:spLocks noGrp="1"/>
          </p:cNvSpPr>
          <p:nvPr>
            <p:ph type="body"/>
          </p:nvPr>
        </p:nvSpPr>
        <p:spPr>
          <a:xfrm>
            <a:off x="3239640" y="411264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35" name="PlaceHolder 7"/>
          <p:cNvSpPr>
            <a:spLocks noGrp="1"/>
          </p:cNvSpPr>
          <p:nvPr>
            <p:ph type="body"/>
          </p:nvPr>
        </p:nvSpPr>
        <p:spPr>
          <a:xfrm>
            <a:off x="457200" y="411264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6" name="PlaceHolder 2"/>
          <p:cNvSpPr>
            <a:spLocks noGrp="1"/>
          </p:cNvSpPr>
          <p:nvPr>
            <p:ph type="body"/>
          </p:nvPr>
        </p:nvSpPr>
        <p:spPr>
          <a:xfrm>
            <a:off x="45720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7" name="PlaceHolder 3"/>
          <p:cNvSpPr>
            <a:spLocks noGrp="1"/>
          </p:cNvSpPr>
          <p:nvPr>
            <p:ph type="body"/>
          </p:nvPr>
        </p:nvSpPr>
        <p:spPr>
          <a:xfrm>
            <a:off x="467424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457200" y="274680"/>
            <a:ext cx="7353360" cy="485748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21" name="PlaceHolder 2"/>
          <p:cNvSpPr>
            <a:spLocks noGrp="1"/>
          </p:cNvSpPr>
          <p:nvPr>
            <p:ph type="body"/>
          </p:nvPr>
        </p:nvSpPr>
        <p:spPr>
          <a:xfrm>
            <a:off x="45720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22" name="PlaceHolder 3"/>
          <p:cNvSpPr>
            <a:spLocks noGrp="1"/>
          </p:cNvSpPr>
          <p:nvPr>
            <p:ph type="body"/>
          </p:nvPr>
        </p:nvSpPr>
        <p:spPr>
          <a:xfrm>
            <a:off x="45720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23" name="PlaceHolder 4"/>
          <p:cNvSpPr>
            <a:spLocks noGrp="1"/>
          </p:cNvSpPr>
          <p:nvPr>
            <p:ph type="body"/>
          </p:nvPr>
        </p:nvSpPr>
        <p:spPr>
          <a:xfrm>
            <a:off x="467424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25" name="PlaceHolder 2"/>
          <p:cNvSpPr>
            <a:spLocks noGrp="1"/>
          </p:cNvSpPr>
          <p:nvPr>
            <p:ph type="body"/>
          </p:nvPr>
        </p:nvSpPr>
        <p:spPr>
          <a:xfrm>
            <a:off x="45720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26" name="PlaceHolder 3"/>
          <p:cNvSpPr>
            <a:spLocks noGrp="1"/>
          </p:cNvSpPr>
          <p:nvPr>
            <p:ph type="body"/>
          </p:nvPr>
        </p:nvSpPr>
        <p:spPr>
          <a:xfrm>
            <a:off x="467424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27" name="PlaceHolder 4"/>
          <p:cNvSpPr>
            <a:spLocks noGrp="1"/>
          </p:cNvSpPr>
          <p:nvPr>
            <p:ph type="body"/>
          </p:nvPr>
        </p:nvSpPr>
        <p:spPr>
          <a:xfrm>
            <a:off x="467424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29" name="PlaceHolder 2"/>
          <p:cNvSpPr>
            <a:spLocks noGrp="1"/>
          </p:cNvSpPr>
          <p:nvPr>
            <p:ph type="body"/>
          </p:nvPr>
        </p:nvSpPr>
        <p:spPr>
          <a:xfrm>
            <a:off x="45720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30" name="PlaceHolder 3"/>
          <p:cNvSpPr>
            <a:spLocks noGrp="1"/>
          </p:cNvSpPr>
          <p:nvPr>
            <p:ph type="body"/>
          </p:nvPr>
        </p:nvSpPr>
        <p:spPr>
          <a:xfrm>
            <a:off x="467424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31" name="PlaceHolder 4"/>
          <p:cNvSpPr>
            <a:spLocks noGrp="1"/>
          </p:cNvSpPr>
          <p:nvPr>
            <p:ph type="body"/>
          </p:nvPr>
        </p:nvSpPr>
        <p:spPr>
          <a:xfrm>
            <a:off x="457200" y="4112640"/>
            <a:ext cx="822924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slideLayout" Target="../slideLayouts/slideLayout1.xml"/><Relationship Id="rId9" Type="http://schemas.openxmlformats.org/officeDocument/2006/relationships/slideLayout" Target="../slideLayouts/slideLayout2.xml"/><Relationship Id="rId10" Type="http://schemas.openxmlformats.org/officeDocument/2006/relationships/slideLayout" Target="../slideLayouts/slideLayout3.xml"/><Relationship Id="rId11" Type="http://schemas.openxmlformats.org/officeDocument/2006/relationships/slideLayout" Target="../slideLayouts/slideLayout4.xml"/><Relationship Id="rId12" Type="http://schemas.openxmlformats.org/officeDocument/2006/relationships/slideLayout" Target="../slideLayouts/slideLayout5.xml"/><Relationship Id="rId13" Type="http://schemas.openxmlformats.org/officeDocument/2006/relationships/slideLayout" Target="../slideLayouts/slideLayout6.xml"/><Relationship Id="rId14" Type="http://schemas.openxmlformats.org/officeDocument/2006/relationships/slideLayout" Target="../slideLayouts/slideLayout7.xml"/><Relationship Id="rId15" Type="http://schemas.openxmlformats.org/officeDocument/2006/relationships/slideLayout" Target="../slideLayouts/slideLayout8.xml"/><Relationship Id="rId16" Type="http://schemas.openxmlformats.org/officeDocument/2006/relationships/slideLayout" Target="../slideLayouts/slideLayout9.xml"/><Relationship Id="rId17" Type="http://schemas.openxmlformats.org/officeDocument/2006/relationships/slideLayout" Target="../slideLayouts/slideLayout10.xml"/><Relationship Id="rId18" Type="http://schemas.openxmlformats.org/officeDocument/2006/relationships/slideLayout" Target="../slideLayouts/slideLayout11.xml"/><Relationship Id="rId19"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 Id="rId11" Type="http://schemas.openxmlformats.org/officeDocument/2006/relationships/slideLayout" Target="../slideLayouts/slideLayout19.xml"/><Relationship Id="rId12" Type="http://schemas.openxmlformats.org/officeDocument/2006/relationships/slideLayout" Target="../slideLayouts/slideLayout20.xml"/><Relationship Id="rId13" Type="http://schemas.openxmlformats.org/officeDocument/2006/relationships/slideLayout" Target="../slideLayouts/slideLayout21.xml"/><Relationship Id="rId14" Type="http://schemas.openxmlformats.org/officeDocument/2006/relationships/slideLayout" Target="../slideLayouts/slideLayout22.xml"/><Relationship Id="rId15" Type="http://schemas.openxmlformats.org/officeDocument/2006/relationships/slideLayout" Target="../slideLayouts/slideLayout23.xml"/><Relationship Id="rId16"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slideLayout" Target="../slideLayouts/slideLayout29.xml"/><Relationship Id="rId11" Type="http://schemas.openxmlformats.org/officeDocument/2006/relationships/slideLayout" Target="../slideLayouts/slideLayout30.xml"/><Relationship Id="rId12" Type="http://schemas.openxmlformats.org/officeDocument/2006/relationships/slideLayout" Target="../slideLayouts/slideLayout31.xml"/><Relationship Id="rId13" Type="http://schemas.openxmlformats.org/officeDocument/2006/relationships/slideLayout" Target="../slideLayouts/slideLayout32.xml"/><Relationship Id="rId14" Type="http://schemas.openxmlformats.org/officeDocument/2006/relationships/slideLayout" Target="../slideLayouts/slideLayout33.xml"/><Relationship Id="rId15" Type="http://schemas.openxmlformats.org/officeDocument/2006/relationships/slideLayout" Target="../slideLayouts/slideLayout34.xml"/><Relationship Id="rId16" Type="http://schemas.openxmlformats.org/officeDocument/2006/relationships/slideLayout" Target="../slideLayouts/slideLayout35.xml"/><Relationship Id="rId17"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Picture 6" descr=""/>
          <p:cNvPicPr/>
          <p:nvPr/>
        </p:nvPicPr>
        <p:blipFill>
          <a:blip r:embed="rId2"/>
          <a:stretch/>
        </p:blipFill>
        <p:spPr>
          <a:xfrm>
            <a:off x="0" y="0"/>
            <a:ext cx="9143640" cy="6857640"/>
          </a:xfrm>
          <a:prstGeom prst="rect">
            <a:avLst/>
          </a:prstGeom>
          <a:ln>
            <a:noFill/>
          </a:ln>
        </p:spPr>
      </p:pic>
      <p:pic>
        <p:nvPicPr>
          <p:cNvPr id="1" name="Picture 7" descr=""/>
          <p:cNvPicPr/>
          <p:nvPr/>
        </p:nvPicPr>
        <p:blipFill>
          <a:blip r:embed="rId3"/>
          <a:stretch/>
        </p:blipFill>
        <p:spPr>
          <a:xfrm>
            <a:off x="-16920" y="1447200"/>
            <a:ext cx="9160560" cy="129240"/>
          </a:xfrm>
          <a:prstGeom prst="rect">
            <a:avLst/>
          </a:prstGeom>
          <a:ln>
            <a:noFill/>
          </a:ln>
        </p:spPr>
      </p:pic>
      <p:pic>
        <p:nvPicPr>
          <p:cNvPr id="2" name="Picture 13" descr=""/>
          <p:cNvPicPr/>
          <p:nvPr/>
        </p:nvPicPr>
        <p:blipFill>
          <a:blip r:embed="rId4"/>
          <a:stretch/>
        </p:blipFill>
        <p:spPr>
          <a:xfrm>
            <a:off x="7810920" y="227160"/>
            <a:ext cx="1080000" cy="1080000"/>
          </a:xfrm>
          <a:prstGeom prst="rect">
            <a:avLst/>
          </a:prstGeom>
          <a:ln>
            <a:noFill/>
          </a:ln>
        </p:spPr>
      </p:pic>
      <p:pic>
        <p:nvPicPr>
          <p:cNvPr id="3" name="Picture 9" descr=""/>
          <p:cNvPicPr/>
          <p:nvPr/>
        </p:nvPicPr>
        <p:blipFill>
          <a:blip r:embed="rId5"/>
          <a:stretch/>
        </p:blipFill>
        <p:spPr>
          <a:xfrm>
            <a:off x="0" y="0"/>
            <a:ext cx="9143640" cy="6857640"/>
          </a:xfrm>
          <a:prstGeom prst="rect">
            <a:avLst/>
          </a:prstGeom>
          <a:ln>
            <a:noFill/>
          </a:ln>
        </p:spPr>
      </p:pic>
      <p:sp>
        <p:nvSpPr>
          <p:cNvPr id="4"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b="0" lang="en-US" sz="3200" spc="-1" strike="noStrike">
                <a:solidFill>
                  <a:srgbClr val="205595"/>
                </a:solidFill>
                <a:uFill>
                  <a:solidFill>
                    <a:srgbClr val="ffffff"/>
                  </a:solidFill>
                </a:uFill>
                <a:latin typeface="Calibri"/>
              </a:rPr>
              <a:t>Titelmasterformat durch Klicken bearbeiten</a:t>
            </a:r>
            <a:endParaRPr b="0" lang="en-US" sz="3200" spc="-1" strike="noStrike">
              <a:solidFill>
                <a:srgbClr val="000000"/>
              </a:solidFill>
              <a:uFill>
                <a:solidFill>
                  <a:srgbClr val="ffffff"/>
                </a:solidFill>
              </a:uFill>
              <a:latin typeface="Calibri"/>
            </a:endParaRPr>
          </a:p>
        </p:txBody>
      </p:sp>
      <p:sp>
        <p:nvSpPr>
          <p:cNvPr id="5" name="PlaceHolder 2"/>
          <p:cNvSpPr>
            <a:spLocks noGrp="1"/>
          </p:cNvSpPr>
          <p:nvPr>
            <p:ph type="dt"/>
          </p:nvPr>
        </p:nvSpPr>
        <p:spPr>
          <a:xfrm>
            <a:off x="457200" y="6430680"/>
            <a:ext cx="2133360" cy="364680"/>
          </a:xfrm>
          <a:prstGeom prst="rect">
            <a:avLst/>
          </a:prstGeom>
        </p:spPr>
        <p:txBody>
          <a:bodyPr anchor="ctr"/>
          <a:p>
            <a:pPr>
              <a:lnSpc>
                <a:spcPct val="100000"/>
              </a:lnSpc>
            </a:pPr>
            <a:fld id="{72AF39E1-29DD-40D6-A2A4-891283750BB8}" type="datetime1">
              <a:rPr b="0" lang="de-DE" sz="1200" spc="-1" strike="noStrike">
                <a:solidFill>
                  <a:srgbClr val="ffffff"/>
                </a:solidFill>
                <a:uFill>
                  <a:solidFill>
                    <a:srgbClr val="ffffff"/>
                  </a:solidFill>
                </a:uFill>
                <a:latin typeface="Calibri"/>
              </a:rPr>
              <a:t>08.05.2018</a:t>
            </a:fld>
            <a:endParaRPr b="0" lang="de-DE" sz="1400" spc="-1" strike="noStrike">
              <a:solidFill>
                <a:srgbClr val="000000"/>
              </a:solidFill>
              <a:uFill>
                <a:solidFill>
                  <a:srgbClr val="ffffff"/>
                </a:solidFill>
              </a:uFill>
              <a:latin typeface="Times New Roman"/>
            </a:endParaRPr>
          </a:p>
        </p:txBody>
      </p:sp>
      <p:sp>
        <p:nvSpPr>
          <p:cNvPr id="6" name="PlaceHolder 3"/>
          <p:cNvSpPr>
            <a:spLocks noGrp="1"/>
          </p:cNvSpPr>
          <p:nvPr>
            <p:ph type="ftr"/>
          </p:nvPr>
        </p:nvSpPr>
        <p:spPr>
          <a:xfrm>
            <a:off x="3124080" y="6430680"/>
            <a:ext cx="2895120" cy="364680"/>
          </a:xfrm>
          <a:prstGeom prst="rect">
            <a:avLst/>
          </a:prstGeom>
        </p:spPr>
        <p:txBody>
          <a:bodyPr anchor="ctr"/>
          <a:p>
            <a:endParaRPr b="0" lang="de-DE" sz="2400" spc="-1" strike="noStrike">
              <a:solidFill>
                <a:srgbClr val="000000"/>
              </a:solidFill>
              <a:uFill>
                <a:solidFill>
                  <a:srgbClr val="ffffff"/>
                </a:solidFill>
              </a:uFill>
              <a:latin typeface="Times New Roman"/>
            </a:endParaRPr>
          </a:p>
        </p:txBody>
      </p:sp>
      <p:sp>
        <p:nvSpPr>
          <p:cNvPr id="7" name="PlaceHolder 4"/>
          <p:cNvSpPr>
            <a:spLocks noGrp="1"/>
          </p:cNvSpPr>
          <p:nvPr>
            <p:ph type="sldNum"/>
          </p:nvPr>
        </p:nvSpPr>
        <p:spPr>
          <a:xfrm>
            <a:off x="6553080" y="6430680"/>
            <a:ext cx="2133360" cy="364680"/>
          </a:xfrm>
          <a:prstGeom prst="rect">
            <a:avLst/>
          </a:prstGeom>
        </p:spPr>
        <p:txBody>
          <a:bodyPr anchor="ctr"/>
          <a:p>
            <a:pPr algn="r">
              <a:lnSpc>
                <a:spcPct val="100000"/>
              </a:lnSpc>
            </a:pPr>
            <a:fld id="{7B247165-7899-4152-9DD4-879CB2FFBDAF}"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8" name="Picture 10" descr=""/>
          <p:cNvPicPr/>
          <p:nvPr/>
        </p:nvPicPr>
        <p:blipFill>
          <a:blip r:embed="rId6"/>
          <a:stretch/>
        </p:blipFill>
        <p:spPr>
          <a:xfrm>
            <a:off x="539640" y="3674520"/>
            <a:ext cx="8064000" cy="114120"/>
          </a:xfrm>
          <a:prstGeom prst="rect">
            <a:avLst/>
          </a:prstGeom>
          <a:ln>
            <a:noFill/>
          </a:ln>
        </p:spPr>
      </p:pic>
      <p:pic>
        <p:nvPicPr>
          <p:cNvPr id="9" name="Picture 2" descr=""/>
          <p:cNvPicPr/>
          <p:nvPr/>
        </p:nvPicPr>
        <p:blipFill>
          <a:blip r:embed="rId7"/>
          <a:stretch/>
        </p:blipFill>
        <p:spPr>
          <a:xfrm>
            <a:off x="2158560" y="433800"/>
            <a:ext cx="4826520" cy="1262520"/>
          </a:xfrm>
          <a:prstGeom prst="rect">
            <a:avLst/>
          </a:prstGeom>
          <a:ln>
            <a:noFill/>
          </a:ln>
        </p:spPr>
      </p:pic>
      <p:sp>
        <p:nvSpPr>
          <p:cNvPr id="10" name="PlaceHolder 5"/>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en-US" sz="2800" spc="-1" strike="noStrike">
                <a:solidFill>
                  <a:srgbClr val="000000"/>
                </a:solidFill>
                <a:uFill>
                  <a:solidFill>
                    <a:srgbClr val="ffffff"/>
                  </a:solidFill>
                </a:uFill>
                <a:latin typeface="Calibri"/>
              </a:rPr>
              <a:t>Format des Gliederungstextes durch Klicken bearbeiten</a:t>
            </a:r>
            <a:endParaRPr b="0" lang="en-US" sz="2800" spc="-1" strike="noStrike">
              <a:solidFill>
                <a:srgbClr val="000000"/>
              </a:solidFill>
              <a:uFill>
                <a:solidFill>
                  <a:srgbClr val="ffffff"/>
                </a:solidFill>
              </a:uFill>
              <a:latin typeface="Calibri"/>
            </a:endParaRPr>
          </a:p>
          <a:p>
            <a:pPr lvl="1" marL="864000" indent="-324000">
              <a:buClr>
                <a:srgbClr val="000000"/>
              </a:buClr>
              <a:buSzPct val="75000"/>
              <a:buFont typeface="Symbol" charset="2"/>
              <a:buChar char=""/>
            </a:pPr>
            <a:r>
              <a:rPr b="0" lang="en-US" sz="2000" spc="-1" strike="noStrike">
                <a:solidFill>
                  <a:srgbClr val="000000"/>
                </a:solidFill>
                <a:uFill>
                  <a:solidFill>
                    <a:srgbClr val="ffffff"/>
                  </a:solidFill>
                </a:uFill>
                <a:latin typeface="Calibri"/>
              </a:rPr>
              <a:t>Zweite Gliederungsebene</a:t>
            </a:r>
            <a:endParaRPr b="0" lang="en-US" sz="200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b="0" lang="en-US" sz="1800" spc="-1" strike="noStrike">
                <a:solidFill>
                  <a:srgbClr val="000000"/>
                </a:solidFill>
                <a:uFill>
                  <a:solidFill>
                    <a:srgbClr val="ffffff"/>
                  </a:solidFill>
                </a:uFill>
                <a:latin typeface="Calibri"/>
              </a:rPr>
              <a:t>Dritte Gliederungsebene</a:t>
            </a:r>
            <a:endParaRPr b="0" lang="en-US" sz="180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b="0" lang="en-US" sz="1800" spc="-1" strike="noStrike">
                <a:solidFill>
                  <a:srgbClr val="000000"/>
                </a:solidFill>
                <a:uFill>
                  <a:solidFill>
                    <a:srgbClr val="ffffff"/>
                  </a:solidFill>
                </a:uFill>
                <a:latin typeface="Calibri"/>
              </a:rPr>
              <a:t>Vierte Gliederungsebene</a:t>
            </a:r>
            <a:endParaRPr b="0" lang="en-US" sz="180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Calibri"/>
              </a:rPr>
              <a:t>Fünfte Gliederungsebene</a:t>
            </a:r>
            <a:endParaRPr b="0" lang="en-US" sz="200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Calibri"/>
              </a:rPr>
              <a:t>Sechste Gliederungsebene</a:t>
            </a:r>
            <a:endParaRPr b="0" lang="en-US" sz="2000" spc="-1" strike="noStrike">
              <a:solidFill>
                <a:srgbClr val="000000"/>
              </a:solidFill>
              <a:uFill>
                <a:solidFill>
                  <a:srgbClr val="ffffff"/>
                </a:solidFill>
              </a:uFill>
              <a:latin typeface="Calibri"/>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Calibri"/>
              </a:rPr>
              <a:t>Siebte Gliederungsebene</a:t>
            </a:r>
            <a:endParaRPr b="0" lang="en-US" sz="2000" spc="-1" strike="noStrike">
              <a:solidFill>
                <a:srgbClr val="000000"/>
              </a:solidFill>
              <a:uFill>
                <a:solidFill>
                  <a:srgbClr val="ffffff"/>
                </a:solidFill>
              </a:uFill>
              <a:latin typeface="Calibri"/>
            </a:endParaRPr>
          </a:p>
        </p:txBody>
      </p:sp>
    </p:spTree>
  </p:cSld>
  <p:clrMap bg1="lt1" bg2="lt2" tx1="dk1" tx2="dk2" accent1="accent1" accent2="accent2" accent3="accent3" accent4="accent4" accent5="accent5" accent6="accent6" hlink="hlink" folHlink="folHlink"/>
  <p:sldLayoutIdLst>
    <p:sldLayoutId id="2147483649" r:id="rId8"/>
    <p:sldLayoutId id="2147483650"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 id="2147483660" r:id="rId19"/>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7" name="Picture 6" descr=""/>
          <p:cNvPicPr/>
          <p:nvPr/>
        </p:nvPicPr>
        <p:blipFill>
          <a:blip r:embed="rId2"/>
          <a:stretch/>
        </p:blipFill>
        <p:spPr>
          <a:xfrm>
            <a:off x="0" y="0"/>
            <a:ext cx="9143640" cy="6857640"/>
          </a:xfrm>
          <a:prstGeom prst="rect">
            <a:avLst/>
          </a:prstGeom>
          <a:ln>
            <a:noFill/>
          </a:ln>
        </p:spPr>
      </p:pic>
      <p:pic>
        <p:nvPicPr>
          <p:cNvPr id="48" name="Picture 7" descr=""/>
          <p:cNvPicPr/>
          <p:nvPr/>
        </p:nvPicPr>
        <p:blipFill>
          <a:blip r:embed="rId3"/>
          <a:stretch/>
        </p:blipFill>
        <p:spPr>
          <a:xfrm>
            <a:off x="-16920" y="1447200"/>
            <a:ext cx="9160560" cy="129240"/>
          </a:xfrm>
          <a:prstGeom prst="rect">
            <a:avLst/>
          </a:prstGeom>
          <a:ln>
            <a:noFill/>
          </a:ln>
        </p:spPr>
      </p:pic>
      <p:pic>
        <p:nvPicPr>
          <p:cNvPr id="49" name="Picture 13" descr=""/>
          <p:cNvPicPr/>
          <p:nvPr/>
        </p:nvPicPr>
        <p:blipFill>
          <a:blip r:embed="rId4"/>
          <a:stretch/>
        </p:blipFill>
        <p:spPr>
          <a:xfrm>
            <a:off x="7810920" y="227160"/>
            <a:ext cx="1080000" cy="1080000"/>
          </a:xfrm>
          <a:prstGeom prst="rect">
            <a:avLst/>
          </a:prstGeom>
          <a:ln>
            <a:noFill/>
          </a:ln>
        </p:spPr>
      </p:pic>
      <p:sp>
        <p:nvSpPr>
          <p:cNvPr id="50" name="PlaceHolder 1"/>
          <p:cNvSpPr>
            <a:spLocks noGrp="1"/>
          </p:cNvSpPr>
          <p:nvPr>
            <p:ph type="title"/>
          </p:nvPr>
        </p:nvSpPr>
        <p:spPr>
          <a:xfrm>
            <a:off x="457200" y="274680"/>
            <a:ext cx="7353360" cy="1047600"/>
          </a:xfrm>
          <a:prstGeom prst="rect">
            <a:avLst/>
          </a:prstGeom>
        </p:spPr>
        <p:txBody>
          <a:bodyPr anchor="ctr"/>
          <a:p>
            <a:pPr>
              <a:lnSpc>
                <a:spcPct val="100000"/>
              </a:lnSpc>
            </a:pPr>
            <a:r>
              <a:rPr b="0" lang="en-US" sz="3200" spc="-1" strike="noStrike">
                <a:solidFill>
                  <a:srgbClr val="205595"/>
                </a:solidFill>
                <a:uFill>
                  <a:solidFill>
                    <a:srgbClr val="ffffff"/>
                  </a:solidFill>
                </a:uFill>
                <a:latin typeface="Calibri"/>
              </a:rPr>
              <a:t>Titelmasterformat durch Klicken bearbeiten</a:t>
            </a:r>
            <a:endParaRPr b="0" lang="en-US" sz="3200" spc="-1" strike="noStrike">
              <a:solidFill>
                <a:srgbClr val="000000"/>
              </a:solidFill>
              <a:uFill>
                <a:solidFill>
                  <a:srgbClr val="ffffff"/>
                </a:solidFill>
              </a:uFill>
              <a:latin typeface="Calibri"/>
            </a:endParaRPr>
          </a:p>
        </p:txBody>
      </p:sp>
      <p:sp>
        <p:nvSpPr>
          <p:cNvPr id="51" name="PlaceHolder 2"/>
          <p:cNvSpPr>
            <a:spLocks noGrp="1"/>
          </p:cNvSpPr>
          <p:nvPr>
            <p:ph type="body"/>
          </p:nvPr>
        </p:nvSpPr>
        <p:spPr>
          <a:xfrm>
            <a:off x="457200" y="1696680"/>
            <a:ext cx="8229240" cy="4625640"/>
          </a:xfrm>
          <a:prstGeom prst="rect">
            <a:avLst/>
          </a:prstGeom>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Textmasterformat bearbeiten</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Zweite Ebene</a:t>
            </a:r>
            <a:endParaRPr b="0" lang="en-US" sz="28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en-US" sz="2000" spc="-1" strike="noStrike">
                <a:solidFill>
                  <a:srgbClr val="000000"/>
                </a:solidFill>
                <a:uFill>
                  <a:solidFill>
                    <a:srgbClr val="ffffff"/>
                  </a:solidFill>
                </a:uFill>
                <a:latin typeface="Calibri"/>
              </a:rPr>
              <a:t>Dritte Ebene</a:t>
            </a:r>
            <a:endParaRPr b="0" lang="en-US" sz="2800" spc="-1" strike="noStrike">
              <a:solidFill>
                <a:srgbClr val="000000"/>
              </a:solidFill>
              <a:uFill>
                <a:solidFill>
                  <a:srgbClr val="ffffff"/>
                </a:solidFill>
              </a:uFill>
              <a:latin typeface="Calibri"/>
            </a:endParaRPr>
          </a:p>
          <a:p>
            <a:pPr lvl="3" marL="1600200" indent="-228240">
              <a:lnSpc>
                <a:spcPct val="100000"/>
              </a:lnSpc>
              <a:buClr>
                <a:srgbClr val="000000"/>
              </a:buClr>
              <a:buFont typeface="Arial"/>
              <a:buChar char="–"/>
            </a:pPr>
            <a:r>
              <a:rPr b="0" lang="en-US" sz="1800" spc="-1" strike="noStrike">
                <a:solidFill>
                  <a:srgbClr val="000000"/>
                </a:solidFill>
                <a:uFill>
                  <a:solidFill>
                    <a:srgbClr val="ffffff"/>
                  </a:solidFill>
                </a:uFill>
                <a:latin typeface="Calibri"/>
              </a:rPr>
              <a:t>Vierte Ebene</a:t>
            </a:r>
            <a:endParaRPr b="0" lang="en-US" sz="2800" spc="-1" strike="noStrike">
              <a:solidFill>
                <a:srgbClr val="000000"/>
              </a:solidFill>
              <a:uFill>
                <a:solidFill>
                  <a:srgbClr val="ffffff"/>
                </a:solidFill>
              </a:uFill>
              <a:latin typeface="Calibri"/>
            </a:endParaRPr>
          </a:p>
          <a:p>
            <a:pPr lvl="4" marL="2057400" indent="-228240">
              <a:lnSpc>
                <a:spcPct val="100000"/>
              </a:lnSpc>
              <a:buClr>
                <a:srgbClr val="000000"/>
              </a:buClr>
              <a:buFont typeface="Arial"/>
              <a:buChar char="»"/>
            </a:pPr>
            <a:r>
              <a:rPr b="0" lang="en-US" sz="1800" spc="-1" strike="noStrike">
                <a:solidFill>
                  <a:srgbClr val="000000"/>
                </a:solidFill>
                <a:uFill>
                  <a:solidFill>
                    <a:srgbClr val="ffffff"/>
                  </a:solidFill>
                </a:uFill>
                <a:latin typeface="Calibri"/>
              </a:rPr>
              <a:t>Fünfte Ebene</a:t>
            </a:r>
            <a:endParaRPr b="0" lang="en-US" sz="2800" spc="-1" strike="noStrike">
              <a:solidFill>
                <a:srgbClr val="000000"/>
              </a:solidFill>
              <a:uFill>
                <a:solidFill>
                  <a:srgbClr val="ffffff"/>
                </a:solidFill>
              </a:uFill>
              <a:latin typeface="Calibri"/>
            </a:endParaRPr>
          </a:p>
        </p:txBody>
      </p:sp>
      <p:sp>
        <p:nvSpPr>
          <p:cNvPr id="52" name="PlaceHolder 3"/>
          <p:cNvSpPr>
            <a:spLocks noGrp="1"/>
          </p:cNvSpPr>
          <p:nvPr>
            <p:ph type="dt"/>
          </p:nvPr>
        </p:nvSpPr>
        <p:spPr>
          <a:xfrm>
            <a:off x="457200" y="6430680"/>
            <a:ext cx="2133360" cy="364680"/>
          </a:xfrm>
          <a:prstGeom prst="rect">
            <a:avLst/>
          </a:prstGeom>
        </p:spPr>
        <p:txBody>
          <a:bodyPr anchor="ctr"/>
          <a:p>
            <a:pPr>
              <a:lnSpc>
                <a:spcPct val="100000"/>
              </a:lnSpc>
            </a:pPr>
            <a:fld id="{19A07682-2CCC-4954-9B63-FABA28BBD723}" type="datetime1">
              <a:rPr b="0" lang="de-DE" sz="1200" spc="-1" strike="noStrike">
                <a:solidFill>
                  <a:srgbClr val="8b8b8b"/>
                </a:solidFill>
                <a:uFill>
                  <a:solidFill>
                    <a:srgbClr val="ffffff"/>
                  </a:solidFill>
                </a:uFill>
                <a:latin typeface="Calibri"/>
              </a:rPr>
              <a:t>08.05.2018</a:t>
            </a:fld>
            <a:endParaRPr b="0" lang="de-DE" sz="1400" spc="-1" strike="noStrike">
              <a:solidFill>
                <a:srgbClr val="000000"/>
              </a:solidFill>
              <a:uFill>
                <a:solidFill>
                  <a:srgbClr val="ffffff"/>
                </a:solidFill>
              </a:uFill>
              <a:latin typeface="Times New Roman"/>
            </a:endParaRPr>
          </a:p>
        </p:txBody>
      </p:sp>
      <p:sp>
        <p:nvSpPr>
          <p:cNvPr id="53" name="PlaceHolder 4"/>
          <p:cNvSpPr>
            <a:spLocks noGrp="1"/>
          </p:cNvSpPr>
          <p:nvPr>
            <p:ph type="ftr"/>
          </p:nvPr>
        </p:nvSpPr>
        <p:spPr>
          <a:xfrm>
            <a:off x="3124080" y="6430680"/>
            <a:ext cx="2895120" cy="364680"/>
          </a:xfrm>
          <a:prstGeom prst="rect">
            <a:avLst/>
          </a:prstGeom>
        </p:spPr>
        <p:txBody>
          <a:bodyPr anchor="ctr"/>
          <a:p>
            <a:endParaRPr b="0" lang="de-DE" sz="2400" spc="-1" strike="noStrike">
              <a:solidFill>
                <a:srgbClr val="000000"/>
              </a:solidFill>
              <a:uFill>
                <a:solidFill>
                  <a:srgbClr val="ffffff"/>
                </a:solidFill>
              </a:uFill>
              <a:latin typeface="Times New Roman"/>
            </a:endParaRPr>
          </a:p>
        </p:txBody>
      </p:sp>
      <p:sp>
        <p:nvSpPr>
          <p:cNvPr id="54" name="PlaceHolder 5"/>
          <p:cNvSpPr>
            <a:spLocks noGrp="1"/>
          </p:cNvSpPr>
          <p:nvPr>
            <p:ph type="sldNum"/>
          </p:nvPr>
        </p:nvSpPr>
        <p:spPr>
          <a:xfrm>
            <a:off x="6553080" y="6430680"/>
            <a:ext cx="2133360" cy="364680"/>
          </a:xfrm>
          <a:prstGeom prst="rect">
            <a:avLst/>
          </a:prstGeom>
        </p:spPr>
        <p:txBody>
          <a:bodyPr anchor="ctr"/>
          <a:p>
            <a:pPr algn="r">
              <a:lnSpc>
                <a:spcPct val="100000"/>
              </a:lnSpc>
            </a:pPr>
            <a:fld id="{2E58CFFD-7401-4855-B667-7E035DEB6823}"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Picture 6" descr=""/>
          <p:cNvPicPr/>
          <p:nvPr/>
        </p:nvPicPr>
        <p:blipFill>
          <a:blip r:embed="rId2"/>
          <a:stretch/>
        </p:blipFill>
        <p:spPr>
          <a:xfrm>
            <a:off x="0" y="0"/>
            <a:ext cx="9143640" cy="6857640"/>
          </a:xfrm>
          <a:prstGeom prst="rect">
            <a:avLst/>
          </a:prstGeom>
          <a:ln>
            <a:noFill/>
          </a:ln>
        </p:spPr>
      </p:pic>
      <p:pic>
        <p:nvPicPr>
          <p:cNvPr id="92" name="Picture 7" descr=""/>
          <p:cNvPicPr/>
          <p:nvPr/>
        </p:nvPicPr>
        <p:blipFill>
          <a:blip r:embed="rId3"/>
          <a:stretch/>
        </p:blipFill>
        <p:spPr>
          <a:xfrm>
            <a:off x="-16920" y="1447200"/>
            <a:ext cx="9160560" cy="129240"/>
          </a:xfrm>
          <a:prstGeom prst="rect">
            <a:avLst/>
          </a:prstGeom>
          <a:ln>
            <a:noFill/>
          </a:ln>
        </p:spPr>
      </p:pic>
      <p:pic>
        <p:nvPicPr>
          <p:cNvPr id="93" name="Picture 13" descr=""/>
          <p:cNvPicPr/>
          <p:nvPr/>
        </p:nvPicPr>
        <p:blipFill>
          <a:blip r:embed="rId4"/>
          <a:stretch/>
        </p:blipFill>
        <p:spPr>
          <a:xfrm>
            <a:off x="7810920" y="227160"/>
            <a:ext cx="1080000" cy="1080000"/>
          </a:xfrm>
          <a:prstGeom prst="rect">
            <a:avLst/>
          </a:prstGeom>
          <a:ln>
            <a:noFill/>
          </a:ln>
        </p:spPr>
      </p:pic>
      <p:sp>
        <p:nvSpPr>
          <p:cNvPr id="94" name="PlaceHolder 1"/>
          <p:cNvSpPr>
            <a:spLocks noGrp="1"/>
          </p:cNvSpPr>
          <p:nvPr>
            <p:ph type="title"/>
          </p:nvPr>
        </p:nvSpPr>
        <p:spPr>
          <a:xfrm>
            <a:off x="457200" y="274680"/>
            <a:ext cx="7353360" cy="1047600"/>
          </a:xfrm>
          <a:prstGeom prst="rect">
            <a:avLst/>
          </a:prstGeom>
        </p:spPr>
        <p:txBody>
          <a:bodyPr anchor="ctr"/>
          <a:p>
            <a:pPr>
              <a:lnSpc>
                <a:spcPct val="100000"/>
              </a:lnSpc>
            </a:pPr>
            <a:r>
              <a:rPr b="0" lang="en-US" sz="3200" spc="-1" strike="noStrike">
                <a:solidFill>
                  <a:srgbClr val="c00000"/>
                </a:solidFill>
                <a:uFill>
                  <a:solidFill>
                    <a:srgbClr val="ffffff"/>
                  </a:solidFill>
                </a:uFill>
                <a:latin typeface="Calibri"/>
              </a:rPr>
              <a:t>Titelmasterformat durch Klicken bearbeiten</a:t>
            </a:r>
            <a:endParaRPr b="0" lang="en-US" sz="3200" spc="-1" strike="noStrike">
              <a:solidFill>
                <a:srgbClr val="000000"/>
              </a:solidFill>
              <a:uFill>
                <a:solidFill>
                  <a:srgbClr val="ffffff"/>
                </a:solidFill>
              </a:uFill>
              <a:latin typeface="Calibri"/>
            </a:endParaRPr>
          </a:p>
        </p:txBody>
      </p:sp>
      <p:sp>
        <p:nvSpPr>
          <p:cNvPr id="95" name="PlaceHolder 2"/>
          <p:cNvSpPr>
            <a:spLocks noGrp="1"/>
          </p:cNvSpPr>
          <p:nvPr>
            <p:ph type="body"/>
          </p:nvPr>
        </p:nvSpPr>
        <p:spPr>
          <a:xfrm>
            <a:off x="457200" y="1696680"/>
            <a:ext cx="8229240" cy="4625640"/>
          </a:xfrm>
          <a:prstGeom prst="rect">
            <a:avLst/>
          </a:prstGeom>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Textmasterformat bearbeiten</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Zweite Ebene</a:t>
            </a:r>
            <a:endParaRPr b="0" lang="en-US" sz="28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en-US" sz="2000" spc="-1" strike="noStrike">
                <a:solidFill>
                  <a:srgbClr val="000000"/>
                </a:solidFill>
                <a:uFill>
                  <a:solidFill>
                    <a:srgbClr val="ffffff"/>
                  </a:solidFill>
                </a:uFill>
                <a:latin typeface="Calibri"/>
              </a:rPr>
              <a:t>Dritte Ebene</a:t>
            </a:r>
            <a:endParaRPr b="0" lang="en-US" sz="2800" spc="-1" strike="noStrike">
              <a:solidFill>
                <a:srgbClr val="000000"/>
              </a:solidFill>
              <a:uFill>
                <a:solidFill>
                  <a:srgbClr val="ffffff"/>
                </a:solidFill>
              </a:uFill>
              <a:latin typeface="Calibri"/>
            </a:endParaRPr>
          </a:p>
          <a:p>
            <a:pPr lvl="3" marL="1600200" indent="-228240">
              <a:lnSpc>
                <a:spcPct val="100000"/>
              </a:lnSpc>
              <a:buClr>
                <a:srgbClr val="000000"/>
              </a:buClr>
              <a:buFont typeface="Arial"/>
              <a:buChar char="–"/>
            </a:pPr>
            <a:r>
              <a:rPr b="0" lang="en-US" sz="1800" spc="-1" strike="noStrike">
                <a:solidFill>
                  <a:srgbClr val="000000"/>
                </a:solidFill>
                <a:uFill>
                  <a:solidFill>
                    <a:srgbClr val="ffffff"/>
                  </a:solidFill>
                </a:uFill>
                <a:latin typeface="Calibri"/>
              </a:rPr>
              <a:t>Vierte Ebene</a:t>
            </a:r>
            <a:endParaRPr b="0" lang="en-US" sz="2800" spc="-1" strike="noStrike">
              <a:solidFill>
                <a:srgbClr val="000000"/>
              </a:solidFill>
              <a:uFill>
                <a:solidFill>
                  <a:srgbClr val="ffffff"/>
                </a:solidFill>
              </a:uFill>
              <a:latin typeface="Calibri"/>
            </a:endParaRPr>
          </a:p>
          <a:p>
            <a:pPr lvl="4" marL="2057400" indent="-228240">
              <a:lnSpc>
                <a:spcPct val="100000"/>
              </a:lnSpc>
              <a:buClr>
                <a:srgbClr val="000000"/>
              </a:buClr>
              <a:buFont typeface="Arial"/>
              <a:buChar char="»"/>
            </a:pPr>
            <a:r>
              <a:rPr b="0" lang="en-US" sz="1800" spc="-1" strike="noStrike">
                <a:solidFill>
                  <a:srgbClr val="000000"/>
                </a:solidFill>
                <a:uFill>
                  <a:solidFill>
                    <a:srgbClr val="ffffff"/>
                  </a:solidFill>
                </a:uFill>
                <a:latin typeface="Calibri"/>
              </a:rPr>
              <a:t>Fünfte Ebene</a:t>
            </a:r>
            <a:endParaRPr b="0" lang="en-US" sz="2800" spc="-1" strike="noStrike">
              <a:solidFill>
                <a:srgbClr val="000000"/>
              </a:solidFill>
              <a:uFill>
                <a:solidFill>
                  <a:srgbClr val="ffffff"/>
                </a:solidFill>
              </a:uFill>
              <a:latin typeface="Calibri"/>
            </a:endParaRPr>
          </a:p>
        </p:txBody>
      </p:sp>
      <p:sp>
        <p:nvSpPr>
          <p:cNvPr id="96" name="PlaceHolder 3"/>
          <p:cNvSpPr>
            <a:spLocks noGrp="1"/>
          </p:cNvSpPr>
          <p:nvPr>
            <p:ph type="dt"/>
          </p:nvPr>
        </p:nvSpPr>
        <p:spPr>
          <a:xfrm>
            <a:off x="457200" y="6430680"/>
            <a:ext cx="2133360" cy="364680"/>
          </a:xfrm>
          <a:prstGeom prst="rect">
            <a:avLst/>
          </a:prstGeom>
        </p:spPr>
        <p:txBody>
          <a:bodyPr anchor="ctr"/>
          <a:p>
            <a:pPr>
              <a:lnSpc>
                <a:spcPct val="100000"/>
              </a:lnSpc>
            </a:pPr>
            <a:fld id="{BA6278FE-0717-4F2C-97F6-53220362D654}" type="datetime1">
              <a:rPr b="0" lang="de-DE" sz="1200" spc="-1" strike="noStrike">
                <a:solidFill>
                  <a:srgbClr val="8b8b8b"/>
                </a:solidFill>
                <a:uFill>
                  <a:solidFill>
                    <a:srgbClr val="ffffff"/>
                  </a:solidFill>
                </a:uFill>
                <a:latin typeface="Calibri"/>
              </a:rPr>
              <a:t>08.05.2018</a:t>
            </a:fld>
            <a:endParaRPr b="0" lang="de-DE" sz="1400" spc="-1" strike="noStrike">
              <a:solidFill>
                <a:srgbClr val="000000"/>
              </a:solidFill>
              <a:uFill>
                <a:solidFill>
                  <a:srgbClr val="ffffff"/>
                </a:solidFill>
              </a:uFill>
              <a:latin typeface="Times New Roman"/>
            </a:endParaRPr>
          </a:p>
        </p:txBody>
      </p:sp>
      <p:sp>
        <p:nvSpPr>
          <p:cNvPr id="97" name="PlaceHolder 4"/>
          <p:cNvSpPr>
            <a:spLocks noGrp="1"/>
          </p:cNvSpPr>
          <p:nvPr>
            <p:ph type="ftr"/>
          </p:nvPr>
        </p:nvSpPr>
        <p:spPr>
          <a:xfrm>
            <a:off x="3124080" y="6430680"/>
            <a:ext cx="2895120" cy="364680"/>
          </a:xfrm>
          <a:prstGeom prst="rect">
            <a:avLst/>
          </a:prstGeom>
        </p:spPr>
        <p:txBody>
          <a:bodyPr anchor="ctr"/>
          <a:p>
            <a:endParaRPr b="0" lang="de-DE" sz="2400" spc="-1" strike="noStrike">
              <a:solidFill>
                <a:srgbClr val="000000"/>
              </a:solidFill>
              <a:uFill>
                <a:solidFill>
                  <a:srgbClr val="ffffff"/>
                </a:solidFill>
              </a:uFill>
              <a:latin typeface="Times New Roman"/>
            </a:endParaRPr>
          </a:p>
        </p:txBody>
      </p:sp>
      <p:sp>
        <p:nvSpPr>
          <p:cNvPr id="98" name="PlaceHolder 5"/>
          <p:cNvSpPr>
            <a:spLocks noGrp="1"/>
          </p:cNvSpPr>
          <p:nvPr>
            <p:ph type="sldNum"/>
          </p:nvPr>
        </p:nvSpPr>
        <p:spPr>
          <a:xfrm>
            <a:off x="6553080" y="6430680"/>
            <a:ext cx="2133360" cy="364680"/>
          </a:xfrm>
          <a:prstGeom prst="rect">
            <a:avLst/>
          </a:prstGeom>
        </p:spPr>
        <p:txBody>
          <a:bodyPr anchor="ctr"/>
          <a:p>
            <a:pPr algn="r">
              <a:lnSpc>
                <a:spcPct val="100000"/>
              </a:lnSpc>
            </a:pPr>
            <a:fld id="{D822A1EC-0AFA-415D-9030-540B993D0743}"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99" name="Picture 2" descr=""/>
          <p:cNvPicPr/>
          <p:nvPr/>
        </p:nvPicPr>
        <p:blipFill>
          <a:blip r:embed="rId5"/>
          <a:stretch/>
        </p:blipFill>
        <p:spPr>
          <a:xfrm>
            <a:off x="7666560" y="109080"/>
            <a:ext cx="1320120" cy="1320120"/>
          </a:xfrm>
          <a:prstGeom prst="rect">
            <a:avLst/>
          </a:prstGeom>
          <a:ln>
            <a:noFill/>
          </a:ln>
        </p:spPr>
      </p:pic>
    </p:spTree>
  </p:cSld>
  <p:clrMap bg1="lt1" bg2="lt2" tx1="dk1" tx2="dk2" accent1="accent1" accent2="accent2" accent3="accent3" accent4="accent4" accent5="accent5" accent6="accent6" hlink="hlink" folHlink="folHlink"/>
  <p:sldLayoutIdLst>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sldMaster>
</file>

<file path=ppt/slides/_rels/slide1.xml.rels><?xml version="1.0" encoding="UTF-8"?>
<Relationships xmlns="http://schemas.openxmlformats.org/package/2006/relationships"><Relationship Id="rId1" Type="http://schemas.openxmlformats.org/officeDocument/2006/relationships/hyperlink" Target="http://creativecommons.org/licenses/by/4.0/" TargetMode="External"/><Relationship Id="rId2" Type="http://schemas.openxmlformats.org/officeDocument/2006/relationships/hyperlink" Target="http://creativecommons.org/licenses/by/4.0/" TargetMode="External"/><Relationship Id="rId3" Type="http://schemas.openxmlformats.org/officeDocument/2006/relationships/hyperlink" Target="http://creativecommons.org/licenses/by/4.0/" TargetMode="External"/><Relationship Id="rId4" Type="http://schemas.openxmlformats.org/officeDocument/2006/relationships/hyperlink" Target="http://creativecommons.org/licenses/by/4.0/" TargetMode="External"/><Relationship Id="rId5" Type="http://schemas.openxmlformats.org/officeDocument/2006/relationships/image" Target="../media/image14.jpeg"/><Relationship Id="rId6" Type="http://schemas.openxmlformats.org/officeDocument/2006/relationships/image" Target="../media/image15.png"/><Relationship Id="rId7"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slideLayout" Target="../slideLayouts/slideLayout13.xml"/>
</Relationships>
</file>

<file path=ppt/slides/_rels/slide10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1.xml.rels><?xml version="1.0" encoding="UTF-8"?>
<Relationships xmlns="http://schemas.openxmlformats.org/package/2006/relationships"><Relationship Id="rId1" Type="http://schemas.openxmlformats.org/officeDocument/2006/relationships/image" Target="../media/image54.png"/><Relationship Id="rId2" Type="http://schemas.openxmlformats.org/officeDocument/2006/relationships/slideLayout" Target="../slideLayouts/slideLayout13.xml"/>
</Relationships>
</file>

<file path=ppt/slides/_rels/slide10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9.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
</Relationships>
</file>

<file path=ppt/slides/_rels/slide11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7.xml"/>
</Relationships>
</file>

<file path=ppt/slides/_rels/slide11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
</Relationships>
</file>

<file path=ppt/slides/_rels/slide120.xml.rels><?xml version="1.0" encoding="UTF-8"?>
<Relationships xmlns="http://schemas.openxmlformats.org/package/2006/relationships"><Relationship Id="rId1" Type="http://schemas.openxmlformats.org/officeDocument/2006/relationships/image" Target="../media/image55.png"/><Relationship Id="rId2" Type="http://schemas.openxmlformats.org/officeDocument/2006/relationships/image" Target="../media/image56.png"/><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image" Target="../media/image59.png"/><Relationship Id="rId6" Type="http://schemas.openxmlformats.org/officeDocument/2006/relationships/image" Target="../media/image60.png"/><Relationship Id="rId7" Type="http://schemas.openxmlformats.org/officeDocument/2006/relationships/slideLayout" Target="../slideLayouts/slideLayout13.xml"/>
</Relationships>
</file>

<file path=ppt/slides/_rels/slide1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6.xml.rels><?xml version="1.0" encoding="UTF-8"?>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image" Target="../media/image69.png"/><Relationship Id="rId10" Type="http://schemas.openxmlformats.org/officeDocument/2006/relationships/image" Target="../media/image70.png"/><Relationship Id="rId11" Type="http://schemas.openxmlformats.org/officeDocument/2006/relationships/image" Target="../media/image71.png"/><Relationship Id="rId12" Type="http://schemas.openxmlformats.org/officeDocument/2006/relationships/image" Target="../media/image72.png"/><Relationship Id="rId13" Type="http://schemas.openxmlformats.org/officeDocument/2006/relationships/slideLayout" Target="../slideLayouts/slideLayout13.xml"/>
</Relationships>
</file>

<file path=ppt/slides/_rels/slide1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slideLayout" Target="../slideLayouts/slideLayout13.xml"/><Relationship Id="rId6" Type="http://schemas.openxmlformats.org/officeDocument/2006/relationships/notesSlide" Target="../notesSlides/notesSlide13.xml"/>
</Relationships>
</file>

<file path=ppt/slides/_rels/slide1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4.xml.rels><?xml version="1.0" encoding="UTF-8"?>
<Relationships xmlns="http://schemas.openxmlformats.org/package/2006/relationships"><Relationship Id="rId1" Type="http://schemas.openxmlformats.org/officeDocument/2006/relationships/image" Target="../media/image73.wmf"/><Relationship Id="rId2" Type="http://schemas.openxmlformats.org/officeDocument/2006/relationships/slideLayout" Target="../slideLayouts/slideLayout25.xml"/>
</Relationships>
</file>

<file path=ppt/slides/_rels/slide13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5.xml"/>
</Relationships>
</file>

<file path=ppt/slides/_rels/slide13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3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hyperlink" Target="http://www.fitsm.eu/" TargetMode="External"/><Relationship Id="rId2" Type="http://schemas.openxmlformats.org/officeDocument/2006/relationships/image" Target="../media/image26.jpeg"/><Relationship Id="rId3" Type="http://schemas.openxmlformats.org/officeDocument/2006/relationships/slideLayout" Target="../slideLayouts/slideLayout13.xml"/>
</Relationships>
</file>

<file path=ppt/slides/_rels/slide14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4.xml"/>
</Relationships>
</file>

<file path=ppt/slides/_rels/slide14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4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slideLayout" Target="../slideLayouts/slideLayout13.xml"/>
</Relationships>
</file>

<file path=ppt/slides/_rels/slide15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2.xml.rels><?xml version="1.0" encoding="UTF-8"?>
<Relationships xmlns="http://schemas.openxmlformats.org/package/2006/relationships"><Relationship Id="rId1" Type="http://schemas.openxmlformats.org/officeDocument/2006/relationships/image" Target="../media/image74.png"/><Relationship Id="rId2" Type="http://schemas.openxmlformats.org/officeDocument/2006/relationships/slideLayout" Target="../slideLayouts/slideLayout25.xml"/>
</Relationships>
</file>

<file path=ppt/slides/_rels/slide15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5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image" Target="../media/image36.png"/><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image" Target="../media/image41.png"/><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7.xml"/>
</Relationships>
</file>

<file path=ppt/slides/_rels/slide58.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slideLayout" Target="../slideLayouts/slideLayout13.xml"/><Relationship Id="rId3" Type="http://schemas.openxmlformats.org/officeDocument/2006/relationships/notesSlide" Target="../notesSlides/notesSlide58.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9.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2.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slideLayout" Target="../slideLayouts/slideLayout13.xml"/>
</Relationships>
</file>

<file path=ppt/slides/_rels/slide63.xml.rels><?xml version="1.0" encoding="UTF-8"?>
<Relationships xmlns="http://schemas.openxmlformats.org/package/2006/relationships"><Relationship Id="rId1" Type="http://schemas.openxmlformats.org/officeDocument/2006/relationships/image" Target="../media/image49.tif"/><Relationship Id="rId2" Type="http://schemas.openxmlformats.org/officeDocument/2006/relationships/slideLayout" Target="../slideLayouts/slideLayout13.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6.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slideLayout" Target="../slideLayouts/slideLayout13.xml"/>
</Relationships>
</file>

<file path=ppt/slides/_rels/slide6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
</Relationships>
</file>

<file path=ppt/slides/_rels/slide7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3.xml.rels><?xml version="1.0" encoding="UTF-8"?>
<Relationships xmlns="http://schemas.openxmlformats.org/package/2006/relationships"><Relationship Id="rId1" Type="http://schemas.openxmlformats.org/officeDocument/2006/relationships/image" Target="../media/image51.wmf"/><Relationship Id="rId2" Type="http://schemas.openxmlformats.org/officeDocument/2006/relationships/slideLayout" Target="../slideLayouts/slideLayout25.xml"/>
</Relationships>
</file>

<file path=ppt/slides/_rels/slide7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4.xml"/>
</Relationships>
</file>

<file path=ppt/slides/_rels/slide7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7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
</Relationships>
</file>

<file path=ppt/slides/_rels/slide8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8.xml.rels><?xml version="1.0" encoding="UTF-8"?>
<Relationships xmlns="http://schemas.openxmlformats.org/package/2006/relationships"><Relationship Id="rId1" Type="http://schemas.openxmlformats.org/officeDocument/2006/relationships/image" Target="../media/image52.wmf"/><Relationship Id="rId2" Type="http://schemas.openxmlformats.org/officeDocument/2006/relationships/slideLayout" Target="../slideLayouts/slideLayout25.xml"/>
</Relationships>
</file>

<file path=ppt/slides/_rels/slide8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9.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
</Relationships>
</file>

<file path=ppt/slides/_rels/slide9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9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8.xml.rels><?xml version="1.0" encoding="UTF-8"?>
<Relationships xmlns="http://schemas.openxmlformats.org/package/2006/relationships"><Relationship Id="rId1" Type="http://schemas.openxmlformats.org/officeDocument/2006/relationships/image" Target="../media/image53.wmf"/><Relationship Id="rId2" Type="http://schemas.openxmlformats.org/officeDocument/2006/relationships/slideLayout" Target="../slideLayouts/slideLayout25.xml"/>
</Relationships>
</file>

<file path=ppt/slides/_rels/slide9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Service Planung &amp; Erbringung</a:t>
            </a:r>
            <a:r>
              <a:rPr b="1" lang="en-US" sz="3200" spc="-1" strike="noStrike">
                <a:solidFill>
                  <a:srgbClr val="205595"/>
                </a:solidFill>
                <a:uFill>
                  <a:solidFill>
                    <a:srgbClr val="ffffff"/>
                  </a:solidFill>
                </a:uFill>
                <a:latin typeface="Calibri"/>
              </a:rPr>
              <a:t>
</a:t>
            </a:r>
            <a:r>
              <a:rPr b="1" lang="en-US" sz="3200" spc="-1" strike="noStrike">
                <a:solidFill>
                  <a:srgbClr val="205595"/>
                </a:solidFill>
                <a:uFill>
                  <a:solidFill>
                    <a:srgbClr val="ffffff"/>
                  </a:solidFill>
                </a:uFill>
                <a:latin typeface="Calibri"/>
              </a:rPr>
              <a:t>(Service Planning &amp; Delivery)</a:t>
            </a:r>
            <a:endParaRPr b="0" lang="en-US" sz="1800" spc="-1" strike="noStrike">
              <a:solidFill>
                <a:srgbClr val="000000"/>
              </a:solidFill>
              <a:uFill>
                <a:solidFill>
                  <a:srgbClr val="ffffff"/>
                </a:solidFill>
              </a:uFill>
              <a:latin typeface="Calibri"/>
            </a:endParaRPr>
          </a:p>
        </p:txBody>
      </p:sp>
      <p:sp>
        <p:nvSpPr>
          <p:cNvPr id="142" name="TextShape 2"/>
          <p:cNvSpPr txBox="1"/>
          <p:nvPr/>
        </p:nvSpPr>
        <p:spPr>
          <a:xfrm>
            <a:off x="6553080" y="6430680"/>
            <a:ext cx="2133360" cy="364680"/>
          </a:xfrm>
          <a:prstGeom prst="rect">
            <a:avLst/>
          </a:prstGeom>
          <a:noFill/>
          <a:ln>
            <a:noFill/>
          </a:ln>
        </p:spPr>
        <p:txBody>
          <a:bodyPr anchor="ctr"/>
          <a:p>
            <a:pPr algn="r">
              <a:lnSpc>
                <a:spcPct val="100000"/>
              </a:lnSpc>
            </a:pPr>
            <a:fld id="{D3476735-6F8E-434E-ABCB-E191F1B0137C}"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143" name="TextShape 3"/>
          <p:cNvSpPr txBox="1"/>
          <p:nvPr/>
        </p:nvSpPr>
        <p:spPr>
          <a:xfrm>
            <a:off x="1371600" y="3886200"/>
            <a:ext cx="6400440" cy="1752120"/>
          </a:xfrm>
          <a:prstGeom prst="rect">
            <a:avLst/>
          </a:prstGeom>
          <a:noFill/>
          <a:ln>
            <a:noFill/>
          </a:ln>
        </p:spPr>
        <p:txBody>
          <a:bodyPr/>
          <a:p>
            <a:pPr algn="ctr">
              <a:lnSpc>
                <a:spcPct val="100000"/>
              </a:lnSpc>
            </a:pPr>
            <a:r>
              <a:rPr b="0" lang="de-DE" sz="2800" spc="-1" strike="noStrike">
                <a:solidFill>
                  <a:srgbClr val="8b8b8b"/>
                </a:solidFill>
                <a:uFill>
                  <a:solidFill>
                    <a:srgbClr val="ffffff"/>
                  </a:solidFill>
                </a:uFill>
                <a:latin typeface="Calibri"/>
              </a:rPr>
              <a:t>Advanced Training in Service Planung und Erbringung gemäß FitSM</a:t>
            </a:r>
            <a:endParaRPr b="0" lang="de-DE" sz="3200" spc="-1" strike="noStrike">
              <a:solidFill>
                <a:srgbClr val="000000"/>
              </a:solidFill>
              <a:uFill>
                <a:solidFill>
                  <a:srgbClr val="ffffff"/>
                </a:solidFill>
              </a:uFill>
              <a:latin typeface="Arial"/>
            </a:endParaRPr>
          </a:p>
          <a:p>
            <a:pPr algn="ctr">
              <a:lnSpc>
                <a:spcPct val="100000"/>
              </a:lnSpc>
            </a:pPr>
            <a:r>
              <a:rPr b="0" lang="de-DE" sz="1000" spc="-1" strike="noStrike">
                <a:solidFill>
                  <a:srgbClr val="8b8b8b"/>
                </a:solidFill>
                <a:uFill>
                  <a:solidFill>
                    <a:srgbClr val="ffffff"/>
                  </a:solidFill>
                </a:uFill>
                <a:latin typeface="Calibri"/>
              </a:rPr>
              <a:t>Version 2.5</a:t>
            </a:r>
            <a:endParaRPr b="0" lang="de-DE" sz="3200" spc="-1" strike="noStrike">
              <a:solidFill>
                <a:srgbClr val="000000"/>
              </a:solidFill>
              <a:uFill>
                <a:solidFill>
                  <a:srgbClr val="ffffff"/>
                </a:solidFill>
              </a:uFill>
              <a:latin typeface="Arial"/>
            </a:endParaRPr>
          </a:p>
        </p:txBody>
      </p:sp>
      <p:sp>
        <p:nvSpPr>
          <p:cNvPr id="144" name="CustomShape 4"/>
          <p:cNvSpPr/>
          <p:nvPr/>
        </p:nvSpPr>
        <p:spPr>
          <a:xfrm>
            <a:off x="3021840" y="5124600"/>
            <a:ext cx="3328560" cy="569880"/>
          </a:xfrm>
          <a:prstGeom prst="rect">
            <a:avLst/>
          </a:prstGeom>
          <a:noFill/>
          <a:ln>
            <a:noFill/>
          </a:ln>
        </p:spPr>
        <p:style>
          <a:lnRef idx="0"/>
          <a:fillRef idx="0"/>
          <a:effectRef idx="0"/>
          <a:fontRef idx="minor"/>
        </p:style>
        <p:txBody>
          <a:bodyPr lIns="90000" rIns="90000" tIns="45000" bIns="45000"/>
          <a:p>
            <a:pPr algn="ctr">
              <a:lnSpc>
                <a:spcPct val="100000"/>
              </a:lnSpc>
            </a:pPr>
            <a:r>
              <a:rPr b="0" lang="de-DE" sz="1050" spc="-1" strike="noStrike">
                <a:solidFill>
                  <a:srgbClr val="000000"/>
                </a:solidFill>
                <a:uFill>
                  <a:solidFill>
                    <a:srgbClr val="ffffff"/>
                  </a:solidFill>
                </a:uFill>
                <a:latin typeface="Calibri"/>
              </a:rPr>
              <a:t>This work has been funded by the European Commission. It is licensed under a </a:t>
            </a:r>
            <a:r>
              <a:rPr b="0" lang="de-DE" sz="1050" spc="-1" strike="noStrike" u="sng">
                <a:solidFill>
                  <a:srgbClr val="0000ff"/>
                </a:solidFill>
                <a:uFill>
                  <a:solidFill>
                    <a:srgbClr val="ffffff"/>
                  </a:solidFill>
                </a:uFill>
                <a:latin typeface="Calibri"/>
                <a:hlinkClick r:id="rId1"/>
              </a:rPr>
              <a:t>Creative Commons </a:t>
            </a:r>
            <a:r>
              <a:rPr b="0" lang="de-DE" sz="1050" spc="-1" strike="noStrike" u="sng">
                <a:solidFill>
                  <a:srgbClr val="0000ff"/>
                </a:solidFill>
                <a:uFill>
                  <a:solidFill>
                    <a:srgbClr val="ffffff"/>
                  </a:solidFill>
                </a:uFill>
                <a:latin typeface="Calibri"/>
                <a:hlinkClick r:id="rId2"/>
              </a:rPr>
              <a:t>Attribution </a:t>
            </a:r>
            <a:r>
              <a:rPr b="0" lang="de-DE" sz="1050" spc="-1" strike="noStrike" u="sng">
                <a:solidFill>
                  <a:srgbClr val="0000ff"/>
                </a:solidFill>
                <a:uFill>
                  <a:solidFill>
                    <a:srgbClr val="ffffff"/>
                  </a:solidFill>
                </a:uFill>
                <a:latin typeface="Calibri"/>
                <a:hlinkClick r:id="rId3"/>
              </a:rPr>
              <a:t>4.0 International </a:t>
            </a:r>
            <a:r>
              <a:rPr b="0" lang="de-DE" sz="1050" spc="-1" strike="noStrike" u="sng">
                <a:solidFill>
                  <a:srgbClr val="0000ff"/>
                </a:solidFill>
                <a:uFill>
                  <a:solidFill>
                    <a:srgbClr val="ffffff"/>
                  </a:solidFill>
                </a:uFill>
                <a:latin typeface="Calibri"/>
                <a:hlinkClick r:id="rId4"/>
              </a:rPr>
              <a:t>License</a:t>
            </a:r>
            <a:r>
              <a:rPr b="0" lang="de-DE" sz="1050" spc="-1" strike="noStrike">
                <a:solidFill>
                  <a:srgbClr val="000000"/>
                </a:solidFill>
                <a:uFill>
                  <a:solidFill>
                    <a:srgbClr val="ffffff"/>
                  </a:solidFill>
                </a:uFill>
                <a:latin typeface="Calibri"/>
              </a:rPr>
              <a:t>.</a:t>
            </a:r>
            <a:endParaRPr b="0" lang="de-DE" sz="1800" spc="-1" strike="noStrike">
              <a:solidFill>
                <a:srgbClr val="000000"/>
              </a:solidFill>
              <a:uFill>
                <a:solidFill>
                  <a:srgbClr val="ffffff"/>
                </a:solidFill>
              </a:uFill>
              <a:latin typeface="Arial"/>
            </a:endParaRPr>
          </a:p>
        </p:txBody>
      </p:sp>
      <p:pic>
        <p:nvPicPr>
          <p:cNvPr id="145" name="Picture 1" descr=""/>
          <p:cNvPicPr/>
          <p:nvPr/>
        </p:nvPicPr>
        <p:blipFill>
          <a:blip r:embed="rId5"/>
          <a:stretch/>
        </p:blipFill>
        <p:spPr>
          <a:xfrm>
            <a:off x="6334200" y="5189040"/>
            <a:ext cx="625680" cy="425520"/>
          </a:xfrm>
          <a:prstGeom prst="rect">
            <a:avLst/>
          </a:prstGeom>
          <a:ln>
            <a:noFill/>
          </a:ln>
        </p:spPr>
      </p:pic>
      <p:pic>
        <p:nvPicPr>
          <p:cNvPr id="146" name="Picture 2" descr=""/>
          <p:cNvPicPr/>
          <p:nvPr/>
        </p:nvPicPr>
        <p:blipFill>
          <a:blip r:embed="rId6"/>
          <a:stretch/>
        </p:blipFill>
        <p:spPr>
          <a:xfrm>
            <a:off x="2183760" y="5254200"/>
            <a:ext cx="837720" cy="29484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Service-Management-System (SMS)</a:t>
            </a:r>
            <a:endParaRPr b="0" lang="en-US" sz="1800" spc="-1" strike="noStrike">
              <a:solidFill>
                <a:srgbClr val="000000"/>
              </a:solidFill>
              <a:uFill>
                <a:solidFill>
                  <a:srgbClr val="ffffff"/>
                </a:solidFill>
              </a:uFill>
              <a:latin typeface="Calibri"/>
            </a:endParaRPr>
          </a:p>
        </p:txBody>
      </p:sp>
      <p:sp>
        <p:nvSpPr>
          <p:cNvPr id="197" name="TextShape 2"/>
          <p:cNvSpPr txBox="1"/>
          <p:nvPr/>
        </p:nvSpPr>
        <p:spPr>
          <a:xfrm>
            <a:off x="6553080" y="6430680"/>
            <a:ext cx="2133360" cy="364680"/>
          </a:xfrm>
          <a:prstGeom prst="rect">
            <a:avLst/>
          </a:prstGeom>
          <a:noFill/>
          <a:ln>
            <a:noFill/>
          </a:ln>
        </p:spPr>
        <p:txBody>
          <a:bodyPr anchor="ctr"/>
          <a:p>
            <a:pPr algn="r">
              <a:lnSpc>
                <a:spcPct val="100000"/>
              </a:lnSpc>
            </a:pPr>
            <a:fld id="{1851353E-CA38-491F-9E07-2B0B07050774}"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198" name="CustomShape 3"/>
          <p:cNvSpPr/>
          <p:nvPr/>
        </p:nvSpPr>
        <p:spPr>
          <a:xfrm>
            <a:off x="3867120" y="5247360"/>
            <a:ext cx="928440" cy="1071360"/>
          </a:xfrm>
          <a:prstGeom prst="foldedCorner">
            <a:avLst>
              <a:gd name="adj" fmla="val 16667"/>
            </a:avLst>
          </a:prstGeom>
          <a:solidFill>
            <a:schemeClr val="bg1"/>
          </a:solidFill>
          <a:ln w="28440">
            <a:solidFill>
              <a:schemeClr val="tx1"/>
            </a:solidFill>
            <a:round/>
          </a:ln>
        </p:spPr>
        <p:style>
          <a:lnRef idx="0"/>
          <a:fillRef idx="0"/>
          <a:effectRef idx="0"/>
          <a:fontRef idx="minor"/>
        </p:style>
      </p:sp>
      <p:sp>
        <p:nvSpPr>
          <p:cNvPr id="199" name="CustomShape 4"/>
          <p:cNvSpPr/>
          <p:nvPr/>
        </p:nvSpPr>
        <p:spPr>
          <a:xfrm>
            <a:off x="3143160" y="4166280"/>
            <a:ext cx="856800" cy="428400"/>
          </a:xfrm>
          <a:prstGeom prst="chevron">
            <a:avLst>
              <a:gd name="adj" fmla="val 50000"/>
            </a:avLst>
          </a:prstGeom>
          <a:noFill/>
          <a:ln w="28440">
            <a:solidFill>
              <a:schemeClr val="tx1"/>
            </a:solidFill>
            <a:round/>
          </a:ln>
        </p:spPr>
        <p:style>
          <a:lnRef idx="0"/>
          <a:fillRef idx="0"/>
          <a:effectRef idx="0"/>
          <a:fontRef idx="minor"/>
        </p:style>
      </p:sp>
      <p:sp>
        <p:nvSpPr>
          <p:cNvPr id="200" name="CustomShape 5"/>
          <p:cNvSpPr/>
          <p:nvPr/>
        </p:nvSpPr>
        <p:spPr>
          <a:xfrm>
            <a:off x="3857760" y="4166280"/>
            <a:ext cx="856800" cy="428400"/>
          </a:xfrm>
          <a:prstGeom prst="chevron">
            <a:avLst>
              <a:gd name="adj" fmla="val 50000"/>
            </a:avLst>
          </a:prstGeom>
          <a:noFill/>
          <a:ln w="28440">
            <a:solidFill>
              <a:schemeClr val="tx1"/>
            </a:solidFill>
            <a:round/>
          </a:ln>
        </p:spPr>
        <p:style>
          <a:lnRef idx="0"/>
          <a:fillRef idx="0"/>
          <a:effectRef idx="0"/>
          <a:fontRef idx="minor"/>
        </p:style>
      </p:sp>
      <p:sp>
        <p:nvSpPr>
          <p:cNvPr id="201" name="CustomShape 6"/>
          <p:cNvSpPr/>
          <p:nvPr/>
        </p:nvSpPr>
        <p:spPr>
          <a:xfrm>
            <a:off x="4572000" y="4166280"/>
            <a:ext cx="856800" cy="428400"/>
          </a:xfrm>
          <a:prstGeom prst="chevron">
            <a:avLst>
              <a:gd name="adj" fmla="val 50000"/>
            </a:avLst>
          </a:prstGeom>
          <a:noFill/>
          <a:ln w="28440">
            <a:solidFill>
              <a:schemeClr val="tx1"/>
            </a:solidFill>
            <a:round/>
          </a:ln>
        </p:spPr>
        <p:style>
          <a:lnRef idx="0"/>
          <a:fillRef idx="0"/>
          <a:effectRef idx="0"/>
          <a:fontRef idx="minor"/>
        </p:style>
      </p:sp>
      <p:sp>
        <p:nvSpPr>
          <p:cNvPr id="202" name="CustomShape 7"/>
          <p:cNvSpPr/>
          <p:nvPr/>
        </p:nvSpPr>
        <p:spPr>
          <a:xfrm>
            <a:off x="5286240" y="4166280"/>
            <a:ext cx="856800" cy="428400"/>
          </a:xfrm>
          <a:prstGeom prst="chevron">
            <a:avLst>
              <a:gd name="adj" fmla="val 50000"/>
            </a:avLst>
          </a:prstGeom>
          <a:noFill/>
          <a:ln w="28440">
            <a:solidFill>
              <a:schemeClr val="tx1"/>
            </a:solidFill>
            <a:round/>
          </a:ln>
        </p:spPr>
        <p:style>
          <a:lnRef idx="0"/>
          <a:fillRef idx="0"/>
          <a:effectRef idx="0"/>
          <a:fontRef idx="minor"/>
        </p:style>
      </p:sp>
      <p:sp>
        <p:nvSpPr>
          <p:cNvPr id="203" name="CustomShape 8"/>
          <p:cNvSpPr/>
          <p:nvPr/>
        </p:nvSpPr>
        <p:spPr>
          <a:xfrm>
            <a:off x="4143240" y="1737360"/>
            <a:ext cx="928440" cy="1071360"/>
          </a:xfrm>
          <a:prstGeom prst="foldedCorner">
            <a:avLst>
              <a:gd name="adj" fmla="val 16667"/>
            </a:avLst>
          </a:prstGeom>
          <a:solidFill>
            <a:schemeClr val="bg1"/>
          </a:solidFill>
          <a:ln w="28440">
            <a:solidFill>
              <a:schemeClr val="tx1"/>
            </a:solidFill>
            <a:round/>
          </a:ln>
        </p:spPr>
        <p:style>
          <a:lnRef idx="0"/>
          <a:fillRef idx="0"/>
          <a:effectRef idx="0"/>
          <a:fontRef idx="minor"/>
        </p:style>
        <p:txBody>
          <a:bodyPr wrap="none" lIns="90000" rIns="90000" tIns="46800" bIns="46800" anchor="ctr"/>
          <a:p>
            <a:pPr algn="ctr">
              <a:lnSpc>
                <a:spcPct val="100000"/>
              </a:lnSpc>
            </a:pPr>
            <a:r>
              <a:rPr b="1" lang="de-DE" sz="1400" spc="-1" strike="noStrike">
                <a:solidFill>
                  <a:srgbClr val="000000"/>
                </a:solidFill>
                <a:uFill>
                  <a:solidFill>
                    <a:srgbClr val="ffffff"/>
                  </a:solidFill>
                </a:uFill>
                <a:latin typeface="Arial"/>
              </a:rPr>
              <a:t>Richtlinie</a:t>
            </a:r>
            <a:endParaRPr b="0" lang="de-DE" sz="1800" spc="-1" strike="noStrike">
              <a:solidFill>
                <a:srgbClr val="000000"/>
              </a:solidFill>
              <a:uFill>
                <a:solidFill>
                  <a:srgbClr val="ffffff"/>
                </a:solidFill>
              </a:uFill>
              <a:latin typeface="Arial"/>
            </a:endParaRPr>
          </a:p>
          <a:p>
            <a:pPr algn="ctr">
              <a:lnSpc>
                <a:spcPct val="100000"/>
              </a:lnSpc>
            </a:pPr>
            <a:endParaRPr b="0" lang="de-DE" sz="1800" spc="-1" strike="noStrike">
              <a:solidFill>
                <a:srgbClr val="000000"/>
              </a:solidFill>
              <a:uFill>
                <a:solidFill>
                  <a:srgbClr val="ffffff"/>
                </a:solidFill>
              </a:uFill>
              <a:latin typeface="Arial"/>
            </a:endParaRPr>
          </a:p>
          <a:p>
            <a:pPr algn="ctr">
              <a:lnSpc>
                <a:spcPct val="100000"/>
              </a:lnSpc>
            </a:pPr>
            <a:r>
              <a:rPr b="0" lang="de-DE" sz="700" spc="-1" strike="noStrike">
                <a:solidFill>
                  <a:srgbClr val="000000"/>
                </a:solidFill>
                <a:uFill>
                  <a:solidFill>
                    <a:srgbClr val="ffffff"/>
                  </a:solidFill>
                </a:uFill>
                <a:latin typeface="Arial"/>
              </a:rPr>
              <a:t>1. Abc def ghijk.</a:t>
            </a:r>
            <a:endParaRPr b="0" lang="de-DE" sz="1800" spc="-1" strike="noStrike">
              <a:solidFill>
                <a:srgbClr val="000000"/>
              </a:solidFill>
              <a:uFill>
                <a:solidFill>
                  <a:srgbClr val="ffffff"/>
                </a:solidFill>
              </a:uFill>
              <a:latin typeface="Arial"/>
            </a:endParaRPr>
          </a:p>
          <a:p>
            <a:pPr algn="ctr">
              <a:lnSpc>
                <a:spcPct val="100000"/>
              </a:lnSpc>
            </a:pPr>
            <a:r>
              <a:rPr b="0" lang="de-DE" sz="700" spc="-1" strike="noStrike">
                <a:solidFill>
                  <a:srgbClr val="000000"/>
                </a:solidFill>
                <a:uFill>
                  <a:solidFill>
                    <a:srgbClr val="ffffff"/>
                  </a:solidFill>
                </a:uFill>
                <a:latin typeface="Arial"/>
              </a:rPr>
              <a:t>2. Abc def ghijk.</a:t>
            </a:r>
            <a:endParaRPr b="0" lang="de-DE" sz="1800" spc="-1" strike="noStrike">
              <a:solidFill>
                <a:srgbClr val="000000"/>
              </a:solidFill>
              <a:uFill>
                <a:solidFill>
                  <a:srgbClr val="ffffff"/>
                </a:solidFill>
              </a:uFill>
              <a:latin typeface="Arial"/>
            </a:endParaRPr>
          </a:p>
          <a:p>
            <a:pPr algn="ctr">
              <a:lnSpc>
                <a:spcPct val="100000"/>
              </a:lnSpc>
            </a:pPr>
            <a:r>
              <a:rPr b="0" lang="de-DE" sz="700" spc="-1" strike="noStrike">
                <a:solidFill>
                  <a:srgbClr val="000000"/>
                </a:solidFill>
                <a:uFill>
                  <a:solidFill>
                    <a:srgbClr val="ffffff"/>
                  </a:solidFill>
                </a:uFill>
                <a:latin typeface="Arial"/>
              </a:rPr>
              <a:t>3. Abc def ghijk.</a:t>
            </a:r>
            <a:endParaRPr b="0" lang="de-DE" sz="1800" spc="-1" strike="noStrike">
              <a:solidFill>
                <a:srgbClr val="000000"/>
              </a:solidFill>
              <a:uFill>
                <a:solidFill>
                  <a:srgbClr val="ffffff"/>
                </a:solidFill>
              </a:uFill>
              <a:latin typeface="Arial"/>
            </a:endParaRPr>
          </a:p>
          <a:p>
            <a:pPr algn="ctr">
              <a:lnSpc>
                <a:spcPct val="100000"/>
              </a:lnSpc>
            </a:pPr>
            <a:r>
              <a:rPr b="0" lang="de-DE" sz="700" spc="-1" strike="noStrike">
                <a:solidFill>
                  <a:srgbClr val="000000"/>
                </a:solidFill>
                <a:uFill>
                  <a:solidFill>
                    <a:srgbClr val="ffffff"/>
                  </a:solidFill>
                </a:uFill>
                <a:latin typeface="Arial"/>
              </a:rPr>
              <a:t>4. Abc def ghijk.</a:t>
            </a:r>
            <a:endParaRPr b="0" lang="de-DE" sz="1800" spc="-1" strike="noStrike">
              <a:solidFill>
                <a:srgbClr val="000000"/>
              </a:solidFill>
              <a:uFill>
                <a:solidFill>
                  <a:srgbClr val="ffffff"/>
                </a:solidFill>
              </a:uFill>
              <a:latin typeface="Arial"/>
            </a:endParaRPr>
          </a:p>
        </p:txBody>
      </p:sp>
      <p:sp>
        <p:nvSpPr>
          <p:cNvPr id="204" name="CustomShape 9"/>
          <p:cNvSpPr/>
          <p:nvPr/>
        </p:nvSpPr>
        <p:spPr>
          <a:xfrm>
            <a:off x="3786120" y="5166360"/>
            <a:ext cx="928440" cy="1071360"/>
          </a:xfrm>
          <a:prstGeom prst="foldedCorner">
            <a:avLst>
              <a:gd name="adj" fmla="val 16667"/>
            </a:avLst>
          </a:prstGeom>
          <a:solidFill>
            <a:schemeClr val="bg1"/>
          </a:solidFill>
          <a:ln w="28440">
            <a:solidFill>
              <a:schemeClr val="tx1"/>
            </a:solidFill>
            <a:round/>
          </a:ln>
        </p:spPr>
        <p:style>
          <a:lnRef idx="0"/>
          <a:fillRef idx="0"/>
          <a:effectRef idx="0"/>
          <a:fontRef idx="minor"/>
        </p:style>
      </p:sp>
      <p:sp>
        <p:nvSpPr>
          <p:cNvPr id="205" name="CustomShape 10"/>
          <p:cNvSpPr/>
          <p:nvPr/>
        </p:nvSpPr>
        <p:spPr>
          <a:xfrm>
            <a:off x="3714840" y="5095080"/>
            <a:ext cx="928440" cy="1071360"/>
          </a:xfrm>
          <a:prstGeom prst="foldedCorner">
            <a:avLst>
              <a:gd name="adj" fmla="val 16667"/>
            </a:avLst>
          </a:prstGeom>
          <a:solidFill>
            <a:schemeClr val="bg1"/>
          </a:solidFill>
          <a:ln w="28440">
            <a:solidFill>
              <a:schemeClr val="tx1"/>
            </a:solidFill>
            <a:round/>
          </a:ln>
        </p:spPr>
        <p:style>
          <a:lnRef idx="0"/>
          <a:fillRef idx="0"/>
          <a:effectRef idx="0"/>
          <a:fontRef idx="minor"/>
        </p:style>
        <p:txBody>
          <a:bodyPr wrap="none" lIns="90000" rIns="90000" tIns="46800" bIns="46800" anchor="ctr"/>
          <a:p>
            <a:pPr algn="ctr">
              <a:lnSpc>
                <a:spcPct val="100000"/>
              </a:lnSpc>
            </a:pPr>
            <a:r>
              <a:rPr b="1" lang="de-DE" sz="1400" spc="-1" strike="noStrike">
                <a:solidFill>
                  <a:srgbClr val="000000"/>
                </a:solidFill>
                <a:uFill>
                  <a:solidFill>
                    <a:srgbClr val="ffffff"/>
                  </a:solidFill>
                </a:uFill>
                <a:latin typeface="Arial"/>
              </a:rPr>
              <a:t>Verfahren</a:t>
            </a:r>
            <a:endParaRPr b="0" lang="de-DE" sz="1800" spc="-1" strike="noStrike">
              <a:solidFill>
                <a:srgbClr val="000000"/>
              </a:solidFill>
              <a:uFill>
                <a:solidFill>
                  <a:srgbClr val="ffffff"/>
                </a:solidFill>
              </a:uFill>
              <a:latin typeface="Arial"/>
            </a:endParaRPr>
          </a:p>
        </p:txBody>
      </p:sp>
      <p:sp>
        <p:nvSpPr>
          <p:cNvPr id="206" name="CustomShape 11"/>
          <p:cNvSpPr/>
          <p:nvPr/>
        </p:nvSpPr>
        <p:spPr>
          <a:xfrm>
            <a:off x="646200" y="3501000"/>
            <a:ext cx="924840" cy="303480"/>
          </a:xfrm>
          <a:prstGeom prst="rect">
            <a:avLst/>
          </a:prstGeom>
          <a:noFill/>
          <a:ln w="9360">
            <a:noFill/>
          </a:ln>
        </p:spPr>
        <p:style>
          <a:lnRef idx="0"/>
          <a:fillRef idx="0"/>
          <a:effectRef idx="0"/>
          <a:fontRef idx="minor"/>
        </p:style>
        <p:txBody>
          <a:bodyPr wrap="none" lIns="90000" rIns="90000" tIns="45000" bIns="45000"/>
          <a:p>
            <a:pPr>
              <a:lnSpc>
                <a:spcPct val="100000"/>
              </a:lnSpc>
            </a:pPr>
            <a:r>
              <a:rPr b="1" lang="de-DE" sz="1400" spc="-1" strike="noStrike">
                <a:solidFill>
                  <a:srgbClr val="000000"/>
                </a:solidFill>
                <a:uFill>
                  <a:solidFill>
                    <a:srgbClr val="ffffff"/>
                  </a:solidFill>
                </a:uFill>
                <a:latin typeface="Arial"/>
              </a:rPr>
              <a:t>Prozess:</a:t>
            </a:r>
            <a:endParaRPr b="0" lang="de-DE" sz="1800" spc="-1" strike="noStrike">
              <a:solidFill>
                <a:srgbClr val="000000"/>
              </a:solidFill>
              <a:uFill>
                <a:solidFill>
                  <a:srgbClr val="ffffff"/>
                </a:solidFill>
              </a:uFill>
              <a:latin typeface="Arial"/>
            </a:endParaRPr>
          </a:p>
        </p:txBody>
      </p:sp>
      <p:sp>
        <p:nvSpPr>
          <p:cNvPr id="207" name="CustomShape 12"/>
          <p:cNvSpPr/>
          <p:nvPr/>
        </p:nvSpPr>
        <p:spPr>
          <a:xfrm>
            <a:off x="2143080" y="3452040"/>
            <a:ext cx="713880" cy="428400"/>
          </a:xfrm>
          <a:prstGeom prst="flowChartDocument">
            <a:avLst/>
          </a:prstGeom>
          <a:solidFill>
            <a:schemeClr val="bg1"/>
          </a:solidFill>
          <a:ln w="28440">
            <a:solidFill>
              <a:schemeClr val="tx1"/>
            </a:solidFill>
            <a:round/>
          </a:ln>
        </p:spPr>
        <p:style>
          <a:lnRef idx="0"/>
          <a:fillRef idx="0"/>
          <a:effectRef idx="0"/>
          <a:fontRef idx="minor"/>
        </p:style>
        <p:txBody>
          <a:bodyPr wrap="none" lIns="90000" rIns="90000" tIns="46800" bIns="46800" anchor="ctr"/>
          <a:p>
            <a:pPr algn="ctr">
              <a:lnSpc>
                <a:spcPct val="100000"/>
              </a:lnSpc>
            </a:pPr>
            <a:r>
              <a:rPr b="0" lang="de-DE" sz="1400" spc="-1" strike="noStrike">
                <a:solidFill>
                  <a:srgbClr val="000000"/>
                </a:solidFill>
                <a:uFill>
                  <a:solidFill>
                    <a:srgbClr val="ffffff"/>
                  </a:solidFill>
                </a:uFill>
                <a:latin typeface="Arial"/>
              </a:rPr>
              <a:t>Inputs</a:t>
            </a:r>
            <a:endParaRPr b="0" lang="de-DE" sz="1800" spc="-1" strike="noStrike">
              <a:solidFill>
                <a:srgbClr val="000000"/>
              </a:solidFill>
              <a:uFill>
                <a:solidFill>
                  <a:srgbClr val="ffffff"/>
                </a:solidFill>
              </a:uFill>
              <a:latin typeface="Arial"/>
            </a:endParaRPr>
          </a:p>
        </p:txBody>
      </p:sp>
      <p:sp>
        <p:nvSpPr>
          <p:cNvPr id="208" name="CustomShape 13"/>
          <p:cNvSpPr/>
          <p:nvPr/>
        </p:nvSpPr>
        <p:spPr>
          <a:xfrm>
            <a:off x="6572160" y="4166280"/>
            <a:ext cx="713880" cy="428400"/>
          </a:xfrm>
          <a:prstGeom prst="flowChartDocument">
            <a:avLst/>
          </a:prstGeom>
          <a:solidFill>
            <a:schemeClr val="bg1"/>
          </a:solidFill>
          <a:ln w="28440">
            <a:solidFill>
              <a:schemeClr val="tx1"/>
            </a:solidFill>
            <a:round/>
          </a:ln>
        </p:spPr>
        <p:style>
          <a:lnRef idx="0"/>
          <a:fillRef idx="0"/>
          <a:effectRef idx="0"/>
          <a:fontRef idx="minor"/>
        </p:style>
        <p:txBody>
          <a:bodyPr wrap="none" lIns="90000" rIns="90000" tIns="46800" bIns="46800" anchor="ctr"/>
          <a:p>
            <a:pPr algn="ctr">
              <a:lnSpc>
                <a:spcPct val="100000"/>
              </a:lnSpc>
            </a:pPr>
            <a:r>
              <a:rPr b="0" lang="de-DE" sz="1400" spc="-1" strike="noStrike">
                <a:solidFill>
                  <a:srgbClr val="000000"/>
                </a:solidFill>
                <a:uFill>
                  <a:solidFill>
                    <a:srgbClr val="ffffff"/>
                  </a:solidFill>
                </a:uFill>
                <a:latin typeface="Arial"/>
              </a:rPr>
              <a:t>Outputs</a:t>
            </a:r>
            <a:endParaRPr b="0" lang="de-DE" sz="1800" spc="-1" strike="noStrike">
              <a:solidFill>
                <a:srgbClr val="000000"/>
              </a:solidFill>
              <a:uFill>
                <a:solidFill>
                  <a:srgbClr val="ffffff"/>
                </a:solidFill>
              </a:uFill>
              <a:latin typeface="Arial"/>
            </a:endParaRPr>
          </a:p>
        </p:txBody>
      </p:sp>
      <p:sp>
        <p:nvSpPr>
          <p:cNvPr id="209" name="CustomShape 14"/>
          <p:cNvSpPr/>
          <p:nvPr/>
        </p:nvSpPr>
        <p:spPr>
          <a:xfrm flipH="1" rot="16200000">
            <a:off x="2824920" y="3527640"/>
            <a:ext cx="313920" cy="963360"/>
          </a:xfrm>
          <a:prstGeom prst="bentConnector3">
            <a:avLst>
              <a:gd name="adj1" fmla="val 50000"/>
            </a:avLst>
          </a:prstGeom>
          <a:noFill/>
          <a:ln w="28440">
            <a:solidFill>
              <a:schemeClr val="tx1"/>
            </a:solidFill>
            <a:round/>
            <a:tailEnd len="med" type="arrow" w="med"/>
          </a:ln>
        </p:spPr>
        <p:style>
          <a:lnRef idx="0"/>
          <a:fillRef idx="0"/>
          <a:effectRef idx="0"/>
          <a:fontRef idx="minor"/>
        </p:style>
      </p:sp>
      <p:sp>
        <p:nvSpPr>
          <p:cNvPr id="210" name="CustomShape 15"/>
          <p:cNvSpPr/>
          <p:nvPr/>
        </p:nvSpPr>
        <p:spPr>
          <a:xfrm>
            <a:off x="6143760" y="4380480"/>
            <a:ext cx="428400" cy="1080"/>
          </a:xfrm>
          <a:prstGeom prst="bentConnector3">
            <a:avLst>
              <a:gd name="adj1" fmla="val 50000"/>
            </a:avLst>
          </a:prstGeom>
          <a:noFill/>
          <a:ln w="28440">
            <a:solidFill>
              <a:schemeClr val="tx1"/>
            </a:solidFill>
            <a:round/>
            <a:tailEnd len="med" type="arrow" w="med"/>
          </a:ln>
        </p:spPr>
        <p:style>
          <a:lnRef idx="0"/>
          <a:fillRef idx="0"/>
          <a:effectRef idx="0"/>
          <a:fontRef idx="minor"/>
        </p:style>
      </p:sp>
      <p:sp>
        <p:nvSpPr>
          <p:cNvPr id="211" name="Line 16"/>
          <p:cNvSpPr/>
          <p:nvPr/>
        </p:nvSpPr>
        <p:spPr>
          <a:xfrm flipH="1">
            <a:off x="4178160" y="4594680"/>
            <a:ext cx="1440" cy="500040"/>
          </a:xfrm>
          <a:prstGeom prst="line">
            <a:avLst/>
          </a:prstGeom>
          <a:ln w="28440">
            <a:solidFill>
              <a:schemeClr val="tx1"/>
            </a:solidFill>
            <a:round/>
          </a:ln>
        </p:spPr>
        <p:style>
          <a:lnRef idx="0"/>
          <a:fillRef idx="0"/>
          <a:effectRef idx="0"/>
          <a:fontRef idx="minor"/>
        </p:style>
      </p:sp>
      <p:sp>
        <p:nvSpPr>
          <p:cNvPr id="212" name="CustomShape 17"/>
          <p:cNvSpPr/>
          <p:nvPr/>
        </p:nvSpPr>
        <p:spPr>
          <a:xfrm rot="5400000">
            <a:off x="4482360" y="1790640"/>
            <a:ext cx="285480" cy="2607840"/>
          </a:xfrm>
          <a:prstGeom prst="rightBrace">
            <a:avLst>
              <a:gd name="adj1" fmla="val 39596"/>
              <a:gd name="adj2" fmla="val 50000"/>
            </a:avLst>
          </a:prstGeom>
          <a:noFill/>
          <a:ln w="28440">
            <a:solidFill>
              <a:schemeClr val="tx1"/>
            </a:solidFill>
            <a:round/>
          </a:ln>
        </p:spPr>
        <p:style>
          <a:lnRef idx="0"/>
          <a:fillRef idx="0"/>
          <a:effectRef idx="0"/>
          <a:fontRef idx="minor"/>
        </p:style>
      </p:sp>
      <p:sp>
        <p:nvSpPr>
          <p:cNvPr id="213" name="Line 18"/>
          <p:cNvSpPr/>
          <p:nvPr/>
        </p:nvSpPr>
        <p:spPr>
          <a:xfrm>
            <a:off x="714240" y="3166200"/>
            <a:ext cx="7715160" cy="1440"/>
          </a:xfrm>
          <a:prstGeom prst="line">
            <a:avLst/>
          </a:prstGeom>
          <a:ln cap="rnd" w="9360">
            <a:solidFill>
              <a:schemeClr val="tx1"/>
            </a:solidFill>
            <a:custDash>
              <a:ds d="1000000" sp="400000"/>
            </a:custDash>
            <a:round/>
          </a:ln>
        </p:spPr>
        <p:style>
          <a:lnRef idx="0"/>
          <a:fillRef idx="0"/>
          <a:effectRef idx="0"/>
          <a:fontRef idx="minor"/>
        </p:style>
      </p:sp>
      <p:sp>
        <p:nvSpPr>
          <p:cNvPr id="214" name="CustomShape 19"/>
          <p:cNvSpPr/>
          <p:nvPr/>
        </p:nvSpPr>
        <p:spPr>
          <a:xfrm>
            <a:off x="6143760" y="1666080"/>
            <a:ext cx="2356920" cy="851400"/>
          </a:xfrm>
          <a:prstGeom prst="rect">
            <a:avLst/>
          </a:prstGeom>
          <a:noFill/>
          <a:ln w="9360">
            <a:noFill/>
          </a:ln>
        </p:spPr>
        <p:style>
          <a:lnRef idx="0"/>
          <a:fillRef idx="0"/>
          <a:effectRef idx="0"/>
          <a:fontRef idx="minor"/>
        </p:style>
        <p:txBody>
          <a:bodyPr lIns="90000" rIns="90000" tIns="45000" bIns="45000"/>
          <a:p>
            <a:pPr algn="r">
              <a:lnSpc>
                <a:spcPct val="100000"/>
              </a:lnSpc>
            </a:pPr>
            <a:r>
              <a:rPr b="1" lang="de-DE" sz="1800" spc="-1" strike="noStrike">
                <a:solidFill>
                  <a:srgbClr val="0060a9"/>
                </a:solidFill>
                <a:uFill>
                  <a:solidFill>
                    <a:srgbClr val="ffffff"/>
                  </a:solidFill>
                </a:uFill>
                <a:latin typeface="Arial"/>
              </a:rPr>
              <a:t>Definitions-Ebene</a:t>
            </a:r>
            <a:endParaRPr b="0" lang="de-DE" sz="1800" spc="-1" strike="noStrike">
              <a:solidFill>
                <a:srgbClr val="000000"/>
              </a:solidFill>
              <a:uFill>
                <a:solidFill>
                  <a:srgbClr val="ffffff"/>
                </a:solidFill>
              </a:uFill>
              <a:latin typeface="Arial"/>
            </a:endParaRPr>
          </a:p>
          <a:p>
            <a:pPr algn="r">
              <a:lnSpc>
                <a:spcPct val="100000"/>
              </a:lnSpc>
            </a:pPr>
            <a:r>
              <a:rPr b="0" lang="de-DE" sz="1600" spc="-1" strike="noStrike">
                <a:solidFill>
                  <a:srgbClr val="0060a9"/>
                </a:solidFill>
                <a:uFill>
                  <a:solidFill>
                    <a:srgbClr val="ffffff"/>
                  </a:solidFill>
                </a:uFill>
                <a:latin typeface="Arial"/>
              </a:rPr>
              <a:t>Top-Management</a:t>
            </a:r>
            <a:endParaRPr b="0" lang="de-DE" sz="1800" spc="-1" strike="noStrike">
              <a:solidFill>
                <a:srgbClr val="000000"/>
              </a:solidFill>
              <a:uFill>
                <a:solidFill>
                  <a:srgbClr val="ffffff"/>
                </a:solidFill>
              </a:uFill>
              <a:latin typeface="Arial"/>
            </a:endParaRPr>
          </a:p>
          <a:p>
            <a:pPr algn="r">
              <a:lnSpc>
                <a:spcPct val="100000"/>
              </a:lnSpc>
            </a:pPr>
            <a:r>
              <a:rPr b="0" lang="de-DE" sz="1600" spc="-1" strike="noStrike">
                <a:solidFill>
                  <a:srgbClr val="0060a9"/>
                </a:solidFill>
                <a:uFill>
                  <a:solidFill>
                    <a:srgbClr val="ffffff"/>
                  </a:solidFill>
                </a:uFill>
                <a:latin typeface="Arial"/>
              </a:rPr>
              <a:t>Prozessverantwortliche</a:t>
            </a:r>
            <a:endParaRPr b="0" lang="de-DE" sz="1800" spc="-1" strike="noStrike">
              <a:solidFill>
                <a:srgbClr val="000000"/>
              </a:solidFill>
              <a:uFill>
                <a:solidFill>
                  <a:srgbClr val="ffffff"/>
                </a:solidFill>
              </a:uFill>
              <a:latin typeface="Arial"/>
            </a:endParaRPr>
          </a:p>
        </p:txBody>
      </p:sp>
      <p:sp>
        <p:nvSpPr>
          <p:cNvPr id="215" name="Line 20"/>
          <p:cNvSpPr/>
          <p:nvPr/>
        </p:nvSpPr>
        <p:spPr>
          <a:xfrm>
            <a:off x="4929120" y="4809240"/>
            <a:ext cx="3500280" cy="1440"/>
          </a:xfrm>
          <a:prstGeom prst="line">
            <a:avLst/>
          </a:prstGeom>
          <a:ln cap="rnd" w="9360">
            <a:solidFill>
              <a:schemeClr val="tx1"/>
            </a:solidFill>
            <a:custDash>
              <a:ds d="1000000" sp="400000"/>
            </a:custDash>
            <a:round/>
          </a:ln>
        </p:spPr>
        <p:style>
          <a:lnRef idx="0"/>
          <a:fillRef idx="0"/>
          <a:effectRef idx="0"/>
          <a:fontRef idx="minor"/>
        </p:style>
      </p:sp>
      <p:sp>
        <p:nvSpPr>
          <p:cNvPr id="216" name="CustomShape 21"/>
          <p:cNvSpPr/>
          <p:nvPr/>
        </p:nvSpPr>
        <p:spPr>
          <a:xfrm>
            <a:off x="6016680" y="3193200"/>
            <a:ext cx="2484000" cy="851400"/>
          </a:xfrm>
          <a:prstGeom prst="rect">
            <a:avLst/>
          </a:prstGeom>
          <a:noFill/>
          <a:ln w="9360">
            <a:noFill/>
          </a:ln>
        </p:spPr>
        <p:style>
          <a:lnRef idx="0"/>
          <a:fillRef idx="0"/>
          <a:effectRef idx="0"/>
          <a:fontRef idx="minor"/>
        </p:style>
        <p:txBody>
          <a:bodyPr lIns="90000" rIns="90000" tIns="45000" bIns="45000"/>
          <a:p>
            <a:pPr algn="r">
              <a:lnSpc>
                <a:spcPct val="100000"/>
              </a:lnSpc>
            </a:pPr>
            <a:r>
              <a:rPr b="1" lang="de-DE" sz="1800" spc="-1" strike="noStrike">
                <a:solidFill>
                  <a:srgbClr val="0060a9"/>
                </a:solidFill>
                <a:uFill>
                  <a:solidFill>
                    <a:srgbClr val="ffffff"/>
                  </a:solidFill>
                </a:uFill>
                <a:latin typeface="Arial"/>
              </a:rPr>
              <a:t>Steuerungs-Ebene</a:t>
            </a:r>
            <a:endParaRPr b="0" lang="de-DE" sz="1800" spc="-1" strike="noStrike">
              <a:solidFill>
                <a:srgbClr val="000000"/>
              </a:solidFill>
              <a:uFill>
                <a:solidFill>
                  <a:srgbClr val="ffffff"/>
                </a:solidFill>
              </a:uFill>
              <a:latin typeface="Arial"/>
            </a:endParaRPr>
          </a:p>
          <a:p>
            <a:pPr algn="r">
              <a:lnSpc>
                <a:spcPct val="100000"/>
              </a:lnSpc>
            </a:pPr>
            <a:r>
              <a:rPr b="0" lang="de-DE" sz="1600" spc="-1" strike="noStrike">
                <a:solidFill>
                  <a:srgbClr val="0060a9"/>
                </a:solidFill>
                <a:uFill>
                  <a:solidFill>
                    <a:srgbClr val="ffffff"/>
                  </a:solidFill>
                </a:uFill>
                <a:latin typeface="Arial"/>
              </a:rPr>
              <a:t>Prozessmanager</a:t>
            </a:r>
            <a:endParaRPr b="0" lang="de-DE" sz="1800" spc="-1" strike="noStrike">
              <a:solidFill>
                <a:srgbClr val="000000"/>
              </a:solidFill>
              <a:uFill>
                <a:solidFill>
                  <a:srgbClr val="ffffff"/>
                </a:solidFill>
              </a:uFill>
              <a:latin typeface="Arial"/>
            </a:endParaRPr>
          </a:p>
          <a:p>
            <a:pPr algn="r">
              <a:lnSpc>
                <a:spcPct val="100000"/>
              </a:lnSpc>
            </a:pPr>
            <a:r>
              <a:rPr b="0" lang="de-DE" sz="1600" spc="-1" strike="noStrike">
                <a:solidFill>
                  <a:srgbClr val="0060a9"/>
                </a:solidFill>
                <a:uFill>
                  <a:solidFill>
                    <a:srgbClr val="ffffff"/>
                  </a:solidFill>
                </a:uFill>
                <a:latin typeface="Arial"/>
              </a:rPr>
              <a:t>Prozessteams</a:t>
            </a:r>
            <a:endParaRPr b="0" lang="de-DE" sz="1800" spc="-1" strike="noStrike">
              <a:solidFill>
                <a:srgbClr val="000000"/>
              </a:solidFill>
              <a:uFill>
                <a:solidFill>
                  <a:srgbClr val="ffffff"/>
                </a:solidFill>
              </a:uFill>
              <a:latin typeface="Arial"/>
            </a:endParaRPr>
          </a:p>
        </p:txBody>
      </p:sp>
      <p:sp>
        <p:nvSpPr>
          <p:cNvPr id="217" name="CustomShape 22"/>
          <p:cNvSpPr/>
          <p:nvPr/>
        </p:nvSpPr>
        <p:spPr>
          <a:xfrm>
            <a:off x="5857920" y="4836240"/>
            <a:ext cx="2642760" cy="1094760"/>
          </a:xfrm>
          <a:prstGeom prst="rect">
            <a:avLst/>
          </a:prstGeom>
          <a:noFill/>
          <a:ln w="9360">
            <a:noFill/>
          </a:ln>
        </p:spPr>
        <p:style>
          <a:lnRef idx="0"/>
          <a:fillRef idx="0"/>
          <a:effectRef idx="0"/>
          <a:fontRef idx="minor"/>
        </p:style>
        <p:txBody>
          <a:bodyPr lIns="90000" rIns="90000" tIns="45000" bIns="45000"/>
          <a:p>
            <a:pPr algn="r">
              <a:lnSpc>
                <a:spcPct val="100000"/>
              </a:lnSpc>
            </a:pPr>
            <a:r>
              <a:rPr b="1" lang="de-DE" sz="1800" spc="-1" strike="noStrike">
                <a:solidFill>
                  <a:srgbClr val="0060a9"/>
                </a:solidFill>
                <a:uFill>
                  <a:solidFill>
                    <a:srgbClr val="ffffff"/>
                  </a:solidFill>
                </a:uFill>
                <a:latin typeface="Arial"/>
              </a:rPr>
              <a:t>Durchführungs-Ebene</a:t>
            </a:r>
            <a:endParaRPr b="0" lang="de-DE" sz="1800" spc="-1" strike="noStrike">
              <a:solidFill>
                <a:srgbClr val="000000"/>
              </a:solidFill>
              <a:uFill>
                <a:solidFill>
                  <a:srgbClr val="ffffff"/>
                </a:solidFill>
              </a:uFill>
              <a:latin typeface="Arial"/>
            </a:endParaRPr>
          </a:p>
          <a:p>
            <a:pPr algn="r">
              <a:lnSpc>
                <a:spcPct val="100000"/>
              </a:lnSpc>
            </a:pPr>
            <a:r>
              <a:rPr b="0" lang="de-DE" sz="1600" spc="-1" strike="noStrike">
                <a:solidFill>
                  <a:srgbClr val="0060a9"/>
                </a:solidFill>
                <a:uFill>
                  <a:solidFill>
                    <a:srgbClr val="ffffff"/>
                  </a:solidFill>
                </a:uFill>
                <a:latin typeface="Arial"/>
              </a:rPr>
              <a:t>Abteilungen</a:t>
            </a:r>
            <a:endParaRPr b="0" lang="de-DE" sz="1800" spc="-1" strike="noStrike">
              <a:solidFill>
                <a:srgbClr val="000000"/>
              </a:solidFill>
              <a:uFill>
                <a:solidFill>
                  <a:srgbClr val="ffffff"/>
                </a:solidFill>
              </a:uFill>
              <a:latin typeface="Arial"/>
            </a:endParaRPr>
          </a:p>
          <a:p>
            <a:pPr algn="r">
              <a:lnSpc>
                <a:spcPct val="100000"/>
              </a:lnSpc>
            </a:pPr>
            <a:r>
              <a:rPr b="0" lang="de-DE" sz="1600" spc="-1" strike="noStrike">
                <a:solidFill>
                  <a:srgbClr val="0060a9"/>
                </a:solidFill>
                <a:uFill>
                  <a:solidFill>
                    <a:srgbClr val="ffffff"/>
                  </a:solidFill>
                </a:uFill>
                <a:latin typeface="Arial"/>
              </a:rPr>
              <a:t>Funktionen</a:t>
            </a:r>
            <a:endParaRPr b="0" lang="de-DE" sz="1800" spc="-1" strike="noStrike">
              <a:solidFill>
                <a:srgbClr val="000000"/>
              </a:solidFill>
              <a:uFill>
                <a:solidFill>
                  <a:srgbClr val="ffffff"/>
                </a:solidFill>
              </a:uFill>
              <a:latin typeface="Arial"/>
            </a:endParaRPr>
          </a:p>
          <a:p>
            <a:pPr algn="r">
              <a:lnSpc>
                <a:spcPct val="100000"/>
              </a:lnSpc>
            </a:pPr>
            <a:r>
              <a:rPr b="0" lang="de-DE" sz="1600" spc="-1" strike="noStrike">
                <a:solidFill>
                  <a:srgbClr val="0060a9"/>
                </a:solidFill>
                <a:uFill>
                  <a:solidFill>
                    <a:srgbClr val="ffffff"/>
                  </a:solidFill>
                </a:uFill>
                <a:latin typeface="Arial"/>
              </a:rPr>
              <a:t>Personen</a:t>
            </a:r>
            <a:endParaRPr b="0" lang="de-DE" sz="1800" spc="-1" strike="noStrike">
              <a:solidFill>
                <a:srgbClr val="000000"/>
              </a:solidFill>
              <a:uFill>
                <a:solidFill>
                  <a:srgbClr val="ffffff"/>
                </a:solidFill>
              </a:uFill>
              <a:latin typeface="Arial"/>
            </a:endParaRPr>
          </a:p>
        </p:txBody>
      </p:sp>
      <p:pic>
        <p:nvPicPr>
          <p:cNvPr id="218" name="Picture 112" descr=""/>
          <p:cNvPicPr/>
          <p:nvPr/>
        </p:nvPicPr>
        <p:blipFill>
          <a:blip r:embed="rId1"/>
          <a:stretch/>
        </p:blipFill>
        <p:spPr>
          <a:xfrm>
            <a:off x="4357800" y="4178880"/>
            <a:ext cx="215640" cy="306000"/>
          </a:xfrm>
          <a:prstGeom prst="rect">
            <a:avLst/>
          </a:prstGeom>
          <a:ln w="9360">
            <a:noFill/>
          </a:ln>
        </p:spPr>
      </p:pic>
      <p:pic>
        <p:nvPicPr>
          <p:cNvPr id="219" name="Picture 109" descr=""/>
          <p:cNvPicPr/>
          <p:nvPr/>
        </p:nvPicPr>
        <p:blipFill>
          <a:blip r:embed="rId2"/>
          <a:stretch/>
        </p:blipFill>
        <p:spPr>
          <a:xfrm>
            <a:off x="3627360" y="4193280"/>
            <a:ext cx="202680" cy="282240"/>
          </a:xfrm>
          <a:prstGeom prst="rect">
            <a:avLst/>
          </a:prstGeom>
          <a:ln w="9360">
            <a:noFill/>
          </a:ln>
        </p:spPr>
      </p:pic>
      <p:pic>
        <p:nvPicPr>
          <p:cNvPr id="220" name="Picture 109" descr=""/>
          <p:cNvPicPr/>
          <p:nvPr/>
        </p:nvPicPr>
        <p:blipFill>
          <a:blip r:embed="rId3"/>
          <a:stretch/>
        </p:blipFill>
        <p:spPr>
          <a:xfrm>
            <a:off x="5083200" y="4193280"/>
            <a:ext cx="202680" cy="282240"/>
          </a:xfrm>
          <a:prstGeom prst="rect">
            <a:avLst/>
          </a:prstGeom>
          <a:ln w="9360">
            <a:noFill/>
          </a:ln>
        </p:spPr>
      </p:pic>
      <p:pic>
        <p:nvPicPr>
          <p:cNvPr id="221" name="Picture 112" descr=""/>
          <p:cNvPicPr/>
          <p:nvPr/>
        </p:nvPicPr>
        <p:blipFill>
          <a:blip r:embed="rId4"/>
          <a:stretch/>
        </p:blipFill>
        <p:spPr>
          <a:xfrm>
            <a:off x="5799240" y="4193280"/>
            <a:ext cx="217080" cy="306000"/>
          </a:xfrm>
          <a:prstGeom prst="rect">
            <a:avLst/>
          </a:prstGeom>
          <a:ln w="9360">
            <a:noFill/>
          </a:ln>
        </p:spPr>
      </p:pic>
      <p:pic>
        <p:nvPicPr>
          <p:cNvPr id="222" name="Picture 112" descr=""/>
          <p:cNvPicPr/>
          <p:nvPr/>
        </p:nvPicPr>
        <p:blipFill>
          <a:blip r:embed="rId5"/>
          <a:stretch/>
        </p:blipFill>
        <p:spPr>
          <a:xfrm>
            <a:off x="3000240" y="5388840"/>
            <a:ext cx="499680" cy="705960"/>
          </a:xfrm>
          <a:prstGeom prst="rect">
            <a:avLst/>
          </a:prstGeom>
          <a:ln w="9360">
            <a:noFill/>
          </a:ln>
        </p:spPr>
      </p:pic>
      <p:sp>
        <p:nvSpPr>
          <p:cNvPr id="223" name="CustomShape 23"/>
          <p:cNvSpPr/>
          <p:nvPr/>
        </p:nvSpPr>
        <p:spPr>
          <a:xfrm>
            <a:off x="3646800" y="3858480"/>
            <a:ext cx="1909440" cy="303480"/>
          </a:xfrm>
          <a:prstGeom prst="rect">
            <a:avLst/>
          </a:prstGeom>
          <a:noFill/>
          <a:ln w="9360">
            <a:noFill/>
          </a:ln>
        </p:spPr>
        <p:style>
          <a:lnRef idx="0"/>
          <a:fillRef idx="0"/>
          <a:effectRef idx="0"/>
          <a:fontRef idx="minor"/>
        </p:style>
        <p:txBody>
          <a:bodyPr wrap="none" lIns="90000" rIns="90000" tIns="45000" bIns="45000"/>
          <a:p>
            <a:pPr>
              <a:lnSpc>
                <a:spcPct val="100000"/>
              </a:lnSpc>
            </a:pPr>
            <a:r>
              <a:rPr b="0" lang="de-DE" sz="1400" spc="-1" strike="noStrike">
                <a:solidFill>
                  <a:srgbClr val="000000"/>
                </a:solidFill>
                <a:uFill>
                  <a:solidFill>
                    <a:srgbClr val="ffffff"/>
                  </a:solidFill>
                </a:uFill>
                <a:latin typeface="Arial"/>
              </a:rPr>
              <a:t>Aktivitäten und Rollen</a:t>
            </a:r>
            <a:endParaRPr b="0" lang="de-DE" sz="1800" spc="-1" strike="noStrike">
              <a:solidFill>
                <a:srgbClr val="000000"/>
              </a:solidFill>
              <a:uFill>
                <a:solidFill>
                  <a:srgbClr val="ffffff"/>
                </a:solidFill>
              </a:uFill>
              <a:latin typeface="Arial"/>
            </a:endParaRPr>
          </a:p>
        </p:txBody>
      </p:sp>
      <p:sp>
        <p:nvSpPr>
          <p:cNvPr id="224" name="CustomShape 24"/>
          <p:cNvSpPr/>
          <p:nvPr/>
        </p:nvSpPr>
        <p:spPr>
          <a:xfrm>
            <a:off x="1762920" y="1809720"/>
            <a:ext cx="2308680" cy="942840"/>
          </a:xfrm>
          <a:prstGeom prst="rect">
            <a:avLst/>
          </a:prstGeom>
          <a:noFill/>
          <a:ln w="9360">
            <a:noFill/>
          </a:ln>
        </p:spPr>
        <p:style>
          <a:lnRef idx="0"/>
          <a:fillRef idx="0"/>
          <a:effectRef idx="0"/>
          <a:fontRef idx="minor"/>
        </p:style>
        <p:txBody>
          <a:bodyPr lIns="90000" rIns="90000" tIns="45000" bIns="45000"/>
          <a:p>
            <a:pPr algn="r">
              <a:lnSpc>
                <a:spcPct val="100000"/>
              </a:lnSpc>
            </a:pPr>
            <a:r>
              <a:rPr b="0" lang="de-DE" sz="1400" spc="-1" strike="noStrike">
                <a:solidFill>
                  <a:srgbClr val="0060a9"/>
                </a:solidFill>
                <a:uFill>
                  <a:solidFill>
                    <a:srgbClr val="ffffff"/>
                  </a:solidFill>
                </a:uFill>
                <a:latin typeface="Arial"/>
              </a:rPr>
              <a:t>z.B. Richtlinie zum Umgang mit Störungen, Change-Richtlinie, Sicherheitsrichtlinie</a:t>
            </a:r>
            <a:endParaRPr b="0" lang="de-DE" sz="1800" spc="-1" strike="noStrike">
              <a:solidFill>
                <a:srgbClr val="000000"/>
              </a:solidFill>
              <a:uFill>
                <a:solidFill>
                  <a:srgbClr val="ffffff"/>
                </a:solidFill>
              </a:uFill>
              <a:latin typeface="Arial"/>
            </a:endParaRPr>
          </a:p>
        </p:txBody>
      </p:sp>
      <p:sp>
        <p:nvSpPr>
          <p:cNvPr id="225" name="CustomShape 25"/>
          <p:cNvSpPr/>
          <p:nvPr/>
        </p:nvSpPr>
        <p:spPr>
          <a:xfrm>
            <a:off x="571680" y="4023360"/>
            <a:ext cx="2642760" cy="729720"/>
          </a:xfrm>
          <a:prstGeom prst="rect">
            <a:avLst/>
          </a:prstGeom>
          <a:noFill/>
          <a:ln w="9360">
            <a:noFill/>
          </a:ln>
        </p:spPr>
        <p:style>
          <a:lnRef idx="0"/>
          <a:fillRef idx="0"/>
          <a:effectRef idx="0"/>
          <a:fontRef idx="minor"/>
        </p:style>
        <p:txBody>
          <a:bodyPr lIns="90000" rIns="90000" tIns="45000" bIns="45000"/>
          <a:p>
            <a:pPr>
              <a:lnSpc>
                <a:spcPct val="100000"/>
              </a:lnSpc>
            </a:pPr>
            <a:r>
              <a:rPr b="0" lang="de-DE" sz="1400" spc="-1" strike="noStrike">
                <a:solidFill>
                  <a:srgbClr val="0060a9"/>
                </a:solidFill>
                <a:uFill>
                  <a:solidFill>
                    <a:srgbClr val="ffffff"/>
                  </a:solidFill>
                </a:uFill>
                <a:latin typeface="Arial"/>
              </a:rPr>
              <a:t>z.B. Incident Management, Change Management, Security Management, …</a:t>
            </a:r>
            <a:endParaRPr b="0" lang="de-DE" sz="1800" spc="-1" strike="noStrike">
              <a:solidFill>
                <a:srgbClr val="000000"/>
              </a:solidFill>
              <a:uFill>
                <a:solidFill>
                  <a:srgbClr val="ffffff"/>
                </a:solidFill>
              </a:uFill>
              <a:latin typeface="Arial"/>
            </a:endParaRPr>
          </a:p>
        </p:txBody>
      </p:sp>
      <p:sp>
        <p:nvSpPr>
          <p:cNvPr id="226" name="CustomShape 26"/>
          <p:cNvSpPr/>
          <p:nvPr/>
        </p:nvSpPr>
        <p:spPr>
          <a:xfrm>
            <a:off x="5000760" y="5642640"/>
            <a:ext cx="2523600" cy="729720"/>
          </a:xfrm>
          <a:prstGeom prst="rect">
            <a:avLst/>
          </a:prstGeom>
          <a:noFill/>
          <a:ln w="9360">
            <a:noFill/>
          </a:ln>
        </p:spPr>
        <p:style>
          <a:lnRef idx="0"/>
          <a:fillRef idx="0"/>
          <a:effectRef idx="0"/>
          <a:fontRef idx="minor"/>
        </p:style>
        <p:txBody>
          <a:bodyPr lIns="90000" rIns="90000" tIns="45000" bIns="45000"/>
          <a:p>
            <a:pPr>
              <a:lnSpc>
                <a:spcPct val="100000"/>
              </a:lnSpc>
            </a:pPr>
            <a:r>
              <a:rPr b="0" lang="de-DE" sz="1400" spc="-1" strike="noStrike">
                <a:solidFill>
                  <a:srgbClr val="0060a9"/>
                </a:solidFill>
                <a:uFill>
                  <a:solidFill>
                    <a:srgbClr val="ffffff"/>
                  </a:solidFill>
                </a:uFill>
                <a:latin typeface="Arial"/>
              </a:rPr>
              <a:t>z.B. Verfahren zur Klassifizierung und Priorisierung von Störungen</a:t>
            </a:r>
            <a:endParaRPr b="0" lang="de-DE" sz="1800" spc="-1" strike="noStrike">
              <a:solidFill>
                <a:srgbClr val="000000"/>
              </a:solidFill>
              <a:uFill>
                <a:solidFill>
                  <a:srgbClr val="ffffff"/>
                </a:solidFill>
              </a:uFill>
              <a:latin typeface="Arial"/>
            </a:endParaRPr>
          </a:p>
        </p:txBody>
      </p:sp>
      <p:sp>
        <p:nvSpPr>
          <p:cNvPr id="227" name="CustomShape 27"/>
          <p:cNvSpPr/>
          <p:nvPr/>
        </p:nvSpPr>
        <p:spPr>
          <a:xfrm>
            <a:off x="1410480" y="5358600"/>
            <a:ext cx="1491840" cy="516600"/>
          </a:xfrm>
          <a:prstGeom prst="rect">
            <a:avLst/>
          </a:prstGeom>
          <a:noFill/>
          <a:ln w="9360">
            <a:noFill/>
          </a:ln>
        </p:spPr>
        <p:style>
          <a:lnRef idx="0"/>
          <a:fillRef idx="0"/>
          <a:effectRef idx="0"/>
          <a:fontRef idx="minor"/>
        </p:style>
        <p:txBody>
          <a:bodyPr wrap="none" lIns="90000" rIns="90000" tIns="45000" bIns="45000"/>
          <a:p>
            <a:pPr>
              <a:lnSpc>
                <a:spcPct val="100000"/>
              </a:lnSpc>
            </a:pPr>
            <a:r>
              <a:rPr b="0" lang="de-DE" sz="1400" spc="-1" strike="noStrike">
                <a:solidFill>
                  <a:srgbClr val="000000"/>
                </a:solidFill>
                <a:uFill>
                  <a:solidFill>
                    <a:srgbClr val="ffffff"/>
                  </a:solidFill>
                </a:uFill>
                <a:latin typeface="Arial"/>
              </a:rPr>
              <a:t>Person (in einer </a:t>
            </a:r>
            <a:endParaRPr b="0" lang="de-DE" sz="1800" spc="-1" strike="noStrike">
              <a:solidFill>
                <a:srgbClr val="000000"/>
              </a:solidFill>
              <a:uFill>
                <a:solidFill>
                  <a:srgbClr val="ffffff"/>
                </a:solidFill>
              </a:uFill>
              <a:latin typeface="Arial"/>
            </a:endParaRPr>
          </a:p>
          <a:p>
            <a:pPr>
              <a:lnSpc>
                <a:spcPct val="100000"/>
              </a:lnSpc>
            </a:pPr>
            <a:r>
              <a:rPr b="0" lang="de-DE" sz="1400" spc="-1" strike="noStrike">
                <a:solidFill>
                  <a:srgbClr val="000000"/>
                </a:solidFill>
                <a:uFill>
                  <a:solidFill>
                    <a:srgbClr val="ffffff"/>
                  </a:solidFill>
                </a:uFill>
                <a:latin typeface="Arial"/>
              </a:rPr>
              <a:t>Rolle)</a:t>
            </a:r>
            <a:endParaRPr b="0" lang="de-DE" sz="1800" spc="-1" strike="noStrike">
              <a:solidFill>
                <a:srgbClr val="000000"/>
              </a:solidFill>
              <a:uFill>
                <a:solidFill>
                  <a:srgbClr val="ffffff"/>
                </a:solidFill>
              </a:uFill>
              <a:latin typeface="Arial"/>
            </a:endParaRPr>
          </a:p>
        </p:txBody>
      </p:sp>
      <p:sp>
        <p:nvSpPr>
          <p:cNvPr id="228" name="Line 28"/>
          <p:cNvSpPr/>
          <p:nvPr/>
        </p:nvSpPr>
        <p:spPr>
          <a:xfrm flipH="1">
            <a:off x="4927320" y="4809240"/>
            <a:ext cx="1800" cy="1144440"/>
          </a:xfrm>
          <a:prstGeom prst="line">
            <a:avLst/>
          </a:prstGeom>
          <a:ln cap="rnd" w="9360">
            <a:solidFill>
              <a:schemeClr val="tx1"/>
            </a:solidFill>
            <a:custDash>
              <a:ds d="1000000" sp="400000"/>
            </a:custDash>
            <a:round/>
          </a:ln>
        </p:spPr>
        <p:style>
          <a:lnRef idx="0"/>
          <a:fillRef idx="0"/>
          <a:effectRef idx="0"/>
          <a:fontRef idx="minor"/>
        </p:style>
      </p:sp>
      <p:sp>
        <p:nvSpPr>
          <p:cNvPr id="229" name="Line 29"/>
          <p:cNvSpPr/>
          <p:nvPr/>
        </p:nvSpPr>
        <p:spPr>
          <a:xfrm>
            <a:off x="714240" y="4809240"/>
            <a:ext cx="2857320" cy="1440"/>
          </a:xfrm>
          <a:prstGeom prst="line">
            <a:avLst/>
          </a:prstGeom>
          <a:ln cap="rnd" w="9360">
            <a:solidFill>
              <a:schemeClr val="tx1"/>
            </a:solidFill>
            <a:custDash>
              <a:ds d="1000000" sp="400000"/>
            </a:custDash>
            <a:round/>
          </a:ln>
        </p:spPr>
        <p:style>
          <a:lnRef idx="0"/>
          <a:fillRef idx="0"/>
          <a:effectRef idx="0"/>
          <a:fontRef idx="minor"/>
        </p:style>
      </p:sp>
      <p:sp>
        <p:nvSpPr>
          <p:cNvPr id="230" name="Line 30"/>
          <p:cNvSpPr/>
          <p:nvPr/>
        </p:nvSpPr>
        <p:spPr>
          <a:xfrm flipH="1">
            <a:off x="3570120" y="4809240"/>
            <a:ext cx="1440" cy="1143000"/>
          </a:xfrm>
          <a:prstGeom prst="line">
            <a:avLst/>
          </a:prstGeom>
          <a:ln cap="rnd" w="9360">
            <a:solidFill>
              <a:schemeClr val="tx1"/>
            </a:solidFill>
            <a:custDash>
              <a:ds d="1000000" sp="400000"/>
            </a:custDash>
            <a:round/>
          </a:ln>
        </p:spPr>
        <p:style>
          <a:lnRef idx="0"/>
          <a:fillRef idx="0"/>
          <a:effectRef idx="0"/>
          <a:fontRef idx="minor"/>
        </p:style>
      </p:sp>
      <p:sp>
        <p:nvSpPr>
          <p:cNvPr id="231" name="Line 31"/>
          <p:cNvSpPr/>
          <p:nvPr/>
        </p:nvSpPr>
        <p:spPr>
          <a:xfrm>
            <a:off x="3571560" y="5952240"/>
            <a:ext cx="1357560" cy="1440"/>
          </a:xfrm>
          <a:prstGeom prst="line">
            <a:avLst/>
          </a:prstGeom>
          <a:ln cap="rnd" w="9360">
            <a:solidFill>
              <a:schemeClr val="tx1"/>
            </a:solidFill>
            <a:custDash>
              <a:ds d="1000000" sp="400000"/>
            </a:custDash>
            <a:round/>
          </a:ln>
        </p:spPr>
        <p:style>
          <a:lnRef idx="0"/>
          <a:fillRef idx="0"/>
          <a:effectRef idx="0"/>
          <a:fontRef idx="minor"/>
        </p:style>
      </p:sp>
      <p:sp>
        <p:nvSpPr>
          <p:cNvPr id="232" name="CustomShape 32"/>
          <p:cNvSpPr/>
          <p:nvPr/>
        </p:nvSpPr>
        <p:spPr>
          <a:xfrm>
            <a:off x="2714760" y="6072840"/>
            <a:ext cx="1071360" cy="303480"/>
          </a:xfrm>
          <a:prstGeom prst="rect">
            <a:avLst/>
          </a:prstGeom>
          <a:noFill/>
          <a:ln w="9360">
            <a:noFill/>
          </a:ln>
        </p:spPr>
        <p:style>
          <a:lnRef idx="0"/>
          <a:fillRef idx="0"/>
          <a:effectRef idx="0"/>
          <a:fontRef idx="minor"/>
        </p:style>
        <p:txBody>
          <a:bodyPr lIns="90000" rIns="90000" tIns="45000" bIns="45000"/>
          <a:p>
            <a:pPr algn="ctr">
              <a:lnSpc>
                <a:spcPct val="100000"/>
              </a:lnSpc>
            </a:pPr>
            <a:r>
              <a:rPr b="0" lang="de-DE" sz="1400" spc="-1" strike="noStrike">
                <a:solidFill>
                  <a:srgbClr val="0060a9"/>
                </a:solidFill>
                <a:uFill>
                  <a:solidFill>
                    <a:srgbClr val="ffffff"/>
                  </a:solidFill>
                </a:uFill>
                <a:latin typeface="Arial"/>
              </a:rPr>
              <a:t>wendet an</a:t>
            </a:r>
            <a:endParaRPr b="0" lang="de-DE" sz="1800" spc="-1" strike="noStrike">
              <a:solidFill>
                <a:srgbClr val="000000"/>
              </a:solidFill>
              <a:uFill>
                <a:solidFill>
                  <a:srgbClr val="ffffff"/>
                </a:solidFill>
              </a:uFill>
              <a:latin typeface="Arial"/>
            </a:endParaRPr>
          </a:p>
        </p:txBody>
      </p:sp>
    </p:spTree>
  </p:cSld>
</p:sld>
</file>

<file path=ppt/slides/slide10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0"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Service Availability &amp; Continuity Management (SACM)</a:t>
            </a:r>
            <a:endParaRPr b="0" lang="en-US" sz="1800" spc="-1" strike="noStrike">
              <a:solidFill>
                <a:srgbClr val="000000"/>
              </a:solidFill>
              <a:uFill>
                <a:solidFill>
                  <a:srgbClr val="ffffff"/>
                </a:solidFill>
              </a:uFill>
              <a:latin typeface="Calibri"/>
            </a:endParaRPr>
          </a:p>
        </p:txBody>
      </p:sp>
      <p:sp>
        <p:nvSpPr>
          <p:cNvPr id="771" name="TextShape 2"/>
          <p:cNvSpPr txBox="1"/>
          <p:nvPr/>
        </p:nvSpPr>
        <p:spPr>
          <a:xfrm>
            <a:off x="6553080" y="6430680"/>
            <a:ext cx="2133360" cy="364680"/>
          </a:xfrm>
          <a:prstGeom prst="rect">
            <a:avLst/>
          </a:prstGeom>
          <a:noFill/>
          <a:ln>
            <a:noFill/>
          </a:ln>
        </p:spPr>
        <p:txBody>
          <a:bodyPr anchor="ctr"/>
          <a:p>
            <a:pPr algn="r">
              <a:lnSpc>
                <a:spcPct val="100000"/>
              </a:lnSpc>
            </a:pPr>
            <a:fld id="{66E5782F-CAC3-491F-85DD-A40C64E535E6}"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772"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773"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774"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Zielsetzung</a:t>
            </a:r>
            <a:endParaRPr b="0" lang="de-DE" sz="1800" spc="-1" strike="noStrike">
              <a:solidFill>
                <a:srgbClr val="000000"/>
              </a:solidFill>
              <a:uFill>
                <a:solidFill>
                  <a:srgbClr val="ffffff"/>
                </a:solidFill>
              </a:uFill>
              <a:latin typeface="Arial"/>
            </a:endParaRPr>
          </a:p>
        </p:txBody>
      </p:sp>
      <p:sp>
        <p:nvSpPr>
          <p:cNvPr id="775" name="CustomShape 6"/>
          <p:cNvSpPr/>
          <p:nvPr/>
        </p:nvSpPr>
        <p:spPr>
          <a:xfrm>
            <a:off x="1445760" y="4448520"/>
            <a:ext cx="6232680" cy="91332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Sicherstellung ausreichender Service-Verfügbarkeit zur Gewährleistung der vereinbarten Anforderungen und angemessene Service-Kontinuität in Ausnahmesituationen</a:t>
            </a:r>
            <a:endParaRPr b="0" lang="de-DE" sz="1800" spc="-1" strike="noStrike">
              <a:solidFill>
                <a:srgbClr val="000000"/>
              </a:solidFill>
              <a:uFill>
                <a:solidFill>
                  <a:srgbClr val="ffffff"/>
                </a:solidFill>
              </a:uFill>
              <a:latin typeface="Arial"/>
            </a:endParaRPr>
          </a:p>
        </p:txBody>
      </p:sp>
    </p:spTree>
  </p:cSld>
</p:sld>
</file>

<file path=ppt/slides/slide10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SACM: Wichtige Begriffe &amp; Konzepte</a:t>
            </a:r>
            <a:endParaRPr b="0" lang="en-US" sz="1800" spc="-1" strike="noStrike">
              <a:solidFill>
                <a:srgbClr val="000000"/>
              </a:solidFill>
              <a:uFill>
                <a:solidFill>
                  <a:srgbClr val="ffffff"/>
                </a:solidFill>
              </a:uFill>
              <a:latin typeface="Calibri"/>
            </a:endParaRPr>
          </a:p>
        </p:txBody>
      </p:sp>
      <p:sp>
        <p:nvSpPr>
          <p:cNvPr id="777"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778" name="TextShape 3"/>
          <p:cNvSpPr txBox="1"/>
          <p:nvPr/>
        </p:nvSpPr>
        <p:spPr>
          <a:xfrm>
            <a:off x="6553080" y="6430680"/>
            <a:ext cx="2133360" cy="364680"/>
          </a:xfrm>
          <a:prstGeom prst="rect">
            <a:avLst/>
          </a:prstGeom>
          <a:noFill/>
          <a:ln>
            <a:noFill/>
          </a:ln>
        </p:spPr>
        <p:txBody>
          <a:bodyPr anchor="ctr"/>
          <a:p>
            <a:pPr algn="r">
              <a:lnSpc>
                <a:spcPct val="100000"/>
              </a:lnSpc>
            </a:pPr>
            <a:fld id="{3512D231-496D-4B97-9A76-640C63C9F0EE}"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779" name="Table 4"/>
          <p:cNvGraphicFramePr/>
          <p:nvPr/>
        </p:nvGraphicFramePr>
        <p:xfrm>
          <a:off x="457200" y="1696680"/>
          <a:ext cx="8267400" cy="1189440"/>
        </p:xfrm>
        <a:graphic>
          <a:graphicData uri="http://schemas.openxmlformats.org/drawingml/2006/table">
            <a:tbl>
              <a:tblPr/>
              <a:tblGrid>
                <a:gridCol w="8267400"/>
              </a:tblGrid>
              <a:tr h="18900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000440">
                <a:tc>
                  <a:txBody>
                    <a:bodyPr lIns="68400" rIns="68400" tIns="0" bIns="0"/>
                    <a:p>
                      <a:pPr>
                        <a:lnSpc>
                          <a:spcPct val="100000"/>
                        </a:lnSpc>
                      </a:pPr>
                      <a:r>
                        <a:rPr b="0" lang="de-DE" sz="2000" spc="-1" strike="noStrike">
                          <a:solidFill>
                            <a:srgbClr val="000000"/>
                          </a:solidFill>
                          <a:uFill>
                            <a:solidFill>
                              <a:srgbClr val="ffffff"/>
                            </a:solidFill>
                          </a:uFill>
                          <a:latin typeface="Calibri"/>
                        </a:rPr>
                        <a:t>Verfügbarkeit:</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Fähigkeit eines </a:t>
                      </a:r>
                      <a:r>
                        <a:rPr b="0" i="1" lang="de-DE" sz="1800" spc="-1" strike="noStrike">
                          <a:solidFill>
                            <a:srgbClr val="000000"/>
                          </a:solidFill>
                          <a:uFill>
                            <a:solidFill>
                              <a:srgbClr val="ffffff"/>
                            </a:solidFill>
                          </a:uFill>
                          <a:latin typeface="Calibri"/>
                        </a:rPr>
                        <a:t>Service</a:t>
                      </a:r>
                      <a:r>
                        <a:rPr b="0" lang="de-DE" sz="1800" spc="-1" strike="noStrike">
                          <a:solidFill>
                            <a:srgbClr val="000000"/>
                          </a:solidFill>
                          <a:uFill>
                            <a:solidFill>
                              <a:srgbClr val="ffffff"/>
                            </a:solidFill>
                          </a:uFill>
                          <a:latin typeface="Calibri"/>
                        </a:rPr>
                        <a:t> oder einer </a:t>
                      </a:r>
                      <a:r>
                        <a:rPr b="0" i="1" lang="de-DE" sz="1800" spc="-1" strike="noStrike">
                          <a:solidFill>
                            <a:srgbClr val="000000"/>
                          </a:solidFill>
                          <a:uFill>
                            <a:solidFill>
                              <a:srgbClr val="ffffff"/>
                            </a:solidFill>
                          </a:uFill>
                          <a:latin typeface="Calibri"/>
                        </a:rPr>
                        <a:t>Servicekomponente</a:t>
                      </a:r>
                      <a:r>
                        <a:rPr b="0" lang="de-DE" sz="1800" spc="-1" strike="noStrike">
                          <a:solidFill>
                            <a:srgbClr val="000000"/>
                          </a:solidFill>
                          <a:uFill>
                            <a:solidFill>
                              <a:srgbClr val="ffffff"/>
                            </a:solidFill>
                          </a:uFill>
                          <a:latin typeface="Calibri"/>
                        </a:rPr>
                        <a:t>, ihre gewünschte Funktionalität zu einer bestimmten Zeit oder in einem bestimmten Zeitraum zu erfüllen</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
        <p:nvSpPr>
          <p:cNvPr id="780" name="CustomShape 5"/>
          <p:cNvSpPr/>
          <p:nvPr/>
        </p:nvSpPr>
        <p:spPr>
          <a:xfrm>
            <a:off x="3476160" y="3048480"/>
            <a:ext cx="2733480" cy="304920"/>
          </a:xfrm>
          <a:prstGeom prst="rect">
            <a:avLst/>
          </a:prstGeom>
          <a:noFill/>
          <a:ln w="9360">
            <a:noFill/>
          </a:ln>
        </p:spPr>
        <p:style>
          <a:lnRef idx="0"/>
          <a:fillRef idx="0"/>
          <a:effectRef idx="0"/>
          <a:fontRef idx="minor"/>
        </p:style>
        <p:txBody>
          <a:bodyPr wrap="none"/>
          <a:p>
            <a:pPr>
              <a:lnSpc>
                <a:spcPct val="100000"/>
              </a:lnSpc>
            </a:pPr>
            <a:r>
              <a:rPr b="0" lang="de-DE" sz="1400" spc="-1" strike="noStrike">
                <a:solidFill>
                  <a:srgbClr val="000000"/>
                </a:solidFill>
                <a:uFill>
                  <a:solidFill>
                    <a:srgbClr val="ffffff"/>
                  </a:solidFill>
                </a:uFill>
                <a:latin typeface="Calibri"/>
              </a:rPr>
              <a:t>Vereinbarte Servicezeit - Downtime</a:t>
            </a:r>
            <a:endParaRPr b="0" lang="de-DE" sz="1800" spc="-1" strike="noStrike">
              <a:solidFill>
                <a:srgbClr val="000000"/>
              </a:solidFill>
              <a:uFill>
                <a:solidFill>
                  <a:srgbClr val="ffffff"/>
                </a:solidFill>
              </a:uFill>
              <a:latin typeface="Arial"/>
            </a:endParaRPr>
          </a:p>
        </p:txBody>
      </p:sp>
      <p:sp>
        <p:nvSpPr>
          <p:cNvPr id="781" name="CustomShape 6"/>
          <p:cNvSpPr/>
          <p:nvPr/>
        </p:nvSpPr>
        <p:spPr>
          <a:xfrm>
            <a:off x="3909960" y="3349440"/>
            <a:ext cx="1848240" cy="304920"/>
          </a:xfrm>
          <a:prstGeom prst="rect">
            <a:avLst/>
          </a:prstGeom>
          <a:noFill/>
          <a:ln w="9360">
            <a:noFill/>
          </a:ln>
        </p:spPr>
        <p:style>
          <a:lnRef idx="0"/>
          <a:fillRef idx="0"/>
          <a:effectRef idx="0"/>
          <a:fontRef idx="minor"/>
        </p:style>
        <p:txBody>
          <a:bodyPr wrap="none"/>
          <a:p>
            <a:pPr>
              <a:lnSpc>
                <a:spcPct val="100000"/>
              </a:lnSpc>
            </a:pPr>
            <a:r>
              <a:rPr b="0" lang="de-DE" sz="1400" spc="-1" strike="noStrike">
                <a:solidFill>
                  <a:srgbClr val="000000"/>
                </a:solidFill>
                <a:uFill>
                  <a:solidFill>
                    <a:srgbClr val="ffffff"/>
                  </a:solidFill>
                </a:uFill>
                <a:latin typeface="Calibri"/>
              </a:rPr>
              <a:t>Vereinbarte Servicezeit</a:t>
            </a:r>
            <a:endParaRPr b="0" lang="de-DE" sz="1800" spc="-1" strike="noStrike">
              <a:solidFill>
                <a:srgbClr val="000000"/>
              </a:solidFill>
              <a:uFill>
                <a:solidFill>
                  <a:srgbClr val="ffffff"/>
                </a:solidFill>
              </a:uFill>
              <a:latin typeface="Arial"/>
            </a:endParaRPr>
          </a:p>
        </p:txBody>
      </p:sp>
      <p:sp>
        <p:nvSpPr>
          <p:cNvPr id="782" name="CustomShape 7"/>
          <p:cNvSpPr/>
          <p:nvPr/>
        </p:nvSpPr>
        <p:spPr>
          <a:xfrm>
            <a:off x="6404040" y="3205440"/>
            <a:ext cx="610560" cy="304920"/>
          </a:xfrm>
          <a:prstGeom prst="rect">
            <a:avLst/>
          </a:prstGeom>
          <a:noFill/>
          <a:ln w="9360">
            <a:noFill/>
          </a:ln>
        </p:spPr>
        <p:style>
          <a:lnRef idx="0"/>
          <a:fillRef idx="0"/>
          <a:effectRef idx="0"/>
          <a:fontRef idx="minor"/>
        </p:style>
        <p:txBody>
          <a:bodyPr wrap="none"/>
          <a:p>
            <a:pPr>
              <a:lnSpc>
                <a:spcPct val="100000"/>
              </a:lnSpc>
            </a:pPr>
            <a:r>
              <a:rPr b="0" lang="de-DE" sz="1400" spc="-1" strike="noStrike">
                <a:solidFill>
                  <a:srgbClr val="000000"/>
                </a:solidFill>
                <a:uFill>
                  <a:solidFill>
                    <a:srgbClr val="ffffff"/>
                  </a:solidFill>
                </a:uFill>
                <a:latin typeface="Calibri"/>
              </a:rPr>
              <a:t>x  100</a:t>
            </a:r>
            <a:endParaRPr b="0" lang="de-DE" sz="1800" spc="-1" strike="noStrike">
              <a:solidFill>
                <a:srgbClr val="000000"/>
              </a:solidFill>
              <a:uFill>
                <a:solidFill>
                  <a:srgbClr val="ffffff"/>
                </a:solidFill>
              </a:uFill>
              <a:latin typeface="Arial"/>
            </a:endParaRPr>
          </a:p>
        </p:txBody>
      </p:sp>
      <p:sp>
        <p:nvSpPr>
          <p:cNvPr id="783" name="Line 8"/>
          <p:cNvSpPr/>
          <p:nvPr/>
        </p:nvSpPr>
        <p:spPr>
          <a:xfrm>
            <a:off x="3349080" y="3349080"/>
            <a:ext cx="3024360" cy="360"/>
          </a:xfrm>
          <a:prstGeom prst="line">
            <a:avLst/>
          </a:prstGeom>
          <a:ln w="19080">
            <a:solidFill>
              <a:srgbClr val="000000"/>
            </a:solidFill>
            <a:round/>
          </a:ln>
        </p:spPr>
        <p:style>
          <a:lnRef idx="0"/>
          <a:fillRef idx="0"/>
          <a:effectRef idx="0"/>
          <a:fontRef idx="minor"/>
        </p:style>
      </p:sp>
      <p:sp>
        <p:nvSpPr>
          <p:cNvPr id="784" name="CustomShape 9"/>
          <p:cNvSpPr/>
          <p:nvPr/>
        </p:nvSpPr>
        <p:spPr>
          <a:xfrm>
            <a:off x="1530000" y="3205440"/>
            <a:ext cx="1608840" cy="304920"/>
          </a:xfrm>
          <a:prstGeom prst="rect">
            <a:avLst/>
          </a:prstGeom>
          <a:noFill/>
          <a:ln w="9360">
            <a:noFill/>
          </a:ln>
        </p:spPr>
        <p:style>
          <a:lnRef idx="0"/>
          <a:fillRef idx="0"/>
          <a:effectRef idx="0"/>
          <a:fontRef idx="minor"/>
        </p:style>
        <p:txBody>
          <a:bodyPr wrap="none"/>
          <a:p>
            <a:pPr>
              <a:lnSpc>
                <a:spcPct val="100000"/>
              </a:lnSpc>
            </a:pPr>
            <a:r>
              <a:rPr b="0" lang="de-DE" sz="1400" spc="-1" strike="noStrike">
                <a:solidFill>
                  <a:srgbClr val="000000"/>
                </a:solidFill>
                <a:uFill>
                  <a:solidFill>
                    <a:srgbClr val="ffffff"/>
                  </a:solidFill>
                </a:uFill>
                <a:latin typeface="Calibri"/>
              </a:rPr>
              <a:t>Verfügbarkeit [%]  =</a:t>
            </a:r>
            <a:endParaRPr b="0" lang="de-DE" sz="1800" spc="-1" strike="noStrike">
              <a:solidFill>
                <a:srgbClr val="000000"/>
              </a:solidFill>
              <a:uFill>
                <a:solidFill>
                  <a:srgbClr val="ffffff"/>
                </a:solidFill>
              </a:uFill>
              <a:latin typeface="Arial"/>
            </a:endParaRPr>
          </a:p>
        </p:txBody>
      </p:sp>
      <p:pic>
        <p:nvPicPr>
          <p:cNvPr id="785" name="Picture 7" descr=""/>
          <p:cNvPicPr/>
          <p:nvPr/>
        </p:nvPicPr>
        <p:blipFill>
          <a:blip r:embed="rId1"/>
          <a:stretch/>
        </p:blipFill>
        <p:spPr>
          <a:xfrm>
            <a:off x="1460160" y="3651120"/>
            <a:ext cx="6252480" cy="2971800"/>
          </a:xfrm>
          <a:prstGeom prst="rect">
            <a:avLst/>
          </a:prstGeom>
          <a:ln w="12600">
            <a:noFill/>
          </a:ln>
        </p:spPr>
      </p:pic>
    </p:spTree>
  </p:cSld>
</p:sld>
</file>

<file path=ppt/slides/slide10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SACM: Wichtige Begriffe &amp; Konzepte</a:t>
            </a:r>
            <a:endParaRPr b="0" lang="en-US" sz="1800" spc="-1" strike="noStrike">
              <a:solidFill>
                <a:srgbClr val="000000"/>
              </a:solidFill>
              <a:uFill>
                <a:solidFill>
                  <a:srgbClr val="ffffff"/>
                </a:solidFill>
              </a:uFill>
              <a:latin typeface="Calibri"/>
            </a:endParaRPr>
          </a:p>
        </p:txBody>
      </p:sp>
      <p:sp>
        <p:nvSpPr>
          <p:cNvPr id="787"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788" name="TextShape 3"/>
          <p:cNvSpPr txBox="1"/>
          <p:nvPr/>
        </p:nvSpPr>
        <p:spPr>
          <a:xfrm>
            <a:off x="6553080" y="6430680"/>
            <a:ext cx="2133360" cy="364680"/>
          </a:xfrm>
          <a:prstGeom prst="rect">
            <a:avLst/>
          </a:prstGeom>
          <a:noFill/>
          <a:ln>
            <a:noFill/>
          </a:ln>
        </p:spPr>
        <p:txBody>
          <a:bodyPr anchor="ctr"/>
          <a:p>
            <a:pPr algn="r">
              <a:lnSpc>
                <a:spcPct val="100000"/>
              </a:lnSpc>
            </a:pPr>
            <a:fld id="{A9254940-CBB6-4CB3-AB69-FEB4F928F9D5}"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789" name="Table 4"/>
          <p:cNvGraphicFramePr/>
          <p:nvPr/>
        </p:nvGraphicFramePr>
        <p:xfrm>
          <a:off x="457200" y="1696680"/>
          <a:ext cx="8267400" cy="1189440"/>
        </p:xfrm>
        <a:graphic>
          <a:graphicData uri="http://schemas.openxmlformats.org/drawingml/2006/table">
            <a:tbl>
              <a:tblPr/>
              <a:tblGrid>
                <a:gridCol w="82674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616400">
                <a:tc>
                  <a:txBody>
                    <a:bodyPr lIns="68400" rIns="68400" tIns="0" bIns="0"/>
                    <a:p>
                      <a:pPr>
                        <a:lnSpc>
                          <a:spcPct val="100000"/>
                        </a:lnSpc>
                      </a:pPr>
                      <a:r>
                        <a:rPr b="0" lang="de-DE" sz="2000" spc="-1" strike="noStrike">
                          <a:solidFill>
                            <a:srgbClr val="000000"/>
                          </a:solidFill>
                          <a:uFill>
                            <a:solidFill>
                              <a:srgbClr val="ffffff"/>
                            </a:solidFill>
                          </a:uFill>
                          <a:latin typeface="Calibri"/>
                        </a:rPr>
                        <a:t>Kontinuität:</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Eigenschaft eines </a:t>
                      </a:r>
                      <a:r>
                        <a:rPr b="0" i="1" lang="de-DE" sz="1800" spc="-1" strike="noStrike">
                          <a:solidFill>
                            <a:srgbClr val="000000"/>
                          </a:solidFill>
                          <a:uFill>
                            <a:solidFill>
                              <a:srgbClr val="ffffff"/>
                            </a:solidFill>
                          </a:uFill>
                          <a:latin typeface="Calibri"/>
                        </a:rPr>
                        <a:t>Service</a:t>
                      </a:r>
                      <a:r>
                        <a:rPr b="0" lang="de-DE" sz="1800" spc="-1" strike="noStrike">
                          <a:solidFill>
                            <a:srgbClr val="000000"/>
                          </a:solidFill>
                          <a:uFill>
                            <a:solidFill>
                              <a:srgbClr val="ffffff"/>
                            </a:solidFill>
                          </a:uFill>
                          <a:latin typeface="Calibri"/>
                        </a:rPr>
                        <a:t>, seine Funktionalität ganz oder teilweise auch in Ausnahmesituationen aufrecht zu erhalten</a:t>
                      </a:r>
                      <a:endParaRPr b="0" lang="de-DE" sz="1800" spc="-1" strike="noStrike">
                        <a:solidFill>
                          <a:srgbClr val="000000"/>
                        </a:solidFill>
                        <a:uFill>
                          <a:solidFill>
                            <a:srgbClr val="ffffff"/>
                          </a:solidFill>
                        </a:uFill>
                        <a:latin typeface="Arial"/>
                      </a:endParaRPr>
                    </a:p>
                    <a:p>
                      <a:pPr marL="457200">
                        <a:lnSpc>
                          <a:spcPct val="100000"/>
                        </a:lnSpc>
                      </a:pP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Anmerkung: Ausnahmesituationen können Notfälle, Krisen oder Katastrophen sein, die die Fähigkeit zur Bereitstellung von Services über längere Zeiträume erheblich beeinträchtigen können.</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10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0" name="TextShape 1"/>
          <p:cNvSpPr txBox="1"/>
          <p:nvPr/>
        </p:nvSpPr>
        <p:spPr>
          <a:xfrm>
            <a:off x="457200" y="274680"/>
            <a:ext cx="7272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SACM: Anforderungen nach FitSM-1</a:t>
            </a:r>
            <a:endParaRPr b="0" lang="en-US" sz="1800" spc="-1" strike="noStrike">
              <a:solidFill>
                <a:srgbClr val="000000"/>
              </a:solidFill>
              <a:uFill>
                <a:solidFill>
                  <a:srgbClr val="ffffff"/>
                </a:solidFill>
              </a:uFill>
              <a:latin typeface="Calibri"/>
            </a:endParaRPr>
          </a:p>
        </p:txBody>
      </p:sp>
      <p:sp>
        <p:nvSpPr>
          <p:cNvPr id="791" name="TextShape 2"/>
          <p:cNvSpPr txBox="1"/>
          <p:nvPr/>
        </p:nvSpPr>
        <p:spPr>
          <a:xfrm>
            <a:off x="6553080" y="6430680"/>
            <a:ext cx="2133360" cy="364680"/>
          </a:xfrm>
          <a:prstGeom prst="rect">
            <a:avLst/>
          </a:prstGeom>
          <a:noFill/>
          <a:ln>
            <a:noFill/>
          </a:ln>
        </p:spPr>
        <p:txBody>
          <a:bodyPr anchor="ctr"/>
          <a:p>
            <a:pPr algn="r">
              <a:lnSpc>
                <a:spcPct val="100000"/>
              </a:lnSpc>
            </a:pPr>
            <a:fld id="{3BD321C9-F0EE-4BE0-8DEA-9439F4770D94}"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792" name="Table 3"/>
          <p:cNvGraphicFramePr/>
          <p:nvPr/>
        </p:nvGraphicFramePr>
        <p:xfrm>
          <a:off x="457200" y="1697040"/>
          <a:ext cx="8229240" cy="1902960"/>
        </p:xfrm>
        <a:graphic>
          <a:graphicData uri="http://schemas.openxmlformats.org/drawingml/2006/table">
            <a:tbl>
              <a:tblPr/>
              <a:tblGrid>
                <a:gridCol w="82296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PR4 Service Availability &amp; Continuity Management (SACM)</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27520">
                <a:tc>
                  <a:txBody>
                    <a:bodyPr lIns="68400" rIns="68400" tIns="0" bIns="0"/>
                    <a:p>
                      <a:pPr>
                        <a:lnSpc>
                          <a:spcPct val="100000"/>
                        </a:lnSpc>
                      </a:pPr>
                      <a:r>
                        <a:rPr b="0" lang="de-DE" sz="1800" spc="-1" strike="noStrike" cap="all">
                          <a:solidFill>
                            <a:srgbClr val="ffffff"/>
                          </a:solidFill>
                          <a:uFill>
                            <a:solidFill>
                              <a:srgbClr val="ffffff"/>
                            </a:solidFill>
                          </a:uFill>
                          <a:latin typeface="Calibri"/>
                          <a:ea typeface="MS Mincho"/>
                        </a:rPr>
                        <a:t>Anforderungen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1648800">
                <a:tc>
                  <a:txBody>
                    <a:bodyPr lIns="68400" rIns="68400" tIns="0" bIns="0"/>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PR4.1 Verfügbarkeits- und Kontinuitätsanforderungen im Zusammenhang mit Services müssen unter Berücksichtigung von SLAs identifiziert werden.</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PR4.2 Service-Verfügbarkeits- und Kontinuitätspläne müssen erstellt und gepflegt werden.</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PR4.3 Die Planung der Service-Verfügbarkeit und -Kontinuität muss Maßnahmen zur Reduzierung von Eintrittswahrscheinlichkeit und Auswirkung identifizierter Verfügbarkeits- und Kontinuitäts-Risiken berücksichtigen.</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PR4.4 Die Verfügbarkeit von Services und Servicekomponenten muss überwacht werden.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10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3"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SACM: Initiale Einrichtung des Prozesses</a:t>
            </a:r>
            <a:endParaRPr b="0" lang="en-US" sz="1800" spc="-1" strike="noStrike">
              <a:solidFill>
                <a:srgbClr val="000000"/>
              </a:solidFill>
              <a:uFill>
                <a:solidFill>
                  <a:srgbClr val="ffffff"/>
                </a:solidFill>
              </a:uFill>
              <a:latin typeface="Calibri"/>
            </a:endParaRPr>
          </a:p>
        </p:txBody>
      </p:sp>
      <p:graphicFrame>
        <p:nvGraphicFramePr>
          <p:cNvPr id="794" name="Table 2"/>
          <p:cNvGraphicFramePr/>
          <p:nvPr/>
        </p:nvGraphicFramePr>
        <p:xfrm>
          <a:off x="457200" y="1697040"/>
          <a:ext cx="8229240" cy="148284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Erste Aktivitäten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Typische Ergebnisse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695520">
                <a:tc>
                  <a:txBody>
                    <a:bodyPr/>
                    <a:p>
                      <a:pPr>
                        <a:lnSpc>
                          <a:spcPct val="100000"/>
                        </a:lnSpc>
                      </a:pPr>
                      <a:r>
                        <a:rPr b="0" lang="de-DE" sz="1600" spc="-1" strike="noStrike">
                          <a:solidFill>
                            <a:srgbClr val="000000"/>
                          </a:solidFill>
                          <a:uFill>
                            <a:solidFill>
                              <a:srgbClr val="ffffff"/>
                            </a:solidFill>
                          </a:uFill>
                          <a:latin typeface="Calibri"/>
                        </a:rPr>
                        <a:t>Identifikation der wichtigsten Verfügbarkeits- und Kontinuitäts-Anforderungen auf Basis der SLAs und anderer Informationsquellen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Inititale Anforderungsspezifikationen an Service-Verfügbarkeit und -Kontinuität</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494280">
                <a:tc>
                  <a:txBody>
                    <a:bodyPr/>
                    <a:p>
                      <a:pPr>
                        <a:lnSpc>
                          <a:spcPct val="100000"/>
                        </a:lnSpc>
                      </a:pPr>
                      <a:r>
                        <a:rPr b="0" lang="de-DE" sz="1600" spc="-1" strike="noStrike">
                          <a:solidFill>
                            <a:srgbClr val="000000"/>
                          </a:solidFill>
                          <a:uFill>
                            <a:solidFill>
                              <a:srgbClr val="ffffff"/>
                            </a:solidFill>
                          </a:uFill>
                          <a:latin typeface="Calibri"/>
                        </a:rPr>
                        <a:t>Erstellung einer Struktur eines generischen Service-Verfügbarkeits- und Kontinuitätsplans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Vorlage eines Service-Verfügbarkeits- und Kontinuitätsplans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695520">
                <a:tc>
                  <a:txBody>
                    <a:bodyPr/>
                    <a:p>
                      <a:pPr>
                        <a:lnSpc>
                          <a:spcPct val="100000"/>
                        </a:lnSpc>
                      </a:pPr>
                      <a:r>
                        <a:rPr b="0" lang="de-DE" sz="1600" spc="-1" strike="noStrike">
                          <a:solidFill>
                            <a:srgbClr val="000000"/>
                          </a:solidFill>
                          <a:uFill>
                            <a:solidFill>
                              <a:srgbClr val="ffffff"/>
                            </a:solidFill>
                          </a:uFill>
                          <a:latin typeface="Calibri"/>
                        </a:rPr>
                        <a:t>Erstellung eines Konzepts zur Überwachung der Verfügbarkeit (und Kontinuität) und fortlaufende Aufzeichnung der Ergebnisse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(Generischer) Plan zur Überwachung der Verfügbarkeit</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795" name="TextShape 3"/>
          <p:cNvSpPr txBox="1"/>
          <p:nvPr/>
        </p:nvSpPr>
        <p:spPr>
          <a:xfrm>
            <a:off x="6553080" y="6430680"/>
            <a:ext cx="2133360" cy="364680"/>
          </a:xfrm>
          <a:prstGeom prst="rect">
            <a:avLst/>
          </a:prstGeom>
          <a:noFill/>
          <a:ln>
            <a:noFill/>
          </a:ln>
        </p:spPr>
        <p:txBody>
          <a:bodyPr anchor="ctr"/>
          <a:p>
            <a:pPr algn="r">
              <a:lnSpc>
                <a:spcPct val="100000"/>
              </a:lnSpc>
            </a:pPr>
            <a:fld id="{8C7136F0-FF41-4BB8-87ED-76B4EDC038CD}"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0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SACM: Inputs &amp; Outputs</a:t>
            </a:r>
            <a:endParaRPr b="0" lang="en-US" sz="1800" spc="-1" strike="noStrike">
              <a:solidFill>
                <a:srgbClr val="000000"/>
              </a:solidFill>
              <a:uFill>
                <a:solidFill>
                  <a:srgbClr val="ffffff"/>
                </a:solidFill>
              </a:uFill>
              <a:latin typeface="Calibri"/>
            </a:endParaRPr>
          </a:p>
        </p:txBody>
      </p:sp>
      <p:sp>
        <p:nvSpPr>
          <p:cNvPr id="797" name="CustomShape 2"/>
          <p:cNvSpPr/>
          <p:nvPr/>
        </p:nvSpPr>
        <p:spPr>
          <a:xfrm>
            <a:off x="457200" y="2008440"/>
            <a:ext cx="822924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Inputs</a:t>
            </a:r>
            <a:endParaRPr b="0" lang="de-DE" sz="1800" spc="-1" strike="noStrike">
              <a:solidFill>
                <a:srgbClr val="000000"/>
              </a:solidFill>
              <a:uFill>
                <a:solidFill>
                  <a:srgbClr val="ffffff"/>
                </a:solidFill>
              </a:uFill>
              <a:latin typeface="Arial"/>
            </a:endParaRPr>
          </a:p>
        </p:txBody>
      </p:sp>
      <p:sp>
        <p:nvSpPr>
          <p:cNvPr id="798" name="CustomShape 3"/>
          <p:cNvSpPr/>
          <p:nvPr/>
        </p:nvSpPr>
        <p:spPr>
          <a:xfrm>
            <a:off x="457200" y="29358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83880" rIns="83880" tIns="83880" bIns="83880"/>
          <a:p>
            <a:pPr>
              <a:lnSpc>
                <a:spcPct val="90000"/>
              </a:lnSpc>
            </a:pPr>
            <a:r>
              <a:rPr b="0" lang="de-DE" sz="2200" spc="-1" strike="noStrike">
                <a:solidFill>
                  <a:srgbClr val="000000"/>
                </a:solidFill>
                <a:uFill>
                  <a:solidFill>
                    <a:srgbClr val="ffffff"/>
                  </a:solidFill>
                </a:uFill>
                <a:latin typeface="Calibri"/>
              </a:rPr>
              <a:t>Anforderungen an Verfügbarkeit und Kontinuität (z.B. aus den SLAs)</a:t>
            </a:r>
            <a:endParaRPr b="0" lang="de-DE" sz="1800" spc="-1" strike="noStrike">
              <a:solidFill>
                <a:srgbClr val="000000"/>
              </a:solidFill>
              <a:uFill>
                <a:solidFill>
                  <a:srgbClr val="ffffff"/>
                </a:solidFill>
              </a:uFill>
              <a:latin typeface="Arial"/>
            </a:endParaRPr>
          </a:p>
          <a:p>
            <a:pPr>
              <a:lnSpc>
                <a:spcPct val="90000"/>
              </a:lnSpc>
            </a:pPr>
            <a:r>
              <a:rPr b="0" lang="de-DE" sz="2200" spc="-1" strike="noStrike">
                <a:solidFill>
                  <a:srgbClr val="000000"/>
                </a:solidFill>
                <a:uFill>
                  <a:solidFill>
                    <a:srgbClr val="ffffff"/>
                  </a:solidFill>
                </a:uFill>
                <a:latin typeface="Calibri"/>
              </a:rPr>
              <a:t>Risikofaktoren mit Auswirkungen auf die Fähigkeit der Service-Bereitstellung nach vereinbarten Zielen</a:t>
            </a:r>
            <a:endParaRPr b="0" lang="de-DE" sz="1800" spc="-1" strike="noStrike">
              <a:solidFill>
                <a:srgbClr val="000000"/>
              </a:solidFill>
              <a:uFill>
                <a:solidFill>
                  <a:srgbClr val="ffffff"/>
                </a:solidFill>
              </a:uFill>
              <a:latin typeface="Arial"/>
            </a:endParaRPr>
          </a:p>
        </p:txBody>
      </p:sp>
      <p:sp>
        <p:nvSpPr>
          <p:cNvPr id="799" name="CustomShape 4"/>
          <p:cNvSpPr/>
          <p:nvPr/>
        </p:nvSpPr>
        <p:spPr>
          <a:xfrm>
            <a:off x="4259160" y="2408040"/>
            <a:ext cx="442728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Outputs</a:t>
            </a:r>
            <a:endParaRPr b="0" lang="de-DE" sz="1800" spc="-1" strike="noStrike">
              <a:solidFill>
                <a:srgbClr val="000000"/>
              </a:solidFill>
              <a:uFill>
                <a:solidFill>
                  <a:srgbClr val="ffffff"/>
                </a:solidFill>
              </a:uFill>
              <a:latin typeface="Arial"/>
            </a:endParaRPr>
          </a:p>
        </p:txBody>
      </p:sp>
      <p:sp>
        <p:nvSpPr>
          <p:cNvPr id="800" name="CustomShape 5"/>
          <p:cNvSpPr/>
          <p:nvPr/>
        </p:nvSpPr>
        <p:spPr>
          <a:xfrm>
            <a:off x="4259160" y="33354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83880" rIns="83880" tIns="83880" bIns="83880"/>
          <a:p>
            <a:pPr>
              <a:lnSpc>
                <a:spcPct val="90000"/>
              </a:lnSpc>
            </a:pPr>
            <a:r>
              <a:rPr b="0" lang="de-DE" sz="2200" spc="-1" strike="noStrike">
                <a:solidFill>
                  <a:srgbClr val="000000"/>
                </a:solidFill>
                <a:uFill>
                  <a:solidFill>
                    <a:srgbClr val="ffffff"/>
                  </a:solidFill>
                </a:uFill>
                <a:latin typeface="Calibri"/>
              </a:rPr>
              <a:t>Service Verfügbarkeits- und Kontinuitätspläne</a:t>
            </a:r>
            <a:endParaRPr b="0" lang="de-DE" sz="1800" spc="-1" strike="noStrike">
              <a:solidFill>
                <a:srgbClr val="000000"/>
              </a:solidFill>
              <a:uFill>
                <a:solidFill>
                  <a:srgbClr val="ffffff"/>
                </a:solidFill>
              </a:uFill>
              <a:latin typeface="Arial"/>
            </a:endParaRPr>
          </a:p>
          <a:p>
            <a:pPr>
              <a:lnSpc>
                <a:spcPct val="90000"/>
              </a:lnSpc>
            </a:pPr>
            <a:r>
              <a:rPr b="0" lang="de-DE" sz="2200" spc="-1" strike="noStrike">
                <a:solidFill>
                  <a:srgbClr val="000000"/>
                </a:solidFill>
                <a:uFill>
                  <a:solidFill>
                    <a:srgbClr val="ffffff"/>
                  </a:solidFill>
                </a:uFill>
                <a:latin typeface="Calibri"/>
              </a:rPr>
              <a:t>Konzepte und Pläne zur Überwachung der Verfügbarkeit</a:t>
            </a:r>
            <a:endParaRPr b="0" lang="de-DE" sz="1800" spc="-1" strike="noStrike">
              <a:solidFill>
                <a:srgbClr val="000000"/>
              </a:solidFill>
              <a:uFill>
                <a:solidFill>
                  <a:srgbClr val="ffffff"/>
                </a:solidFill>
              </a:uFill>
              <a:latin typeface="Arial"/>
            </a:endParaRPr>
          </a:p>
          <a:p>
            <a:pPr>
              <a:lnSpc>
                <a:spcPct val="90000"/>
              </a:lnSpc>
            </a:pPr>
            <a:r>
              <a:rPr b="0" lang="de-DE" sz="2200" spc="-1" strike="noStrike">
                <a:solidFill>
                  <a:srgbClr val="000000"/>
                </a:solidFill>
                <a:uFill>
                  <a:solidFill>
                    <a:srgbClr val="ffffff"/>
                  </a:solidFill>
                </a:uFill>
                <a:latin typeface="Calibri"/>
              </a:rPr>
              <a:t>Aufzeichnungen und Berichte zur Verfügbarkeit und Kontinuität</a:t>
            </a:r>
            <a:endParaRPr b="0" lang="de-DE" sz="1800" spc="-1" strike="noStrike">
              <a:solidFill>
                <a:srgbClr val="000000"/>
              </a:solidFill>
              <a:uFill>
                <a:solidFill>
                  <a:srgbClr val="ffffff"/>
                </a:solidFill>
              </a:uFill>
              <a:latin typeface="Arial"/>
            </a:endParaRPr>
          </a:p>
        </p:txBody>
      </p:sp>
      <p:sp>
        <p:nvSpPr>
          <p:cNvPr id="801" name="TextShape 6"/>
          <p:cNvSpPr txBox="1"/>
          <p:nvPr/>
        </p:nvSpPr>
        <p:spPr>
          <a:xfrm>
            <a:off x="6553080" y="6430680"/>
            <a:ext cx="2133360" cy="364680"/>
          </a:xfrm>
          <a:prstGeom prst="rect">
            <a:avLst/>
          </a:prstGeom>
          <a:noFill/>
          <a:ln>
            <a:noFill/>
          </a:ln>
        </p:spPr>
        <p:txBody>
          <a:bodyPr anchor="ctr"/>
          <a:p>
            <a:pPr algn="r">
              <a:lnSpc>
                <a:spcPct val="100000"/>
              </a:lnSpc>
            </a:pPr>
            <a:fld id="{F1E87762-7680-4632-BECE-C16410DA908B}"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0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SACM: Fortlaufende Prozessaktivitäten</a:t>
            </a:r>
            <a:endParaRPr b="0" lang="en-US" sz="1800" spc="-1" strike="noStrike">
              <a:solidFill>
                <a:srgbClr val="000000"/>
              </a:solidFill>
              <a:uFill>
                <a:solidFill>
                  <a:srgbClr val="ffffff"/>
                </a:solidFill>
              </a:uFill>
              <a:latin typeface="Calibri"/>
            </a:endParaRPr>
          </a:p>
        </p:txBody>
      </p:sp>
      <p:sp>
        <p:nvSpPr>
          <p:cNvPr id="803"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Identifikation und Aufzeichnung der Anforderungen an Verfügbarkeit und Kontinuität</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Bewertung von Risiken im Zusammenhang mit Verfügbarkeit und Kontinuität</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Pflege eines Verfügbarkeits- und Kontinuitätsplans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Durchführung von Kontinuitäts-Tests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Überwachung der Verfügbarkeit und Kontinuität</a:t>
            </a:r>
            <a:endParaRPr b="0" lang="en-US" sz="2800" spc="-1" strike="noStrike">
              <a:solidFill>
                <a:srgbClr val="000000"/>
              </a:solidFill>
              <a:uFill>
                <a:solidFill>
                  <a:srgbClr val="ffffff"/>
                </a:solidFill>
              </a:uFill>
              <a:latin typeface="Calibri"/>
            </a:endParaRPr>
          </a:p>
        </p:txBody>
      </p:sp>
      <p:sp>
        <p:nvSpPr>
          <p:cNvPr id="804" name="TextShape 3"/>
          <p:cNvSpPr txBox="1"/>
          <p:nvPr/>
        </p:nvSpPr>
        <p:spPr>
          <a:xfrm>
            <a:off x="6553080" y="6430680"/>
            <a:ext cx="2133360" cy="364680"/>
          </a:xfrm>
          <a:prstGeom prst="rect">
            <a:avLst/>
          </a:prstGeom>
          <a:noFill/>
          <a:ln>
            <a:noFill/>
          </a:ln>
        </p:spPr>
        <p:txBody>
          <a:bodyPr anchor="ctr"/>
          <a:p>
            <a:pPr algn="r">
              <a:lnSpc>
                <a:spcPct val="100000"/>
              </a:lnSpc>
            </a:pPr>
            <a:fld id="{02CBFC24-762E-4CD1-8F75-E1C1BA8BBCEF}"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0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5"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SACM: Rollen und Verantwortlichkeiten</a:t>
            </a:r>
            <a:endParaRPr b="0" lang="en-US" sz="1800" spc="-1" strike="noStrike">
              <a:solidFill>
                <a:srgbClr val="000000"/>
              </a:solidFill>
              <a:uFill>
                <a:solidFill>
                  <a:srgbClr val="ffffff"/>
                </a:solidFill>
              </a:uFill>
              <a:latin typeface="Calibri"/>
            </a:endParaRPr>
          </a:p>
        </p:txBody>
      </p:sp>
      <p:graphicFrame>
        <p:nvGraphicFramePr>
          <p:cNvPr id="806" name="Table 2"/>
          <p:cNvGraphicFramePr/>
          <p:nvPr/>
        </p:nvGraphicFramePr>
        <p:xfrm>
          <a:off x="457200" y="1697040"/>
          <a:ext cx="8229240" cy="1112040"/>
        </p:xfrm>
        <a:graphic>
          <a:graphicData uri="http://schemas.openxmlformats.org/drawingml/2006/table">
            <a:tbl>
              <a:tblPr/>
              <a:tblGrid>
                <a:gridCol w="1807200"/>
                <a:gridCol w="4093200"/>
                <a:gridCol w="2328840"/>
              </a:tblGrid>
              <a:tr h="318960">
                <a:tc>
                  <a:txBody>
                    <a:bodyPr/>
                    <a:p>
                      <a:pPr>
                        <a:lnSpc>
                          <a:spcPct val="100000"/>
                        </a:lnSpc>
                      </a:pPr>
                      <a:r>
                        <a:rPr b="1" lang="de-DE" sz="1800" spc="-1" strike="noStrike">
                          <a:solidFill>
                            <a:srgbClr val="ffffff"/>
                          </a:solidFill>
                          <a:uFill>
                            <a:solidFill>
                              <a:srgbClr val="ffffff"/>
                            </a:solidFill>
                          </a:uFill>
                          <a:latin typeface="Calibri"/>
                        </a:rPr>
                        <a:t>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Aufgaben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Ca. Anzahl Personen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494280">
                <a:tc>
                  <a:txBody>
                    <a:bodyPr/>
                    <a:p>
                      <a:pPr>
                        <a:lnSpc>
                          <a:spcPct val="100000"/>
                        </a:lnSpc>
                      </a:pPr>
                      <a:r>
                        <a:rPr b="0" lang="de-DE" sz="1600" spc="-1" strike="noStrike">
                          <a:solidFill>
                            <a:srgbClr val="000000"/>
                          </a:solidFill>
                          <a:uFill>
                            <a:solidFill>
                              <a:srgbClr val="ffffff"/>
                            </a:solidFill>
                          </a:uFill>
                          <a:latin typeface="Calibri"/>
                        </a:rPr>
                        <a:t>Prozess-Owner SACM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i="1" lang="de-DE" sz="1600" spc="-1" strike="noStrike">
                          <a:solidFill>
                            <a:srgbClr val="000000"/>
                          </a:solidFill>
                          <a:uFill>
                            <a:solidFill>
                              <a:srgbClr val="ffffff"/>
                            </a:solidFill>
                          </a:uFill>
                          <a:latin typeface="Calibri"/>
                        </a:rPr>
                        <a:t>Allg. Aufgaben eines Prozess-Owners im Kontext SACM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nur 1</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3311640">
                <a:tc>
                  <a:txBody>
                    <a:bodyPr/>
                    <a:p>
                      <a:pPr>
                        <a:lnSpc>
                          <a:spcPct val="100000"/>
                        </a:lnSpc>
                      </a:pPr>
                      <a:r>
                        <a:rPr b="0" lang="de-DE" sz="1600" spc="-1" strike="noStrike">
                          <a:solidFill>
                            <a:srgbClr val="000000"/>
                          </a:solidFill>
                          <a:uFill>
                            <a:solidFill>
                              <a:srgbClr val="ffffff"/>
                            </a:solidFill>
                          </a:uFill>
                          <a:latin typeface="Calibri"/>
                        </a:rPr>
                        <a:t>Prozessmanager SACM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i="1" lang="de-DE" sz="1600" spc="-1" strike="noStrike">
                          <a:solidFill>
                            <a:srgbClr val="000000"/>
                          </a:solidFill>
                          <a:uFill>
                            <a:solidFill>
                              <a:srgbClr val="ffffff"/>
                            </a:solidFill>
                          </a:uFill>
                          <a:latin typeface="Calibri"/>
                        </a:rPr>
                        <a:t>Allg. Aufgaben eines Prozessmanagers und:</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Identifikation der Anforderungen an Verfügbarkeit und Kontinuität</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Sicherstellung, dass die zur Erstellung von Verfügbarkeits- und Kontinuitätsplänen benötigten Informationen von den relvanten Parteien bereit gestellt werden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Regelmäßige Erstellung, Pflege und Review von Verfügbarkeits- und Kontinuitätsplänen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Sicherstellung, dass Maßnahmen zur Erhöhung der Verfügbarkeit und Kontinuität über den Change Management Prozess geplant und umgesetzt werden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Anlaufstelle für Fragen bzgl. der Verfügbarkeits- und Kontinuitäts-anforderungen und -maßnahmen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nur 1</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807" name="TextShape 3"/>
          <p:cNvSpPr txBox="1"/>
          <p:nvPr/>
        </p:nvSpPr>
        <p:spPr>
          <a:xfrm>
            <a:off x="6553080" y="6430680"/>
            <a:ext cx="2133360" cy="364680"/>
          </a:xfrm>
          <a:prstGeom prst="rect">
            <a:avLst/>
          </a:prstGeom>
          <a:noFill/>
          <a:ln>
            <a:noFill/>
          </a:ln>
        </p:spPr>
        <p:txBody>
          <a:bodyPr anchor="ctr"/>
          <a:p>
            <a:pPr algn="r">
              <a:lnSpc>
                <a:spcPct val="100000"/>
              </a:lnSpc>
            </a:pPr>
            <a:fld id="{07C483BF-55B2-42EC-BF1E-25E205FB19B2}"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0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SACM: Rollen und Verantwortlichkeiten</a:t>
            </a:r>
            <a:endParaRPr b="0" lang="en-US" sz="1800" spc="-1" strike="noStrike">
              <a:solidFill>
                <a:srgbClr val="000000"/>
              </a:solidFill>
              <a:uFill>
                <a:solidFill>
                  <a:srgbClr val="ffffff"/>
                </a:solidFill>
              </a:uFill>
              <a:latin typeface="Calibri"/>
            </a:endParaRPr>
          </a:p>
        </p:txBody>
      </p:sp>
      <p:graphicFrame>
        <p:nvGraphicFramePr>
          <p:cNvPr id="809" name="Table 2"/>
          <p:cNvGraphicFramePr/>
          <p:nvPr/>
        </p:nvGraphicFramePr>
        <p:xfrm>
          <a:off x="457200" y="1697040"/>
          <a:ext cx="8229240" cy="741240"/>
        </p:xfrm>
        <a:graphic>
          <a:graphicData uri="http://schemas.openxmlformats.org/drawingml/2006/table">
            <a:tbl>
              <a:tblPr/>
              <a:tblGrid>
                <a:gridCol w="1807200"/>
                <a:gridCol w="4093200"/>
                <a:gridCol w="2328840"/>
              </a:tblGrid>
              <a:tr h="318960">
                <a:tc>
                  <a:txBody>
                    <a:bodyPr/>
                    <a:p>
                      <a:pPr>
                        <a:lnSpc>
                          <a:spcPct val="100000"/>
                        </a:lnSpc>
                      </a:pPr>
                      <a:r>
                        <a:rPr b="1" lang="de-DE" sz="1800" spc="-1" strike="noStrike">
                          <a:solidFill>
                            <a:srgbClr val="ffffff"/>
                          </a:solidFill>
                          <a:uFill>
                            <a:solidFill>
                              <a:srgbClr val="ffffff"/>
                            </a:solidFill>
                          </a:uFill>
                          <a:latin typeface="Calibri"/>
                        </a:rPr>
                        <a:t>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Aufgaben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Ca. Anzahl Personen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3110400">
                <a:tc>
                  <a:txBody>
                    <a:bodyPr/>
                    <a:p>
                      <a:pPr>
                        <a:lnSpc>
                          <a:spcPct val="100000"/>
                        </a:lnSpc>
                      </a:pPr>
                      <a:r>
                        <a:rPr b="0" lang="de-DE" sz="1600" spc="-1" strike="noStrike">
                          <a:solidFill>
                            <a:srgbClr val="000000"/>
                          </a:solidFill>
                          <a:uFill>
                            <a:solidFill>
                              <a:srgbClr val="ffffff"/>
                            </a:solidFill>
                          </a:uFill>
                          <a:latin typeface="Calibri"/>
                        </a:rPr>
                        <a:t>Availability-Plan-Verantwortlicher / Continuity-Plan-Verantwortlicher </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Erstellung und Pflege des verantworteten Plans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Sicherstellen, dass alle Stakeholder bei Erstellung, Änderung und Umsetzung des Plans informiert und konsultiert werden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Sicherstellen, dass Plan und Änderungen an ihm durch die relevante Stellen genehmigt werden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Erstellen von Changes oder Verbesserungsvorschlägen auf Basis des vollständigen und autorisierten Plans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Für Continuity-Pläne: Sicherstellen, dass Testanforderungen identiifziert werden und dass präventive wie reaktive Maßnahmen regelmäßig getestet werden </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pro Plan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810" name="TextShape 3"/>
          <p:cNvSpPr txBox="1"/>
          <p:nvPr/>
        </p:nvSpPr>
        <p:spPr>
          <a:xfrm>
            <a:off x="6553080" y="6430680"/>
            <a:ext cx="2133360" cy="364680"/>
          </a:xfrm>
          <a:prstGeom prst="rect">
            <a:avLst/>
          </a:prstGeom>
          <a:noFill/>
          <a:ln>
            <a:noFill/>
          </a:ln>
        </p:spPr>
        <p:txBody>
          <a:bodyPr anchor="ctr"/>
          <a:p>
            <a:pPr algn="r">
              <a:lnSpc>
                <a:spcPct val="100000"/>
              </a:lnSpc>
            </a:pPr>
            <a:fld id="{28E50043-8695-48AA-A0E4-64B8461396B4}"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0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1"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Übersicht</a:t>
            </a:r>
            <a:endParaRPr b="0" lang="en-US" sz="1800" spc="-1" strike="noStrike">
              <a:solidFill>
                <a:srgbClr val="000000"/>
              </a:solidFill>
              <a:uFill>
                <a:solidFill>
                  <a:srgbClr val="ffffff"/>
                </a:solidFill>
              </a:uFill>
              <a:latin typeface="Calibri"/>
            </a:endParaRPr>
          </a:p>
        </p:txBody>
      </p:sp>
      <p:sp>
        <p:nvSpPr>
          <p:cNvPr id="812" name="TextShape 2"/>
          <p:cNvSpPr txBox="1"/>
          <p:nvPr/>
        </p:nvSpPr>
        <p:spPr>
          <a:xfrm>
            <a:off x="457200" y="1696680"/>
            <a:ext cx="839988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Portfolio Management (SPM)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Level Management (SLM)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Reporting Management (SRM)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Availability &amp; Continuity Management (SACM)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lang="en-US" sz="2800" spc="-1" strike="noStrike">
                <a:solidFill>
                  <a:srgbClr val="000000"/>
                </a:solidFill>
                <a:uFill>
                  <a:solidFill>
                    <a:srgbClr val="ffffff"/>
                  </a:solidFill>
                </a:uFill>
                <a:latin typeface="Calibri"/>
              </a:rPr>
              <a:t>Capacity Management (CAPM)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Information Security Management (ISM)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Customer Relationship Management (CRM)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Supplier Relationship Management (SUPPM)</a:t>
            </a:r>
            <a:endParaRPr b="0" lang="en-US" sz="2800" spc="-1" strike="noStrike">
              <a:solidFill>
                <a:srgbClr val="000000"/>
              </a:solidFill>
              <a:uFill>
                <a:solidFill>
                  <a:srgbClr val="ffffff"/>
                </a:solidFill>
              </a:uFill>
              <a:latin typeface="Calibri"/>
            </a:endParaRPr>
          </a:p>
        </p:txBody>
      </p:sp>
      <p:sp>
        <p:nvSpPr>
          <p:cNvPr id="813" name="TextShape 3"/>
          <p:cNvSpPr txBox="1"/>
          <p:nvPr/>
        </p:nvSpPr>
        <p:spPr>
          <a:xfrm>
            <a:off x="6553080" y="6430680"/>
            <a:ext cx="2133360" cy="364680"/>
          </a:xfrm>
          <a:prstGeom prst="rect">
            <a:avLst/>
          </a:prstGeom>
          <a:noFill/>
          <a:ln>
            <a:noFill/>
          </a:ln>
        </p:spPr>
        <p:txBody>
          <a:bodyPr anchor="ctr"/>
          <a:p>
            <a:pPr algn="r">
              <a:lnSpc>
                <a:spcPct val="100000"/>
              </a:lnSpc>
            </a:pPr>
            <a:fld id="{C0BCA3FF-7112-4DAE-89BF-1E8B1492F4BF}"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Richtlinien und Prozesse</a:t>
            </a:r>
            <a:endParaRPr b="0" lang="en-US" sz="1800" spc="-1" strike="noStrike">
              <a:solidFill>
                <a:srgbClr val="000000"/>
              </a:solidFill>
              <a:uFill>
                <a:solidFill>
                  <a:srgbClr val="ffffff"/>
                </a:solidFill>
              </a:uFill>
              <a:latin typeface="Calibri"/>
            </a:endParaRPr>
          </a:p>
        </p:txBody>
      </p:sp>
      <p:sp>
        <p:nvSpPr>
          <p:cNvPr id="234"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235" name="TextShape 3"/>
          <p:cNvSpPr txBox="1"/>
          <p:nvPr/>
        </p:nvSpPr>
        <p:spPr>
          <a:xfrm>
            <a:off x="6553080" y="6430680"/>
            <a:ext cx="2133360" cy="364680"/>
          </a:xfrm>
          <a:prstGeom prst="rect">
            <a:avLst/>
          </a:prstGeom>
          <a:noFill/>
          <a:ln>
            <a:noFill/>
          </a:ln>
        </p:spPr>
        <p:txBody>
          <a:bodyPr anchor="ctr"/>
          <a:p>
            <a:pPr algn="r">
              <a:lnSpc>
                <a:spcPct val="100000"/>
              </a:lnSpc>
            </a:pPr>
            <a:fld id="{D8955B07-01B1-4A35-A245-BC3714CA6A68}"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236" name="Table 4"/>
          <p:cNvGraphicFramePr/>
          <p:nvPr/>
        </p:nvGraphicFramePr>
        <p:xfrm>
          <a:off x="457200" y="1696680"/>
          <a:ext cx="8229240" cy="91152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843560">
                <a:tc>
                  <a:txBody>
                    <a:bodyPr lIns="68400" rIns="68400" tIns="0" bIns="0"/>
                    <a:p>
                      <a:pPr>
                        <a:lnSpc>
                          <a:spcPct val="100000"/>
                        </a:lnSpc>
                      </a:pPr>
                      <a:r>
                        <a:rPr b="0" lang="de-DE" sz="2000" spc="-1" strike="noStrike">
                          <a:solidFill>
                            <a:srgbClr val="000000"/>
                          </a:solidFill>
                          <a:uFill>
                            <a:solidFill>
                              <a:srgbClr val="ffffff"/>
                            </a:solidFill>
                          </a:uFill>
                          <a:latin typeface="Calibri"/>
                        </a:rPr>
                        <a:t>Richtlinie:</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Dokumentierter Satz an Absichten, Erwartungen, Zielsetzungen, Regeln und Anforderungen, oftmals durch Vertreter des </a:t>
                      </a:r>
                      <a:r>
                        <a:rPr b="0" i="1" lang="de-DE" sz="1800" spc="-1" strike="noStrike">
                          <a:solidFill>
                            <a:srgbClr val="000000"/>
                          </a:solidFill>
                          <a:uFill>
                            <a:solidFill>
                              <a:srgbClr val="ffffff"/>
                            </a:solidFill>
                          </a:uFill>
                          <a:latin typeface="Calibri"/>
                        </a:rPr>
                        <a:t>Top-Management</a:t>
                      </a:r>
                      <a:r>
                        <a:rPr b="0" lang="de-DE" sz="1800" spc="-1" strike="noStrike">
                          <a:solidFill>
                            <a:srgbClr val="000000"/>
                          </a:solidFill>
                          <a:uFill>
                            <a:solidFill>
                              <a:srgbClr val="ffffff"/>
                            </a:solidFill>
                          </a:uFill>
                          <a:latin typeface="Calibri"/>
                        </a:rPr>
                        <a:t> in einer Organisation oder </a:t>
                      </a:r>
                      <a:r>
                        <a:rPr b="0" i="1" lang="de-DE" sz="1800" spc="-1" strike="noStrike">
                          <a:solidFill>
                            <a:srgbClr val="000000"/>
                          </a:solidFill>
                          <a:uFill>
                            <a:solidFill>
                              <a:srgbClr val="ffffff"/>
                            </a:solidFill>
                          </a:uFill>
                          <a:latin typeface="Calibri"/>
                        </a:rPr>
                        <a:t>Föderation</a:t>
                      </a:r>
                      <a:r>
                        <a:rPr b="0" lang="de-DE" sz="1800" spc="-1" strike="noStrike">
                          <a:solidFill>
                            <a:srgbClr val="000000"/>
                          </a:solidFill>
                          <a:uFill>
                            <a:solidFill>
                              <a:srgbClr val="ffffff"/>
                            </a:solidFill>
                          </a:uFill>
                          <a:latin typeface="Calibri"/>
                        </a:rPr>
                        <a:t> formal zum Ausdruck gebracht</a:t>
                      </a:r>
                      <a:endParaRPr b="0" lang="de-DE" sz="1800" spc="-1" strike="noStrike">
                        <a:solidFill>
                          <a:srgbClr val="000000"/>
                        </a:solidFill>
                        <a:uFill>
                          <a:solidFill>
                            <a:srgbClr val="ffffff"/>
                          </a:solidFill>
                        </a:uFill>
                        <a:latin typeface="Arial"/>
                      </a:endParaRPr>
                    </a:p>
                    <a:p>
                      <a:pPr marL="457200">
                        <a:lnSpc>
                          <a:spcPct val="100000"/>
                        </a:lnSpc>
                      </a:pP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Anmerkung: Vorgaben aus Richtlinien werden durch Prozesse realisiert, die wiederum aus Aktivitäten bestehen, die von Personen im Einklang mit definierten Verfahren ausgeführt werden.</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237" name="Table 5"/>
          <p:cNvGraphicFramePr/>
          <p:nvPr/>
        </p:nvGraphicFramePr>
        <p:xfrm>
          <a:off x="457200" y="4250520"/>
          <a:ext cx="8229240" cy="91152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843560">
                <a:tc>
                  <a:txBody>
                    <a:bodyPr lIns="68400" rIns="68400" tIns="0" bIns="0"/>
                    <a:p>
                      <a:pPr>
                        <a:lnSpc>
                          <a:spcPct val="100000"/>
                        </a:lnSpc>
                      </a:pPr>
                      <a:r>
                        <a:rPr b="0" lang="de-DE" sz="2000" spc="-1" strike="noStrike">
                          <a:solidFill>
                            <a:srgbClr val="000000"/>
                          </a:solidFill>
                          <a:uFill>
                            <a:solidFill>
                              <a:srgbClr val="ffffff"/>
                            </a:solidFill>
                          </a:uFill>
                          <a:latin typeface="Calibri"/>
                        </a:rPr>
                        <a:t>Prozess:</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Strukturierter Satz an </a:t>
                      </a:r>
                      <a:r>
                        <a:rPr b="0" i="1" lang="de-DE" sz="1800" spc="-1" strike="noStrike">
                          <a:solidFill>
                            <a:srgbClr val="000000"/>
                          </a:solidFill>
                          <a:uFill>
                            <a:solidFill>
                              <a:srgbClr val="ffffff"/>
                            </a:solidFill>
                          </a:uFill>
                          <a:latin typeface="Calibri"/>
                        </a:rPr>
                        <a:t>Aktivitäten</a:t>
                      </a:r>
                      <a:r>
                        <a:rPr b="0" lang="de-DE" sz="1800" spc="-1" strike="noStrike">
                          <a:solidFill>
                            <a:srgbClr val="000000"/>
                          </a:solidFill>
                          <a:uFill>
                            <a:solidFill>
                              <a:srgbClr val="ffffff"/>
                            </a:solidFill>
                          </a:uFill>
                          <a:latin typeface="Calibri"/>
                        </a:rPr>
                        <a:t> mit klar definierten Verantwortlichkeiten, durch den auf Basis definierter Eingaben (Inputs) ein bestimmtes Ziel erreicht oder ein bestimmtes Ergebnis (Output) geliefert werden soll</a:t>
                      </a:r>
                      <a:endParaRPr b="0" lang="de-DE" sz="1800" spc="-1" strike="noStrike">
                        <a:solidFill>
                          <a:srgbClr val="000000"/>
                        </a:solidFill>
                        <a:uFill>
                          <a:solidFill>
                            <a:srgbClr val="ffffff"/>
                          </a:solidFill>
                        </a:uFill>
                        <a:latin typeface="Arial"/>
                      </a:endParaRPr>
                    </a:p>
                    <a:p>
                      <a:pPr marL="457200">
                        <a:lnSpc>
                          <a:spcPct val="100000"/>
                        </a:lnSpc>
                      </a:pP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Anmerkung: Typischerweise besteht ein Prozess aus einer Reihe von Aktivitäten, die benötigt werden, um Services zu managen, sofern der Prozess Teil eines Service-Management-Systems (SMS) ist.</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1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4"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Capacity Management (CAPM) </a:t>
            </a:r>
            <a:endParaRPr b="0" lang="en-US" sz="1800" spc="-1" strike="noStrike">
              <a:solidFill>
                <a:srgbClr val="000000"/>
              </a:solidFill>
              <a:uFill>
                <a:solidFill>
                  <a:srgbClr val="ffffff"/>
                </a:solidFill>
              </a:uFill>
              <a:latin typeface="Calibri"/>
            </a:endParaRPr>
          </a:p>
        </p:txBody>
      </p:sp>
      <p:sp>
        <p:nvSpPr>
          <p:cNvPr id="815" name="TextShape 2"/>
          <p:cNvSpPr txBox="1"/>
          <p:nvPr/>
        </p:nvSpPr>
        <p:spPr>
          <a:xfrm>
            <a:off x="6553080" y="6430680"/>
            <a:ext cx="2133360" cy="364680"/>
          </a:xfrm>
          <a:prstGeom prst="rect">
            <a:avLst/>
          </a:prstGeom>
          <a:noFill/>
          <a:ln>
            <a:noFill/>
          </a:ln>
        </p:spPr>
        <p:txBody>
          <a:bodyPr anchor="ctr"/>
          <a:p>
            <a:pPr algn="r">
              <a:lnSpc>
                <a:spcPct val="100000"/>
              </a:lnSpc>
            </a:pPr>
            <a:fld id="{6264C94C-4F82-4CDB-8895-0DD3D7AF1FE8}"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816"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817"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818"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Zielsetzung</a:t>
            </a:r>
            <a:endParaRPr b="0" lang="de-DE" sz="1800" spc="-1" strike="noStrike">
              <a:solidFill>
                <a:srgbClr val="000000"/>
              </a:solidFill>
              <a:uFill>
                <a:solidFill>
                  <a:srgbClr val="ffffff"/>
                </a:solidFill>
              </a:uFill>
              <a:latin typeface="Arial"/>
            </a:endParaRPr>
          </a:p>
        </p:txBody>
      </p:sp>
      <p:sp>
        <p:nvSpPr>
          <p:cNvPr id="819" name="CustomShape 6"/>
          <p:cNvSpPr/>
          <p:nvPr/>
        </p:nvSpPr>
        <p:spPr>
          <a:xfrm>
            <a:off x="1445760" y="4448520"/>
            <a:ext cx="6232680" cy="91332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Sicherstellung, dass ausreichende Kapazitäten zur Verfügung gestellt werden, um die vereinbarten Service Kapazitäts- und Leistungsanforderungen zu erfüllen</a:t>
            </a:r>
            <a:endParaRPr b="0" lang="de-DE" sz="1800" spc="-1" strike="noStrike">
              <a:solidFill>
                <a:srgbClr val="000000"/>
              </a:solidFill>
              <a:uFill>
                <a:solidFill>
                  <a:srgbClr val="ffffff"/>
                </a:solidFill>
              </a:uFill>
              <a:latin typeface="Arial"/>
            </a:endParaRPr>
          </a:p>
        </p:txBody>
      </p:sp>
    </p:spTree>
  </p:cSld>
</p:sld>
</file>

<file path=ppt/slides/slide1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0"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CAPM: Wichtige Begriffe &amp; Konzepte</a:t>
            </a:r>
            <a:endParaRPr b="0" lang="en-US" sz="1800" spc="-1" strike="noStrike">
              <a:solidFill>
                <a:srgbClr val="000000"/>
              </a:solidFill>
              <a:uFill>
                <a:solidFill>
                  <a:srgbClr val="ffffff"/>
                </a:solidFill>
              </a:uFill>
              <a:latin typeface="Calibri"/>
            </a:endParaRPr>
          </a:p>
        </p:txBody>
      </p:sp>
      <p:sp>
        <p:nvSpPr>
          <p:cNvPr id="821"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822" name="TextShape 3"/>
          <p:cNvSpPr txBox="1"/>
          <p:nvPr/>
        </p:nvSpPr>
        <p:spPr>
          <a:xfrm>
            <a:off x="6553080" y="6430680"/>
            <a:ext cx="2133360" cy="364680"/>
          </a:xfrm>
          <a:prstGeom prst="rect">
            <a:avLst/>
          </a:prstGeom>
          <a:noFill/>
          <a:ln>
            <a:noFill/>
          </a:ln>
        </p:spPr>
        <p:txBody>
          <a:bodyPr anchor="ctr"/>
          <a:p>
            <a:pPr algn="r">
              <a:lnSpc>
                <a:spcPct val="100000"/>
              </a:lnSpc>
            </a:pPr>
            <a:fld id="{56AD0A96-EF50-4272-A78F-835723681670}"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823" name="Table 4"/>
          <p:cNvGraphicFramePr/>
          <p:nvPr/>
        </p:nvGraphicFramePr>
        <p:xfrm>
          <a:off x="457200" y="1696680"/>
          <a:ext cx="8267400" cy="1189440"/>
        </p:xfrm>
        <a:graphic>
          <a:graphicData uri="http://schemas.openxmlformats.org/drawingml/2006/table">
            <a:tbl>
              <a:tblPr/>
              <a:tblGrid>
                <a:gridCol w="82674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616400">
                <a:tc>
                  <a:txBody>
                    <a:bodyPr lIns="68400" rIns="68400" tIns="0" bIns="0"/>
                    <a:p>
                      <a:pPr>
                        <a:lnSpc>
                          <a:spcPct val="100000"/>
                        </a:lnSpc>
                      </a:pPr>
                      <a:r>
                        <a:rPr b="0" lang="de-DE" sz="2000" spc="-1" strike="noStrike">
                          <a:solidFill>
                            <a:srgbClr val="000000"/>
                          </a:solidFill>
                          <a:uFill>
                            <a:solidFill>
                              <a:srgbClr val="ffffff"/>
                            </a:solidFill>
                          </a:uFill>
                          <a:latin typeface="Calibri"/>
                        </a:rPr>
                        <a:t>Kapazität:</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Obergrenze, bis zu der ein bestimmtes Infrastruktur-Element (wie z.B. ein </a:t>
                      </a:r>
                      <a:r>
                        <a:rPr b="0" i="1" lang="de-DE" sz="1800" spc="-1" strike="noStrike">
                          <a:solidFill>
                            <a:srgbClr val="000000"/>
                          </a:solidFill>
                          <a:uFill>
                            <a:solidFill>
                              <a:srgbClr val="ffffff"/>
                            </a:solidFill>
                          </a:uFill>
                          <a:latin typeface="Calibri"/>
                        </a:rPr>
                        <a:t>Configuration Item</a:t>
                      </a:r>
                      <a:r>
                        <a:rPr b="0" lang="de-DE" sz="1800" spc="-1" strike="noStrike">
                          <a:solidFill>
                            <a:srgbClr val="000000"/>
                          </a:solidFill>
                          <a:uFill>
                            <a:solidFill>
                              <a:srgbClr val="ffffff"/>
                            </a:solidFill>
                          </a:uFill>
                          <a:latin typeface="Calibri"/>
                        </a:rPr>
                        <a:t>) genutzt werden kann</a:t>
                      </a:r>
                      <a:endParaRPr b="0" lang="de-DE" sz="1800" spc="-1" strike="noStrike">
                        <a:solidFill>
                          <a:srgbClr val="000000"/>
                        </a:solidFill>
                        <a:uFill>
                          <a:solidFill>
                            <a:srgbClr val="ffffff"/>
                          </a:solidFill>
                        </a:uFill>
                        <a:latin typeface="Arial"/>
                      </a:endParaRPr>
                    </a:p>
                    <a:p>
                      <a:pPr marL="457200">
                        <a:lnSpc>
                          <a:spcPct val="100000"/>
                        </a:lnSpc>
                      </a:pP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Anmerkung: Damit kann etwa die Gesamtkapazität eines Datenträgers oder die Bandbreite in einem Kommunikationsnetz gemeint sein; es könnte aber der maximale Durchsatz an Transaktionen eines Systems sein.</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1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4" name="TextShape 1"/>
          <p:cNvSpPr txBox="1"/>
          <p:nvPr/>
        </p:nvSpPr>
        <p:spPr>
          <a:xfrm>
            <a:off x="457200" y="274680"/>
            <a:ext cx="731484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CAPM: Anforderungen nach FitSM-1</a:t>
            </a:r>
            <a:endParaRPr b="0" lang="en-US" sz="1800" spc="-1" strike="noStrike">
              <a:solidFill>
                <a:srgbClr val="000000"/>
              </a:solidFill>
              <a:uFill>
                <a:solidFill>
                  <a:srgbClr val="ffffff"/>
                </a:solidFill>
              </a:uFill>
              <a:latin typeface="Calibri"/>
            </a:endParaRPr>
          </a:p>
        </p:txBody>
      </p:sp>
      <p:sp>
        <p:nvSpPr>
          <p:cNvPr id="825" name="TextShape 2"/>
          <p:cNvSpPr txBox="1"/>
          <p:nvPr/>
        </p:nvSpPr>
        <p:spPr>
          <a:xfrm>
            <a:off x="6553080" y="6430680"/>
            <a:ext cx="2133360" cy="364680"/>
          </a:xfrm>
          <a:prstGeom prst="rect">
            <a:avLst/>
          </a:prstGeom>
          <a:noFill/>
          <a:ln>
            <a:noFill/>
          </a:ln>
        </p:spPr>
        <p:txBody>
          <a:bodyPr anchor="ctr"/>
          <a:p>
            <a:pPr algn="r">
              <a:lnSpc>
                <a:spcPct val="100000"/>
              </a:lnSpc>
            </a:pPr>
            <a:fld id="{B56F75C5-735E-47A1-9B23-69004813ADAD}"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826" name="Table 3"/>
          <p:cNvGraphicFramePr/>
          <p:nvPr/>
        </p:nvGraphicFramePr>
        <p:xfrm>
          <a:off x="457200" y="1697040"/>
          <a:ext cx="8229240" cy="1779120"/>
        </p:xfrm>
        <a:graphic>
          <a:graphicData uri="http://schemas.openxmlformats.org/drawingml/2006/table">
            <a:tbl>
              <a:tblPr/>
              <a:tblGrid>
                <a:gridCol w="82296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PR5 Capacity Management (CAPM)</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27520">
                <a:tc>
                  <a:txBody>
                    <a:bodyPr lIns="68400" rIns="68400" tIns="0" bIns="0"/>
                    <a:p>
                      <a:pPr>
                        <a:lnSpc>
                          <a:spcPct val="100000"/>
                        </a:lnSpc>
                      </a:pPr>
                      <a:r>
                        <a:rPr b="0" lang="de-DE" sz="1800" spc="-1" strike="noStrike" cap="all">
                          <a:solidFill>
                            <a:srgbClr val="ffffff"/>
                          </a:solidFill>
                          <a:uFill>
                            <a:solidFill>
                              <a:srgbClr val="ffffff"/>
                            </a:solidFill>
                          </a:uFill>
                          <a:latin typeface="Calibri"/>
                          <a:ea typeface="MS Mincho"/>
                        </a:rPr>
                        <a:t>Anforderungen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1648800">
                <a:tc>
                  <a:txBody>
                    <a:bodyPr lIns="68400" rIns="68400" tIns="0" bIns="0"/>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PR5.1 Kapazitäts- und Leistungsanforderungen im Zusammenhang mit Services müssen unter Berücksichtigung von SLAs identifiziert werden.</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PR5.2 Kapazitätspläne müssen erstellt und gepflegt werden.</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PR5.3 Die Kapazitätsplanung muss personelle, technische und finanzielle Ressourcen berücksichtigen.</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PR5.4 Die Leistung von Services und Servicekomponenten muss auf Basis von Auslastung und identifizierten operativen Warnungen und Ausnahmen überwacht werden.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1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7"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CAPM: Initiale Einrichtung des Prozesses</a:t>
            </a:r>
            <a:endParaRPr b="0" lang="en-US" sz="1800" spc="-1" strike="noStrike">
              <a:solidFill>
                <a:srgbClr val="000000"/>
              </a:solidFill>
              <a:uFill>
                <a:solidFill>
                  <a:srgbClr val="ffffff"/>
                </a:solidFill>
              </a:uFill>
              <a:latin typeface="Calibri"/>
            </a:endParaRPr>
          </a:p>
        </p:txBody>
      </p:sp>
      <p:graphicFrame>
        <p:nvGraphicFramePr>
          <p:cNvPr id="828" name="Table 2"/>
          <p:cNvGraphicFramePr/>
          <p:nvPr/>
        </p:nvGraphicFramePr>
        <p:xfrm>
          <a:off x="457200" y="1697040"/>
          <a:ext cx="8229240" cy="111204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Erste Aktivitäten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Typische Ergebnisse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494280">
                <a:tc>
                  <a:txBody>
                    <a:bodyPr/>
                    <a:p>
                      <a:pPr>
                        <a:lnSpc>
                          <a:spcPct val="100000"/>
                        </a:lnSpc>
                      </a:pPr>
                      <a:r>
                        <a:rPr b="0" lang="de-DE" sz="1600" spc="-1" strike="noStrike">
                          <a:solidFill>
                            <a:srgbClr val="000000"/>
                          </a:solidFill>
                          <a:uFill>
                            <a:solidFill>
                              <a:srgbClr val="ffffff"/>
                            </a:solidFill>
                          </a:uFill>
                          <a:latin typeface="Calibri"/>
                        </a:rPr>
                        <a:t>Erstellung einer Struktur eines generischen Kapazitätsplans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Vorlage eines Kapazitätsplans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896760">
                <a:tc>
                  <a:txBody>
                    <a:bodyPr/>
                    <a:p>
                      <a:pPr>
                        <a:lnSpc>
                          <a:spcPct val="100000"/>
                        </a:lnSpc>
                      </a:pPr>
                      <a:r>
                        <a:rPr b="0" lang="de-DE" sz="1600" spc="-1" strike="noStrike">
                          <a:solidFill>
                            <a:srgbClr val="000000"/>
                          </a:solidFill>
                          <a:uFill>
                            <a:solidFill>
                              <a:srgbClr val="ffffff"/>
                            </a:solidFill>
                          </a:uFill>
                          <a:latin typeface="Calibri"/>
                        </a:rPr>
                        <a:t>Erstellung eines Konzepts zur Überwachung der Leistung und Kapazität (inkl. Nutzung der bestehenden Ressourcen) sowie fortlaufende Aufzeichnung der Ergebnisse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(Generischer) Plan zur Überwachung der Leistung und Kapazität </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829" name="TextShape 3"/>
          <p:cNvSpPr txBox="1"/>
          <p:nvPr/>
        </p:nvSpPr>
        <p:spPr>
          <a:xfrm>
            <a:off x="6553080" y="6430680"/>
            <a:ext cx="2133360" cy="364680"/>
          </a:xfrm>
          <a:prstGeom prst="rect">
            <a:avLst/>
          </a:prstGeom>
          <a:noFill/>
          <a:ln>
            <a:noFill/>
          </a:ln>
        </p:spPr>
        <p:txBody>
          <a:bodyPr anchor="ctr"/>
          <a:p>
            <a:pPr algn="r">
              <a:lnSpc>
                <a:spcPct val="100000"/>
              </a:lnSpc>
            </a:pPr>
            <a:fld id="{6881D8F9-F238-46D8-8311-099803C066C0}"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0"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CAPM: Inputs &amp; Outputs</a:t>
            </a:r>
            <a:endParaRPr b="0" lang="en-US" sz="1800" spc="-1" strike="noStrike">
              <a:solidFill>
                <a:srgbClr val="000000"/>
              </a:solidFill>
              <a:uFill>
                <a:solidFill>
                  <a:srgbClr val="ffffff"/>
                </a:solidFill>
              </a:uFill>
              <a:latin typeface="Calibri"/>
            </a:endParaRPr>
          </a:p>
        </p:txBody>
      </p:sp>
      <p:sp>
        <p:nvSpPr>
          <p:cNvPr id="831" name="CustomShape 2"/>
          <p:cNvSpPr/>
          <p:nvPr/>
        </p:nvSpPr>
        <p:spPr>
          <a:xfrm>
            <a:off x="457200" y="2008440"/>
            <a:ext cx="822924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Inputs</a:t>
            </a:r>
            <a:endParaRPr b="0" lang="de-DE" sz="1800" spc="-1" strike="noStrike">
              <a:solidFill>
                <a:srgbClr val="000000"/>
              </a:solidFill>
              <a:uFill>
                <a:solidFill>
                  <a:srgbClr val="ffffff"/>
                </a:solidFill>
              </a:uFill>
              <a:latin typeface="Arial"/>
            </a:endParaRPr>
          </a:p>
        </p:txBody>
      </p:sp>
      <p:sp>
        <p:nvSpPr>
          <p:cNvPr id="832" name="CustomShape 3"/>
          <p:cNvSpPr/>
          <p:nvPr/>
        </p:nvSpPr>
        <p:spPr>
          <a:xfrm>
            <a:off x="457200" y="29358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68760" rIns="68760" tIns="68760" bIns="68760"/>
          <a:p>
            <a:pPr>
              <a:lnSpc>
                <a:spcPct val="90000"/>
              </a:lnSpc>
            </a:pPr>
            <a:r>
              <a:rPr b="0" lang="de-DE" sz="1800" spc="-1" strike="noStrike">
                <a:solidFill>
                  <a:srgbClr val="000000"/>
                </a:solidFill>
                <a:uFill>
                  <a:solidFill>
                    <a:srgbClr val="ffffff"/>
                  </a:solidFill>
                </a:uFill>
                <a:latin typeface="Calibri"/>
              </a:rPr>
              <a:t>Anforderungen an Leistung und Kapazität (z.B. aus den SLAs)</a:t>
            </a:r>
            <a:endParaRPr b="0" lang="de-DE" sz="1800" spc="-1" strike="noStrike">
              <a:solidFill>
                <a:srgbClr val="000000"/>
              </a:solidFill>
              <a:uFill>
                <a:solidFill>
                  <a:srgbClr val="ffffff"/>
                </a:solidFill>
              </a:uFill>
              <a:latin typeface="Arial"/>
            </a:endParaRPr>
          </a:p>
          <a:p>
            <a:pPr>
              <a:lnSpc>
                <a:spcPct val="90000"/>
              </a:lnSpc>
            </a:pPr>
            <a:r>
              <a:rPr b="0" lang="de-DE" sz="1800" spc="-1" strike="noStrike">
                <a:solidFill>
                  <a:srgbClr val="000000"/>
                </a:solidFill>
                <a:uFill>
                  <a:solidFill>
                    <a:srgbClr val="ffffff"/>
                  </a:solidFill>
                </a:uFill>
                <a:latin typeface="Calibri"/>
              </a:rPr>
              <a:t>Aktuelles Kapazitätsniveau sowie Informationen über die Vergangenheit und über die aktuelle und (voraussichtliche) zukünftige Nutzung von Ressourcen</a:t>
            </a:r>
            <a:endParaRPr b="0" lang="de-DE" sz="1800" spc="-1" strike="noStrike">
              <a:solidFill>
                <a:srgbClr val="000000"/>
              </a:solidFill>
              <a:uFill>
                <a:solidFill>
                  <a:srgbClr val="ffffff"/>
                </a:solidFill>
              </a:uFill>
              <a:latin typeface="Arial"/>
            </a:endParaRPr>
          </a:p>
          <a:p>
            <a:pPr>
              <a:lnSpc>
                <a:spcPct val="90000"/>
              </a:lnSpc>
            </a:pPr>
            <a:r>
              <a:rPr b="0" lang="de-DE" sz="1800" spc="-1" strike="noStrike">
                <a:solidFill>
                  <a:srgbClr val="000000"/>
                </a:solidFill>
                <a:uFill>
                  <a:solidFill>
                    <a:srgbClr val="ffffff"/>
                  </a:solidFill>
                </a:uFill>
                <a:latin typeface="Calibri"/>
              </a:rPr>
              <a:t>Informationen über verfügbare Ressourcen und Einschränkungen</a:t>
            </a:r>
            <a:endParaRPr b="0" lang="de-DE" sz="1800" spc="-1" strike="noStrike">
              <a:solidFill>
                <a:srgbClr val="000000"/>
              </a:solidFill>
              <a:uFill>
                <a:solidFill>
                  <a:srgbClr val="ffffff"/>
                </a:solidFill>
              </a:uFill>
              <a:latin typeface="Arial"/>
            </a:endParaRPr>
          </a:p>
        </p:txBody>
      </p:sp>
      <p:sp>
        <p:nvSpPr>
          <p:cNvPr id="833" name="CustomShape 4"/>
          <p:cNvSpPr/>
          <p:nvPr/>
        </p:nvSpPr>
        <p:spPr>
          <a:xfrm>
            <a:off x="4259160" y="2408040"/>
            <a:ext cx="442728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Outputs</a:t>
            </a:r>
            <a:endParaRPr b="0" lang="de-DE" sz="1800" spc="-1" strike="noStrike">
              <a:solidFill>
                <a:srgbClr val="000000"/>
              </a:solidFill>
              <a:uFill>
                <a:solidFill>
                  <a:srgbClr val="ffffff"/>
                </a:solidFill>
              </a:uFill>
              <a:latin typeface="Arial"/>
            </a:endParaRPr>
          </a:p>
        </p:txBody>
      </p:sp>
      <p:sp>
        <p:nvSpPr>
          <p:cNvPr id="834" name="CustomShape 5"/>
          <p:cNvSpPr/>
          <p:nvPr/>
        </p:nvSpPr>
        <p:spPr>
          <a:xfrm>
            <a:off x="4259160" y="33354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68760" rIns="68760" tIns="68760" bIns="68760"/>
          <a:p>
            <a:pPr>
              <a:lnSpc>
                <a:spcPct val="90000"/>
              </a:lnSpc>
            </a:pPr>
            <a:r>
              <a:rPr b="0" lang="de-DE" sz="1800" spc="-1" strike="noStrike">
                <a:solidFill>
                  <a:srgbClr val="000000"/>
                </a:solidFill>
                <a:uFill>
                  <a:solidFill>
                    <a:srgbClr val="ffffff"/>
                  </a:solidFill>
                </a:uFill>
                <a:latin typeface="Calibri"/>
              </a:rPr>
              <a:t>Kapazitätspläne (unter Berücksichtigung der Anforderungen, geplanter Upgrades, Downgrades und Umverteilungen von Ressourcen)</a:t>
            </a:r>
            <a:endParaRPr b="0" lang="de-DE" sz="1800" spc="-1" strike="noStrike">
              <a:solidFill>
                <a:srgbClr val="000000"/>
              </a:solidFill>
              <a:uFill>
                <a:solidFill>
                  <a:srgbClr val="ffffff"/>
                </a:solidFill>
              </a:uFill>
              <a:latin typeface="Arial"/>
            </a:endParaRPr>
          </a:p>
          <a:p>
            <a:pPr>
              <a:lnSpc>
                <a:spcPct val="90000"/>
              </a:lnSpc>
            </a:pPr>
            <a:r>
              <a:rPr b="0" lang="de-DE" sz="1800" spc="-1" strike="noStrike">
                <a:solidFill>
                  <a:srgbClr val="000000"/>
                </a:solidFill>
                <a:uFill>
                  <a:solidFill>
                    <a:srgbClr val="ffffff"/>
                  </a:solidFill>
                </a:uFill>
                <a:latin typeface="Calibri"/>
              </a:rPr>
              <a:t>Pläne und Konzepte zur Leistungs- und Kapazitätsüberwachung</a:t>
            </a:r>
            <a:endParaRPr b="0" lang="de-DE" sz="1800" spc="-1" strike="noStrike">
              <a:solidFill>
                <a:srgbClr val="000000"/>
              </a:solidFill>
              <a:uFill>
                <a:solidFill>
                  <a:srgbClr val="ffffff"/>
                </a:solidFill>
              </a:uFill>
              <a:latin typeface="Arial"/>
            </a:endParaRPr>
          </a:p>
          <a:p>
            <a:pPr>
              <a:lnSpc>
                <a:spcPct val="90000"/>
              </a:lnSpc>
            </a:pPr>
            <a:r>
              <a:rPr b="0" lang="de-DE" sz="1800" spc="-1" strike="noStrike">
                <a:solidFill>
                  <a:srgbClr val="000000"/>
                </a:solidFill>
                <a:uFill>
                  <a:solidFill>
                    <a:srgbClr val="ffffff"/>
                  </a:solidFill>
                </a:uFill>
                <a:latin typeface="Calibri"/>
              </a:rPr>
              <a:t>Aufzeichnungen und Berichte über die Leistungs- und Kapazitätsüberwachung</a:t>
            </a:r>
            <a:endParaRPr b="0" lang="de-DE" sz="1800" spc="-1" strike="noStrike">
              <a:solidFill>
                <a:srgbClr val="000000"/>
              </a:solidFill>
              <a:uFill>
                <a:solidFill>
                  <a:srgbClr val="ffffff"/>
                </a:solidFill>
              </a:uFill>
              <a:latin typeface="Arial"/>
            </a:endParaRPr>
          </a:p>
        </p:txBody>
      </p:sp>
      <p:sp>
        <p:nvSpPr>
          <p:cNvPr id="835" name="TextShape 6"/>
          <p:cNvSpPr txBox="1"/>
          <p:nvPr/>
        </p:nvSpPr>
        <p:spPr>
          <a:xfrm>
            <a:off x="6553080" y="6430680"/>
            <a:ext cx="2133360" cy="364680"/>
          </a:xfrm>
          <a:prstGeom prst="rect">
            <a:avLst/>
          </a:prstGeom>
          <a:noFill/>
          <a:ln>
            <a:noFill/>
          </a:ln>
        </p:spPr>
        <p:txBody>
          <a:bodyPr anchor="ctr"/>
          <a:p>
            <a:pPr algn="r">
              <a:lnSpc>
                <a:spcPct val="100000"/>
              </a:lnSpc>
            </a:pPr>
            <a:fld id="{686B237A-C1AC-49B7-9053-B62359487291}"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CAPM: Fortlaufende Prozessaktivitäten</a:t>
            </a:r>
            <a:endParaRPr b="0" lang="en-US" sz="1800" spc="-1" strike="noStrike">
              <a:solidFill>
                <a:srgbClr val="000000"/>
              </a:solidFill>
              <a:uFill>
                <a:solidFill>
                  <a:srgbClr val="ffffff"/>
                </a:solidFill>
              </a:uFill>
              <a:latin typeface="Calibri"/>
            </a:endParaRPr>
          </a:p>
        </p:txBody>
      </p:sp>
      <p:sp>
        <p:nvSpPr>
          <p:cNvPr id="837"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Identifikation und Aufzeichnung der Anforderungen an Leistung und Kapazität</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Pflege der Kapazitätspläne</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Überwachung von Kapazität, Ressourcennutzung und Leistung des Service</a:t>
            </a: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p:txBody>
      </p:sp>
      <p:sp>
        <p:nvSpPr>
          <p:cNvPr id="838" name="TextShape 3"/>
          <p:cNvSpPr txBox="1"/>
          <p:nvPr/>
        </p:nvSpPr>
        <p:spPr>
          <a:xfrm>
            <a:off x="6553080" y="6430680"/>
            <a:ext cx="2133360" cy="364680"/>
          </a:xfrm>
          <a:prstGeom prst="rect">
            <a:avLst/>
          </a:prstGeom>
          <a:noFill/>
          <a:ln>
            <a:noFill/>
          </a:ln>
        </p:spPr>
        <p:txBody>
          <a:bodyPr anchor="ctr"/>
          <a:p>
            <a:pPr algn="r">
              <a:lnSpc>
                <a:spcPct val="100000"/>
              </a:lnSpc>
            </a:pPr>
            <a:fld id="{313CB767-C47E-45BE-A5C1-AFE9DFB8D150}"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CAPM: Rollen und Verantwortlichkeiten</a:t>
            </a:r>
            <a:endParaRPr b="0" lang="en-US" sz="1800" spc="-1" strike="noStrike">
              <a:solidFill>
                <a:srgbClr val="000000"/>
              </a:solidFill>
              <a:uFill>
                <a:solidFill>
                  <a:srgbClr val="ffffff"/>
                </a:solidFill>
              </a:uFill>
              <a:latin typeface="Calibri"/>
            </a:endParaRPr>
          </a:p>
        </p:txBody>
      </p:sp>
      <p:graphicFrame>
        <p:nvGraphicFramePr>
          <p:cNvPr id="840" name="Table 2"/>
          <p:cNvGraphicFramePr/>
          <p:nvPr/>
        </p:nvGraphicFramePr>
        <p:xfrm>
          <a:off x="457200" y="1697040"/>
          <a:ext cx="8229240" cy="1112040"/>
        </p:xfrm>
        <a:graphic>
          <a:graphicData uri="http://schemas.openxmlformats.org/drawingml/2006/table">
            <a:tbl>
              <a:tblPr/>
              <a:tblGrid>
                <a:gridCol w="1807200"/>
                <a:gridCol w="4093200"/>
                <a:gridCol w="2328840"/>
              </a:tblGrid>
              <a:tr h="318960">
                <a:tc>
                  <a:txBody>
                    <a:bodyPr/>
                    <a:p>
                      <a:pPr>
                        <a:lnSpc>
                          <a:spcPct val="100000"/>
                        </a:lnSpc>
                      </a:pPr>
                      <a:r>
                        <a:rPr b="1" lang="de-DE" sz="1800" spc="-1" strike="noStrike">
                          <a:solidFill>
                            <a:srgbClr val="ffffff"/>
                          </a:solidFill>
                          <a:uFill>
                            <a:solidFill>
                              <a:srgbClr val="ffffff"/>
                            </a:solidFill>
                          </a:uFill>
                          <a:latin typeface="Calibri"/>
                        </a:rPr>
                        <a:t>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Aufgaben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Ca. Anzahl Personen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494280">
                <a:tc>
                  <a:txBody>
                    <a:bodyPr/>
                    <a:p>
                      <a:pPr>
                        <a:lnSpc>
                          <a:spcPct val="100000"/>
                        </a:lnSpc>
                      </a:pPr>
                      <a:r>
                        <a:rPr b="0" lang="de-DE" sz="1600" spc="-1" strike="noStrike">
                          <a:solidFill>
                            <a:srgbClr val="000000"/>
                          </a:solidFill>
                          <a:uFill>
                            <a:solidFill>
                              <a:srgbClr val="ffffff"/>
                            </a:solidFill>
                          </a:uFill>
                          <a:latin typeface="Calibri"/>
                        </a:rPr>
                        <a:t>Prozess-Owner CAPM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i="1" lang="de-DE" sz="1600" spc="-1" strike="noStrike">
                          <a:solidFill>
                            <a:srgbClr val="000000"/>
                          </a:solidFill>
                          <a:uFill>
                            <a:solidFill>
                              <a:srgbClr val="ffffff"/>
                            </a:solidFill>
                          </a:uFill>
                          <a:latin typeface="Calibri"/>
                        </a:rPr>
                        <a:t>Allg. Aufgaben eines Prozess-Owners im Kontext CAPM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nur 1</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3311640">
                <a:tc>
                  <a:txBody>
                    <a:bodyPr/>
                    <a:p>
                      <a:pPr>
                        <a:lnSpc>
                          <a:spcPct val="100000"/>
                        </a:lnSpc>
                      </a:pPr>
                      <a:r>
                        <a:rPr b="0" lang="de-DE" sz="1600" spc="-1" strike="noStrike">
                          <a:solidFill>
                            <a:srgbClr val="000000"/>
                          </a:solidFill>
                          <a:uFill>
                            <a:solidFill>
                              <a:srgbClr val="ffffff"/>
                            </a:solidFill>
                          </a:uFill>
                          <a:latin typeface="Calibri"/>
                        </a:rPr>
                        <a:t>Prozessmanager CAPM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i="1" lang="de-DE" sz="1600" spc="-1" strike="noStrike">
                          <a:solidFill>
                            <a:srgbClr val="000000"/>
                          </a:solidFill>
                          <a:uFill>
                            <a:solidFill>
                              <a:srgbClr val="ffffff"/>
                            </a:solidFill>
                          </a:uFill>
                          <a:latin typeface="Calibri"/>
                        </a:rPr>
                        <a:t>Allg. Aufgaben eines Prozessmanagers und:</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Identifikation der Anforderungen an Leistung und Kapazität</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Sicherstellung, dass die zur Erstellung von Kapazitätsplänen benötigten Informationen von den relvanten Parteien bereit gestellt werden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Regelmäßige Erstellung, Pflege und Review von Kapazitätsplänen </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Sicherstellung, dass Maßnahmen zur Erhöhung der Leistung und Kapazität über den Change Management Prozess geplant und umgesetzt werden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Anlaufstelle für Fragen bzgl. der Leistungs-und Kapazitätsanforderungen und </a:t>
                      </a: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-maßnahmen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nur 1</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841" name="TextShape 3"/>
          <p:cNvSpPr txBox="1"/>
          <p:nvPr/>
        </p:nvSpPr>
        <p:spPr>
          <a:xfrm>
            <a:off x="6553080" y="6430680"/>
            <a:ext cx="2133360" cy="364680"/>
          </a:xfrm>
          <a:prstGeom prst="rect">
            <a:avLst/>
          </a:prstGeom>
          <a:noFill/>
          <a:ln>
            <a:noFill/>
          </a:ln>
        </p:spPr>
        <p:txBody>
          <a:bodyPr anchor="ctr"/>
          <a:p>
            <a:pPr algn="r">
              <a:lnSpc>
                <a:spcPct val="100000"/>
              </a:lnSpc>
            </a:pPr>
            <a:fld id="{897BC05E-FAF6-4878-BF5A-FFCD1F326F4E}"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Übersicht</a:t>
            </a:r>
            <a:endParaRPr b="0" lang="en-US" sz="1800" spc="-1" strike="noStrike">
              <a:solidFill>
                <a:srgbClr val="000000"/>
              </a:solidFill>
              <a:uFill>
                <a:solidFill>
                  <a:srgbClr val="ffffff"/>
                </a:solidFill>
              </a:uFill>
              <a:latin typeface="Calibri"/>
            </a:endParaRPr>
          </a:p>
        </p:txBody>
      </p:sp>
      <p:sp>
        <p:nvSpPr>
          <p:cNvPr id="843" name="TextShape 2"/>
          <p:cNvSpPr txBox="1"/>
          <p:nvPr/>
        </p:nvSpPr>
        <p:spPr>
          <a:xfrm>
            <a:off x="457200" y="1696680"/>
            <a:ext cx="839988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Portfolio Management (SPM)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Level Management (SLM)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Reporting Management (SRM)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Availability &amp; Continuity Management (SACM)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Capacity Management (CAPM)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lang="en-US" sz="2800" spc="-1" strike="noStrike">
                <a:solidFill>
                  <a:srgbClr val="000000"/>
                </a:solidFill>
                <a:uFill>
                  <a:solidFill>
                    <a:srgbClr val="ffffff"/>
                  </a:solidFill>
                </a:uFill>
                <a:latin typeface="Calibri"/>
              </a:rPr>
              <a:t>Information Security Management (ISM)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Customer Relationship Management (CRM)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Supplier Relationship Management (SUPPM)</a:t>
            </a:r>
            <a:endParaRPr b="0" lang="en-US" sz="2800" spc="-1" strike="noStrike">
              <a:solidFill>
                <a:srgbClr val="000000"/>
              </a:solidFill>
              <a:uFill>
                <a:solidFill>
                  <a:srgbClr val="ffffff"/>
                </a:solidFill>
              </a:uFill>
              <a:latin typeface="Calibri"/>
            </a:endParaRPr>
          </a:p>
        </p:txBody>
      </p:sp>
      <p:sp>
        <p:nvSpPr>
          <p:cNvPr id="844" name="TextShape 3"/>
          <p:cNvSpPr txBox="1"/>
          <p:nvPr/>
        </p:nvSpPr>
        <p:spPr>
          <a:xfrm>
            <a:off x="6553080" y="6430680"/>
            <a:ext cx="2133360" cy="364680"/>
          </a:xfrm>
          <a:prstGeom prst="rect">
            <a:avLst/>
          </a:prstGeom>
          <a:noFill/>
          <a:ln>
            <a:noFill/>
          </a:ln>
        </p:spPr>
        <p:txBody>
          <a:bodyPr anchor="ctr"/>
          <a:p>
            <a:pPr algn="r">
              <a:lnSpc>
                <a:spcPct val="100000"/>
              </a:lnSpc>
            </a:pPr>
            <a:fld id="{87C8BD23-8808-4169-83B5-B02DC4987052}"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5"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Information Security Management (ISM)</a:t>
            </a:r>
            <a:endParaRPr b="0" lang="en-US" sz="1800" spc="-1" strike="noStrike">
              <a:solidFill>
                <a:srgbClr val="000000"/>
              </a:solidFill>
              <a:uFill>
                <a:solidFill>
                  <a:srgbClr val="ffffff"/>
                </a:solidFill>
              </a:uFill>
              <a:latin typeface="Calibri"/>
            </a:endParaRPr>
          </a:p>
        </p:txBody>
      </p:sp>
      <p:sp>
        <p:nvSpPr>
          <p:cNvPr id="846" name="TextShape 2"/>
          <p:cNvSpPr txBox="1"/>
          <p:nvPr/>
        </p:nvSpPr>
        <p:spPr>
          <a:xfrm>
            <a:off x="6553080" y="6430680"/>
            <a:ext cx="2133360" cy="364680"/>
          </a:xfrm>
          <a:prstGeom prst="rect">
            <a:avLst/>
          </a:prstGeom>
          <a:noFill/>
          <a:ln>
            <a:noFill/>
          </a:ln>
        </p:spPr>
        <p:txBody>
          <a:bodyPr anchor="ctr"/>
          <a:p>
            <a:pPr algn="r">
              <a:lnSpc>
                <a:spcPct val="100000"/>
              </a:lnSpc>
            </a:pPr>
            <a:fld id="{1923E32B-51A6-4C1A-BF32-E1C8D4002ED7}"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847"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848"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849"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Zielsetzung</a:t>
            </a:r>
            <a:endParaRPr b="0" lang="de-DE" sz="1800" spc="-1" strike="noStrike">
              <a:solidFill>
                <a:srgbClr val="000000"/>
              </a:solidFill>
              <a:uFill>
                <a:solidFill>
                  <a:srgbClr val="ffffff"/>
                </a:solidFill>
              </a:uFill>
              <a:latin typeface="Arial"/>
            </a:endParaRPr>
          </a:p>
        </p:txBody>
      </p:sp>
      <p:sp>
        <p:nvSpPr>
          <p:cNvPr id="850" name="CustomShape 6"/>
          <p:cNvSpPr/>
          <p:nvPr/>
        </p:nvSpPr>
        <p:spPr>
          <a:xfrm>
            <a:off x="1445760" y="4448520"/>
            <a:ext cx="6232680" cy="118764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Effektives Management der Informationssicherheit in allen Aktivitäten des Service Managements zum Schutz von Vetraulichkeit, Integrität und Verfügbarkeit aller relevanten Informationswerte</a:t>
            </a:r>
            <a:endParaRPr b="0" lang="de-DE" sz="1800" spc="-1" strike="noStrike">
              <a:solidFill>
                <a:srgbClr val="000000"/>
              </a:solidFill>
              <a:uFill>
                <a:solidFill>
                  <a:srgbClr val="ffffff"/>
                </a:solidFill>
              </a:uFill>
              <a:latin typeface="Arial"/>
            </a:endParaRPr>
          </a:p>
        </p:txBody>
      </p:sp>
    </p:spTree>
  </p:cSld>
</p:sld>
</file>

<file path=ppt/slides/slide1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1"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ISM: Wichtige Begriffe &amp; Konzepte</a:t>
            </a:r>
            <a:endParaRPr b="0" lang="en-US" sz="1800" spc="-1" strike="noStrike">
              <a:solidFill>
                <a:srgbClr val="000000"/>
              </a:solidFill>
              <a:uFill>
                <a:solidFill>
                  <a:srgbClr val="ffffff"/>
                </a:solidFill>
              </a:uFill>
              <a:latin typeface="Calibri"/>
            </a:endParaRPr>
          </a:p>
        </p:txBody>
      </p:sp>
      <p:sp>
        <p:nvSpPr>
          <p:cNvPr id="852" name="TextShape 2"/>
          <p:cNvSpPr txBox="1"/>
          <p:nvPr/>
        </p:nvSpPr>
        <p:spPr>
          <a:xfrm>
            <a:off x="457200" y="1696680"/>
            <a:ext cx="8229240" cy="4625640"/>
          </a:xfrm>
          <a:prstGeom prst="rect">
            <a:avLst/>
          </a:prstGeom>
          <a:noFill/>
          <a:ln>
            <a:noFill/>
          </a:ln>
        </p:spPr>
        <p:txBody>
          <a:bodyPr/>
          <a:p>
            <a:pPr>
              <a:lnSpc>
                <a:spcPct val="100000"/>
              </a:lnSpc>
            </a:pP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Kernaspekte der Informationssicherheit:</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1" lang="en-US" sz="2400" spc="-1" strike="noStrike">
                <a:solidFill>
                  <a:srgbClr val="000000"/>
                </a:solidFill>
                <a:uFill>
                  <a:solidFill>
                    <a:srgbClr val="ffffff"/>
                  </a:solidFill>
                </a:uFill>
                <a:latin typeface="Calibri"/>
              </a:rPr>
              <a:t>Vertraulichkeit</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1" lang="en-US" sz="2400" spc="-1" strike="noStrike">
                <a:solidFill>
                  <a:srgbClr val="000000"/>
                </a:solidFill>
                <a:uFill>
                  <a:solidFill>
                    <a:srgbClr val="ffffff"/>
                  </a:solidFill>
                </a:uFill>
                <a:latin typeface="Calibri"/>
              </a:rPr>
              <a:t>Integrität</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1" lang="en-US" sz="2400" spc="-1" strike="noStrike">
                <a:solidFill>
                  <a:srgbClr val="000000"/>
                </a:solidFill>
                <a:uFill>
                  <a:solidFill>
                    <a:srgbClr val="ffffff"/>
                  </a:solidFill>
                </a:uFill>
                <a:latin typeface="Calibri"/>
              </a:rPr>
              <a:t>Zugreufbarkeit (Verfügbarkeit) </a:t>
            </a:r>
            <a:r>
              <a:rPr b="0" lang="en-US" sz="2400" spc="-1" strike="noStrike">
                <a:solidFill>
                  <a:srgbClr val="000000"/>
                </a:solidFill>
                <a:uFill>
                  <a:solidFill>
                    <a:srgbClr val="ffffff"/>
                  </a:solidFill>
                </a:uFill>
                <a:latin typeface="Calibri"/>
              </a:rPr>
              <a:t>von Information</a:t>
            </a:r>
            <a:endParaRPr b="0" lang="en-US" sz="2000" spc="-1" strike="noStrike">
              <a:solidFill>
                <a:srgbClr val="000000"/>
              </a:solidFill>
              <a:uFill>
                <a:solidFill>
                  <a:srgbClr val="ffffff"/>
                </a:solidFill>
              </a:uFill>
              <a:latin typeface="Calibri"/>
            </a:endParaRPr>
          </a:p>
        </p:txBody>
      </p:sp>
      <p:sp>
        <p:nvSpPr>
          <p:cNvPr id="853" name="TextShape 3"/>
          <p:cNvSpPr txBox="1"/>
          <p:nvPr/>
        </p:nvSpPr>
        <p:spPr>
          <a:xfrm>
            <a:off x="6553080" y="6430680"/>
            <a:ext cx="2133360" cy="364680"/>
          </a:xfrm>
          <a:prstGeom prst="rect">
            <a:avLst/>
          </a:prstGeom>
          <a:noFill/>
          <a:ln>
            <a:noFill/>
          </a:ln>
        </p:spPr>
        <p:txBody>
          <a:bodyPr anchor="ctr"/>
          <a:p>
            <a:pPr algn="r">
              <a:lnSpc>
                <a:spcPct val="100000"/>
              </a:lnSpc>
            </a:pPr>
            <a:fld id="{21E059E4-24AC-4A3E-8962-5B984DCF02D0}"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854" name="Table 4"/>
          <p:cNvGraphicFramePr/>
          <p:nvPr/>
        </p:nvGraphicFramePr>
        <p:xfrm>
          <a:off x="457200" y="1696680"/>
          <a:ext cx="8229240" cy="979560"/>
        </p:xfrm>
        <a:graphic>
          <a:graphicData uri="http://schemas.openxmlformats.org/drawingml/2006/table">
            <a:tbl>
              <a:tblPr/>
              <a:tblGrid>
                <a:gridCol w="8229600"/>
              </a:tblGrid>
              <a:tr h="23580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743760">
                <a:tc>
                  <a:txBody>
                    <a:bodyPr lIns="68400" rIns="68400" tIns="0" bIns="0"/>
                    <a:p>
                      <a:pPr>
                        <a:lnSpc>
                          <a:spcPct val="100000"/>
                        </a:lnSpc>
                      </a:pPr>
                      <a:r>
                        <a:rPr b="0" lang="de-DE" sz="2000" spc="-1" strike="noStrike">
                          <a:solidFill>
                            <a:srgbClr val="000000"/>
                          </a:solidFill>
                          <a:uFill>
                            <a:solidFill>
                              <a:srgbClr val="ffffff"/>
                            </a:solidFill>
                          </a:uFill>
                          <a:latin typeface="Calibri"/>
                        </a:rPr>
                        <a:t>Informationssicherheit:</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Erhalt der </a:t>
                      </a:r>
                      <a:r>
                        <a:rPr b="0" i="1" lang="de-DE" sz="1800" spc="-1" strike="noStrike">
                          <a:solidFill>
                            <a:srgbClr val="000000"/>
                          </a:solidFill>
                          <a:uFill>
                            <a:solidFill>
                              <a:srgbClr val="ffffff"/>
                            </a:solidFill>
                          </a:uFill>
                          <a:latin typeface="Calibri"/>
                        </a:rPr>
                        <a:t>Vertraulichkeit</a:t>
                      </a:r>
                      <a:r>
                        <a:rPr b="0" lang="de-DE" sz="1800" spc="-1" strike="noStrike">
                          <a:solidFill>
                            <a:srgbClr val="000000"/>
                          </a:solidFill>
                          <a:uFill>
                            <a:solidFill>
                              <a:srgbClr val="ffffff"/>
                            </a:solidFill>
                          </a:uFill>
                          <a:latin typeface="Calibri"/>
                        </a:rPr>
                        <a:t>, </a:t>
                      </a:r>
                      <a:r>
                        <a:rPr b="0" i="1" lang="de-DE" sz="1800" spc="-1" strike="noStrike">
                          <a:solidFill>
                            <a:srgbClr val="000000"/>
                          </a:solidFill>
                          <a:uFill>
                            <a:solidFill>
                              <a:srgbClr val="ffffff"/>
                            </a:solidFill>
                          </a:uFill>
                          <a:latin typeface="Calibri"/>
                        </a:rPr>
                        <a:t>Integrität</a:t>
                      </a:r>
                      <a:r>
                        <a:rPr b="0" lang="de-DE" sz="1800" spc="-1" strike="noStrike">
                          <a:solidFill>
                            <a:srgbClr val="000000"/>
                          </a:solidFill>
                          <a:uFill>
                            <a:solidFill>
                              <a:srgbClr val="ffffff"/>
                            </a:solidFill>
                          </a:uFill>
                          <a:latin typeface="Calibri"/>
                        </a:rPr>
                        <a:t> und </a:t>
                      </a:r>
                      <a:r>
                        <a:rPr b="0" i="1" lang="de-DE" sz="1800" spc="-1" strike="noStrike">
                          <a:solidFill>
                            <a:srgbClr val="000000"/>
                          </a:solidFill>
                          <a:uFill>
                            <a:solidFill>
                              <a:srgbClr val="ffffff"/>
                            </a:solidFill>
                          </a:uFill>
                          <a:latin typeface="Calibri"/>
                        </a:rPr>
                        <a:t>Zugreifbarkeit</a:t>
                      </a:r>
                      <a:r>
                        <a:rPr b="0" lang="de-DE" sz="1800" spc="-1" strike="noStrike">
                          <a:solidFill>
                            <a:srgbClr val="000000"/>
                          </a:solidFill>
                          <a:uFill>
                            <a:solidFill>
                              <a:srgbClr val="ffffff"/>
                            </a:solidFill>
                          </a:uFill>
                          <a:latin typeface="Calibri"/>
                        </a:rPr>
                        <a:t> von Informationen</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855" name="Table 5"/>
          <p:cNvGraphicFramePr/>
          <p:nvPr/>
        </p:nvGraphicFramePr>
        <p:xfrm>
          <a:off x="457200" y="4987080"/>
          <a:ext cx="8229240" cy="979560"/>
        </p:xfrm>
        <a:graphic>
          <a:graphicData uri="http://schemas.openxmlformats.org/drawingml/2006/table">
            <a:tbl>
              <a:tblPr/>
              <a:tblGrid>
                <a:gridCol w="8229600"/>
              </a:tblGrid>
              <a:tr h="23580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743760">
                <a:tc>
                  <a:txBody>
                    <a:bodyPr lIns="68400" rIns="68400" tIns="0" bIns="0"/>
                    <a:p>
                      <a:pPr>
                        <a:lnSpc>
                          <a:spcPct val="100000"/>
                        </a:lnSpc>
                      </a:pPr>
                      <a:r>
                        <a:rPr b="0" lang="de-DE" sz="2000" spc="-1" strike="noStrike">
                          <a:solidFill>
                            <a:srgbClr val="000000"/>
                          </a:solidFill>
                          <a:uFill>
                            <a:solidFill>
                              <a:srgbClr val="ffffff"/>
                            </a:solidFill>
                          </a:uFill>
                          <a:latin typeface="Calibri"/>
                        </a:rPr>
                        <a:t>Informationssicherheits-Maßnahme:</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Mittel zur Steuerung oder Behandlung eines oder mehrerer </a:t>
                      </a:r>
                      <a:r>
                        <a:rPr b="0" i="1" lang="de-DE" sz="1800" spc="-1" strike="noStrike">
                          <a:solidFill>
                            <a:srgbClr val="000000"/>
                          </a:solidFill>
                          <a:uFill>
                            <a:solidFill>
                              <a:srgbClr val="ffffff"/>
                            </a:solidFill>
                          </a:uFill>
                          <a:latin typeface="Calibri"/>
                        </a:rPr>
                        <a:t>Risiken</a:t>
                      </a:r>
                      <a:r>
                        <a:rPr b="0" lang="de-DE" sz="1800" spc="-1" strike="noStrike">
                          <a:solidFill>
                            <a:srgbClr val="000000"/>
                          </a:solidFill>
                          <a:uFill>
                            <a:solidFill>
                              <a:srgbClr val="ffffff"/>
                            </a:solidFill>
                          </a:uFill>
                          <a:latin typeface="Calibri"/>
                        </a:rPr>
                        <a:t> für die </a:t>
                      </a:r>
                      <a:r>
                        <a:rPr b="0" i="1" lang="de-DE" sz="1800" spc="-1" strike="noStrike">
                          <a:solidFill>
                            <a:srgbClr val="000000"/>
                          </a:solidFill>
                          <a:uFill>
                            <a:solidFill>
                              <a:srgbClr val="ffffff"/>
                            </a:solidFill>
                          </a:uFill>
                          <a:latin typeface="Calibri"/>
                        </a:rPr>
                        <a:t>Informationssicherheit</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Aktivitäten und Verfahren</a:t>
            </a:r>
            <a:endParaRPr b="0" lang="en-US" sz="1800" spc="-1" strike="noStrike">
              <a:solidFill>
                <a:srgbClr val="000000"/>
              </a:solidFill>
              <a:uFill>
                <a:solidFill>
                  <a:srgbClr val="ffffff"/>
                </a:solidFill>
              </a:uFill>
              <a:latin typeface="Calibri"/>
            </a:endParaRPr>
          </a:p>
        </p:txBody>
      </p:sp>
      <p:sp>
        <p:nvSpPr>
          <p:cNvPr id="239"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240" name="TextShape 3"/>
          <p:cNvSpPr txBox="1"/>
          <p:nvPr/>
        </p:nvSpPr>
        <p:spPr>
          <a:xfrm>
            <a:off x="6553080" y="6430680"/>
            <a:ext cx="2133360" cy="364680"/>
          </a:xfrm>
          <a:prstGeom prst="rect">
            <a:avLst/>
          </a:prstGeom>
          <a:noFill/>
          <a:ln>
            <a:noFill/>
          </a:ln>
        </p:spPr>
        <p:txBody>
          <a:bodyPr anchor="ctr"/>
          <a:p>
            <a:pPr algn="r">
              <a:lnSpc>
                <a:spcPct val="100000"/>
              </a:lnSpc>
            </a:pPr>
            <a:fld id="{ECF39039-3A9B-4EF7-A11C-E446068CC935}"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241" name="Table 4"/>
          <p:cNvGraphicFramePr/>
          <p:nvPr/>
        </p:nvGraphicFramePr>
        <p:xfrm>
          <a:off x="457200" y="1696680"/>
          <a:ext cx="8229240" cy="911520"/>
        </p:xfrm>
        <a:graphic>
          <a:graphicData uri="http://schemas.openxmlformats.org/drawingml/2006/table">
            <a:tbl>
              <a:tblPr/>
              <a:tblGrid>
                <a:gridCol w="8229600"/>
              </a:tblGrid>
              <a:tr h="1987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712800">
                <a:tc>
                  <a:txBody>
                    <a:bodyPr lIns="68400" rIns="68400" tIns="0" bIns="0"/>
                    <a:p>
                      <a:pPr>
                        <a:lnSpc>
                          <a:spcPct val="100000"/>
                        </a:lnSpc>
                      </a:pPr>
                      <a:r>
                        <a:rPr b="0" lang="de-DE" sz="2000" spc="-1" strike="noStrike">
                          <a:solidFill>
                            <a:srgbClr val="000000"/>
                          </a:solidFill>
                          <a:uFill>
                            <a:solidFill>
                              <a:srgbClr val="ffffff"/>
                            </a:solidFill>
                          </a:uFill>
                          <a:latin typeface="Calibri"/>
                        </a:rPr>
                        <a:t>Aktivität:</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Satz von Aktionen, die innerhalb eines </a:t>
                      </a:r>
                      <a:r>
                        <a:rPr b="0" i="1" lang="de-DE" sz="1800" spc="-1" strike="noStrike">
                          <a:solidFill>
                            <a:srgbClr val="000000"/>
                          </a:solidFill>
                          <a:uFill>
                            <a:solidFill>
                              <a:srgbClr val="ffffff"/>
                            </a:solidFill>
                          </a:uFill>
                          <a:latin typeface="Calibri"/>
                        </a:rPr>
                        <a:t>Prozesses</a:t>
                      </a:r>
                      <a:r>
                        <a:rPr b="0" lang="de-DE" sz="1800" spc="-1" strike="noStrike">
                          <a:solidFill>
                            <a:srgbClr val="000000"/>
                          </a:solidFill>
                          <a:uFill>
                            <a:solidFill>
                              <a:srgbClr val="ffffff"/>
                            </a:solidFill>
                          </a:uFill>
                          <a:latin typeface="Calibri"/>
                        </a:rPr>
                        <a:t> ausgeführt werden</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242" name="Table 5"/>
          <p:cNvGraphicFramePr/>
          <p:nvPr/>
        </p:nvGraphicFramePr>
        <p:xfrm>
          <a:off x="457200" y="2932920"/>
          <a:ext cx="8229240" cy="91152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934920">
                <a:tc>
                  <a:txBody>
                    <a:bodyPr lIns="68400" rIns="68400" tIns="0" bIns="0"/>
                    <a:p>
                      <a:pPr>
                        <a:lnSpc>
                          <a:spcPct val="100000"/>
                        </a:lnSpc>
                      </a:pPr>
                      <a:r>
                        <a:rPr b="0" lang="de-DE" sz="2000" spc="-1" strike="noStrike">
                          <a:solidFill>
                            <a:srgbClr val="000000"/>
                          </a:solidFill>
                          <a:uFill>
                            <a:solidFill>
                              <a:srgbClr val="ffffff"/>
                            </a:solidFill>
                          </a:uFill>
                          <a:latin typeface="Calibri"/>
                        </a:rPr>
                        <a:t>Verfahren:</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Definierter Satz an Schritten oder Anweisungen, die von einer Person oder Gruppe angewendet werden, um eine oder mehrere </a:t>
                      </a:r>
                      <a:r>
                        <a:rPr b="0" i="1" lang="de-DE" sz="1800" spc="-1" strike="noStrike">
                          <a:solidFill>
                            <a:srgbClr val="000000"/>
                          </a:solidFill>
                          <a:uFill>
                            <a:solidFill>
                              <a:srgbClr val="ffffff"/>
                            </a:solidFill>
                          </a:uFill>
                          <a:latin typeface="Calibri"/>
                        </a:rPr>
                        <a:t>Aktivitäten</a:t>
                      </a:r>
                      <a:r>
                        <a:rPr b="0" lang="de-DE" sz="1800" spc="-1" strike="noStrike">
                          <a:solidFill>
                            <a:srgbClr val="000000"/>
                          </a:solidFill>
                          <a:uFill>
                            <a:solidFill>
                              <a:srgbClr val="ffffff"/>
                            </a:solidFill>
                          </a:uFill>
                          <a:latin typeface="Calibri"/>
                        </a:rPr>
                        <a:t> eines </a:t>
                      </a:r>
                      <a:r>
                        <a:rPr b="0" i="1" lang="de-DE" sz="1800" spc="-1" strike="noStrike">
                          <a:solidFill>
                            <a:srgbClr val="000000"/>
                          </a:solidFill>
                          <a:uFill>
                            <a:solidFill>
                              <a:srgbClr val="ffffff"/>
                            </a:solidFill>
                          </a:uFill>
                          <a:latin typeface="Calibri"/>
                        </a:rPr>
                        <a:t>Prozesses</a:t>
                      </a:r>
                      <a:r>
                        <a:rPr b="0" lang="de-DE" sz="1800" spc="-1" strike="noStrike">
                          <a:solidFill>
                            <a:srgbClr val="000000"/>
                          </a:solidFill>
                          <a:uFill>
                            <a:solidFill>
                              <a:srgbClr val="ffffff"/>
                            </a:solidFill>
                          </a:uFill>
                          <a:latin typeface="Calibri"/>
                        </a:rPr>
                        <a:t> auszuführen</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1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ISM: Vertraulichkeit und Integrität</a:t>
            </a:r>
            <a:endParaRPr b="0" lang="en-US" sz="1800" spc="-1" strike="noStrike">
              <a:solidFill>
                <a:srgbClr val="000000"/>
              </a:solidFill>
              <a:uFill>
                <a:solidFill>
                  <a:srgbClr val="ffffff"/>
                </a:solidFill>
              </a:uFill>
              <a:latin typeface="Calibri"/>
            </a:endParaRPr>
          </a:p>
        </p:txBody>
      </p:sp>
      <p:sp>
        <p:nvSpPr>
          <p:cNvPr id="857" name="TextShape 2"/>
          <p:cNvSpPr txBox="1"/>
          <p:nvPr/>
        </p:nvSpPr>
        <p:spPr>
          <a:xfrm>
            <a:off x="457200" y="1696680"/>
            <a:ext cx="4125600" cy="4625640"/>
          </a:xfrm>
          <a:prstGeom prst="rect">
            <a:avLst/>
          </a:prstGeom>
          <a:noFill/>
          <a:ln>
            <a:noFill/>
          </a:ln>
        </p:spPr>
        <p:txBody>
          <a:bodyPr/>
          <a:p>
            <a:pPr>
              <a:lnSpc>
                <a:spcPct val="100000"/>
              </a:lnSpc>
            </a:pPr>
            <a:r>
              <a:rPr b="1" lang="en-US" sz="2000" spc="-1" strike="noStrike">
                <a:solidFill>
                  <a:srgbClr val="000000"/>
                </a:solidFill>
                <a:uFill>
                  <a:solidFill>
                    <a:srgbClr val="ffffff"/>
                  </a:solidFill>
                </a:uFill>
                <a:latin typeface="Calibri"/>
              </a:rPr>
              <a:t>Vertraulichkeit</a:t>
            </a:r>
            <a:r>
              <a:rPr b="0" lang="en-US" sz="2000" spc="-1" strike="noStrike">
                <a:solidFill>
                  <a:srgbClr val="000000"/>
                </a:solidFill>
                <a:uFill>
                  <a:solidFill>
                    <a:srgbClr val="ffffff"/>
                  </a:solidFill>
                </a:uFill>
                <a:latin typeface="Calibri"/>
              </a:rPr>
              <a:t>: Schutz der Informationen vor unberechtigter Einsicht</a:t>
            </a:r>
            <a:endParaRPr b="0" lang="en-US" sz="2800" spc="-1" strike="noStrike">
              <a:solidFill>
                <a:srgbClr val="000000"/>
              </a:solidFill>
              <a:uFill>
                <a:solidFill>
                  <a:srgbClr val="ffffff"/>
                </a:solidFill>
              </a:uFill>
              <a:latin typeface="Calibri"/>
            </a:endParaRPr>
          </a:p>
        </p:txBody>
      </p:sp>
      <p:sp>
        <p:nvSpPr>
          <p:cNvPr id="858" name="TextShape 3"/>
          <p:cNvSpPr txBox="1"/>
          <p:nvPr/>
        </p:nvSpPr>
        <p:spPr>
          <a:xfrm>
            <a:off x="6553080" y="6430680"/>
            <a:ext cx="2133360" cy="364680"/>
          </a:xfrm>
          <a:prstGeom prst="rect">
            <a:avLst/>
          </a:prstGeom>
          <a:noFill/>
          <a:ln>
            <a:noFill/>
          </a:ln>
        </p:spPr>
        <p:txBody>
          <a:bodyPr anchor="ctr"/>
          <a:p>
            <a:pPr algn="r">
              <a:lnSpc>
                <a:spcPct val="100000"/>
              </a:lnSpc>
            </a:pPr>
            <a:fld id="{C1FB2354-2CD1-443B-BA63-EB123C97814B}"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859" name="Picture 112" descr=""/>
          <p:cNvPicPr/>
          <p:nvPr/>
        </p:nvPicPr>
        <p:blipFill>
          <a:blip r:embed="rId1"/>
          <a:stretch/>
        </p:blipFill>
        <p:spPr>
          <a:xfrm>
            <a:off x="495720" y="3524760"/>
            <a:ext cx="480240" cy="679320"/>
          </a:xfrm>
          <a:prstGeom prst="rect">
            <a:avLst/>
          </a:prstGeom>
          <a:ln w="9360">
            <a:noFill/>
          </a:ln>
        </p:spPr>
      </p:pic>
      <p:pic>
        <p:nvPicPr>
          <p:cNvPr id="860" name="Picture 109" descr=""/>
          <p:cNvPicPr/>
          <p:nvPr/>
        </p:nvPicPr>
        <p:blipFill>
          <a:blip r:embed="rId2"/>
          <a:stretch/>
        </p:blipFill>
        <p:spPr>
          <a:xfrm>
            <a:off x="3789360" y="3501000"/>
            <a:ext cx="501840" cy="701280"/>
          </a:xfrm>
          <a:prstGeom prst="rect">
            <a:avLst/>
          </a:prstGeom>
          <a:ln w="9360">
            <a:noFill/>
          </a:ln>
        </p:spPr>
      </p:pic>
      <p:pic>
        <p:nvPicPr>
          <p:cNvPr id="861" name="Picture 110" descr=""/>
          <p:cNvPicPr/>
          <p:nvPr/>
        </p:nvPicPr>
        <p:blipFill>
          <a:blip r:embed="rId3"/>
          <a:stretch/>
        </p:blipFill>
        <p:spPr>
          <a:xfrm>
            <a:off x="2131200" y="5108400"/>
            <a:ext cx="502560" cy="702720"/>
          </a:xfrm>
          <a:prstGeom prst="rect">
            <a:avLst/>
          </a:prstGeom>
          <a:ln w="9360">
            <a:noFill/>
          </a:ln>
        </p:spPr>
      </p:pic>
      <p:sp>
        <p:nvSpPr>
          <p:cNvPr id="862" name="CustomShape 4"/>
          <p:cNvSpPr/>
          <p:nvPr/>
        </p:nvSpPr>
        <p:spPr>
          <a:xfrm>
            <a:off x="1965960" y="3399840"/>
            <a:ext cx="798480" cy="961560"/>
          </a:xfrm>
          <a:prstGeom prst="foldedCorner">
            <a:avLst>
              <a:gd name="adj" fmla="val 16667"/>
            </a:avLst>
          </a:prstGeom>
          <a:solidFill>
            <a:schemeClr val="bg1"/>
          </a:solidFill>
          <a:ln w="28440">
            <a:solidFill>
              <a:schemeClr val="tx1"/>
            </a:solidFill>
            <a:round/>
          </a:ln>
        </p:spPr>
        <p:style>
          <a:lnRef idx="0"/>
          <a:fillRef idx="0"/>
          <a:effectRef idx="0"/>
          <a:fontRef idx="minor"/>
        </p:style>
        <p:txBody>
          <a:bodyPr wrap="none" lIns="63360" rIns="63360" tIns="32760" bIns="32760" anchor="ctr"/>
          <a:p>
            <a:pPr>
              <a:lnSpc>
                <a:spcPct val="100000"/>
              </a:lnSpc>
            </a:pPr>
            <a:r>
              <a:rPr b="0" lang="de-DE" sz="1200" spc="-1" strike="noStrike">
                <a:solidFill>
                  <a:srgbClr val="000000"/>
                </a:solidFill>
                <a:uFill>
                  <a:solidFill>
                    <a:srgbClr val="ffffff"/>
                  </a:solidFill>
                </a:uFill>
                <a:latin typeface="Arial"/>
              </a:rPr>
              <a:t>10110100</a:t>
            </a:r>
            <a:endParaRPr b="0" lang="de-DE" sz="1800" spc="-1" strike="noStrike">
              <a:solidFill>
                <a:srgbClr val="000000"/>
              </a:solidFill>
              <a:uFill>
                <a:solidFill>
                  <a:srgbClr val="ffffff"/>
                </a:solidFill>
              </a:uFill>
              <a:latin typeface="Arial"/>
            </a:endParaRPr>
          </a:p>
          <a:p>
            <a:pPr>
              <a:lnSpc>
                <a:spcPct val="100000"/>
              </a:lnSpc>
            </a:pPr>
            <a:r>
              <a:rPr b="0" lang="de-DE" sz="1200" spc="-1" strike="noStrike">
                <a:solidFill>
                  <a:srgbClr val="000000"/>
                </a:solidFill>
                <a:uFill>
                  <a:solidFill>
                    <a:srgbClr val="ffffff"/>
                  </a:solidFill>
                </a:uFill>
                <a:latin typeface="Arial"/>
              </a:rPr>
              <a:t>01011001</a:t>
            </a:r>
            <a:endParaRPr b="0" lang="de-DE" sz="1800" spc="-1" strike="noStrike">
              <a:solidFill>
                <a:srgbClr val="000000"/>
              </a:solidFill>
              <a:uFill>
                <a:solidFill>
                  <a:srgbClr val="ffffff"/>
                </a:solidFill>
              </a:uFill>
              <a:latin typeface="Arial"/>
            </a:endParaRPr>
          </a:p>
          <a:p>
            <a:pPr>
              <a:lnSpc>
                <a:spcPct val="100000"/>
              </a:lnSpc>
            </a:pPr>
            <a:r>
              <a:rPr b="0" lang="de-DE" sz="1200" spc="-1" strike="noStrike">
                <a:solidFill>
                  <a:srgbClr val="000000"/>
                </a:solidFill>
                <a:uFill>
                  <a:solidFill>
                    <a:srgbClr val="ffffff"/>
                  </a:solidFill>
                </a:uFill>
                <a:latin typeface="Arial"/>
              </a:rPr>
              <a:t>10101100</a:t>
            </a:r>
            <a:endParaRPr b="0" lang="de-DE" sz="1800" spc="-1" strike="noStrike">
              <a:solidFill>
                <a:srgbClr val="000000"/>
              </a:solidFill>
              <a:uFill>
                <a:solidFill>
                  <a:srgbClr val="ffffff"/>
                </a:solidFill>
              </a:uFill>
              <a:latin typeface="Arial"/>
            </a:endParaRPr>
          </a:p>
          <a:p>
            <a:pPr>
              <a:lnSpc>
                <a:spcPct val="100000"/>
              </a:lnSpc>
            </a:pPr>
            <a:r>
              <a:rPr b="0" lang="de-DE" sz="1200" spc="-1" strike="noStrike">
                <a:solidFill>
                  <a:srgbClr val="000000"/>
                </a:solidFill>
                <a:uFill>
                  <a:solidFill>
                    <a:srgbClr val="ffffff"/>
                  </a:solidFill>
                </a:uFill>
                <a:latin typeface="Arial"/>
              </a:rPr>
              <a:t>11001011</a:t>
            </a:r>
            <a:endParaRPr b="0" lang="de-DE" sz="1800" spc="-1" strike="noStrike">
              <a:solidFill>
                <a:srgbClr val="000000"/>
              </a:solidFill>
              <a:uFill>
                <a:solidFill>
                  <a:srgbClr val="ffffff"/>
                </a:solidFill>
              </a:uFill>
              <a:latin typeface="Arial"/>
            </a:endParaRPr>
          </a:p>
        </p:txBody>
      </p:sp>
      <p:sp>
        <p:nvSpPr>
          <p:cNvPr id="863" name="CustomShape 5"/>
          <p:cNvSpPr/>
          <p:nvPr/>
        </p:nvSpPr>
        <p:spPr>
          <a:xfrm>
            <a:off x="1077120" y="3852720"/>
            <a:ext cx="803160" cy="720"/>
          </a:xfrm>
          <a:custGeom>
            <a:avLst/>
            <a:gdLst/>
            <a:ahLst/>
            <a:rect l="l" t="t" r="r" b="b"/>
            <a:pathLst>
              <a:path w="21600" h="21600">
                <a:moveTo>
                  <a:pt x="0" y="0"/>
                </a:moveTo>
                <a:lnTo>
                  <a:pt x="21600" y="21600"/>
                </a:lnTo>
              </a:path>
            </a:pathLst>
          </a:custGeom>
          <a:solidFill>
            <a:srgbClr val="ffff99"/>
          </a:solidFill>
          <a:ln w="28440">
            <a:solidFill>
              <a:schemeClr val="tx1"/>
            </a:solidFill>
            <a:round/>
            <a:tailEnd len="med" type="arrow" w="med"/>
          </a:ln>
        </p:spPr>
        <p:style>
          <a:lnRef idx="0"/>
          <a:fillRef idx="0"/>
          <a:effectRef idx="0"/>
          <a:fontRef idx="minor"/>
        </p:style>
      </p:sp>
      <p:sp>
        <p:nvSpPr>
          <p:cNvPr id="864" name="CustomShape 6"/>
          <p:cNvSpPr/>
          <p:nvPr/>
        </p:nvSpPr>
        <p:spPr>
          <a:xfrm>
            <a:off x="2835000" y="3852720"/>
            <a:ext cx="803160" cy="720"/>
          </a:xfrm>
          <a:custGeom>
            <a:avLst/>
            <a:gdLst/>
            <a:ahLst/>
            <a:rect l="l" t="t" r="r" b="b"/>
            <a:pathLst>
              <a:path w="21600" h="21600">
                <a:moveTo>
                  <a:pt x="0" y="0"/>
                </a:moveTo>
                <a:lnTo>
                  <a:pt x="21600" y="21600"/>
                </a:lnTo>
              </a:path>
            </a:pathLst>
          </a:custGeom>
          <a:solidFill>
            <a:srgbClr val="ffff99"/>
          </a:solidFill>
          <a:ln w="28440">
            <a:solidFill>
              <a:schemeClr val="tx1"/>
            </a:solidFill>
            <a:round/>
            <a:tailEnd len="med" type="arrow" w="med"/>
          </a:ln>
        </p:spPr>
        <p:style>
          <a:lnRef idx="0"/>
          <a:fillRef idx="0"/>
          <a:effectRef idx="0"/>
          <a:fontRef idx="minor"/>
        </p:style>
      </p:sp>
      <p:sp>
        <p:nvSpPr>
          <p:cNvPr id="865" name="CustomShape 7"/>
          <p:cNvSpPr/>
          <p:nvPr/>
        </p:nvSpPr>
        <p:spPr>
          <a:xfrm flipH="1" flipV="1" rot="5400000">
            <a:off x="2106360" y="4681080"/>
            <a:ext cx="552240" cy="360"/>
          </a:xfrm>
          <a:custGeom>
            <a:avLst/>
            <a:gdLst/>
            <a:ahLst/>
            <a:rect l="l" t="t" r="r" b="b"/>
            <a:pathLst>
              <a:path w="21600" h="21600">
                <a:moveTo>
                  <a:pt x="0" y="0"/>
                </a:moveTo>
                <a:lnTo>
                  <a:pt x="21600" y="21600"/>
                </a:lnTo>
              </a:path>
            </a:pathLst>
          </a:custGeom>
          <a:solidFill>
            <a:srgbClr val="ffff99"/>
          </a:solidFill>
          <a:ln w="28440">
            <a:solidFill>
              <a:srgbClr val="ff0000"/>
            </a:solidFill>
            <a:round/>
            <a:headEnd len="med" type="arrow" w="med"/>
          </a:ln>
        </p:spPr>
        <p:style>
          <a:lnRef idx="0"/>
          <a:fillRef idx="0"/>
          <a:effectRef idx="0"/>
          <a:fontRef idx="minor"/>
        </p:style>
      </p:sp>
      <p:sp>
        <p:nvSpPr>
          <p:cNvPr id="866" name="CustomShape 8"/>
          <p:cNvSpPr/>
          <p:nvPr/>
        </p:nvSpPr>
        <p:spPr>
          <a:xfrm>
            <a:off x="3834000" y="4154040"/>
            <a:ext cx="415080" cy="277560"/>
          </a:xfrm>
          <a:prstGeom prst="rect">
            <a:avLst/>
          </a:prstGeom>
          <a:noFill/>
          <a:ln>
            <a:noFill/>
          </a:ln>
        </p:spPr>
        <p:style>
          <a:lnRef idx="0"/>
          <a:fillRef idx="0"/>
          <a:effectRef idx="0"/>
          <a:fontRef idx="minor"/>
        </p:style>
        <p:txBody>
          <a:bodyPr wrap="none" lIns="64440" rIns="64440" tIns="32040" bIns="32040"/>
          <a:p>
            <a:pPr algn="ctr">
              <a:lnSpc>
                <a:spcPct val="100000"/>
              </a:lnSpc>
            </a:pPr>
            <a:r>
              <a:rPr b="0" lang="de-DE" sz="1400" spc="-1" strike="noStrike">
                <a:solidFill>
                  <a:srgbClr val="000000"/>
                </a:solidFill>
                <a:uFill>
                  <a:solidFill>
                    <a:srgbClr val="ffffff"/>
                  </a:solidFill>
                </a:uFill>
                <a:latin typeface="Calibri"/>
              </a:rPr>
              <a:t>Bob</a:t>
            </a:r>
            <a:endParaRPr b="0" lang="de-DE" sz="1800" spc="-1" strike="noStrike">
              <a:solidFill>
                <a:srgbClr val="000000"/>
              </a:solidFill>
              <a:uFill>
                <a:solidFill>
                  <a:srgbClr val="ffffff"/>
                </a:solidFill>
              </a:uFill>
              <a:latin typeface="Arial"/>
            </a:endParaRPr>
          </a:p>
        </p:txBody>
      </p:sp>
      <p:sp>
        <p:nvSpPr>
          <p:cNvPr id="867" name="CustomShape 9"/>
          <p:cNvSpPr/>
          <p:nvPr/>
        </p:nvSpPr>
        <p:spPr>
          <a:xfrm>
            <a:off x="2098800" y="5770800"/>
            <a:ext cx="565920" cy="277560"/>
          </a:xfrm>
          <a:prstGeom prst="rect">
            <a:avLst/>
          </a:prstGeom>
          <a:noFill/>
          <a:ln>
            <a:noFill/>
          </a:ln>
        </p:spPr>
        <p:style>
          <a:lnRef idx="0"/>
          <a:fillRef idx="0"/>
          <a:effectRef idx="0"/>
          <a:fontRef idx="minor"/>
        </p:style>
        <p:txBody>
          <a:bodyPr wrap="none" lIns="64440" rIns="64440" tIns="32040" bIns="32040"/>
          <a:p>
            <a:pPr algn="ctr">
              <a:lnSpc>
                <a:spcPct val="100000"/>
              </a:lnSpc>
            </a:pPr>
            <a:r>
              <a:rPr b="0" lang="de-DE" sz="1400" spc="-1" strike="noStrike">
                <a:solidFill>
                  <a:srgbClr val="000000"/>
                </a:solidFill>
                <a:uFill>
                  <a:solidFill>
                    <a:srgbClr val="ffffff"/>
                  </a:solidFill>
                </a:uFill>
                <a:latin typeface="Calibri"/>
              </a:rPr>
              <a:t>Chuck</a:t>
            </a:r>
            <a:endParaRPr b="0" lang="de-DE" sz="1800" spc="-1" strike="noStrike">
              <a:solidFill>
                <a:srgbClr val="000000"/>
              </a:solidFill>
              <a:uFill>
                <a:solidFill>
                  <a:srgbClr val="ffffff"/>
                </a:solidFill>
              </a:uFill>
              <a:latin typeface="Arial"/>
            </a:endParaRPr>
          </a:p>
        </p:txBody>
      </p:sp>
      <p:sp>
        <p:nvSpPr>
          <p:cNvPr id="868" name="CustomShape 10"/>
          <p:cNvSpPr/>
          <p:nvPr/>
        </p:nvSpPr>
        <p:spPr>
          <a:xfrm>
            <a:off x="488160" y="4154040"/>
            <a:ext cx="478800" cy="277560"/>
          </a:xfrm>
          <a:prstGeom prst="rect">
            <a:avLst/>
          </a:prstGeom>
          <a:noFill/>
          <a:ln>
            <a:noFill/>
          </a:ln>
        </p:spPr>
        <p:style>
          <a:lnRef idx="0"/>
          <a:fillRef idx="0"/>
          <a:effectRef idx="0"/>
          <a:fontRef idx="minor"/>
        </p:style>
        <p:txBody>
          <a:bodyPr wrap="none" lIns="64440" rIns="64440" tIns="32040" bIns="32040"/>
          <a:p>
            <a:pPr algn="ctr">
              <a:lnSpc>
                <a:spcPct val="100000"/>
              </a:lnSpc>
            </a:pPr>
            <a:r>
              <a:rPr b="0" lang="de-DE" sz="1400" spc="-1" strike="noStrike">
                <a:solidFill>
                  <a:srgbClr val="000000"/>
                </a:solidFill>
                <a:uFill>
                  <a:solidFill>
                    <a:srgbClr val="ffffff"/>
                  </a:solidFill>
                </a:uFill>
                <a:latin typeface="Calibri"/>
              </a:rPr>
              <a:t>Alice</a:t>
            </a:r>
            <a:endParaRPr b="0" lang="de-DE" sz="1800" spc="-1" strike="noStrike">
              <a:solidFill>
                <a:srgbClr val="000000"/>
              </a:solidFill>
              <a:uFill>
                <a:solidFill>
                  <a:srgbClr val="ffffff"/>
                </a:solidFill>
              </a:uFill>
              <a:latin typeface="Arial"/>
            </a:endParaRPr>
          </a:p>
        </p:txBody>
      </p:sp>
      <p:sp>
        <p:nvSpPr>
          <p:cNvPr id="869" name="CustomShape 11"/>
          <p:cNvSpPr/>
          <p:nvPr/>
        </p:nvSpPr>
        <p:spPr>
          <a:xfrm>
            <a:off x="4797000" y="1696680"/>
            <a:ext cx="4125600" cy="4625640"/>
          </a:xfrm>
          <a:prstGeom prst="rect">
            <a:avLst/>
          </a:prstGeom>
          <a:noFill/>
          <a:ln>
            <a:noFill/>
          </a:ln>
        </p:spPr>
        <p:style>
          <a:lnRef idx="0"/>
          <a:fillRef idx="0"/>
          <a:effectRef idx="0"/>
          <a:fontRef idx="minor"/>
        </p:style>
        <p:txBody>
          <a:bodyPr/>
          <a:p>
            <a:pPr>
              <a:lnSpc>
                <a:spcPct val="100000"/>
              </a:lnSpc>
            </a:pPr>
            <a:r>
              <a:rPr b="1" lang="de-DE" sz="2000" spc="-1" strike="noStrike">
                <a:solidFill>
                  <a:srgbClr val="000000"/>
                </a:solidFill>
                <a:uFill>
                  <a:solidFill>
                    <a:srgbClr val="ffffff"/>
                  </a:solidFill>
                </a:uFill>
                <a:latin typeface="Calibri"/>
              </a:rPr>
              <a:t>Integrität</a:t>
            </a:r>
            <a:r>
              <a:rPr b="0" lang="de-DE" sz="2000" spc="-1" strike="noStrike">
                <a:solidFill>
                  <a:srgbClr val="000000"/>
                </a:solidFill>
                <a:uFill>
                  <a:solidFill>
                    <a:srgbClr val="ffffff"/>
                  </a:solidFill>
                </a:uFill>
                <a:latin typeface="Calibri"/>
              </a:rPr>
              <a:t>: Schutz der Informationen vor Änderung, Ergänzung, Löschung, Umlagerung, Vervielfältigung oder Aufzeichnung</a:t>
            </a:r>
            <a:endParaRPr b="0" lang="de-DE" sz="2800" spc="-1" strike="noStrike">
              <a:solidFill>
                <a:srgbClr val="000000"/>
              </a:solidFill>
              <a:uFill>
                <a:solidFill>
                  <a:srgbClr val="ffffff"/>
                </a:solidFill>
              </a:uFill>
              <a:latin typeface="Arial"/>
            </a:endParaRPr>
          </a:p>
        </p:txBody>
      </p:sp>
      <p:pic>
        <p:nvPicPr>
          <p:cNvPr id="870" name="Picture 112" descr=""/>
          <p:cNvPicPr/>
          <p:nvPr/>
        </p:nvPicPr>
        <p:blipFill>
          <a:blip r:embed="rId4"/>
          <a:stretch/>
        </p:blipFill>
        <p:spPr>
          <a:xfrm>
            <a:off x="4827600" y="3509640"/>
            <a:ext cx="480240" cy="679320"/>
          </a:xfrm>
          <a:prstGeom prst="rect">
            <a:avLst/>
          </a:prstGeom>
          <a:ln w="9360">
            <a:noFill/>
          </a:ln>
        </p:spPr>
      </p:pic>
      <p:pic>
        <p:nvPicPr>
          <p:cNvPr id="871" name="Picture 109" descr=""/>
          <p:cNvPicPr/>
          <p:nvPr/>
        </p:nvPicPr>
        <p:blipFill>
          <a:blip r:embed="rId5"/>
          <a:stretch/>
        </p:blipFill>
        <p:spPr>
          <a:xfrm>
            <a:off x="8422560" y="3889440"/>
            <a:ext cx="501840" cy="701280"/>
          </a:xfrm>
          <a:prstGeom prst="rect">
            <a:avLst/>
          </a:prstGeom>
          <a:ln w="9360">
            <a:noFill/>
          </a:ln>
        </p:spPr>
      </p:pic>
      <p:pic>
        <p:nvPicPr>
          <p:cNvPr id="872" name="Picture 110" descr=""/>
          <p:cNvPicPr/>
          <p:nvPr/>
        </p:nvPicPr>
        <p:blipFill>
          <a:blip r:embed="rId6"/>
          <a:stretch/>
        </p:blipFill>
        <p:spPr>
          <a:xfrm>
            <a:off x="5961240" y="4440600"/>
            <a:ext cx="502560" cy="702720"/>
          </a:xfrm>
          <a:prstGeom prst="rect">
            <a:avLst/>
          </a:prstGeom>
          <a:ln w="9360">
            <a:noFill/>
          </a:ln>
        </p:spPr>
      </p:pic>
      <p:sp>
        <p:nvSpPr>
          <p:cNvPr id="873" name="CustomShape 12"/>
          <p:cNvSpPr/>
          <p:nvPr/>
        </p:nvSpPr>
        <p:spPr>
          <a:xfrm>
            <a:off x="6377400" y="3266640"/>
            <a:ext cx="803160" cy="972360"/>
          </a:xfrm>
          <a:prstGeom prst="foldedCorner">
            <a:avLst>
              <a:gd name="adj" fmla="val 16667"/>
            </a:avLst>
          </a:prstGeom>
          <a:solidFill>
            <a:schemeClr val="bg1"/>
          </a:solidFill>
          <a:ln w="28440">
            <a:solidFill>
              <a:schemeClr val="tx1"/>
            </a:solidFill>
            <a:custDash>
              <a:ds d="300000" sp="100000"/>
            </a:custDash>
            <a:round/>
          </a:ln>
        </p:spPr>
        <p:style>
          <a:lnRef idx="0"/>
          <a:fillRef idx="0"/>
          <a:effectRef idx="0"/>
          <a:fontRef idx="minor"/>
        </p:style>
        <p:txBody>
          <a:bodyPr wrap="none" lIns="63360" rIns="63360" tIns="32760" bIns="32760" anchor="ctr"/>
          <a:p>
            <a:pPr>
              <a:lnSpc>
                <a:spcPct val="100000"/>
              </a:lnSpc>
            </a:pPr>
            <a:r>
              <a:rPr b="0" lang="de-DE" sz="1200" spc="-1" strike="noStrike">
                <a:solidFill>
                  <a:srgbClr val="000000"/>
                </a:solidFill>
                <a:uFill>
                  <a:solidFill>
                    <a:srgbClr val="ffffff"/>
                  </a:solidFill>
                </a:uFill>
                <a:latin typeface="Arial"/>
              </a:rPr>
              <a:t>10110100</a:t>
            </a:r>
            <a:endParaRPr b="0" lang="de-DE" sz="1800" spc="-1" strike="noStrike">
              <a:solidFill>
                <a:srgbClr val="000000"/>
              </a:solidFill>
              <a:uFill>
                <a:solidFill>
                  <a:srgbClr val="ffffff"/>
                </a:solidFill>
              </a:uFill>
              <a:latin typeface="Arial"/>
            </a:endParaRPr>
          </a:p>
          <a:p>
            <a:pPr>
              <a:lnSpc>
                <a:spcPct val="100000"/>
              </a:lnSpc>
            </a:pPr>
            <a:r>
              <a:rPr b="0" lang="de-DE" sz="1200" spc="-1" strike="noStrike">
                <a:solidFill>
                  <a:srgbClr val="000000"/>
                </a:solidFill>
                <a:uFill>
                  <a:solidFill>
                    <a:srgbClr val="ffffff"/>
                  </a:solidFill>
                </a:uFill>
                <a:latin typeface="Arial"/>
              </a:rPr>
              <a:t>01011001</a:t>
            </a:r>
            <a:endParaRPr b="0" lang="de-DE" sz="1800" spc="-1" strike="noStrike">
              <a:solidFill>
                <a:srgbClr val="000000"/>
              </a:solidFill>
              <a:uFill>
                <a:solidFill>
                  <a:srgbClr val="ffffff"/>
                </a:solidFill>
              </a:uFill>
              <a:latin typeface="Arial"/>
            </a:endParaRPr>
          </a:p>
          <a:p>
            <a:pPr>
              <a:lnSpc>
                <a:spcPct val="100000"/>
              </a:lnSpc>
            </a:pPr>
            <a:r>
              <a:rPr b="0" lang="de-DE" sz="1200" spc="-1" strike="noStrike">
                <a:solidFill>
                  <a:srgbClr val="000000"/>
                </a:solidFill>
                <a:uFill>
                  <a:solidFill>
                    <a:srgbClr val="ffffff"/>
                  </a:solidFill>
                </a:uFill>
                <a:latin typeface="Arial"/>
              </a:rPr>
              <a:t>10101100</a:t>
            </a:r>
            <a:endParaRPr b="0" lang="de-DE" sz="1800" spc="-1" strike="noStrike">
              <a:solidFill>
                <a:srgbClr val="000000"/>
              </a:solidFill>
              <a:uFill>
                <a:solidFill>
                  <a:srgbClr val="ffffff"/>
                </a:solidFill>
              </a:uFill>
              <a:latin typeface="Arial"/>
            </a:endParaRPr>
          </a:p>
          <a:p>
            <a:pPr>
              <a:lnSpc>
                <a:spcPct val="100000"/>
              </a:lnSpc>
            </a:pPr>
            <a:r>
              <a:rPr b="0" lang="de-DE" sz="1200" spc="-1" strike="noStrike">
                <a:solidFill>
                  <a:srgbClr val="000000"/>
                </a:solidFill>
                <a:uFill>
                  <a:solidFill>
                    <a:srgbClr val="ffffff"/>
                  </a:solidFill>
                </a:uFill>
                <a:latin typeface="Arial"/>
              </a:rPr>
              <a:t>11001011</a:t>
            </a:r>
            <a:endParaRPr b="0" lang="de-DE" sz="1800" spc="-1" strike="noStrike">
              <a:solidFill>
                <a:srgbClr val="000000"/>
              </a:solidFill>
              <a:uFill>
                <a:solidFill>
                  <a:srgbClr val="ffffff"/>
                </a:solidFill>
              </a:uFill>
              <a:latin typeface="Arial"/>
            </a:endParaRPr>
          </a:p>
        </p:txBody>
      </p:sp>
      <p:sp>
        <p:nvSpPr>
          <p:cNvPr id="874" name="CustomShape 13"/>
          <p:cNvSpPr/>
          <p:nvPr/>
        </p:nvSpPr>
        <p:spPr>
          <a:xfrm>
            <a:off x="5409000" y="3837600"/>
            <a:ext cx="803160" cy="720"/>
          </a:xfrm>
          <a:custGeom>
            <a:avLst/>
            <a:gdLst/>
            <a:ahLst/>
            <a:rect l="l" t="t" r="r" b="b"/>
            <a:pathLst>
              <a:path w="21600" h="21600">
                <a:moveTo>
                  <a:pt x="0" y="0"/>
                </a:moveTo>
                <a:lnTo>
                  <a:pt x="21600" y="21600"/>
                </a:lnTo>
              </a:path>
            </a:pathLst>
          </a:custGeom>
          <a:solidFill>
            <a:srgbClr val="ffff99"/>
          </a:solidFill>
          <a:ln w="28440">
            <a:solidFill>
              <a:schemeClr val="tx1"/>
            </a:solidFill>
            <a:round/>
            <a:tailEnd len="med" type="arrow" w="med"/>
          </a:ln>
        </p:spPr>
        <p:style>
          <a:lnRef idx="0"/>
          <a:fillRef idx="0"/>
          <a:effectRef idx="0"/>
          <a:fontRef idx="minor"/>
        </p:style>
      </p:sp>
      <p:sp>
        <p:nvSpPr>
          <p:cNvPr id="875" name="CustomShape 14"/>
          <p:cNvSpPr/>
          <p:nvPr/>
        </p:nvSpPr>
        <p:spPr>
          <a:xfrm>
            <a:off x="7468200" y="4240800"/>
            <a:ext cx="803160" cy="720"/>
          </a:xfrm>
          <a:custGeom>
            <a:avLst/>
            <a:gdLst/>
            <a:ahLst/>
            <a:rect l="l" t="t" r="r" b="b"/>
            <a:pathLst>
              <a:path w="21600" h="21600">
                <a:moveTo>
                  <a:pt x="0" y="0"/>
                </a:moveTo>
                <a:lnTo>
                  <a:pt x="21600" y="21600"/>
                </a:lnTo>
              </a:path>
            </a:pathLst>
          </a:custGeom>
          <a:solidFill>
            <a:srgbClr val="ffff99"/>
          </a:solidFill>
          <a:ln w="28440">
            <a:solidFill>
              <a:srgbClr val="ff0000"/>
            </a:solidFill>
            <a:round/>
            <a:tailEnd len="med" type="arrow" w="med"/>
          </a:ln>
        </p:spPr>
        <p:style>
          <a:lnRef idx="0"/>
          <a:fillRef idx="0"/>
          <a:effectRef idx="0"/>
          <a:fontRef idx="minor"/>
        </p:style>
      </p:sp>
      <p:sp>
        <p:nvSpPr>
          <p:cNvPr id="876" name="CustomShape 15"/>
          <p:cNvSpPr/>
          <p:nvPr/>
        </p:nvSpPr>
        <p:spPr>
          <a:xfrm>
            <a:off x="6664680" y="3668400"/>
            <a:ext cx="803160" cy="972360"/>
          </a:xfrm>
          <a:prstGeom prst="foldedCorner">
            <a:avLst>
              <a:gd name="adj" fmla="val 16667"/>
            </a:avLst>
          </a:prstGeom>
          <a:solidFill>
            <a:schemeClr val="bg1"/>
          </a:solidFill>
          <a:ln w="28440">
            <a:solidFill>
              <a:schemeClr val="tx1"/>
            </a:solidFill>
            <a:round/>
          </a:ln>
        </p:spPr>
        <p:style>
          <a:lnRef idx="0"/>
          <a:fillRef idx="0"/>
          <a:effectRef idx="0"/>
          <a:fontRef idx="minor"/>
        </p:style>
        <p:txBody>
          <a:bodyPr wrap="none" lIns="63360" rIns="63360" tIns="32760" bIns="32760" anchor="ctr"/>
          <a:p>
            <a:pPr>
              <a:lnSpc>
                <a:spcPct val="100000"/>
              </a:lnSpc>
            </a:pPr>
            <a:r>
              <a:rPr b="0" lang="de-DE" sz="1200" spc="-1" strike="noStrike">
                <a:solidFill>
                  <a:srgbClr val="000000"/>
                </a:solidFill>
                <a:uFill>
                  <a:solidFill>
                    <a:srgbClr val="ffffff"/>
                  </a:solidFill>
                </a:uFill>
                <a:latin typeface="Arial"/>
              </a:rPr>
              <a:t>10110100</a:t>
            </a:r>
            <a:endParaRPr b="0" lang="de-DE" sz="1800" spc="-1" strike="noStrike">
              <a:solidFill>
                <a:srgbClr val="000000"/>
              </a:solidFill>
              <a:uFill>
                <a:solidFill>
                  <a:srgbClr val="ffffff"/>
                </a:solidFill>
              </a:uFill>
              <a:latin typeface="Arial"/>
            </a:endParaRPr>
          </a:p>
          <a:p>
            <a:pPr>
              <a:lnSpc>
                <a:spcPct val="100000"/>
              </a:lnSpc>
            </a:pPr>
            <a:r>
              <a:rPr b="1" lang="de-DE" sz="1200" spc="-1" strike="noStrike">
                <a:solidFill>
                  <a:srgbClr val="ff0000"/>
                </a:solidFill>
                <a:uFill>
                  <a:solidFill>
                    <a:srgbClr val="ffffff"/>
                  </a:solidFill>
                </a:uFill>
                <a:latin typeface="Arial"/>
              </a:rPr>
              <a:t>10100100</a:t>
            </a:r>
            <a:endParaRPr b="0" lang="de-DE" sz="1800" spc="-1" strike="noStrike">
              <a:solidFill>
                <a:srgbClr val="000000"/>
              </a:solidFill>
              <a:uFill>
                <a:solidFill>
                  <a:srgbClr val="ffffff"/>
                </a:solidFill>
              </a:uFill>
              <a:latin typeface="Arial"/>
            </a:endParaRPr>
          </a:p>
          <a:p>
            <a:pPr>
              <a:lnSpc>
                <a:spcPct val="100000"/>
              </a:lnSpc>
            </a:pPr>
            <a:r>
              <a:rPr b="1" lang="de-DE" sz="1200" spc="-1" strike="noStrike">
                <a:solidFill>
                  <a:srgbClr val="ff0000"/>
                </a:solidFill>
                <a:uFill>
                  <a:solidFill>
                    <a:srgbClr val="ffffff"/>
                  </a:solidFill>
                </a:uFill>
                <a:latin typeface="Arial"/>
              </a:rPr>
              <a:t>01000110</a:t>
            </a:r>
            <a:endParaRPr b="0" lang="de-DE" sz="1800" spc="-1" strike="noStrike">
              <a:solidFill>
                <a:srgbClr val="000000"/>
              </a:solidFill>
              <a:uFill>
                <a:solidFill>
                  <a:srgbClr val="ffffff"/>
                </a:solidFill>
              </a:uFill>
              <a:latin typeface="Arial"/>
            </a:endParaRPr>
          </a:p>
          <a:p>
            <a:pPr>
              <a:lnSpc>
                <a:spcPct val="100000"/>
              </a:lnSpc>
            </a:pPr>
            <a:r>
              <a:rPr b="0" lang="de-DE" sz="1200" spc="-1" strike="noStrike">
                <a:solidFill>
                  <a:srgbClr val="000000"/>
                </a:solidFill>
                <a:uFill>
                  <a:solidFill>
                    <a:srgbClr val="ffffff"/>
                  </a:solidFill>
                </a:uFill>
                <a:latin typeface="Arial"/>
              </a:rPr>
              <a:t>11001011</a:t>
            </a:r>
            <a:endParaRPr b="0" lang="de-DE" sz="1800" spc="-1" strike="noStrike">
              <a:solidFill>
                <a:srgbClr val="000000"/>
              </a:solidFill>
              <a:uFill>
                <a:solidFill>
                  <a:srgbClr val="ffffff"/>
                </a:solidFill>
              </a:uFill>
              <a:latin typeface="Arial"/>
            </a:endParaRPr>
          </a:p>
        </p:txBody>
      </p:sp>
      <p:sp>
        <p:nvSpPr>
          <p:cNvPr id="877" name="CustomShape 16"/>
          <p:cNvSpPr/>
          <p:nvPr/>
        </p:nvSpPr>
        <p:spPr>
          <a:xfrm>
            <a:off x="5924520" y="5093280"/>
            <a:ext cx="565920" cy="277560"/>
          </a:xfrm>
          <a:prstGeom prst="rect">
            <a:avLst/>
          </a:prstGeom>
          <a:noFill/>
          <a:ln>
            <a:noFill/>
          </a:ln>
        </p:spPr>
        <p:style>
          <a:lnRef idx="0"/>
          <a:fillRef idx="0"/>
          <a:effectRef idx="0"/>
          <a:fontRef idx="minor"/>
        </p:style>
        <p:txBody>
          <a:bodyPr wrap="none" lIns="64440" rIns="64440" tIns="32040" bIns="32040"/>
          <a:p>
            <a:pPr algn="ctr">
              <a:lnSpc>
                <a:spcPct val="100000"/>
              </a:lnSpc>
            </a:pPr>
            <a:r>
              <a:rPr b="0" lang="de-DE" sz="1400" spc="-1" strike="noStrike">
                <a:solidFill>
                  <a:srgbClr val="000000"/>
                </a:solidFill>
                <a:uFill>
                  <a:solidFill>
                    <a:srgbClr val="ffffff"/>
                  </a:solidFill>
                </a:uFill>
                <a:latin typeface="Calibri"/>
              </a:rPr>
              <a:t>Chuck</a:t>
            </a:r>
            <a:endParaRPr b="0" lang="de-DE" sz="1800" spc="-1" strike="noStrike">
              <a:solidFill>
                <a:srgbClr val="000000"/>
              </a:solidFill>
              <a:uFill>
                <a:solidFill>
                  <a:srgbClr val="ffffff"/>
                </a:solidFill>
              </a:uFill>
              <a:latin typeface="Arial"/>
            </a:endParaRPr>
          </a:p>
        </p:txBody>
      </p:sp>
      <p:sp>
        <p:nvSpPr>
          <p:cNvPr id="878" name="CustomShape 17"/>
          <p:cNvSpPr/>
          <p:nvPr/>
        </p:nvSpPr>
        <p:spPr>
          <a:xfrm>
            <a:off x="4820040" y="4138920"/>
            <a:ext cx="478800" cy="277560"/>
          </a:xfrm>
          <a:prstGeom prst="rect">
            <a:avLst/>
          </a:prstGeom>
          <a:noFill/>
          <a:ln>
            <a:noFill/>
          </a:ln>
        </p:spPr>
        <p:style>
          <a:lnRef idx="0"/>
          <a:fillRef idx="0"/>
          <a:effectRef idx="0"/>
          <a:fontRef idx="minor"/>
        </p:style>
        <p:txBody>
          <a:bodyPr wrap="none" lIns="64440" rIns="64440" tIns="32040" bIns="32040"/>
          <a:p>
            <a:pPr algn="ctr">
              <a:lnSpc>
                <a:spcPct val="100000"/>
              </a:lnSpc>
            </a:pPr>
            <a:r>
              <a:rPr b="0" lang="de-DE" sz="1400" spc="-1" strike="noStrike">
                <a:solidFill>
                  <a:srgbClr val="000000"/>
                </a:solidFill>
                <a:uFill>
                  <a:solidFill>
                    <a:srgbClr val="ffffff"/>
                  </a:solidFill>
                </a:uFill>
                <a:latin typeface="Calibri"/>
              </a:rPr>
              <a:t>Alice</a:t>
            </a:r>
            <a:endParaRPr b="0" lang="de-DE" sz="1800" spc="-1" strike="noStrike">
              <a:solidFill>
                <a:srgbClr val="000000"/>
              </a:solidFill>
              <a:uFill>
                <a:solidFill>
                  <a:srgbClr val="ffffff"/>
                </a:solidFill>
              </a:uFill>
              <a:latin typeface="Arial"/>
            </a:endParaRPr>
          </a:p>
        </p:txBody>
      </p:sp>
      <p:sp>
        <p:nvSpPr>
          <p:cNvPr id="879" name="CustomShape 18"/>
          <p:cNvSpPr/>
          <p:nvPr/>
        </p:nvSpPr>
        <p:spPr>
          <a:xfrm>
            <a:off x="8457840" y="4541040"/>
            <a:ext cx="415080" cy="277560"/>
          </a:xfrm>
          <a:prstGeom prst="rect">
            <a:avLst/>
          </a:prstGeom>
          <a:noFill/>
          <a:ln>
            <a:noFill/>
          </a:ln>
        </p:spPr>
        <p:style>
          <a:lnRef idx="0"/>
          <a:fillRef idx="0"/>
          <a:effectRef idx="0"/>
          <a:fontRef idx="minor"/>
        </p:style>
        <p:txBody>
          <a:bodyPr wrap="none" lIns="64440" rIns="64440" tIns="32040" bIns="32040"/>
          <a:p>
            <a:pPr algn="ctr">
              <a:lnSpc>
                <a:spcPct val="100000"/>
              </a:lnSpc>
            </a:pPr>
            <a:r>
              <a:rPr b="0" lang="de-DE" sz="1400" spc="-1" strike="noStrike">
                <a:solidFill>
                  <a:srgbClr val="000000"/>
                </a:solidFill>
                <a:uFill>
                  <a:solidFill>
                    <a:srgbClr val="ffffff"/>
                  </a:solidFill>
                </a:uFill>
                <a:latin typeface="Calibri"/>
              </a:rPr>
              <a:t>Bob</a:t>
            </a:r>
            <a:endParaRPr b="0" lang="de-DE" sz="1800" spc="-1" strike="noStrike">
              <a:solidFill>
                <a:srgbClr val="000000"/>
              </a:solidFill>
              <a:uFill>
                <a:solidFill>
                  <a:srgbClr val="ffffff"/>
                </a:solidFill>
              </a:uFill>
              <a:latin typeface="Arial"/>
            </a:endParaRPr>
          </a:p>
        </p:txBody>
      </p:sp>
      <p:sp>
        <p:nvSpPr>
          <p:cNvPr id="880" name="CustomShape 19"/>
          <p:cNvSpPr/>
          <p:nvPr/>
        </p:nvSpPr>
        <p:spPr>
          <a:xfrm flipH="1" flipV="1" rot="10800000">
            <a:off x="6607800" y="4447080"/>
            <a:ext cx="286560" cy="401400"/>
          </a:xfrm>
          <a:prstGeom prst="curvedConnector3">
            <a:avLst>
              <a:gd name="adj1" fmla="val -65733"/>
            </a:avLst>
          </a:prstGeom>
          <a:solidFill>
            <a:srgbClr val="ffff99"/>
          </a:solidFill>
          <a:ln w="28440">
            <a:solidFill>
              <a:srgbClr val="ff0000"/>
            </a:solidFill>
            <a:round/>
            <a:tailEnd len="med" type="arrow" w="med"/>
          </a:ln>
        </p:spPr>
        <p:style>
          <a:lnRef idx="0"/>
          <a:fillRef idx="0"/>
          <a:effectRef idx="0"/>
          <a:fontRef idx="minor"/>
        </p:style>
      </p:sp>
    </p:spTree>
  </p:cSld>
</p:sld>
</file>

<file path=ppt/slides/slide1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1"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ISM: Wichtige Begriffe &amp; Konzepte</a:t>
            </a:r>
            <a:endParaRPr b="0" lang="en-US" sz="1800" spc="-1" strike="noStrike">
              <a:solidFill>
                <a:srgbClr val="000000"/>
              </a:solidFill>
              <a:uFill>
                <a:solidFill>
                  <a:srgbClr val="ffffff"/>
                </a:solidFill>
              </a:uFill>
              <a:latin typeface="Calibri"/>
            </a:endParaRPr>
          </a:p>
        </p:txBody>
      </p:sp>
      <p:sp>
        <p:nvSpPr>
          <p:cNvPr id="882"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883" name="TextShape 3"/>
          <p:cNvSpPr txBox="1"/>
          <p:nvPr/>
        </p:nvSpPr>
        <p:spPr>
          <a:xfrm>
            <a:off x="6553080" y="6430680"/>
            <a:ext cx="2133360" cy="364680"/>
          </a:xfrm>
          <a:prstGeom prst="rect">
            <a:avLst/>
          </a:prstGeom>
          <a:noFill/>
          <a:ln>
            <a:noFill/>
          </a:ln>
        </p:spPr>
        <p:txBody>
          <a:bodyPr anchor="ctr"/>
          <a:p>
            <a:pPr algn="r">
              <a:lnSpc>
                <a:spcPct val="100000"/>
              </a:lnSpc>
            </a:pPr>
            <a:fld id="{38012155-A228-4A26-B713-FEBD8636DF75}"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884" name="Table 4"/>
          <p:cNvGraphicFramePr/>
          <p:nvPr/>
        </p:nvGraphicFramePr>
        <p:xfrm>
          <a:off x="457200" y="1696680"/>
          <a:ext cx="8229240" cy="97956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843560">
                <a:tc>
                  <a:txBody>
                    <a:bodyPr lIns="68400" rIns="68400" tIns="0" bIns="0"/>
                    <a:p>
                      <a:pPr>
                        <a:lnSpc>
                          <a:spcPct val="100000"/>
                        </a:lnSpc>
                      </a:pPr>
                      <a:r>
                        <a:rPr b="0" lang="de-DE" sz="2000" spc="-1" strike="noStrike">
                          <a:solidFill>
                            <a:srgbClr val="000000"/>
                          </a:solidFill>
                          <a:uFill>
                            <a:solidFill>
                              <a:srgbClr val="ffffff"/>
                            </a:solidFill>
                          </a:uFill>
                          <a:latin typeface="Calibri"/>
                        </a:rPr>
                        <a:t>Informationssicherheits-Ereignis:</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Vorkommnis oder zuvor unbekannte Situation, die auf eine mögliche Verletzung der </a:t>
                      </a:r>
                      <a:r>
                        <a:rPr b="0" i="1" lang="de-DE" sz="1800" spc="-1" strike="noStrike">
                          <a:solidFill>
                            <a:srgbClr val="000000"/>
                          </a:solidFill>
                          <a:uFill>
                            <a:solidFill>
                              <a:srgbClr val="ffffff"/>
                            </a:solidFill>
                          </a:uFill>
                          <a:latin typeface="Calibri"/>
                        </a:rPr>
                        <a:t>Informationssicherheit</a:t>
                      </a:r>
                      <a:r>
                        <a:rPr b="0" lang="de-DE" sz="1800" spc="-1" strike="noStrike">
                          <a:solidFill>
                            <a:srgbClr val="000000"/>
                          </a:solidFill>
                          <a:uFill>
                            <a:solidFill>
                              <a:srgbClr val="ffffff"/>
                            </a:solidFill>
                          </a:uFill>
                          <a:latin typeface="Calibri"/>
                        </a:rPr>
                        <a:t> hinweist</a:t>
                      </a:r>
                      <a:endParaRPr b="0" lang="de-DE" sz="1800" spc="-1" strike="noStrike">
                        <a:solidFill>
                          <a:srgbClr val="000000"/>
                        </a:solidFill>
                        <a:uFill>
                          <a:solidFill>
                            <a:srgbClr val="ffffff"/>
                          </a:solidFill>
                        </a:uFill>
                        <a:latin typeface="Arial"/>
                      </a:endParaRPr>
                    </a:p>
                    <a:p>
                      <a:pPr marL="457200">
                        <a:lnSpc>
                          <a:spcPct val="100000"/>
                        </a:lnSpc>
                      </a:pP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Anmerkung: Ein Vorkommnis bzw. eine zuvor unbekannte Situation wird als mögliche Verletzung der Informationssicherheit angesehen, wenn es bzw. sie zu negativen Auswirkungen auf die Vertraulichkeit, Integrität und / oder Zugreifbarkeit eines oder mehrerer Informationswerte führen kann.</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885" name="Table 5"/>
          <p:cNvGraphicFramePr/>
          <p:nvPr/>
        </p:nvGraphicFramePr>
        <p:xfrm>
          <a:off x="457200" y="4320720"/>
          <a:ext cx="8229240" cy="97956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162080">
                <a:tc>
                  <a:txBody>
                    <a:bodyPr lIns="68400" rIns="68400" tIns="0" bIns="0"/>
                    <a:p>
                      <a:pPr>
                        <a:lnSpc>
                          <a:spcPct val="100000"/>
                        </a:lnSpc>
                      </a:pPr>
                      <a:r>
                        <a:rPr b="0" lang="de-DE" sz="2000" spc="-1" strike="noStrike">
                          <a:solidFill>
                            <a:srgbClr val="000000"/>
                          </a:solidFill>
                          <a:uFill>
                            <a:solidFill>
                              <a:srgbClr val="ffffff"/>
                            </a:solidFill>
                          </a:uFill>
                          <a:latin typeface="Calibri"/>
                        </a:rPr>
                        <a:t>Informationssicherheits-Vorfall:</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Einzelnes Informationssicherheits-Ereignis oder Reihe an </a:t>
                      </a:r>
                      <a:r>
                        <a:rPr b="0" i="1" lang="de-DE" sz="1800" spc="-1" strike="noStrike">
                          <a:solidFill>
                            <a:srgbClr val="000000"/>
                          </a:solidFill>
                          <a:uFill>
                            <a:solidFill>
                              <a:srgbClr val="ffffff"/>
                            </a:solidFill>
                          </a:uFill>
                          <a:latin typeface="Calibri"/>
                        </a:rPr>
                        <a:t>Informationssicherheits-Ereignissen</a:t>
                      </a:r>
                      <a:r>
                        <a:rPr b="0" lang="de-DE" sz="1800" spc="-1" strike="noStrike">
                          <a:solidFill>
                            <a:srgbClr val="000000"/>
                          </a:solidFill>
                          <a:uFill>
                            <a:solidFill>
                              <a:srgbClr val="ffffff"/>
                            </a:solidFill>
                          </a:uFill>
                          <a:latin typeface="Calibri"/>
                        </a:rPr>
                        <a:t>, bei denen eine erhebliche Wahrscheinlichkeit für negative Auswirkungen auf die Erbringung von </a:t>
                      </a:r>
                      <a:r>
                        <a:rPr b="0" i="1" lang="de-DE" sz="1800" spc="-1" strike="noStrike">
                          <a:solidFill>
                            <a:srgbClr val="000000"/>
                          </a:solidFill>
                          <a:uFill>
                            <a:solidFill>
                              <a:srgbClr val="ffffff"/>
                            </a:solidFill>
                          </a:uFill>
                          <a:latin typeface="Calibri"/>
                        </a:rPr>
                        <a:t>Services</a:t>
                      </a:r>
                      <a:r>
                        <a:rPr b="0" lang="de-DE" sz="1800" spc="-1" strike="noStrike">
                          <a:solidFill>
                            <a:srgbClr val="000000"/>
                          </a:solidFill>
                          <a:uFill>
                            <a:solidFill>
                              <a:srgbClr val="ffffff"/>
                            </a:solidFill>
                          </a:uFill>
                          <a:latin typeface="Calibri"/>
                        </a:rPr>
                        <a:t> für </a:t>
                      </a:r>
                      <a:r>
                        <a:rPr b="0" i="1" lang="de-DE" sz="1800" spc="-1" strike="noStrike">
                          <a:solidFill>
                            <a:srgbClr val="000000"/>
                          </a:solidFill>
                          <a:uFill>
                            <a:solidFill>
                              <a:srgbClr val="ffffff"/>
                            </a:solidFill>
                          </a:uFill>
                          <a:latin typeface="Calibri"/>
                        </a:rPr>
                        <a:t>Kunden</a:t>
                      </a:r>
                      <a:r>
                        <a:rPr b="0" lang="de-DE" sz="1800" spc="-1" strike="noStrike">
                          <a:solidFill>
                            <a:srgbClr val="000000"/>
                          </a:solidFill>
                          <a:uFill>
                            <a:solidFill>
                              <a:srgbClr val="ffffff"/>
                            </a:solidFill>
                          </a:uFill>
                          <a:latin typeface="Calibri"/>
                        </a:rPr>
                        <a:t> und damit auf die Geschäftsaktivitäten der </a:t>
                      </a:r>
                      <a:r>
                        <a:rPr b="0" i="1" lang="de-DE" sz="1800" spc="-1" strike="noStrike">
                          <a:solidFill>
                            <a:srgbClr val="000000"/>
                          </a:solidFill>
                          <a:uFill>
                            <a:solidFill>
                              <a:srgbClr val="ffffff"/>
                            </a:solidFill>
                          </a:uFill>
                          <a:latin typeface="Calibri"/>
                        </a:rPr>
                        <a:t>Kunden</a:t>
                      </a:r>
                      <a:r>
                        <a:rPr b="0" lang="de-DE" sz="1800" spc="-1" strike="noStrike">
                          <a:solidFill>
                            <a:srgbClr val="000000"/>
                          </a:solidFill>
                          <a:uFill>
                            <a:solidFill>
                              <a:srgbClr val="ffffff"/>
                            </a:solidFill>
                          </a:uFill>
                          <a:latin typeface="Calibri"/>
                        </a:rPr>
                        <a:t> besteht</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1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ISM: Anforderungen nach FitSM-1</a:t>
            </a:r>
            <a:endParaRPr b="0" lang="en-US" sz="1800" spc="-1" strike="noStrike">
              <a:solidFill>
                <a:srgbClr val="000000"/>
              </a:solidFill>
              <a:uFill>
                <a:solidFill>
                  <a:srgbClr val="ffffff"/>
                </a:solidFill>
              </a:uFill>
              <a:latin typeface="Calibri"/>
            </a:endParaRPr>
          </a:p>
        </p:txBody>
      </p:sp>
      <p:sp>
        <p:nvSpPr>
          <p:cNvPr id="887" name="TextShape 2"/>
          <p:cNvSpPr txBox="1"/>
          <p:nvPr/>
        </p:nvSpPr>
        <p:spPr>
          <a:xfrm>
            <a:off x="6553080" y="6430680"/>
            <a:ext cx="2133360" cy="364680"/>
          </a:xfrm>
          <a:prstGeom prst="rect">
            <a:avLst/>
          </a:prstGeom>
          <a:noFill/>
          <a:ln>
            <a:noFill/>
          </a:ln>
        </p:spPr>
        <p:txBody>
          <a:bodyPr anchor="ctr"/>
          <a:p>
            <a:pPr algn="r">
              <a:lnSpc>
                <a:spcPct val="100000"/>
              </a:lnSpc>
            </a:pPr>
            <a:fld id="{D34A19B2-AA6D-447B-9E97-138A957F7EF7}"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888" name="Table 3"/>
          <p:cNvGraphicFramePr/>
          <p:nvPr/>
        </p:nvGraphicFramePr>
        <p:xfrm>
          <a:off x="457200" y="1697040"/>
          <a:ext cx="8229240" cy="2303280"/>
        </p:xfrm>
        <a:graphic>
          <a:graphicData uri="http://schemas.openxmlformats.org/drawingml/2006/table">
            <a:tbl>
              <a:tblPr/>
              <a:tblGrid>
                <a:gridCol w="82296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PR6 Information Security Management (ISM)</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27520">
                <a:tc>
                  <a:txBody>
                    <a:bodyPr lIns="68400" rIns="68400" tIns="0" bIns="0"/>
                    <a:p>
                      <a:pPr>
                        <a:lnSpc>
                          <a:spcPct val="100000"/>
                        </a:lnSpc>
                      </a:pPr>
                      <a:r>
                        <a:rPr b="0" lang="de-DE" sz="1800" spc="-1" strike="noStrike" cap="all">
                          <a:solidFill>
                            <a:srgbClr val="ffffff"/>
                          </a:solidFill>
                          <a:uFill>
                            <a:solidFill>
                              <a:srgbClr val="ffffff"/>
                            </a:solidFill>
                          </a:uFill>
                          <a:latin typeface="Calibri"/>
                          <a:ea typeface="MS Mincho"/>
                        </a:rPr>
                        <a:t>Anforderungen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2613600">
                <a:tc>
                  <a:txBody>
                    <a:bodyPr lIns="68400" rIns="68400" tIns="0" bIns="0"/>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PR6.1 Informationssicherheits-Richtlinien müssen definiert werden.</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PR6.2 Physische, technische und organisatorische Informationssicherheits-Maßnahmen müssen umgesetzt werden, um die Eintrittswahrscheinlichkeit und Auswirkung identifizierter Informationssicherheits-Risiken zu reduzieren.</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PR6.3 Informationssicherheits-Richtlinien und –Maßnahmen müssen in geplanten Abständen überprüft werden.</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PR6.4 Informationssicherheits-Ereignisse und -Vorfälle müssen angemessen priorisiert und entsprechend behandelt werden.</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PR6.5 Zugangs- und Zugriffskontrolle für informationsverarbeitende Systeme und Services, einschließlich der Vergabe von Zugriffsrechten, muss auf konsistente Art und Weise durchgeführt werden.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1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ISM: Initiale Einrichtung des Prozesses</a:t>
            </a:r>
            <a:endParaRPr b="0" lang="en-US" sz="1800" spc="-1" strike="noStrike">
              <a:solidFill>
                <a:srgbClr val="000000"/>
              </a:solidFill>
              <a:uFill>
                <a:solidFill>
                  <a:srgbClr val="ffffff"/>
                </a:solidFill>
              </a:uFill>
              <a:latin typeface="Calibri"/>
            </a:endParaRPr>
          </a:p>
        </p:txBody>
      </p:sp>
      <p:graphicFrame>
        <p:nvGraphicFramePr>
          <p:cNvPr id="890" name="Table 2"/>
          <p:cNvGraphicFramePr/>
          <p:nvPr/>
        </p:nvGraphicFramePr>
        <p:xfrm>
          <a:off x="457200" y="1697040"/>
          <a:ext cx="8229240" cy="185400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Erste Aktivitäten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Typische Ergebnisse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695520">
                <a:tc>
                  <a:txBody>
                    <a:bodyPr/>
                    <a:p>
                      <a:pPr>
                        <a:lnSpc>
                          <a:spcPct val="100000"/>
                        </a:lnSpc>
                      </a:pPr>
                      <a:r>
                        <a:rPr b="0" lang="de-DE" sz="1600" spc="-1" strike="noStrike">
                          <a:solidFill>
                            <a:srgbClr val="000000"/>
                          </a:solidFill>
                          <a:uFill>
                            <a:solidFill>
                              <a:srgbClr val="ffffff"/>
                            </a:solidFill>
                          </a:uFill>
                          <a:latin typeface="Calibri"/>
                        </a:rPr>
                        <a:t>Erstellung eines Schemas zur Klassifizierung von Informationswerten (Assets) entsprechend ihrer Sensibilität und Kritikalität</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Schema zur Asset-Klassifizierung</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494280">
                <a:tc>
                  <a:txBody>
                    <a:bodyPr/>
                    <a:p>
                      <a:pPr>
                        <a:lnSpc>
                          <a:spcPct val="100000"/>
                        </a:lnSpc>
                      </a:pPr>
                      <a:r>
                        <a:rPr b="0" lang="de-DE" sz="1600" spc="-1" strike="noStrike">
                          <a:solidFill>
                            <a:srgbClr val="000000"/>
                          </a:solidFill>
                          <a:uFill>
                            <a:solidFill>
                              <a:srgbClr val="ffffff"/>
                            </a:solidFill>
                          </a:uFill>
                          <a:latin typeface="Calibri"/>
                        </a:rPr>
                        <a:t>Definition der Art und Weise, wie Assets identifiziert und dokumentiert werden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Initiales (leeres) Asset Inventar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695520">
                <a:tc>
                  <a:txBody>
                    <a:bodyPr/>
                    <a:p>
                      <a:pPr>
                        <a:lnSpc>
                          <a:spcPct val="100000"/>
                        </a:lnSpc>
                      </a:pPr>
                      <a:r>
                        <a:rPr b="0" lang="de-DE" sz="1600" spc="-1" strike="noStrike">
                          <a:solidFill>
                            <a:srgbClr val="000000"/>
                          </a:solidFill>
                          <a:uFill>
                            <a:solidFill>
                              <a:srgbClr val="ffffff"/>
                            </a:solidFill>
                          </a:uFill>
                          <a:latin typeface="Calibri"/>
                        </a:rPr>
                        <a:t>Identifizierung, Beschreibung und Klassifizierung der wichtigsten Information Assets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Asset Inventar mit initialen Daten über Information Assets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896760">
                <a:tc>
                  <a:txBody>
                    <a:bodyPr/>
                    <a:p>
                      <a:pPr>
                        <a:lnSpc>
                          <a:spcPct val="100000"/>
                        </a:lnSpc>
                      </a:pPr>
                      <a:r>
                        <a:rPr b="0" lang="de-DE" sz="1600" spc="-1" strike="noStrike">
                          <a:solidFill>
                            <a:srgbClr val="000000"/>
                          </a:solidFill>
                          <a:uFill>
                            <a:solidFill>
                              <a:srgbClr val="ffffff"/>
                            </a:solidFill>
                          </a:uFill>
                          <a:latin typeface="Calibri"/>
                        </a:rPr>
                        <a:t>Identifizierung der wichtigsten Schnittstellen und Abhängigkeiten zwischen Configuration Items (CIs) wie Systeme und Anlagen und den zuvor identifizierten Information Assets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Asset Inventar mit Information Assets und verknüpften CIs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891" name="TextShape 3"/>
          <p:cNvSpPr txBox="1"/>
          <p:nvPr/>
        </p:nvSpPr>
        <p:spPr>
          <a:xfrm>
            <a:off x="6553080" y="6430680"/>
            <a:ext cx="2133360" cy="364680"/>
          </a:xfrm>
          <a:prstGeom prst="rect">
            <a:avLst/>
          </a:prstGeom>
          <a:noFill/>
          <a:ln>
            <a:noFill/>
          </a:ln>
        </p:spPr>
        <p:txBody>
          <a:bodyPr anchor="ctr"/>
          <a:p>
            <a:pPr algn="r">
              <a:lnSpc>
                <a:spcPct val="100000"/>
              </a:lnSpc>
            </a:pPr>
            <a:fld id="{E5F3AB43-F358-46AA-A3B5-99439EB51E44}"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ISM: Initiale Einrichtung des Prozesses</a:t>
            </a:r>
            <a:endParaRPr b="0" lang="en-US" sz="1800" spc="-1" strike="noStrike">
              <a:solidFill>
                <a:srgbClr val="000000"/>
              </a:solidFill>
              <a:uFill>
                <a:solidFill>
                  <a:srgbClr val="ffffff"/>
                </a:solidFill>
              </a:uFill>
              <a:latin typeface="Calibri"/>
            </a:endParaRPr>
          </a:p>
        </p:txBody>
      </p:sp>
      <p:graphicFrame>
        <p:nvGraphicFramePr>
          <p:cNvPr id="893" name="Table 2"/>
          <p:cNvGraphicFramePr/>
          <p:nvPr/>
        </p:nvGraphicFramePr>
        <p:xfrm>
          <a:off x="457200" y="1697040"/>
          <a:ext cx="8229240" cy="222480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Erste Aktivitäten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Typische Ergebnisse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695520">
                <a:tc>
                  <a:txBody>
                    <a:bodyPr/>
                    <a:p>
                      <a:pPr>
                        <a:lnSpc>
                          <a:spcPct val="100000"/>
                        </a:lnSpc>
                      </a:pPr>
                      <a:r>
                        <a:rPr b="0" lang="de-DE" sz="1600" spc="-1" strike="noStrike">
                          <a:solidFill>
                            <a:srgbClr val="000000"/>
                          </a:solidFill>
                          <a:uFill>
                            <a:solidFill>
                              <a:srgbClr val="ffffff"/>
                            </a:solidFill>
                          </a:uFill>
                          <a:latin typeface="Calibri"/>
                        </a:rPr>
                        <a:t>Definition der Art und Weise, wie Informationssicherheitsrisiken identifiziert und bewertet werden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Methode und Schema zur Risikobewertung</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896760">
                <a:tc>
                  <a:txBody>
                    <a:bodyPr/>
                    <a:p>
                      <a:pPr>
                        <a:lnSpc>
                          <a:spcPct val="100000"/>
                        </a:lnSpc>
                      </a:pPr>
                      <a:r>
                        <a:rPr b="0" lang="de-DE" sz="1600" spc="-1" strike="noStrike">
                          <a:solidFill>
                            <a:srgbClr val="000000"/>
                          </a:solidFill>
                          <a:uFill>
                            <a:solidFill>
                              <a:srgbClr val="ffffff"/>
                            </a:solidFill>
                          </a:uFill>
                          <a:latin typeface="Calibri"/>
                        </a:rPr>
                        <a:t>Durchführung einer ersten Risikobewertung basierend auf den identifizierten Information Assets mit Fokus auf die signifikantesten Informationssicherheitsrisiken </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Bericht zur Risikobewertung</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695520">
                <a:tc>
                  <a:txBody>
                    <a:bodyPr/>
                    <a:p>
                      <a:pPr>
                        <a:lnSpc>
                          <a:spcPct val="100000"/>
                        </a:lnSpc>
                      </a:pPr>
                      <a:r>
                        <a:rPr b="0" lang="de-DE" sz="1600" spc="-1" strike="noStrike">
                          <a:solidFill>
                            <a:srgbClr val="000000"/>
                          </a:solidFill>
                          <a:uFill>
                            <a:solidFill>
                              <a:srgbClr val="ffffff"/>
                            </a:solidFill>
                          </a:uFill>
                          <a:latin typeface="Calibri"/>
                        </a:rPr>
                        <a:t>Erstellung klarer Informationssicherheitricht-linien als Grundlage für effektive Informations-sicherheits-Governance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Verschiedene Informationssicherheitrichtlinien </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695520">
                <a:tc>
                  <a:txBody>
                    <a:bodyPr/>
                    <a:p>
                      <a:pPr>
                        <a:lnSpc>
                          <a:spcPct val="100000"/>
                        </a:lnSpc>
                      </a:pPr>
                      <a:r>
                        <a:rPr b="0" lang="de-DE" sz="1600" spc="-1" strike="noStrike">
                          <a:solidFill>
                            <a:srgbClr val="000000"/>
                          </a:solidFill>
                          <a:uFill>
                            <a:solidFill>
                              <a:srgbClr val="ffffff"/>
                            </a:solidFill>
                          </a:uFill>
                          <a:latin typeface="Calibri"/>
                        </a:rPr>
                        <a:t>Definition der Art und Weise, wie Maßnahmen zur Informationssicherheit dokumentiert und überwacht werden (Status, Umsetzungsgrad)</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Initialer (leerer) Maßnahmenkatalog </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695520">
                <a:tc>
                  <a:txBody>
                    <a:bodyPr/>
                    <a:p>
                      <a:pPr>
                        <a:lnSpc>
                          <a:spcPct val="100000"/>
                        </a:lnSpc>
                      </a:pPr>
                      <a:r>
                        <a:rPr b="0" lang="de-DE" sz="1600" spc="-1" strike="noStrike">
                          <a:solidFill>
                            <a:srgbClr val="000000"/>
                          </a:solidFill>
                          <a:uFill>
                            <a:solidFill>
                              <a:srgbClr val="ffffff"/>
                            </a:solidFill>
                          </a:uFill>
                          <a:latin typeface="Calibri"/>
                        </a:rPr>
                        <a:t>Identifizierung und Dokumentation der wichtigsten technischen, physischen und organisatorischen Maßnahmen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Dokumentierte Maßnahmen zur Informationssicherheit </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894" name="TextShape 3"/>
          <p:cNvSpPr txBox="1"/>
          <p:nvPr/>
        </p:nvSpPr>
        <p:spPr>
          <a:xfrm>
            <a:off x="6553080" y="6430680"/>
            <a:ext cx="2133360" cy="364680"/>
          </a:xfrm>
          <a:prstGeom prst="rect">
            <a:avLst/>
          </a:prstGeom>
          <a:noFill/>
          <a:ln>
            <a:noFill/>
          </a:ln>
        </p:spPr>
        <p:txBody>
          <a:bodyPr anchor="ctr"/>
          <a:p>
            <a:pPr algn="r">
              <a:lnSpc>
                <a:spcPct val="100000"/>
              </a:lnSpc>
            </a:pPr>
            <a:fld id="{8666FD2E-64C9-4B49-898D-1436CA5407D3}"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5"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ISM: Inputs &amp; Outputs</a:t>
            </a:r>
            <a:endParaRPr b="0" lang="en-US" sz="1800" spc="-1" strike="noStrike">
              <a:solidFill>
                <a:srgbClr val="000000"/>
              </a:solidFill>
              <a:uFill>
                <a:solidFill>
                  <a:srgbClr val="ffffff"/>
                </a:solidFill>
              </a:uFill>
              <a:latin typeface="Calibri"/>
            </a:endParaRPr>
          </a:p>
        </p:txBody>
      </p:sp>
      <p:sp>
        <p:nvSpPr>
          <p:cNvPr id="896" name="CustomShape 2"/>
          <p:cNvSpPr/>
          <p:nvPr/>
        </p:nvSpPr>
        <p:spPr>
          <a:xfrm>
            <a:off x="457200" y="2008440"/>
            <a:ext cx="822924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Inputs</a:t>
            </a:r>
            <a:endParaRPr b="0" lang="de-DE" sz="1800" spc="-1" strike="noStrike">
              <a:solidFill>
                <a:srgbClr val="000000"/>
              </a:solidFill>
              <a:uFill>
                <a:solidFill>
                  <a:srgbClr val="ffffff"/>
                </a:solidFill>
              </a:uFill>
              <a:latin typeface="Arial"/>
            </a:endParaRPr>
          </a:p>
        </p:txBody>
      </p:sp>
      <p:sp>
        <p:nvSpPr>
          <p:cNvPr id="897" name="CustomShape 3"/>
          <p:cNvSpPr/>
          <p:nvPr/>
        </p:nvSpPr>
        <p:spPr>
          <a:xfrm>
            <a:off x="457200" y="29358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68760" rIns="68760" tIns="68760" bIns="68760"/>
          <a:p>
            <a:pPr>
              <a:lnSpc>
                <a:spcPct val="90000"/>
              </a:lnSpc>
            </a:pPr>
            <a:r>
              <a:rPr b="0" lang="de-DE" sz="1800" spc="-1" strike="noStrike">
                <a:solidFill>
                  <a:srgbClr val="000000"/>
                </a:solidFill>
                <a:uFill>
                  <a:solidFill>
                    <a:srgbClr val="ffffff"/>
                  </a:solidFill>
                </a:uFill>
                <a:latin typeface="Calibri"/>
              </a:rPr>
              <a:t>Anforderungen an die Informationssicherheit (z.B. aus SLAs, Gesetzen und Verträgen)</a:t>
            </a:r>
            <a:endParaRPr b="0" lang="de-DE" sz="1800" spc="-1" strike="noStrike">
              <a:solidFill>
                <a:srgbClr val="000000"/>
              </a:solidFill>
              <a:uFill>
                <a:solidFill>
                  <a:srgbClr val="ffffff"/>
                </a:solidFill>
              </a:uFill>
              <a:latin typeface="Arial"/>
            </a:endParaRPr>
          </a:p>
          <a:p>
            <a:pPr>
              <a:lnSpc>
                <a:spcPct val="90000"/>
              </a:lnSpc>
            </a:pPr>
            <a:r>
              <a:rPr b="0" lang="de-DE" sz="1800" spc="-1" strike="noStrike">
                <a:solidFill>
                  <a:srgbClr val="000000"/>
                </a:solidFill>
                <a:uFill>
                  <a:solidFill>
                    <a:srgbClr val="ffffff"/>
                  </a:solidFill>
                </a:uFill>
                <a:latin typeface="Calibri"/>
              </a:rPr>
              <a:t>Relevante Risikofaktoren (Informationen über Assets, Schwachstellen und Bedrohungen)</a:t>
            </a:r>
            <a:endParaRPr b="0" lang="de-DE" sz="1800" spc="-1" strike="noStrike">
              <a:solidFill>
                <a:srgbClr val="000000"/>
              </a:solidFill>
              <a:uFill>
                <a:solidFill>
                  <a:srgbClr val="ffffff"/>
                </a:solidFill>
              </a:uFill>
              <a:latin typeface="Arial"/>
            </a:endParaRPr>
          </a:p>
        </p:txBody>
      </p:sp>
      <p:sp>
        <p:nvSpPr>
          <p:cNvPr id="898" name="CustomShape 4"/>
          <p:cNvSpPr/>
          <p:nvPr/>
        </p:nvSpPr>
        <p:spPr>
          <a:xfrm>
            <a:off x="4259160" y="2408040"/>
            <a:ext cx="442728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Outputs</a:t>
            </a:r>
            <a:endParaRPr b="0" lang="de-DE" sz="1800" spc="-1" strike="noStrike">
              <a:solidFill>
                <a:srgbClr val="000000"/>
              </a:solidFill>
              <a:uFill>
                <a:solidFill>
                  <a:srgbClr val="ffffff"/>
                </a:solidFill>
              </a:uFill>
              <a:latin typeface="Arial"/>
            </a:endParaRPr>
          </a:p>
        </p:txBody>
      </p:sp>
      <p:sp>
        <p:nvSpPr>
          <p:cNvPr id="899" name="CustomShape 5"/>
          <p:cNvSpPr/>
          <p:nvPr/>
        </p:nvSpPr>
        <p:spPr>
          <a:xfrm>
            <a:off x="4259160" y="33354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68760" rIns="68760" tIns="68760" bIns="68760"/>
          <a:p>
            <a:pPr>
              <a:lnSpc>
                <a:spcPct val="90000"/>
              </a:lnSpc>
            </a:pPr>
            <a:r>
              <a:rPr b="0" lang="de-DE" sz="1800" spc="-1" strike="noStrike">
                <a:solidFill>
                  <a:srgbClr val="000000"/>
                </a:solidFill>
                <a:uFill>
                  <a:solidFill>
                    <a:srgbClr val="ffffff"/>
                  </a:solidFill>
                </a:uFill>
                <a:latin typeface="Calibri"/>
              </a:rPr>
              <a:t>Aktuelles Asset Inventar</a:t>
            </a:r>
            <a:endParaRPr b="0" lang="de-DE" sz="1800" spc="-1" strike="noStrike">
              <a:solidFill>
                <a:srgbClr val="000000"/>
              </a:solidFill>
              <a:uFill>
                <a:solidFill>
                  <a:srgbClr val="ffffff"/>
                </a:solidFill>
              </a:uFill>
              <a:latin typeface="Arial"/>
            </a:endParaRPr>
          </a:p>
          <a:p>
            <a:pPr>
              <a:lnSpc>
                <a:spcPct val="90000"/>
              </a:lnSpc>
            </a:pPr>
            <a:r>
              <a:rPr b="0" lang="de-DE" sz="1800" spc="-1" strike="noStrike">
                <a:solidFill>
                  <a:srgbClr val="000000"/>
                </a:solidFill>
                <a:uFill>
                  <a:solidFill>
                    <a:srgbClr val="ffffff"/>
                  </a:solidFill>
                </a:uFill>
                <a:latin typeface="Calibri"/>
              </a:rPr>
              <a:t>Freigegebene Informationssicherheits-richtlinien</a:t>
            </a:r>
            <a:endParaRPr b="0" lang="de-DE" sz="1800" spc="-1" strike="noStrike">
              <a:solidFill>
                <a:srgbClr val="000000"/>
              </a:solidFill>
              <a:uFill>
                <a:solidFill>
                  <a:srgbClr val="ffffff"/>
                </a:solidFill>
              </a:uFill>
              <a:latin typeface="Arial"/>
            </a:endParaRPr>
          </a:p>
          <a:p>
            <a:pPr>
              <a:lnSpc>
                <a:spcPct val="90000"/>
              </a:lnSpc>
            </a:pPr>
            <a:r>
              <a:rPr b="0" lang="de-DE" sz="1800" spc="-1" strike="noStrike">
                <a:solidFill>
                  <a:srgbClr val="000000"/>
                </a:solidFill>
                <a:uFill>
                  <a:solidFill>
                    <a:srgbClr val="ffffff"/>
                  </a:solidFill>
                </a:uFill>
                <a:latin typeface="Calibri"/>
              </a:rPr>
              <a:t>Aktuelle Risikobewertungen</a:t>
            </a:r>
            <a:endParaRPr b="0" lang="de-DE" sz="1800" spc="-1" strike="noStrike">
              <a:solidFill>
                <a:srgbClr val="000000"/>
              </a:solidFill>
              <a:uFill>
                <a:solidFill>
                  <a:srgbClr val="ffffff"/>
                </a:solidFill>
              </a:uFill>
              <a:latin typeface="Arial"/>
            </a:endParaRPr>
          </a:p>
          <a:p>
            <a:pPr>
              <a:lnSpc>
                <a:spcPct val="90000"/>
              </a:lnSpc>
            </a:pPr>
            <a:r>
              <a:rPr b="0" lang="de-DE" sz="1800" spc="-1" strike="noStrike">
                <a:solidFill>
                  <a:srgbClr val="000000"/>
                </a:solidFill>
                <a:uFill>
                  <a:solidFill>
                    <a:srgbClr val="ffffff"/>
                  </a:solidFill>
                </a:uFill>
                <a:latin typeface="Calibri"/>
              </a:rPr>
              <a:t>Dokumentierte Maßnahmen</a:t>
            </a:r>
            <a:endParaRPr b="0" lang="de-DE" sz="1800" spc="-1" strike="noStrike">
              <a:solidFill>
                <a:srgbClr val="000000"/>
              </a:solidFill>
              <a:uFill>
                <a:solidFill>
                  <a:srgbClr val="ffffff"/>
                </a:solidFill>
              </a:uFill>
              <a:latin typeface="Arial"/>
            </a:endParaRPr>
          </a:p>
          <a:p>
            <a:pPr>
              <a:lnSpc>
                <a:spcPct val="90000"/>
              </a:lnSpc>
            </a:pPr>
            <a:r>
              <a:rPr b="0" lang="de-DE" sz="1800" spc="-1" strike="noStrike">
                <a:solidFill>
                  <a:srgbClr val="000000"/>
                </a:solidFill>
                <a:uFill>
                  <a:solidFill>
                    <a:srgbClr val="ffffff"/>
                  </a:solidFill>
                </a:uFill>
                <a:latin typeface="Calibri"/>
              </a:rPr>
              <a:t>Berichte über Informationssicherheits-ereignisse, -vorfälle und entsprechende Folgemaßnahmen</a:t>
            </a:r>
            <a:endParaRPr b="0" lang="de-DE" sz="1800" spc="-1" strike="noStrike">
              <a:solidFill>
                <a:srgbClr val="000000"/>
              </a:solidFill>
              <a:uFill>
                <a:solidFill>
                  <a:srgbClr val="ffffff"/>
                </a:solidFill>
              </a:uFill>
              <a:latin typeface="Arial"/>
            </a:endParaRPr>
          </a:p>
        </p:txBody>
      </p:sp>
      <p:sp>
        <p:nvSpPr>
          <p:cNvPr id="900" name="TextShape 6"/>
          <p:cNvSpPr txBox="1"/>
          <p:nvPr/>
        </p:nvSpPr>
        <p:spPr>
          <a:xfrm>
            <a:off x="6553080" y="6430680"/>
            <a:ext cx="2133360" cy="364680"/>
          </a:xfrm>
          <a:prstGeom prst="rect">
            <a:avLst/>
          </a:prstGeom>
          <a:noFill/>
          <a:ln>
            <a:noFill/>
          </a:ln>
        </p:spPr>
        <p:txBody>
          <a:bodyPr anchor="ctr"/>
          <a:p>
            <a:pPr algn="r">
              <a:lnSpc>
                <a:spcPct val="100000"/>
              </a:lnSpc>
            </a:pPr>
            <a:fld id="{741BD9F5-A818-4C55-B031-47A29CC73249}"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1"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ISM: Inputs &amp; Outputs</a:t>
            </a:r>
            <a:endParaRPr b="0" lang="en-US" sz="1800" spc="-1" strike="noStrike">
              <a:solidFill>
                <a:srgbClr val="000000"/>
              </a:solidFill>
              <a:uFill>
                <a:solidFill>
                  <a:srgbClr val="ffffff"/>
                </a:solidFill>
              </a:uFill>
              <a:latin typeface="Calibri"/>
            </a:endParaRPr>
          </a:p>
        </p:txBody>
      </p:sp>
      <p:sp>
        <p:nvSpPr>
          <p:cNvPr id="902" name="TextShape 2"/>
          <p:cNvSpPr txBox="1"/>
          <p:nvPr/>
        </p:nvSpPr>
        <p:spPr>
          <a:xfrm>
            <a:off x="6553080" y="6430680"/>
            <a:ext cx="2133360" cy="364680"/>
          </a:xfrm>
          <a:prstGeom prst="rect">
            <a:avLst/>
          </a:prstGeom>
          <a:noFill/>
          <a:ln>
            <a:noFill/>
          </a:ln>
        </p:spPr>
        <p:txBody>
          <a:bodyPr anchor="ctr"/>
          <a:p>
            <a:pPr algn="r">
              <a:lnSpc>
                <a:spcPct val="100000"/>
              </a:lnSpc>
            </a:pPr>
            <a:fld id="{5D2DEB95-873C-442E-B24A-F53467CC84AD}"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903" name="CustomShape 3"/>
          <p:cNvSpPr/>
          <p:nvPr/>
        </p:nvSpPr>
        <p:spPr>
          <a:xfrm>
            <a:off x="2626560" y="3110400"/>
            <a:ext cx="359640" cy="287640"/>
          </a:xfrm>
          <a:prstGeom prst="cube">
            <a:avLst>
              <a:gd name="adj" fmla="val 25000"/>
            </a:avLst>
          </a:prstGeom>
          <a:solidFill>
            <a:schemeClr val="bg2">
              <a:lumMod val="40000"/>
              <a:lumOff val="60000"/>
            </a:schemeClr>
          </a:solidFill>
          <a:ln w="19080">
            <a:solidFill>
              <a:schemeClr val="tx1"/>
            </a:solidFill>
            <a:round/>
          </a:ln>
        </p:spPr>
        <p:style>
          <a:lnRef idx="0"/>
          <a:fillRef idx="0"/>
          <a:effectRef idx="0"/>
          <a:fontRef idx="minor"/>
        </p:style>
      </p:sp>
      <p:sp>
        <p:nvSpPr>
          <p:cNvPr id="904" name="CustomShape 4"/>
          <p:cNvSpPr/>
          <p:nvPr/>
        </p:nvSpPr>
        <p:spPr>
          <a:xfrm>
            <a:off x="3058560" y="3110400"/>
            <a:ext cx="359640" cy="287640"/>
          </a:xfrm>
          <a:prstGeom prst="cube">
            <a:avLst>
              <a:gd name="adj" fmla="val 25000"/>
            </a:avLst>
          </a:prstGeom>
          <a:solidFill>
            <a:schemeClr val="bg2">
              <a:lumMod val="60000"/>
              <a:lumOff val="40000"/>
            </a:schemeClr>
          </a:solidFill>
          <a:ln w="19080">
            <a:solidFill>
              <a:schemeClr val="tx1"/>
            </a:solidFill>
            <a:round/>
          </a:ln>
        </p:spPr>
        <p:style>
          <a:lnRef idx="0"/>
          <a:fillRef idx="0"/>
          <a:effectRef idx="0"/>
          <a:fontRef idx="minor"/>
        </p:style>
      </p:sp>
      <p:sp>
        <p:nvSpPr>
          <p:cNvPr id="905" name="CustomShape 5"/>
          <p:cNvSpPr/>
          <p:nvPr/>
        </p:nvSpPr>
        <p:spPr>
          <a:xfrm>
            <a:off x="2842560" y="2894400"/>
            <a:ext cx="359640" cy="287640"/>
          </a:xfrm>
          <a:prstGeom prst="cube">
            <a:avLst>
              <a:gd name="adj" fmla="val 25000"/>
            </a:avLst>
          </a:prstGeom>
          <a:solidFill>
            <a:schemeClr val="bg2">
              <a:lumMod val="20000"/>
              <a:lumOff val="80000"/>
            </a:schemeClr>
          </a:solidFill>
          <a:ln w="19080">
            <a:solidFill>
              <a:schemeClr val="tx1"/>
            </a:solidFill>
            <a:round/>
          </a:ln>
        </p:spPr>
        <p:style>
          <a:lnRef idx="0"/>
          <a:fillRef idx="0"/>
          <a:effectRef idx="0"/>
          <a:fontRef idx="minor"/>
        </p:style>
      </p:sp>
      <p:sp>
        <p:nvSpPr>
          <p:cNvPr id="906" name="CustomShape 6"/>
          <p:cNvSpPr/>
          <p:nvPr/>
        </p:nvSpPr>
        <p:spPr>
          <a:xfrm>
            <a:off x="2914560" y="2678400"/>
            <a:ext cx="359640" cy="287640"/>
          </a:xfrm>
          <a:prstGeom prst="cube">
            <a:avLst>
              <a:gd name="adj" fmla="val 25000"/>
            </a:avLst>
          </a:prstGeom>
          <a:solidFill>
            <a:schemeClr val="bg2">
              <a:lumMod val="40000"/>
              <a:lumOff val="60000"/>
            </a:schemeClr>
          </a:solidFill>
          <a:ln w="19080">
            <a:solidFill>
              <a:schemeClr val="tx1"/>
            </a:solidFill>
            <a:round/>
          </a:ln>
        </p:spPr>
        <p:style>
          <a:lnRef idx="0"/>
          <a:fillRef idx="0"/>
          <a:effectRef idx="0"/>
          <a:fontRef idx="minor"/>
        </p:style>
      </p:sp>
      <p:sp>
        <p:nvSpPr>
          <p:cNvPr id="907" name="CustomShape 7"/>
          <p:cNvSpPr/>
          <p:nvPr/>
        </p:nvSpPr>
        <p:spPr>
          <a:xfrm>
            <a:off x="2842560" y="2462040"/>
            <a:ext cx="359640" cy="287640"/>
          </a:xfrm>
          <a:prstGeom prst="cube">
            <a:avLst>
              <a:gd name="adj" fmla="val 25000"/>
            </a:avLst>
          </a:prstGeom>
          <a:solidFill>
            <a:schemeClr val="bg2">
              <a:lumMod val="60000"/>
              <a:lumOff val="40000"/>
            </a:schemeClr>
          </a:solidFill>
          <a:ln w="19080">
            <a:solidFill>
              <a:schemeClr val="tx1"/>
            </a:solidFill>
            <a:round/>
          </a:ln>
        </p:spPr>
        <p:style>
          <a:lnRef idx="0"/>
          <a:fillRef idx="0"/>
          <a:effectRef idx="0"/>
          <a:fontRef idx="minor"/>
        </p:style>
      </p:sp>
      <p:sp>
        <p:nvSpPr>
          <p:cNvPr id="908" name="CustomShape 8"/>
          <p:cNvSpPr/>
          <p:nvPr/>
        </p:nvSpPr>
        <p:spPr>
          <a:xfrm>
            <a:off x="2914560" y="2256840"/>
            <a:ext cx="359640" cy="287640"/>
          </a:xfrm>
          <a:prstGeom prst="cube">
            <a:avLst>
              <a:gd name="adj" fmla="val 25000"/>
            </a:avLst>
          </a:prstGeom>
          <a:solidFill>
            <a:schemeClr val="bg2">
              <a:lumMod val="20000"/>
              <a:lumOff val="80000"/>
            </a:schemeClr>
          </a:solidFill>
          <a:ln w="19080">
            <a:solidFill>
              <a:schemeClr val="tx1"/>
            </a:solidFill>
            <a:round/>
          </a:ln>
        </p:spPr>
        <p:style>
          <a:lnRef idx="0"/>
          <a:fillRef idx="0"/>
          <a:effectRef idx="0"/>
          <a:fontRef idx="minor"/>
        </p:style>
      </p:sp>
      <p:sp>
        <p:nvSpPr>
          <p:cNvPr id="909" name="CustomShape 9"/>
          <p:cNvSpPr/>
          <p:nvPr/>
        </p:nvSpPr>
        <p:spPr>
          <a:xfrm>
            <a:off x="2482560" y="1886040"/>
            <a:ext cx="1079640" cy="1728000"/>
          </a:xfrm>
          <a:prstGeom prst="can">
            <a:avLst>
              <a:gd name="adj" fmla="val 20134"/>
            </a:avLst>
          </a:prstGeom>
          <a:noFill/>
          <a:ln w="19080">
            <a:solidFill>
              <a:schemeClr val="tx1"/>
            </a:solidFill>
            <a:round/>
          </a:ln>
        </p:spPr>
        <p:style>
          <a:lnRef idx="0"/>
          <a:fillRef idx="0"/>
          <a:effectRef idx="0"/>
          <a:fontRef idx="minor"/>
        </p:style>
      </p:sp>
      <p:pic>
        <p:nvPicPr>
          <p:cNvPr id="910" name="Picture 4" descr=""/>
          <p:cNvPicPr/>
          <p:nvPr/>
        </p:nvPicPr>
        <p:blipFill>
          <a:blip r:embed="rId1"/>
          <a:stretch/>
        </p:blipFill>
        <p:spPr>
          <a:xfrm>
            <a:off x="6093000" y="2119320"/>
            <a:ext cx="421560" cy="421560"/>
          </a:xfrm>
          <a:prstGeom prst="rect">
            <a:avLst/>
          </a:prstGeom>
          <a:ln>
            <a:noFill/>
          </a:ln>
        </p:spPr>
      </p:pic>
      <p:pic>
        <p:nvPicPr>
          <p:cNvPr id="911" name="Picture 4" descr=""/>
          <p:cNvPicPr/>
          <p:nvPr/>
        </p:nvPicPr>
        <p:blipFill>
          <a:blip r:embed="rId2"/>
          <a:stretch/>
        </p:blipFill>
        <p:spPr>
          <a:xfrm>
            <a:off x="5722920" y="2392560"/>
            <a:ext cx="580680" cy="580680"/>
          </a:xfrm>
          <a:prstGeom prst="rect">
            <a:avLst/>
          </a:prstGeom>
          <a:ln>
            <a:noFill/>
          </a:ln>
        </p:spPr>
      </p:pic>
      <p:pic>
        <p:nvPicPr>
          <p:cNvPr id="912" name="Picture 4" descr=""/>
          <p:cNvPicPr/>
          <p:nvPr/>
        </p:nvPicPr>
        <p:blipFill>
          <a:blip r:embed="rId3"/>
          <a:stretch/>
        </p:blipFill>
        <p:spPr>
          <a:xfrm>
            <a:off x="5643360" y="2030040"/>
            <a:ext cx="290160" cy="290160"/>
          </a:xfrm>
          <a:prstGeom prst="rect">
            <a:avLst/>
          </a:prstGeom>
          <a:ln>
            <a:noFill/>
          </a:ln>
        </p:spPr>
      </p:pic>
      <p:pic>
        <p:nvPicPr>
          <p:cNvPr id="913" name="Picture 4" descr=""/>
          <p:cNvPicPr/>
          <p:nvPr/>
        </p:nvPicPr>
        <p:blipFill>
          <a:blip r:embed="rId4"/>
          <a:stretch/>
        </p:blipFill>
        <p:spPr>
          <a:xfrm>
            <a:off x="5434920" y="2678400"/>
            <a:ext cx="290160" cy="290160"/>
          </a:xfrm>
          <a:prstGeom prst="rect">
            <a:avLst/>
          </a:prstGeom>
          <a:ln>
            <a:noFill/>
          </a:ln>
        </p:spPr>
      </p:pic>
      <p:pic>
        <p:nvPicPr>
          <p:cNvPr id="914" name="Picture 4" descr=""/>
          <p:cNvPicPr/>
          <p:nvPr/>
        </p:nvPicPr>
        <p:blipFill>
          <a:blip r:embed="rId5"/>
          <a:stretch/>
        </p:blipFill>
        <p:spPr>
          <a:xfrm>
            <a:off x="5722920" y="3110400"/>
            <a:ext cx="290160" cy="290160"/>
          </a:xfrm>
          <a:prstGeom prst="rect">
            <a:avLst/>
          </a:prstGeom>
          <a:ln>
            <a:noFill/>
          </a:ln>
        </p:spPr>
      </p:pic>
      <p:pic>
        <p:nvPicPr>
          <p:cNvPr id="915" name="Picture 4" descr=""/>
          <p:cNvPicPr/>
          <p:nvPr/>
        </p:nvPicPr>
        <p:blipFill>
          <a:blip r:embed="rId6"/>
          <a:stretch/>
        </p:blipFill>
        <p:spPr>
          <a:xfrm>
            <a:off x="6193800" y="2968920"/>
            <a:ext cx="421560" cy="421560"/>
          </a:xfrm>
          <a:prstGeom prst="rect">
            <a:avLst/>
          </a:prstGeom>
          <a:ln>
            <a:noFill/>
          </a:ln>
        </p:spPr>
      </p:pic>
      <p:pic>
        <p:nvPicPr>
          <p:cNvPr id="916" name="Picture 6" descr=""/>
          <p:cNvPicPr/>
          <p:nvPr/>
        </p:nvPicPr>
        <p:blipFill>
          <a:blip r:embed="rId7"/>
          <a:stretch/>
        </p:blipFill>
        <p:spPr>
          <a:xfrm>
            <a:off x="4291200" y="3073680"/>
            <a:ext cx="524880" cy="437400"/>
          </a:xfrm>
          <a:prstGeom prst="rect">
            <a:avLst/>
          </a:prstGeom>
          <a:ln>
            <a:noFill/>
          </a:ln>
        </p:spPr>
      </p:pic>
      <p:pic>
        <p:nvPicPr>
          <p:cNvPr id="917" name="Picture 6" descr=""/>
          <p:cNvPicPr/>
          <p:nvPr/>
        </p:nvPicPr>
        <p:blipFill>
          <a:blip r:embed="rId8"/>
          <a:stretch/>
        </p:blipFill>
        <p:spPr>
          <a:xfrm>
            <a:off x="4443480" y="2616840"/>
            <a:ext cx="631080" cy="525600"/>
          </a:xfrm>
          <a:prstGeom prst="rect">
            <a:avLst/>
          </a:prstGeom>
          <a:ln>
            <a:noFill/>
          </a:ln>
        </p:spPr>
      </p:pic>
      <p:pic>
        <p:nvPicPr>
          <p:cNvPr id="918" name="Picture 6" descr=""/>
          <p:cNvPicPr/>
          <p:nvPr/>
        </p:nvPicPr>
        <p:blipFill>
          <a:blip r:embed="rId9"/>
          <a:stretch/>
        </p:blipFill>
        <p:spPr>
          <a:xfrm>
            <a:off x="3973320" y="2854800"/>
            <a:ext cx="381240" cy="317520"/>
          </a:xfrm>
          <a:prstGeom prst="rect">
            <a:avLst/>
          </a:prstGeom>
          <a:ln>
            <a:noFill/>
          </a:ln>
        </p:spPr>
      </p:pic>
      <p:pic>
        <p:nvPicPr>
          <p:cNvPr id="919" name="Picture 6" descr=""/>
          <p:cNvPicPr/>
          <p:nvPr/>
        </p:nvPicPr>
        <p:blipFill>
          <a:blip r:embed="rId10"/>
          <a:stretch/>
        </p:blipFill>
        <p:spPr>
          <a:xfrm>
            <a:off x="4138560" y="2494800"/>
            <a:ext cx="381240" cy="317520"/>
          </a:xfrm>
          <a:prstGeom prst="rect">
            <a:avLst/>
          </a:prstGeom>
          <a:ln>
            <a:noFill/>
          </a:ln>
        </p:spPr>
      </p:pic>
      <p:pic>
        <p:nvPicPr>
          <p:cNvPr id="920" name="Picture 6" descr=""/>
          <p:cNvPicPr/>
          <p:nvPr/>
        </p:nvPicPr>
        <p:blipFill>
          <a:blip r:embed="rId11"/>
          <a:stretch/>
        </p:blipFill>
        <p:spPr>
          <a:xfrm>
            <a:off x="4621320" y="2320920"/>
            <a:ext cx="381240" cy="317520"/>
          </a:xfrm>
          <a:prstGeom prst="rect">
            <a:avLst/>
          </a:prstGeom>
          <a:ln>
            <a:noFill/>
          </a:ln>
        </p:spPr>
      </p:pic>
      <p:pic>
        <p:nvPicPr>
          <p:cNvPr id="921" name="Picture 6" descr=""/>
          <p:cNvPicPr/>
          <p:nvPr/>
        </p:nvPicPr>
        <p:blipFill>
          <a:blip r:embed="rId12"/>
          <a:stretch/>
        </p:blipFill>
        <p:spPr>
          <a:xfrm>
            <a:off x="4045680" y="2030040"/>
            <a:ext cx="524880" cy="437400"/>
          </a:xfrm>
          <a:prstGeom prst="rect">
            <a:avLst/>
          </a:prstGeom>
          <a:ln>
            <a:noFill/>
          </a:ln>
        </p:spPr>
      </p:pic>
      <p:sp>
        <p:nvSpPr>
          <p:cNvPr id="922" name="CustomShape 10"/>
          <p:cNvSpPr/>
          <p:nvPr/>
        </p:nvSpPr>
        <p:spPr>
          <a:xfrm>
            <a:off x="4348440" y="4183560"/>
            <a:ext cx="869760" cy="365760"/>
          </a:xfrm>
          <a:prstGeom prst="foldedCorner">
            <a:avLst>
              <a:gd name="adj" fmla="val 16667"/>
            </a:avLst>
          </a:prstGeom>
          <a:noFill/>
          <a:ln w="19080">
            <a:solidFill>
              <a:schemeClr val="tx1"/>
            </a:solidFill>
            <a:round/>
          </a:ln>
        </p:spPr>
        <p:style>
          <a:lnRef idx="0"/>
          <a:fillRef idx="0"/>
          <a:effectRef idx="0"/>
          <a:fontRef idx="minor"/>
        </p:style>
        <p:txBody>
          <a:bodyPr wrap="none" anchor="ctr"/>
          <a:p>
            <a:pPr algn="ctr">
              <a:lnSpc>
                <a:spcPct val="100000"/>
              </a:lnSpc>
            </a:pPr>
            <a:r>
              <a:rPr b="0" lang="de-DE" sz="1400" spc="-1" strike="noStrike">
                <a:solidFill>
                  <a:srgbClr val="ffffff"/>
                </a:solidFill>
                <a:uFill>
                  <a:solidFill>
                    <a:srgbClr val="ffffff"/>
                  </a:solidFill>
                </a:uFill>
                <a:latin typeface="Calibri"/>
              </a:rPr>
              <a:t>IS-Risiken</a:t>
            </a:r>
            <a:endParaRPr b="0" lang="de-DE" sz="1800" spc="-1" strike="noStrike">
              <a:solidFill>
                <a:srgbClr val="000000"/>
              </a:solidFill>
              <a:uFill>
                <a:solidFill>
                  <a:srgbClr val="ffffff"/>
                </a:solidFill>
              </a:uFill>
              <a:latin typeface="Arial"/>
            </a:endParaRPr>
          </a:p>
        </p:txBody>
      </p:sp>
      <p:sp>
        <p:nvSpPr>
          <p:cNvPr id="923" name="CustomShape 11"/>
          <p:cNvSpPr/>
          <p:nvPr/>
        </p:nvSpPr>
        <p:spPr>
          <a:xfrm>
            <a:off x="4269960" y="4007160"/>
            <a:ext cx="869760" cy="365760"/>
          </a:xfrm>
          <a:prstGeom prst="foldedCorner">
            <a:avLst>
              <a:gd name="adj" fmla="val 16667"/>
            </a:avLst>
          </a:prstGeom>
          <a:solidFill>
            <a:schemeClr val="bg1"/>
          </a:solidFill>
          <a:ln w="19080">
            <a:solidFill>
              <a:schemeClr val="tx1"/>
            </a:solidFill>
            <a:round/>
          </a:ln>
        </p:spPr>
        <p:style>
          <a:lnRef idx="0"/>
          <a:fillRef idx="0"/>
          <a:effectRef idx="0"/>
          <a:fontRef idx="minor"/>
        </p:style>
        <p:txBody>
          <a:bodyPr wrap="none" anchor="ctr"/>
          <a:p>
            <a:pPr algn="ctr">
              <a:lnSpc>
                <a:spcPct val="100000"/>
              </a:lnSpc>
            </a:pPr>
            <a:r>
              <a:rPr b="0" lang="de-DE" sz="1400" spc="-1" strike="noStrike">
                <a:solidFill>
                  <a:srgbClr val="ffffff"/>
                </a:solidFill>
                <a:uFill>
                  <a:solidFill>
                    <a:srgbClr val="ffffff"/>
                  </a:solidFill>
                </a:uFill>
                <a:latin typeface="Calibri"/>
              </a:rPr>
              <a:t>IS-Risiken</a:t>
            </a:r>
            <a:endParaRPr b="0" lang="de-DE" sz="1800" spc="-1" strike="noStrike">
              <a:solidFill>
                <a:srgbClr val="000000"/>
              </a:solidFill>
              <a:uFill>
                <a:solidFill>
                  <a:srgbClr val="ffffff"/>
                </a:solidFill>
              </a:uFill>
              <a:latin typeface="Arial"/>
            </a:endParaRPr>
          </a:p>
        </p:txBody>
      </p:sp>
      <p:sp>
        <p:nvSpPr>
          <p:cNvPr id="924" name="CustomShape 12"/>
          <p:cNvSpPr/>
          <p:nvPr/>
        </p:nvSpPr>
        <p:spPr>
          <a:xfrm>
            <a:off x="3022560" y="4982400"/>
            <a:ext cx="3450960" cy="1800000"/>
          </a:xfrm>
          <a:prstGeom prst="cloud">
            <a:avLst/>
          </a:prstGeom>
          <a:noFill/>
          <a:ln w="19080">
            <a:solidFill>
              <a:schemeClr val="tx1"/>
            </a:solidFill>
            <a:round/>
          </a:ln>
        </p:spPr>
        <p:style>
          <a:lnRef idx="0"/>
          <a:fillRef idx="0"/>
          <a:effectRef idx="0"/>
          <a:fontRef idx="minor"/>
        </p:style>
      </p:sp>
      <p:sp>
        <p:nvSpPr>
          <p:cNvPr id="925" name="CustomShape 13"/>
          <p:cNvSpPr/>
          <p:nvPr/>
        </p:nvSpPr>
        <p:spPr>
          <a:xfrm>
            <a:off x="4100760" y="4093920"/>
            <a:ext cx="897120" cy="365760"/>
          </a:xfrm>
          <a:prstGeom prst="foldedCorner">
            <a:avLst>
              <a:gd name="adj" fmla="val 16667"/>
            </a:avLst>
          </a:prstGeom>
          <a:solidFill>
            <a:schemeClr val="bg1"/>
          </a:solidFill>
          <a:ln w="19080">
            <a:solidFill>
              <a:schemeClr val="tx1"/>
            </a:solidFill>
            <a:round/>
          </a:ln>
        </p:spPr>
        <p:style>
          <a:lnRef idx="0"/>
          <a:fillRef idx="0"/>
          <a:effectRef idx="0"/>
          <a:fontRef idx="minor"/>
        </p:style>
        <p:txBody>
          <a:bodyPr wrap="none" anchor="ctr"/>
          <a:p>
            <a:pPr algn="ctr">
              <a:lnSpc>
                <a:spcPct val="100000"/>
              </a:lnSpc>
            </a:pPr>
            <a:r>
              <a:rPr b="1" lang="de-DE" sz="1400" spc="-1" strike="noStrike">
                <a:solidFill>
                  <a:srgbClr val="000000"/>
                </a:solidFill>
                <a:uFill>
                  <a:solidFill>
                    <a:srgbClr val="ffffff"/>
                  </a:solidFill>
                </a:uFill>
                <a:latin typeface="Calibri"/>
              </a:rPr>
              <a:t>IS-Risiken</a:t>
            </a:r>
            <a:endParaRPr b="0" lang="de-DE" sz="1800" spc="-1" strike="noStrike">
              <a:solidFill>
                <a:srgbClr val="000000"/>
              </a:solidFill>
              <a:uFill>
                <a:solidFill>
                  <a:srgbClr val="ffffff"/>
                </a:solidFill>
              </a:uFill>
              <a:latin typeface="Arial"/>
            </a:endParaRPr>
          </a:p>
        </p:txBody>
      </p:sp>
      <p:sp>
        <p:nvSpPr>
          <p:cNvPr id="926" name="CustomShape 14"/>
          <p:cNvSpPr/>
          <p:nvPr/>
        </p:nvSpPr>
        <p:spPr>
          <a:xfrm>
            <a:off x="2223360" y="1598040"/>
            <a:ext cx="1577160" cy="303480"/>
          </a:xfrm>
          <a:prstGeom prst="rect">
            <a:avLst/>
          </a:prstGeom>
          <a:noFill/>
          <a:ln>
            <a:noFill/>
          </a:ln>
        </p:spPr>
        <p:style>
          <a:lnRef idx="0"/>
          <a:fillRef idx="0"/>
          <a:effectRef idx="0"/>
          <a:fontRef idx="minor"/>
        </p:style>
        <p:txBody>
          <a:bodyPr wrap="none" lIns="90000" rIns="90000" tIns="45000" bIns="45000"/>
          <a:p>
            <a:pPr algn="ctr">
              <a:lnSpc>
                <a:spcPct val="100000"/>
              </a:lnSpc>
            </a:pPr>
            <a:r>
              <a:rPr b="1" lang="de-DE" sz="1400" spc="-1" strike="noStrike">
                <a:solidFill>
                  <a:srgbClr val="000000"/>
                </a:solidFill>
                <a:uFill>
                  <a:solidFill>
                    <a:srgbClr val="ffffff"/>
                  </a:solidFill>
                </a:uFill>
                <a:latin typeface="Calibri"/>
              </a:rPr>
              <a:t>Information Assets</a:t>
            </a:r>
            <a:endParaRPr b="0" lang="de-DE" sz="1800" spc="-1" strike="noStrike">
              <a:solidFill>
                <a:srgbClr val="000000"/>
              </a:solidFill>
              <a:uFill>
                <a:solidFill>
                  <a:srgbClr val="ffffff"/>
                </a:solidFill>
              </a:uFill>
              <a:latin typeface="Arial"/>
            </a:endParaRPr>
          </a:p>
        </p:txBody>
      </p:sp>
      <p:sp>
        <p:nvSpPr>
          <p:cNvPr id="927" name="CustomShape 15"/>
          <p:cNvSpPr/>
          <p:nvPr/>
        </p:nvSpPr>
        <p:spPr>
          <a:xfrm>
            <a:off x="3958920" y="1598040"/>
            <a:ext cx="1316520" cy="303480"/>
          </a:xfrm>
          <a:prstGeom prst="rect">
            <a:avLst/>
          </a:prstGeom>
          <a:noFill/>
          <a:ln>
            <a:noFill/>
          </a:ln>
        </p:spPr>
        <p:style>
          <a:lnRef idx="0"/>
          <a:fillRef idx="0"/>
          <a:effectRef idx="0"/>
          <a:fontRef idx="minor"/>
        </p:style>
        <p:txBody>
          <a:bodyPr wrap="none" lIns="90000" rIns="90000" tIns="45000" bIns="45000"/>
          <a:p>
            <a:pPr algn="ctr">
              <a:lnSpc>
                <a:spcPct val="100000"/>
              </a:lnSpc>
            </a:pPr>
            <a:r>
              <a:rPr b="1" lang="de-DE" sz="1400" spc="-1" strike="noStrike">
                <a:solidFill>
                  <a:srgbClr val="000000"/>
                </a:solidFill>
                <a:uFill>
                  <a:solidFill>
                    <a:srgbClr val="ffffff"/>
                  </a:solidFill>
                </a:uFill>
                <a:latin typeface="Calibri"/>
              </a:rPr>
              <a:t>Schwachstellen</a:t>
            </a:r>
            <a:endParaRPr b="0" lang="de-DE" sz="1800" spc="-1" strike="noStrike">
              <a:solidFill>
                <a:srgbClr val="000000"/>
              </a:solidFill>
              <a:uFill>
                <a:solidFill>
                  <a:srgbClr val="ffffff"/>
                </a:solidFill>
              </a:uFill>
              <a:latin typeface="Arial"/>
            </a:endParaRPr>
          </a:p>
        </p:txBody>
      </p:sp>
      <p:sp>
        <p:nvSpPr>
          <p:cNvPr id="928" name="CustomShape 16"/>
          <p:cNvSpPr/>
          <p:nvPr/>
        </p:nvSpPr>
        <p:spPr>
          <a:xfrm>
            <a:off x="5517360" y="1598040"/>
            <a:ext cx="1180800" cy="303480"/>
          </a:xfrm>
          <a:prstGeom prst="rect">
            <a:avLst/>
          </a:prstGeom>
          <a:noFill/>
          <a:ln>
            <a:noFill/>
          </a:ln>
        </p:spPr>
        <p:style>
          <a:lnRef idx="0"/>
          <a:fillRef idx="0"/>
          <a:effectRef idx="0"/>
          <a:fontRef idx="minor"/>
        </p:style>
        <p:txBody>
          <a:bodyPr wrap="none" lIns="90000" rIns="90000" tIns="45000" bIns="45000"/>
          <a:p>
            <a:pPr algn="ctr">
              <a:lnSpc>
                <a:spcPct val="100000"/>
              </a:lnSpc>
            </a:pPr>
            <a:r>
              <a:rPr b="1" lang="de-DE" sz="1400" spc="-1" strike="noStrike">
                <a:solidFill>
                  <a:srgbClr val="000000"/>
                </a:solidFill>
                <a:uFill>
                  <a:solidFill>
                    <a:srgbClr val="ffffff"/>
                  </a:solidFill>
                </a:uFill>
                <a:latin typeface="Calibri"/>
              </a:rPr>
              <a:t>Bedrohungen</a:t>
            </a:r>
            <a:endParaRPr b="0" lang="de-DE" sz="1800" spc="-1" strike="noStrike">
              <a:solidFill>
                <a:srgbClr val="000000"/>
              </a:solidFill>
              <a:uFill>
                <a:solidFill>
                  <a:srgbClr val="ffffff"/>
                </a:solidFill>
              </a:uFill>
              <a:latin typeface="Arial"/>
            </a:endParaRPr>
          </a:p>
        </p:txBody>
      </p:sp>
      <p:sp>
        <p:nvSpPr>
          <p:cNvPr id="929" name="CustomShape 17"/>
          <p:cNvSpPr/>
          <p:nvPr/>
        </p:nvSpPr>
        <p:spPr>
          <a:xfrm rot="16200000">
            <a:off x="1708200" y="2635920"/>
            <a:ext cx="1241280" cy="303120"/>
          </a:xfrm>
          <a:prstGeom prst="rect">
            <a:avLst/>
          </a:prstGeom>
          <a:noFill/>
          <a:ln>
            <a:noFill/>
          </a:ln>
        </p:spPr>
        <p:style>
          <a:lnRef idx="0"/>
          <a:fillRef idx="0"/>
          <a:effectRef idx="0"/>
          <a:fontRef idx="minor"/>
        </p:style>
        <p:txBody>
          <a:bodyPr wrap="none" lIns="90000" rIns="90000" tIns="45000" bIns="45000"/>
          <a:p>
            <a:pPr algn="ctr">
              <a:lnSpc>
                <a:spcPct val="100000"/>
              </a:lnSpc>
            </a:pPr>
            <a:r>
              <a:rPr b="1" lang="de-DE" sz="1400" spc="-1" strike="noStrike">
                <a:solidFill>
                  <a:srgbClr val="000000"/>
                </a:solidFill>
                <a:uFill>
                  <a:solidFill>
                    <a:srgbClr val="ffffff"/>
                  </a:solidFill>
                </a:uFill>
                <a:latin typeface="Calibri"/>
              </a:rPr>
              <a:t>Asset Inventar</a:t>
            </a:r>
            <a:endParaRPr b="0" lang="de-DE" sz="1800" spc="-1" strike="noStrike">
              <a:solidFill>
                <a:srgbClr val="000000"/>
              </a:solidFill>
              <a:uFill>
                <a:solidFill>
                  <a:srgbClr val="ffffff"/>
                </a:solidFill>
              </a:uFill>
              <a:latin typeface="Arial"/>
            </a:endParaRPr>
          </a:p>
        </p:txBody>
      </p:sp>
      <p:sp>
        <p:nvSpPr>
          <p:cNvPr id="930" name="CustomShape 18"/>
          <p:cNvSpPr/>
          <p:nvPr/>
        </p:nvSpPr>
        <p:spPr>
          <a:xfrm>
            <a:off x="3707640" y="6067800"/>
            <a:ext cx="1994760" cy="516600"/>
          </a:xfrm>
          <a:prstGeom prst="rect">
            <a:avLst/>
          </a:prstGeom>
          <a:noFill/>
          <a:ln>
            <a:noFill/>
          </a:ln>
        </p:spPr>
        <p:style>
          <a:lnRef idx="0"/>
          <a:fillRef idx="0"/>
          <a:effectRef idx="0"/>
          <a:fontRef idx="minor"/>
        </p:style>
        <p:txBody>
          <a:bodyPr wrap="none" lIns="90000" rIns="90000" tIns="45000" bIns="45000"/>
          <a:p>
            <a:pPr algn="ctr">
              <a:lnSpc>
                <a:spcPct val="100000"/>
              </a:lnSpc>
            </a:pPr>
            <a:r>
              <a:rPr b="1" lang="de-DE" sz="1400" spc="-1" strike="noStrike">
                <a:solidFill>
                  <a:srgbClr val="000000"/>
                </a:solidFill>
                <a:uFill>
                  <a:solidFill>
                    <a:srgbClr val="ffffff"/>
                  </a:solidFill>
                </a:uFill>
                <a:latin typeface="Calibri"/>
              </a:rPr>
              <a:t>Informationssicherheits-</a:t>
            </a:r>
            <a:endParaRPr b="0" lang="de-DE" sz="1800" spc="-1" strike="noStrike">
              <a:solidFill>
                <a:srgbClr val="000000"/>
              </a:solidFill>
              <a:uFill>
                <a:solidFill>
                  <a:srgbClr val="ffffff"/>
                </a:solidFill>
              </a:uFill>
              <a:latin typeface="Arial"/>
            </a:endParaRPr>
          </a:p>
          <a:p>
            <a:pPr algn="ctr">
              <a:lnSpc>
                <a:spcPct val="100000"/>
              </a:lnSpc>
            </a:pPr>
            <a:r>
              <a:rPr b="1" lang="de-DE" sz="1400" spc="-1" strike="noStrike">
                <a:solidFill>
                  <a:srgbClr val="000000"/>
                </a:solidFill>
                <a:uFill>
                  <a:solidFill>
                    <a:srgbClr val="ffffff"/>
                  </a:solidFill>
                </a:uFill>
                <a:latin typeface="Calibri"/>
              </a:rPr>
              <a:t>Maßnahmen</a:t>
            </a:r>
            <a:endParaRPr b="0" lang="de-DE" sz="1800" spc="-1" strike="noStrike">
              <a:solidFill>
                <a:srgbClr val="000000"/>
              </a:solidFill>
              <a:uFill>
                <a:solidFill>
                  <a:srgbClr val="ffffff"/>
                </a:solidFill>
              </a:uFill>
              <a:latin typeface="Arial"/>
            </a:endParaRPr>
          </a:p>
        </p:txBody>
      </p:sp>
      <p:sp>
        <p:nvSpPr>
          <p:cNvPr id="931" name="CustomShape 19"/>
          <p:cNvSpPr/>
          <p:nvPr/>
        </p:nvSpPr>
        <p:spPr>
          <a:xfrm>
            <a:off x="2485080" y="5550120"/>
            <a:ext cx="1131480" cy="1071360"/>
          </a:xfrm>
          <a:prstGeom prst="foldedCorner">
            <a:avLst>
              <a:gd name="adj" fmla="val 16667"/>
            </a:avLst>
          </a:prstGeom>
          <a:solidFill>
            <a:schemeClr val="bg1"/>
          </a:solidFill>
          <a:ln w="28440">
            <a:solidFill>
              <a:schemeClr val="tx1"/>
            </a:solidFill>
            <a:round/>
          </a:ln>
        </p:spPr>
        <p:style>
          <a:lnRef idx="0"/>
          <a:fillRef idx="0"/>
          <a:effectRef idx="0"/>
          <a:fontRef idx="minor"/>
        </p:style>
        <p:txBody>
          <a:bodyPr wrap="none" lIns="90000" rIns="90000" tIns="46800" bIns="46800" anchor="ctr"/>
          <a:p>
            <a:pPr algn="ctr">
              <a:lnSpc>
                <a:spcPct val="100000"/>
              </a:lnSpc>
            </a:pPr>
            <a:r>
              <a:rPr b="1" lang="de-DE" sz="1400" spc="-1" strike="noStrike">
                <a:solidFill>
                  <a:srgbClr val="000000"/>
                </a:solidFill>
                <a:uFill>
                  <a:solidFill>
                    <a:srgbClr val="ffffff"/>
                  </a:solidFill>
                </a:uFill>
                <a:latin typeface="Calibri"/>
              </a:rPr>
              <a:t>Informations-</a:t>
            </a:r>
            <a:endParaRPr b="0" lang="de-DE" sz="1800" spc="-1" strike="noStrike">
              <a:solidFill>
                <a:srgbClr val="000000"/>
              </a:solidFill>
              <a:uFill>
                <a:solidFill>
                  <a:srgbClr val="ffffff"/>
                </a:solidFill>
              </a:uFill>
              <a:latin typeface="Arial"/>
            </a:endParaRPr>
          </a:p>
          <a:p>
            <a:pPr algn="ctr">
              <a:lnSpc>
                <a:spcPct val="100000"/>
              </a:lnSpc>
            </a:pPr>
            <a:r>
              <a:rPr b="1" lang="de-DE" sz="1400" spc="-1" strike="noStrike">
                <a:solidFill>
                  <a:srgbClr val="000000"/>
                </a:solidFill>
                <a:uFill>
                  <a:solidFill>
                    <a:srgbClr val="ffffff"/>
                  </a:solidFill>
                </a:uFill>
                <a:latin typeface="Calibri"/>
              </a:rPr>
              <a:t>Sicherheits-</a:t>
            </a:r>
            <a:endParaRPr b="0" lang="de-DE" sz="1800" spc="-1" strike="noStrike">
              <a:solidFill>
                <a:srgbClr val="000000"/>
              </a:solidFill>
              <a:uFill>
                <a:solidFill>
                  <a:srgbClr val="ffffff"/>
                </a:solidFill>
              </a:uFill>
              <a:latin typeface="Arial"/>
            </a:endParaRPr>
          </a:p>
          <a:p>
            <a:pPr algn="ctr">
              <a:lnSpc>
                <a:spcPct val="100000"/>
              </a:lnSpc>
            </a:pPr>
            <a:r>
              <a:rPr b="1" lang="de-DE" sz="1400" spc="-1" strike="noStrike">
                <a:solidFill>
                  <a:srgbClr val="000000"/>
                </a:solidFill>
                <a:uFill>
                  <a:solidFill>
                    <a:srgbClr val="ffffff"/>
                  </a:solidFill>
                </a:uFill>
                <a:latin typeface="Calibri"/>
              </a:rPr>
              <a:t>Richtlinien</a:t>
            </a:r>
            <a:endParaRPr b="0" lang="de-DE" sz="1800" spc="-1" strike="noStrike">
              <a:solidFill>
                <a:srgbClr val="000000"/>
              </a:solidFill>
              <a:uFill>
                <a:solidFill>
                  <a:srgbClr val="ffffff"/>
                </a:solidFill>
              </a:uFill>
              <a:latin typeface="Arial"/>
            </a:endParaRPr>
          </a:p>
        </p:txBody>
      </p:sp>
      <p:sp>
        <p:nvSpPr>
          <p:cNvPr id="932" name="CustomShape 20"/>
          <p:cNvSpPr/>
          <p:nvPr/>
        </p:nvSpPr>
        <p:spPr>
          <a:xfrm>
            <a:off x="4363560" y="5404320"/>
            <a:ext cx="457560" cy="381600"/>
          </a:xfrm>
          <a:prstGeom prst="stripedRightArrow">
            <a:avLst>
              <a:gd name="adj1" fmla="val 50000"/>
              <a:gd name="adj2" fmla="val 50000"/>
            </a:avLst>
          </a:prstGeom>
          <a:solidFill>
            <a:srgbClr val="00b050"/>
          </a:solidFill>
          <a:ln w="19080">
            <a:solidFill>
              <a:schemeClr val="tx1"/>
            </a:solidFill>
            <a:round/>
          </a:ln>
        </p:spPr>
        <p:style>
          <a:lnRef idx="0"/>
          <a:fillRef idx="0"/>
          <a:effectRef idx="0"/>
          <a:fontRef idx="minor"/>
        </p:style>
      </p:sp>
      <p:sp>
        <p:nvSpPr>
          <p:cNvPr id="933" name="CustomShape 21"/>
          <p:cNvSpPr/>
          <p:nvPr/>
        </p:nvSpPr>
        <p:spPr>
          <a:xfrm>
            <a:off x="5339880" y="5245920"/>
            <a:ext cx="394560" cy="316080"/>
          </a:xfrm>
          <a:prstGeom prst="stripedRightArrow">
            <a:avLst>
              <a:gd name="adj1" fmla="val 50000"/>
              <a:gd name="adj2" fmla="val 50000"/>
            </a:avLst>
          </a:prstGeom>
          <a:solidFill>
            <a:srgbClr val="00b050"/>
          </a:solidFill>
          <a:ln w="19080">
            <a:solidFill>
              <a:schemeClr val="tx1"/>
            </a:solidFill>
            <a:round/>
          </a:ln>
        </p:spPr>
        <p:style>
          <a:lnRef idx="0"/>
          <a:fillRef idx="0"/>
          <a:effectRef idx="0"/>
          <a:fontRef idx="minor"/>
        </p:style>
      </p:sp>
      <p:sp>
        <p:nvSpPr>
          <p:cNvPr id="934" name="CustomShape 22"/>
          <p:cNvSpPr/>
          <p:nvPr/>
        </p:nvSpPr>
        <p:spPr>
          <a:xfrm>
            <a:off x="5580000" y="5562720"/>
            <a:ext cx="394560" cy="316080"/>
          </a:xfrm>
          <a:prstGeom prst="stripedRightArrow">
            <a:avLst>
              <a:gd name="adj1" fmla="val 50000"/>
              <a:gd name="adj2" fmla="val 50000"/>
            </a:avLst>
          </a:prstGeom>
          <a:solidFill>
            <a:srgbClr val="00b050"/>
          </a:solidFill>
          <a:ln w="19080">
            <a:solidFill>
              <a:schemeClr val="tx1"/>
            </a:solidFill>
            <a:round/>
          </a:ln>
        </p:spPr>
        <p:style>
          <a:lnRef idx="0"/>
          <a:fillRef idx="0"/>
          <a:effectRef idx="0"/>
          <a:fontRef idx="minor"/>
        </p:style>
      </p:sp>
      <p:sp>
        <p:nvSpPr>
          <p:cNvPr id="935" name="CustomShape 23"/>
          <p:cNvSpPr/>
          <p:nvPr/>
        </p:nvSpPr>
        <p:spPr>
          <a:xfrm>
            <a:off x="5009040" y="5616360"/>
            <a:ext cx="394560" cy="316080"/>
          </a:xfrm>
          <a:prstGeom prst="stripedRightArrow">
            <a:avLst>
              <a:gd name="adj1" fmla="val 50000"/>
              <a:gd name="adj2" fmla="val 50000"/>
            </a:avLst>
          </a:prstGeom>
          <a:solidFill>
            <a:srgbClr val="00b050"/>
          </a:solidFill>
          <a:ln w="19080">
            <a:solidFill>
              <a:schemeClr val="tx1"/>
            </a:solidFill>
            <a:round/>
          </a:ln>
        </p:spPr>
        <p:style>
          <a:lnRef idx="0"/>
          <a:fillRef idx="0"/>
          <a:effectRef idx="0"/>
          <a:fontRef idx="minor"/>
        </p:style>
      </p:sp>
      <p:sp>
        <p:nvSpPr>
          <p:cNvPr id="936" name="CustomShape 24"/>
          <p:cNvSpPr/>
          <p:nvPr/>
        </p:nvSpPr>
        <p:spPr>
          <a:xfrm>
            <a:off x="3901680" y="5774400"/>
            <a:ext cx="394560" cy="316080"/>
          </a:xfrm>
          <a:prstGeom prst="stripedRightArrow">
            <a:avLst>
              <a:gd name="adj1" fmla="val 50000"/>
              <a:gd name="adj2" fmla="val 50000"/>
            </a:avLst>
          </a:prstGeom>
          <a:solidFill>
            <a:srgbClr val="00b050"/>
          </a:solidFill>
          <a:ln w="19080">
            <a:solidFill>
              <a:schemeClr val="tx1"/>
            </a:solidFill>
            <a:round/>
          </a:ln>
        </p:spPr>
        <p:style>
          <a:lnRef idx="0"/>
          <a:fillRef idx="0"/>
          <a:effectRef idx="0"/>
          <a:fontRef idx="minor"/>
        </p:style>
      </p:sp>
      <p:sp>
        <p:nvSpPr>
          <p:cNvPr id="937" name="CustomShape 25"/>
          <p:cNvSpPr/>
          <p:nvPr/>
        </p:nvSpPr>
        <p:spPr>
          <a:xfrm>
            <a:off x="3743640" y="5375160"/>
            <a:ext cx="394560" cy="316080"/>
          </a:xfrm>
          <a:prstGeom prst="stripedRightArrow">
            <a:avLst>
              <a:gd name="adj1" fmla="val 50000"/>
              <a:gd name="adj2" fmla="val 50000"/>
            </a:avLst>
          </a:prstGeom>
          <a:solidFill>
            <a:srgbClr val="00b050"/>
          </a:solidFill>
          <a:ln w="19080">
            <a:solidFill>
              <a:schemeClr val="tx1"/>
            </a:solidFill>
            <a:round/>
          </a:ln>
        </p:spPr>
        <p:style>
          <a:lnRef idx="0"/>
          <a:fillRef idx="0"/>
          <a:effectRef idx="0"/>
          <a:fontRef idx="minor"/>
        </p:style>
      </p:sp>
      <p:sp>
        <p:nvSpPr>
          <p:cNvPr id="938" name="CustomShape 26"/>
          <p:cNvSpPr/>
          <p:nvPr/>
        </p:nvSpPr>
        <p:spPr>
          <a:xfrm>
            <a:off x="2770560" y="2880000"/>
            <a:ext cx="431640" cy="375480"/>
          </a:xfrm>
          <a:prstGeom prst="ellipse">
            <a:avLst/>
          </a:prstGeom>
          <a:noFill/>
          <a:ln w="38160">
            <a:solidFill>
              <a:srgbClr val="ff0000"/>
            </a:solidFill>
            <a:round/>
          </a:ln>
        </p:spPr>
        <p:style>
          <a:lnRef idx="0"/>
          <a:fillRef idx="0"/>
          <a:effectRef idx="0"/>
          <a:fontRef idx="minor"/>
        </p:style>
      </p:sp>
      <p:sp>
        <p:nvSpPr>
          <p:cNvPr id="939" name="CustomShape 27"/>
          <p:cNvSpPr/>
          <p:nvPr/>
        </p:nvSpPr>
        <p:spPr>
          <a:xfrm>
            <a:off x="3956040" y="2810520"/>
            <a:ext cx="431640" cy="375480"/>
          </a:xfrm>
          <a:prstGeom prst="ellipse">
            <a:avLst/>
          </a:prstGeom>
          <a:noFill/>
          <a:ln w="38160">
            <a:solidFill>
              <a:srgbClr val="ff0000"/>
            </a:solidFill>
            <a:round/>
          </a:ln>
        </p:spPr>
        <p:style>
          <a:lnRef idx="0"/>
          <a:fillRef idx="0"/>
          <a:effectRef idx="0"/>
          <a:fontRef idx="minor"/>
        </p:style>
      </p:sp>
      <p:sp>
        <p:nvSpPr>
          <p:cNvPr id="940" name="CustomShape 28"/>
          <p:cNvSpPr/>
          <p:nvPr/>
        </p:nvSpPr>
        <p:spPr>
          <a:xfrm>
            <a:off x="5362920" y="2627280"/>
            <a:ext cx="431640" cy="375480"/>
          </a:xfrm>
          <a:prstGeom prst="ellipse">
            <a:avLst/>
          </a:prstGeom>
          <a:noFill/>
          <a:ln w="38160">
            <a:solidFill>
              <a:srgbClr val="ff0000"/>
            </a:solidFill>
            <a:round/>
          </a:ln>
        </p:spPr>
        <p:style>
          <a:lnRef idx="0"/>
          <a:fillRef idx="0"/>
          <a:effectRef idx="0"/>
          <a:fontRef idx="minor"/>
        </p:style>
      </p:sp>
      <p:sp>
        <p:nvSpPr>
          <p:cNvPr id="941" name="CustomShape 29"/>
          <p:cNvSpPr/>
          <p:nvPr/>
        </p:nvSpPr>
        <p:spPr>
          <a:xfrm>
            <a:off x="4013280" y="4011480"/>
            <a:ext cx="1061280" cy="466560"/>
          </a:xfrm>
          <a:prstGeom prst="ellipse">
            <a:avLst/>
          </a:prstGeom>
          <a:noFill/>
          <a:ln w="38160">
            <a:solidFill>
              <a:srgbClr val="ff0000"/>
            </a:solidFill>
            <a:round/>
          </a:ln>
        </p:spPr>
        <p:style>
          <a:lnRef idx="0"/>
          <a:fillRef idx="0"/>
          <a:effectRef idx="0"/>
          <a:fontRef idx="minor"/>
        </p:style>
      </p:sp>
      <p:sp>
        <p:nvSpPr>
          <p:cNvPr id="942" name="CustomShape 30"/>
          <p:cNvSpPr/>
          <p:nvPr/>
        </p:nvSpPr>
        <p:spPr>
          <a:xfrm>
            <a:off x="4252680" y="5375160"/>
            <a:ext cx="654120" cy="429120"/>
          </a:xfrm>
          <a:prstGeom prst="ellipse">
            <a:avLst/>
          </a:prstGeom>
          <a:noFill/>
          <a:ln w="38160">
            <a:solidFill>
              <a:srgbClr val="ff0000"/>
            </a:solidFill>
            <a:round/>
          </a:ln>
        </p:spPr>
        <p:style>
          <a:lnRef idx="0"/>
          <a:fillRef idx="0"/>
          <a:effectRef idx="0"/>
          <a:fontRef idx="minor"/>
        </p:style>
      </p:sp>
      <p:sp>
        <p:nvSpPr>
          <p:cNvPr id="943" name="CustomShape 31"/>
          <p:cNvSpPr/>
          <p:nvPr/>
        </p:nvSpPr>
        <p:spPr>
          <a:xfrm>
            <a:off x="3139200" y="3200400"/>
            <a:ext cx="1028880" cy="879120"/>
          </a:xfrm>
          <a:custGeom>
            <a:avLst/>
            <a:gdLst/>
            <a:ahLst/>
            <a:rect l="l" t="t" r="r" b="b"/>
            <a:pathLst>
              <a:path w="21600" h="21600">
                <a:moveTo>
                  <a:pt x="0" y="0"/>
                </a:moveTo>
                <a:lnTo>
                  <a:pt x="21600" y="21600"/>
                </a:lnTo>
              </a:path>
            </a:pathLst>
          </a:custGeom>
          <a:solidFill>
            <a:schemeClr val="accent1"/>
          </a:solidFill>
          <a:ln w="38160">
            <a:solidFill>
              <a:srgbClr val="ff0000"/>
            </a:solidFill>
            <a:round/>
            <a:tailEnd len="med" type="arrow" w="med"/>
          </a:ln>
        </p:spPr>
        <p:style>
          <a:lnRef idx="0"/>
          <a:fillRef idx="0"/>
          <a:effectRef idx="0"/>
          <a:fontRef idx="minor"/>
        </p:style>
      </p:sp>
      <p:sp>
        <p:nvSpPr>
          <p:cNvPr id="944" name="CustomShape 32"/>
          <p:cNvSpPr/>
          <p:nvPr/>
        </p:nvSpPr>
        <p:spPr>
          <a:xfrm>
            <a:off x="4163760" y="3172680"/>
            <a:ext cx="379800" cy="838440"/>
          </a:xfrm>
          <a:custGeom>
            <a:avLst/>
            <a:gdLst/>
            <a:ahLst/>
            <a:rect l="l" t="t" r="r" b="b"/>
            <a:pathLst>
              <a:path w="21600" h="21600">
                <a:moveTo>
                  <a:pt x="0" y="0"/>
                </a:moveTo>
                <a:lnTo>
                  <a:pt x="21600" y="21600"/>
                </a:lnTo>
              </a:path>
            </a:pathLst>
          </a:custGeom>
          <a:solidFill>
            <a:schemeClr val="accent1"/>
          </a:solidFill>
          <a:ln w="38160">
            <a:solidFill>
              <a:srgbClr val="ff0000"/>
            </a:solidFill>
            <a:round/>
            <a:tailEnd len="med" type="arrow" w="med"/>
          </a:ln>
        </p:spPr>
        <p:style>
          <a:lnRef idx="0"/>
          <a:fillRef idx="0"/>
          <a:effectRef idx="0"/>
          <a:fontRef idx="minor"/>
        </p:style>
      </p:sp>
      <p:sp>
        <p:nvSpPr>
          <p:cNvPr id="945" name="CustomShape 33"/>
          <p:cNvSpPr/>
          <p:nvPr/>
        </p:nvSpPr>
        <p:spPr>
          <a:xfrm flipH="1">
            <a:off x="4907160" y="3002760"/>
            <a:ext cx="671040" cy="1076760"/>
          </a:xfrm>
          <a:custGeom>
            <a:avLst/>
            <a:gdLst/>
            <a:ahLst/>
            <a:rect l="l" t="t" r="r" b="b"/>
            <a:pathLst>
              <a:path w="21600" h="21600">
                <a:moveTo>
                  <a:pt x="0" y="0"/>
                </a:moveTo>
                <a:lnTo>
                  <a:pt x="21600" y="21600"/>
                </a:lnTo>
              </a:path>
            </a:pathLst>
          </a:custGeom>
          <a:solidFill>
            <a:schemeClr val="accent1"/>
          </a:solidFill>
          <a:ln w="38160">
            <a:solidFill>
              <a:srgbClr val="ff0000"/>
            </a:solidFill>
            <a:round/>
            <a:tailEnd len="med" type="arrow" w="med"/>
          </a:ln>
        </p:spPr>
        <p:style>
          <a:lnRef idx="0"/>
          <a:fillRef idx="0"/>
          <a:effectRef idx="0"/>
          <a:fontRef idx="minor"/>
        </p:style>
      </p:sp>
      <p:sp>
        <p:nvSpPr>
          <p:cNvPr id="946" name="CustomShape 34"/>
          <p:cNvSpPr/>
          <p:nvPr/>
        </p:nvSpPr>
        <p:spPr>
          <a:xfrm>
            <a:off x="4543920" y="4478400"/>
            <a:ext cx="35640" cy="896400"/>
          </a:xfrm>
          <a:custGeom>
            <a:avLst/>
            <a:gdLst/>
            <a:ahLst/>
            <a:rect l="l" t="t" r="r" b="b"/>
            <a:pathLst>
              <a:path w="21600" h="21600">
                <a:moveTo>
                  <a:pt x="0" y="0"/>
                </a:moveTo>
                <a:lnTo>
                  <a:pt x="21600" y="21600"/>
                </a:lnTo>
              </a:path>
            </a:pathLst>
          </a:custGeom>
          <a:solidFill>
            <a:schemeClr val="accent1"/>
          </a:solidFill>
          <a:ln w="38160">
            <a:solidFill>
              <a:srgbClr val="ff0000"/>
            </a:solidFill>
            <a:round/>
            <a:tailEnd len="med" type="arrow" w="med"/>
          </a:ln>
        </p:spPr>
        <p:style>
          <a:lnRef idx="0"/>
          <a:fillRef idx="0"/>
          <a:effectRef idx="0"/>
          <a:fontRef idx="minor"/>
        </p:style>
      </p:sp>
    </p:spTree>
  </p:cSld>
</p:sld>
</file>

<file path=ppt/slides/slide1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7"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ISM: Fortlaufende Prozessaktivitäten</a:t>
            </a:r>
            <a:endParaRPr b="0" lang="en-US" sz="1800" spc="-1" strike="noStrike">
              <a:solidFill>
                <a:srgbClr val="000000"/>
              </a:solidFill>
              <a:uFill>
                <a:solidFill>
                  <a:srgbClr val="ffffff"/>
                </a:solidFill>
              </a:uFill>
              <a:latin typeface="Calibri"/>
            </a:endParaRPr>
          </a:p>
        </p:txBody>
      </p:sp>
      <p:sp>
        <p:nvSpPr>
          <p:cNvPr id="948"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Verwaltung von (Information) Assets:</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Hinzufügen eines Information Assets zum Asset Inventar</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Aktualisierung der Beschreibung oder Klassifizierung eines Information Assets im Asset Inventar</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Entfernung eines Assets aus dem Asset Inventar</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Management von Risiken:</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Identifizierung und Bewertung neuer oder geänderter Risiken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Regelmäßige Review und / oder Wiederholung der Risikobewertungen</a:t>
            </a:r>
            <a:endParaRPr b="0" lang="en-US" sz="2000" spc="-1" strike="noStrike">
              <a:solidFill>
                <a:srgbClr val="000000"/>
              </a:solidFill>
              <a:uFill>
                <a:solidFill>
                  <a:srgbClr val="ffffff"/>
                </a:solidFill>
              </a:uFill>
              <a:latin typeface="Calibri"/>
            </a:endParaRPr>
          </a:p>
        </p:txBody>
      </p:sp>
      <p:sp>
        <p:nvSpPr>
          <p:cNvPr id="949" name="TextShape 3"/>
          <p:cNvSpPr txBox="1"/>
          <p:nvPr/>
        </p:nvSpPr>
        <p:spPr>
          <a:xfrm>
            <a:off x="6553080" y="6430680"/>
            <a:ext cx="2133360" cy="364680"/>
          </a:xfrm>
          <a:prstGeom prst="rect">
            <a:avLst/>
          </a:prstGeom>
          <a:noFill/>
          <a:ln>
            <a:noFill/>
          </a:ln>
        </p:spPr>
        <p:txBody>
          <a:bodyPr anchor="ctr"/>
          <a:p>
            <a:pPr algn="r">
              <a:lnSpc>
                <a:spcPct val="100000"/>
              </a:lnSpc>
            </a:pPr>
            <a:fld id="{D89F0887-1536-45C0-B9F2-FFAD6391A971}"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0"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ISM: Fortlaufende Prozessaktivitäten</a:t>
            </a:r>
            <a:endParaRPr b="0" lang="en-US" sz="1800" spc="-1" strike="noStrike">
              <a:solidFill>
                <a:srgbClr val="000000"/>
              </a:solidFill>
              <a:uFill>
                <a:solidFill>
                  <a:srgbClr val="ffffff"/>
                </a:solidFill>
              </a:uFill>
              <a:latin typeface="Calibri"/>
            </a:endParaRPr>
          </a:p>
        </p:txBody>
      </p:sp>
      <p:sp>
        <p:nvSpPr>
          <p:cNvPr id="951"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Pflege der Informationssicherheitsrichtlinien:</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Erstellung, Freigabe und Kommunikation einer neuen Richtlinie</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Aktualisierung bestehender Richtlinien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Außerkraftsetzen bestehender Richtlinien</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Planung und Umsetzung von Maßnahmen zur Informationssicherheit:</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Erstellung neuer Maßnahmen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Aktualisierung der Spezifikation bestehender Maßnahmen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Außerbetriebnahme bestehender Maßnahmen</a:t>
            </a:r>
            <a:endParaRPr b="0" lang="en-US" sz="2000" spc="-1" strike="noStrike">
              <a:solidFill>
                <a:srgbClr val="000000"/>
              </a:solidFill>
              <a:uFill>
                <a:solidFill>
                  <a:srgbClr val="ffffff"/>
                </a:solidFill>
              </a:uFill>
              <a:latin typeface="Calibri"/>
            </a:endParaRPr>
          </a:p>
        </p:txBody>
      </p:sp>
      <p:sp>
        <p:nvSpPr>
          <p:cNvPr id="952" name="TextShape 3"/>
          <p:cNvSpPr txBox="1"/>
          <p:nvPr/>
        </p:nvSpPr>
        <p:spPr>
          <a:xfrm>
            <a:off x="6553080" y="6430680"/>
            <a:ext cx="2133360" cy="364680"/>
          </a:xfrm>
          <a:prstGeom prst="rect">
            <a:avLst/>
          </a:prstGeom>
          <a:noFill/>
          <a:ln>
            <a:noFill/>
          </a:ln>
        </p:spPr>
        <p:txBody>
          <a:bodyPr anchor="ctr"/>
          <a:p>
            <a:pPr algn="r">
              <a:lnSpc>
                <a:spcPct val="100000"/>
              </a:lnSpc>
            </a:pPr>
            <a:fld id="{9338ADED-274E-49F5-BDC0-2D576B655B8A}"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3"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ISM: Fortlaufende Prozessaktivitäten</a:t>
            </a:r>
            <a:endParaRPr b="0" lang="en-US" sz="1800" spc="-1" strike="noStrike">
              <a:solidFill>
                <a:srgbClr val="000000"/>
              </a:solidFill>
              <a:uFill>
                <a:solidFill>
                  <a:srgbClr val="ffffff"/>
                </a:solidFill>
              </a:uFill>
              <a:latin typeface="Calibri"/>
            </a:endParaRPr>
          </a:p>
        </p:txBody>
      </p:sp>
      <p:sp>
        <p:nvSpPr>
          <p:cNvPr id="954" name="TextShape 2"/>
          <p:cNvSpPr txBox="1"/>
          <p:nvPr/>
        </p:nvSpPr>
        <p:spPr>
          <a:xfrm>
            <a:off x="457200" y="1696680"/>
            <a:ext cx="8229240" cy="509868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Management von Informationssicherheitsereignissen und -vorfällen:</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Überwachung, Aufzeichnung und Klassifizierung von Informationssicherheitsereignissen </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Identifizierung und Behandlung von Vorfällen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Definition und Überwachung von Folgemaßnahmen</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Durchführung von Zugriffskontrollen</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Bearbeitung von Anfragen nach Zugriffsrechten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Bereitstellung von Zugriffsrechten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Änderung oder Widerruf von Zugriffsrechten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Regelmäßige Review der Zugriffsrechte</a:t>
            </a:r>
            <a:endParaRPr b="0" lang="en-US" sz="2000" spc="-1" strike="noStrike">
              <a:solidFill>
                <a:srgbClr val="000000"/>
              </a:solidFill>
              <a:uFill>
                <a:solidFill>
                  <a:srgbClr val="ffffff"/>
                </a:solidFill>
              </a:uFill>
              <a:latin typeface="Calibri"/>
            </a:endParaRPr>
          </a:p>
        </p:txBody>
      </p:sp>
      <p:sp>
        <p:nvSpPr>
          <p:cNvPr id="955" name="TextShape 3"/>
          <p:cNvSpPr txBox="1"/>
          <p:nvPr/>
        </p:nvSpPr>
        <p:spPr>
          <a:xfrm>
            <a:off x="6553080" y="6430680"/>
            <a:ext cx="2133360" cy="364680"/>
          </a:xfrm>
          <a:prstGeom prst="rect">
            <a:avLst/>
          </a:prstGeom>
          <a:noFill/>
          <a:ln>
            <a:noFill/>
          </a:ln>
        </p:spPr>
        <p:txBody>
          <a:bodyPr anchor="ctr"/>
          <a:p>
            <a:pPr algn="r">
              <a:lnSpc>
                <a:spcPct val="100000"/>
              </a:lnSpc>
            </a:pPr>
            <a:fld id="{443E60F5-E6A6-4B83-A7D5-15D814117607}"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Was ist ein Prozess?</a:t>
            </a:r>
            <a:endParaRPr b="0" lang="en-US" sz="1800" spc="-1" strike="noStrike">
              <a:solidFill>
                <a:srgbClr val="000000"/>
              </a:solidFill>
              <a:uFill>
                <a:solidFill>
                  <a:srgbClr val="ffffff"/>
                </a:solidFill>
              </a:uFill>
              <a:latin typeface="Calibri"/>
            </a:endParaRPr>
          </a:p>
        </p:txBody>
      </p:sp>
      <p:sp>
        <p:nvSpPr>
          <p:cNvPr id="244"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Wie setzt sich ein Prozess zusammen?</a:t>
            </a:r>
            <a:endParaRPr b="0" lang="en-US" sz="2800" spc="-1" strike="noStrike">
              <a:solidFill>
                <a:srgbClr val="000000"/>
              </a:solidFill>
              <a:uFill>
                <a:solidFill>
                  <a:srgbClr val="ffffff"/>
                </a:solidFill>
              </a:uFill>
              <a:latin typeface="Calibri"/>
            </a:endParaRPr>
          </a:p>
        </p:txBody>
      </p:sp>
      <p:sp>
        <p:nvSpPr>
          <p:cNvPr id="245" name="TextShape 3"/>
          <p:cNvSpPr txBox="1"/>
          <p:nvPr/>
        </p:nvSpPr>
        <p:spPr>
          <a:xfrm>
            <a:off x="6553080" y="6430680"/>
            <a:ext cx="2133360" cy="364680"/>
          </a:xfrm>
          <a:prstGeom prst="rect">
            <a:avLst/>
          </a:prstGeom>
          <a:noFill/>
          <a:ln>
            <a:noFill/>
          </a:ln>
        </p:spPr>
        <p:txBody>
          <a:bodyPr anchor="ctr"/>
          <a:p>
            <a:pPr algn="r">
              <a:lnSpc>
                <a:spcPct val="100000"/>
              </a:lnSpc>
            </a:pPr>
            <a:fld id="{465CADD3-F6E6-4F1A-8F35-124239956DA2}"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246" name="Table 4"/>
          <p:cNvGraphicFramePr/>
          <p:nvPr/>
        </p:nvGraphicFramePr>
        <p:xfrm>
          <a:off x="457200" y="5211360"/>
          <a:ext cx="8229240" cy="95112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934920">
                <a:tc>
                  <a:txBody>
                    <a:bodyPr lIns="68400" rIns="68400" tIns="0" bIns="0"/>
                    <a:p>
                      <a:pPr>
                        <a:lnSpc>
                          <a:spcPct val="100000"/>
                        </a:lnSpc>
                      </a:pPr>
                      <a:r>
                        <a:rPr b="0" lang="de-DE" sz="2000" spc="-1" strike="noStrike">
                          <a:solidFill>
                            <a:srgbClr val="000000"/>
                          </a:solidFill>
                          <a:uFill>
                            <a:solidFill>
                              <a:srgbClr val="ffffff"/>
                            </a:solidFill>
                          </a:uFill>
                          <a:latin typeface="Calibri"/>
                        </a:rPr>
                        <a:t>Rolle:</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Zusammenfassung von Verantwortlichkeiten und damit verbundenen Verhaltensweisen oder Aktionen, welche einer Person oder Gruppe zugewiesen werden können</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
        <p:nvSpPr>
          <p:cNvPr id="247" name="CustomShape 5"/>
          <p:cNvSpPr/>
          <p:nvPr/>
        </p:nvSpPr>
        <p:spPr>
          <a:xfrm rot="10800000">
            <a:off x="7444080" y="2820960"/>
            <a:ext cx="5472360" cy="543240"/>
          </a:xfrm>
          <a:prstGeom prst="homePlate">
            <a:avLst>
              <a:gd name="adj"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106560" rIns="239760" tIns="57240" bIns="57240" anchor="ctr"/>
          <a:p>
            <a:pPr algn="ctr">
              <a:lnSpc>
                <a:spcPct val="90000"/>
              </a:lnSpc>
            </a:pPr>
            <a:r>
              <a:rPr b="0" lang="de-DE" sz="1500" spc="-1" strike="noStrike">
                <a:solidFill>
                  <a:srgbClr val="ffffff"/>
                </a:solidFill>
                <a:uFill>
                  <a:solidFill>
                    <a:srgbClr val="ffffff"/>
                  </a:solidFill>
                </a:uFill>
                <a:latin typeface="Calibri"/>
              </a:rPr>
              <a:t>Ziel(e), Zielsetzungen</a:t>
            </a:r>
            <a:endParaRPr b="0" lang="de-DE" sz="1800" spc="-1" strike="noStrike">
              <a:solidFill>
                <a:srgbClr val="000000"/>
              </a:solidFill>
              <a:uFill>
                <a:solidFill>
                  <a:srgbClr val="ffffff"/>
                </a:solidFill>
              </a:uFill>
              <a:latin typeface="Arial"/>
            </a:endParaRPr>
          </a:p>
        </p:txBody>
      </p:sp>
      <p:sp>
        <p:nvSpPr>
          <p:cNvPr id="248" name="CustomShape 6"/>
          <p:cNvSpPr/>
          <p:nvPr/>
        </p:nvSpPr>
        <p:spPr>
          <a:xfrm>
            <a:off x="1699920" y="2277360"/>
            <a:ext cx="543240" cy="543240"/>
          </a:xfrm>
          <a:prstGeom prst="ellipse">
            <a:avLst/>
          </a:prstGeom>
          <a:blipFill>
            <a:blip r:embed="rId1"/>
            <a:stretch>
              <a:fillRect/>
            </a:stretch>
          </a:blipFill>
          <a:ln>
            <a:solidFill>
              <a:schemeClr val="lt1">
                <a:hueOff val="0"/>
                <a:satOff val="0"/>
                <a:lumOff val="0"/>
                <a:alphaOff val="0"/>
              </a:schemeClr>
            </a:solidFill>
            <a:round/>
          </a:ln>
        </p:spPr>
        <p:style>
          <a:lnRef idx="2"/>
          <a:fillRef idx="0"/>
          <a:effectRef idx="0"/>
          <a:fontRef idx="minor"/>
        </p:style>
      </p:sp>
      <p:sp>
        <p:nvSpPr>
          <p:cNvPr id="249" name="CustomShape 7"/>
          <p:cNvSpPr/>
          <p:nvPr/>
        </p:nvSpPr>
        <p:spPr>
          <a:xfrm rot="10800000">
            <a:off x="7444080" y="3500640"/>
            <a:ext cx="5472360" cy="543240"/>
          </a:xfrm>
          <a:prstGeom prst="homePlate">
            <a:avLst>
              <a:gd name="adj"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106560" rIns="239760" tIns="57240" bIns="57240" anchor="ctr"/>
          <a:p>
            <a:pPr algn="ctr">
              <a:lnSpc>
                <a:spcPct val="90000"/>
              </a:lnSpc>
            </a:pPr>
            <a:r>
              <a:rPr b="0" lang="de-DE" sz="1500" spc="-1" strike="noStrike">
                <a:solidFill>
                  <a:srgbClr val="ffffff"/>
                </a:solidFill>
                <a:uFill>
                  <a:solidFill>
                    <a:srgbClr val="ffffff"/>
                  </a:solidFill>
                </a:uFill>
                <a:latin typeface="Calibri"/>
              </a:rPr>
              <a:t>Klar definierte Inputs (Eingaben), </a:t>
            </a:r>
            <a:r>
              <a:rPr b="0" lang="de-DE" sz="1500" spc="-1" strike="noStrike">
                <a:solidFill>
                  <a:srgbClr val="ffffff"/>
                </a:solidFill>
                <a:uFill>
                  <a:solidFill>
                    <a:srgbClr val="ffffff"/>
                  </a:solidFill>
                </a:uFill>
                <a:latin typeface="Calibri"/>
              </a:rPr>
              <a:t>
</a:t>
            </a:r>
            <a:r>
              <a:rPr b="0" lang="de-DE" sz="1500" spc="-1" strike="noStrike">
                <a:solidFill>
                  <a:srgbClr val="ffffff"/>
                </a:solidFill>
                <a:uFill>
                  <a:solidFill>
                    <a:srgbClr val="ffffff"/>
                  </a:solidFill>
                </a:uFill>
                <a:latin typeface="Calibri"/>
              </a:rPr>
              <a:t>Auslöser und Outputs (Ergebnisse)</a:t>
            </a:r>
            <a:endParaRPr b="0" lang="de-DE" sz="1800" spc="-1" strike="noStrike">
              <a:solidFill>
                <a:srgbClr val="000000"/>
              </a:solidFill>
              <a:uFill>
                <a:solidFill>
                  <a:srgbClr val="ffffff"/>
                </a:solidFill>
              </a:uFill>
              <a:latin typeface="Arial"/>
            </a:endParaRPr>
          </a:p>
        </p:txBody>
      </p:sp>
      <p:sp>
        <p:nvSpPr>
          <p:cNvPr id="250" name="CustomShape 8"/>
          <p:cNvSpPr/>
          <p:nvPr/>
        </p:nvSpPr>
        <p:spPr>
          <a:xfrm>
            <a:off x="1699920" y="2957040"/>
            <a:ext cx="543240" cy="543240"/>
          </a:xfrm>
          <a:prstGeom prst="ellipse">
            <a:avLst/>
          </a:prstGeom>
          <a:blipFill>
            <a:blip r:embed="rId2"/>
            <a:stretch>
              <a:fillRect/>
            </a:stretch>
          </a:blipFill>
          <a:ln>
            <a:solidFill>
              <a:schemeClr val="lt1">
                <a:hueOff val="0"/>
                <a:satOff val="0"/>
                <a:lumOff val="0"/>
                <a:alphaOff val="0"/>
              </a:schemeClr>
            </a:solidFill>
            <a:round/>
          </a:ln>
        </p:spPr>
        <p:style>
          <a:lnRef idx="2"/>
          <a:fillRef idx="0"/>
          <a:effectRef idx="0"/>
          <a:fontRef idx="minor"/>
        </p:style>
      </p:sp>
      <p:sp>
        <p:nvSpPr>
          <p:cNvPr id="251" name="CustomShape 9"/>
          <p:cNvSpPr/>
          <p:nvPr/>
        </p:nvSpPr>
        <p:spPr>
          <a:xfrm rot="10800000">
            <a:off x="7444080" y="4180320"/>
            <a:ext cx="5472360" cy="543240"/>
          </a:xfrm>
          <a:prstGeom prst="homePlate">
            <a:avLst>
              <a:gd name="adj"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106560" rIns="239760" tIns="57240" bIns="57240" anchor="ctr"/>
          <a:p>
            <a:pPr algn="ctr">
              <a:lnSpc>
                <a:spcPct val="90000"/>
              </a:lnSpc>
            </a:pPr>
            <a:r>
              <a:rPr b="0" lang="de-DE" sz="1500" spc="-1" strike="noStrike">
                <a:solidFill>
                  <a:srgbClr val="ffffff"/>
                </a:solidFill>
                <a:uFill>
                  <a:solidFill>
                    <a:srgbClr val="ffffff"/>
                  </a:solidFill>
                </a:uFill>
                <a:latin typeface="Calibri"/>
              </a:rPr>
              <a:t>Reihe zusammenhängender Aktivitäten </a:t>
            </a:r>
            <a:r>
              <a:rPr b="0" lang="de-DE" sz="1500" spc="-1" strike="noStrike">
                <a:solidFill>
                  <a:srgbClr val="ffffff"/>
                </a:solidFill>
                <a:uFill>
                  <a:solidFill>
                    <a:srgbClr val="ffffff"/>
                  </a:solidFill>
                </a:uFill>
                <a:latin typeface="Calibri"/>
              </a:rPr>
              <a:t>
</a:t>
            </a:r>
            <a:r>
              <a:rPr b="0" lang="de-DE" sz="1500" spc="-1" strike="noStrike">
                <a:solidFill>
                  <a:srgbClr val="ffffff"/>
                </a:solidFill>
                <a:uFill>
                  <a:solidFill>
                    <a:srgbClr val="ffffff"/>
                  </a:solidFill>
                </a:uFill>
                <a:latin typeface="Calibri"/>
              </a:rPr>
              <a:t>(über verschiedene Funktionen)</a:t>
            </a:r>
            <a:endParaRPr b="0" lang="de-DE" sz="1800" spc="-1" strike="noStrike">
              <a:solidFill>
                <a:srgbClr val="000000"/>
              </a:solidFill>
              <a:uFill>
                <a:solidFill>
                  <a:srgbClr val="ffffff"/>
                </a:solidFill>
              </a:uFill>
              <a:latin typeface="Arial"/>
            </a:endParaRPr>
          </a:p>
        </p:txBody>
      </p:sp>
      <p:sp>
        <p:nvSpPr>
          <p:cNvPr id="252" name="CustomShape 10"/>
          <p:cNvSpPr/>
          <p:nvPr/>
        </p:nvSpPr>
        <p:spPr>
          <a:xfrm>
            <a:off x="1699920" y="3636720"/>
            <a:ext cx="543240" cy="543240"/>
          </a:xfrm>
          <a:prstGeom prst="ellipse">
            <a:avLst/>
          </a:prstGeom>
          <a:blipFill>
            <a:blip r:embed="rId3"/>
            <a:stretch>
              <a:fillRect l="-564251" t="0" r="-564251" b="0"/>
            </a:stretch>
          </a:blipFill>
          <a:ln>
            <a:solidFill>
              <a:schemeClr val="lt1">
                <a:hueOff val="0"/>
                <a:satOff val="0"/>
                <a:lumOff val="0"/>
                <a:alphaOff val="0"/>
              </a:schemeClr>
            </a:solidFill>
            <a:round/>
          </a:ln>
        </p:spPr>
        <p:style>
          <a:lnRef idx="2"/>
          <a:fillRef idx="0"/>
          <a:effectRef idx="0"/>
          <a:fontRef idx="minor"/>
        </p:style>
      </p:sp>
      <p:sp>
        <p:nvSpPr>
          <p:cNvPr id="253" name="CustomShape 11"/>
          <p:cNvSpPr/>
          <p:nvPr/>
        </p:nvSpPr>
        <p:spPr>
          <a:xfrm rot="10800000">
            <a:off x="7444080" y="4859640"/>
            <a:ext cx="5472360" cy="543240"/>
          </a:xfrm>
          <a:prstGeom prst="homePlate">
            <a:avLst>
              <a:gd name="adj"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106560" rIns="239760" tIns="57240" bIns="57240" anchor="ctr"/>
          <a:p>
            <a:pPr algn="ctr">
              <a:lnSpc>
                <a:spcPct val="90000"/>
              </a:lnSpc>
            </a:pPr>
            <a:r>
              <a:rPr b="0" lang="de-DE" sz="1500" spc="-1" strike="noStrike">
                <a:solidFill>
                  <a:srgbClr val="ffffff"/>
                </a:solidFill>
                <a:uFill>
                  <a:solidFill>
                    <a:srgbClr val="ffffff"/>
                  </a:solidFill>
                </a:uFill>
                <a:latin typeface="Calibri"/>
              </a:rPr>
              <a:t>Rollen und Verantwortlichkeiten</a:t>
            </a:r>
            <a:endParaRPr b="0" lang="de-DE" sz="1800" spc="-1" strike="noStrike">
              <a:solidFill>
                <a:srgbClr val="000000"/>
              </a:solidFill>
              <a:uFill>
                <a:solidFill>
                  <a:srgbClr val="ffffff"/>
                </a:solidFill>
              </a:uFill>
              <a:latin typeface="Arial"/>
            </a:endParaRPr>
          </a:p>
        </p:txBody>
      </p:sp>
      <p:sp>
        <p:nvSpPr>
          <p:cNvPr id="254" name="CustomShape 12"/>
          <p:cNvSpPr/>
          <p:nvPr/>
        </p:nvSpPr>
        <p:spPr>
          <a:xfrm>
            <a:off x="1699920" y="4316040"/>
            <a:ext cx="543240" cy="543240"/>
          </a:xfrm>
          <a:prstGeom prst="ellipse">
            <a:avLst/>
          </a:prstGeom>
          <a:blipFill>
            <a:blip r:embed="rId4"/>
            <a:stretch>
              <a:fillRect l="-52317" t="0" r="-52317" b="0"/>
            </a:stretch>
          </a:blipFill>
          <a:ln>
            <a:solidFill>
              <a:schemeClr val="lt1">
                <a:hueOff val="0"/>
                <a:satOff val="0"/>
                <a:lumOff val="0"/>
                <a:alphaOff val="0"/>
              </a:schemeClr>
            </a:solidFill>
            <a:round/>
          </a:ln>
        </p:spPr>
        <p:style>
          <a:lnRef idx="2"/>
          <a:fillRef idx="0"/>
          <a:effectRef idx="0"/>
          <a:fontRef idx="minor"/>
        </p:style>
      </p:sp>
    </p:spTree>
  </p:cSld>
</p:sld>
</file>

<file path=ppt/slides/slide1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ISM: Rollen und Verantwortlichkeiten</a:t>
            </a:r>
            <a:endParaRPr b="0" lang="en-US" sz="1800" spc="-1" strike="noStrike">
              <a:solidFill>
                <a:srgbClr val="000000"/>
              </a:solidFill>
              <a:uFill>
                <a:solidFill>
                  <a:srgbClr val="ffffff"/>
                </a:solidFill>
              </a:uFill>
              <a:latin typeface="Calibri"/>
            </a:endParaRPr>
          </a:p>
        </p:txBody>
      </p:sp>
      <p:graphicFrame>
        <p:nvGraphicFramePr>
          <p:cNvPr id="957" name="Table 2"/>
          <p:cNvGraphicFramePr/>
          <p:nvPr/>
        </p:nvGraphicFramePr>
        <p:xfrm>
          <a:off x="457200" y="1697040"/>
          <a:ext cx="8229240" cy="1112040"/>
        </p:xfrm>
        <a:graphic>
          <a:graphicData uri="http://schemas.openxmlformats.org/drawingml/2006/table">
            <a:tbl>
              <a:tblPr/>
              <a:tblGrid>
                <a:gridCol w="1723680"/>
                <a:gridCol w="4176720"/>
                <a:gridCol w="2328840"/>
              </a:tblGrid>
              <a:tr h="546120">
                <a:tc>
                  <a:txBody>
                    <a:bodyPr/>
                    <a:p>
                      <a:pPr>
                        <a:lnSpc>
                          <a:spcPct val="100000"/>
                        </a:lnSpc>
                      </a:pPr>
                      <a:r>
                        <a:rPr b="1" lang="de-DE" sz="1800" spc="-1" strike="noStrike">
                          <a:solidFill>
                            <a:srgbClr val="ffffff"/>
                          </a:solidFill>
                          <a:uFill>
                            <a:solidFill>
                              <a:srgbClr val="ffffff"/>
                            </a:solidFill>
                          </a:uFill>
                          <a:latin typeface="Calibri"/>
                        </a:rPr>
                        <a:t>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Aufgaben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Ca. Anzahl Personen mit dieser 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494280">
                <a:tc>
                  <a:txBody>
                    <a:bodyPr/>
                    <a:p>
                      <a:pPr>
                        <a:lnSpc>
                          <a:spcPct val="100000"/>
                        </a:lnSpc>
                      </a:pPr>
                      <a:r>
                        <a:rPr b="0" lang="de-DE" sz="1600" spc="-1" strike="noStrike">
                          <a:solidFill>
                            <a:srgbClr val="000000"/>
                          </a:solidFill>
                          <a:uFill>
                            <a:solidFill>
                              <a:srgbClr val="ffffff"/>
                            </a:solidFill>
                          </a:uFill>
                          <a:latin typeface="Calibri"/>
                        </a:rPr>
                        <a:t>Prozess-Owner ISM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i="1" lang="de-DE" sz="1600" spc="-1" strike="noStrike">
                          <a:solidFill>
                            <a:srgbClr val="000000"/>
                          </a:solidFill>
                          <a:uFill>
                            <a:solidFill>
                              <a:srgbClr val="ffffff"/>
                            </a:solidFill>
                          </a:uFill>
                          <a:latin typeface="Calibri"/>
                        </a:rPr>
                        <a:t>Allg. Aufgaben eines Prozess-Owners im Kontext ISM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nur 1</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2909160">
                <a:tc>
                  <a:txBody>
                    <a:bodyPr/>
                    <a:p>
                      <a:pPr>
                        <a:lnSpc>
                          <a:spcPct val="100000"/>
                        </a:lnSpc>
                      </a:pPr>
                      <a:r>
                        <a:rPr b="0" lang="de-DE" sz="1600" spc="-1" strike="noStrike">
                          <a:solidFill>
                            <a:srgbClr val="000000"/>
                          </a:solidFill>
                          <a:uFill>
                            <a:solidFill>
                              <a:srgbClr val="ffffff"/>
                            </a:solidFill>
                          </a:uFill>
                          <a:latin typeface="Calibri"/>
                        </a:rPr>
                        <a:t>Prozessmanager ISM</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a:p>
                      <a:pPr>
                        <a:lnSpc>
                          <a:spcPct val="100000"/>
                        </a:lnSpc>
                      </a:pPr>
                      <a:r>
                        <a:rPr b="0" lang="de-DE" sz="1600" spc="-1" strike="noStrike">
                          <a:solidFill>
                            <a:srgbClr val="000000"/>
                          </a:solidFill>
                          <a:uFill>
                            <a:solidFill>
                              <a:srgbClr val="ffffff"/>
                            </a:solidFill>
                          </a:uFill>
                          <a:latin typeface="Calibri"/>
                        </a:rPr>
                        <a:t>(Information Security Manager / Officer)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i="1" lang="de-DE" sz="1600" spc="-1" strike="noStrike">
                          <a:solidFill>
                            <a:srgbClr val="000000"/>
                          </a:solidFill>
                          <a:uFill>
                            <a:solidFill>
                              <a:srgbClr val="ffffff"/>
                            </a:solidFill>
                          </a:uFill>
                          <a:latin typeface="Calibri"/>
                        </a:rPr>
                        <a:t>Allg. Aufgaben eines Prozessmanagers und:</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Primäre Anlaufstelle für alle Belange der Informationssicherheit</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Überwachung von Status und Fortschritt aller Aktivitäten im ISM, besonders die Pflege des Asset Inventars, Risiko-bewertungen und die Behandlung von Ereignissen und Vorfällen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Sicherstellung dass Sicherheitsvorfälle schnellstmöglich erkannt, klassifiziert und entsprechend behandelt werden, um deren Schaden zu minimieren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Sicherstellung der Aktualität aller sicherheitsrelevanter Dokumentation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nur 1</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958" name="TextShape 3"/>
          <p:cNvSpPr txBox="1"/>
          <p:nvPr/>
        </p:nvSpPr>
        <p:spPr>
          <a:xfrm>
            <a:off x="6553080" y="6430680"/>
            <a:ext cx="2133360" cy="364680"/>
          </a:xfrm>
          <a:prstGeom prst="rect">
            <a:avLst/>
          </a:prstGeom>
          <a:noFill/>
          <a:ln>
            <a:noFill/>
          </a:ln>
        </p:spPr>
        <p:txBody>
          <a:bodyPr anchor="ctr"/>
          <a:p>
            <a:pPr algn="r">
              <a:lnSpc>
                <a:spcPct val="100000"/>
              </a:lnSpc>
            </a:pPr>
            <a:fld id="{2031CF8F-16FD-4EFF-8AF5-18A02FB33FF6}"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ISM: Rollen und Verantwortlichkeiten</a:t>
            </a:r>
            <a:endParaRPr b="0" lang="en-US" sz="1800" spc="-1" strike="noStrike">
              <a:solidFill>
                <a:srgbClr val="000000"/>
              </a:solidFill>
              <a:uFill>
                <a:solidFill>
                  <a:srgbClr val="ffffff"/>
                </a:solidFill>
              </a:uFill>
              <a:latin typeface="Calibri"/>
            </a:endParaRPr>
          </a:p>
        </p:txBody>
      </p:sp>
      <p:graphicFrame>
        <p:nvGraphicFramePr>
          <p:cNvPr id="960" name="Table 2"/>
          <p:cNvGraphicFramePr/>
          <p:nvPr/>
        </p:nvGraphicFramePr>
        <p:xfrm>
          <a:off x="457200" y="1697040"/>
          <a:ext cx="8229240" cy="741240"/>
        </p:xfrm>
        <a:graphic>
          <a:graphicData uri="http://schemas.openxmlformats.org/drawingml/2006/table">
            <a:tbl>
              <a:tblPr/>
              <a:tblGrid>
                <a:gridCol w="1807200"/>
                <a:gridCol w="4093200"/>
                <a:gridCol w="2328840"/>
              </a:tblGrid>
              <a:tr h="546120">
                <a:tc>
                  <a:txBody>
                    <a:bodyPr/>
                    <a:p>
                      <a:pPr>
                        <a:lnSpc>
                          <a:spcPct val="100000"/>
                        </a:lnSpc>
                      </a:pPr>
                      <a:r>
                        <a:rPr b="1" lang="de-DE" sz="1800" spc="-1" strike="noStrike">
                          <a:solidFill>
                            <a:srgbClr val="ffffff"/>
                          </a:solidFill>
                          <a:uFill>
                            <a:solidFill>
                              <a:srgbClr val="ffffff"/>
                            </a:solidFill>
                          </a:uFill>
                          <a:latin typeface="Calibri"/>
                        </a:rPr>
                        <a:t>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Aufgaben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Ca. Anzahl Personen mit dieser 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3110400">
                <a:tc>
                  <a:txBody>
                    <a:bodyPr/>
                    <a:p>
                      <a:pPr>
                        <a:lnSpc>
                          <a:spcPct val="100000"/>
                        </a:lnSpc>
                      </a:pPr>
                      <a:r>
                        <a:rPr b="0" lang="de-DE" sz="1600" spc="-1" strike="noStrike">
                          <a:solidFill>
                            <a:srgbClr val="000000"/>
                          </a:solidFill>
                          <a:uFill>
                            <a:solidFill>
                              <a:srgbClr val="ffffff"/>
                            </a:solidFill>
                          </a:uFill>
                          <a:latin typeface="Calibri"/>
                        </a:rPr>
                        <a:t>Informations-sicherheits-</a:t>
                      </a: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Risikomanager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Sicherstellung eines aktuellen und vollständigen Asset Inventars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Sicherstellung, dass die Asset Owner die Beschreibungen und Klassifizierungen ihrer Assets pflegen und andere relevante Informationen zur Risikobewertung liefern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Durchführung einer regelmäßigen Risikobewertung basierend auf den zu schützenden Assets und auf aktuellen Informationen zu Schwachstellen und Bedrohungen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Aktualisierung der Risikobewertung bei Bedarf (z.B. geänderter Risikofaktor)</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Identifizierung, Planung, Umsetzung und Dokumenation von Sicherheitsmaßnahmen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nur 1</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961" name="TextShape 3"/>
          <p:cNvSpPr txBox="1"/>
          <p:nvPr/>
        </p:nvSpPr>
        <p:spPr>
          <a:xfrm>
            <a:off x="6553080" y="6430680"/>
            <a:ext cx="2133360" cy="364680"/>
          </a:xfrm>
          <a:prstGeom prst="rect">
            <a:avLst/>
          </a:prstGeom>
          <a:noFill/>
          <a:ln>
            <a:noFill/>
          </a:ln>
        </p:spPr>
        <p:txBody>
          <a:bodyPr anchor="ctr"/>
          <a:p>
            <a:pPr algn="r">
              <a:lnSpc>
                <a:spcPct val="100000"/>
              </a:lnSpc>
            </a:pPr>
            <a:fld id="{683C5715-D0DB-444E-A0E5-013C7059C29B}"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ISM: Rollen und Verantwortlichkeiten</a:t>
            </a:r>
            <a:endParaRPr b="0" lang="en-US" sz="1800" spc="-1" strike="noStrike">
              <a:solidFill>
                <a:srgbClr val="000000"/>
              </a:solidFill>
              <a:uFill>
                <a:solidFill>
                  <a:srgbClr val="ffffff"/>
                </a:solidFill>
              </a:uFill>
              <a:latin typeface="Calibri"/>
            </a:endParaRPr>
          </a:p>
        </p:txBody>
      </p:sp>
      <p:graphicFrame>
        <p:nvGraphicFramePr>
          <p:cNvPr id="963" name="Table 2"/>
          <p:cNvGraphicFramePr/>
          <p:nvPr/>
        </p:nvGraphicFramePr>
        <p:xfrm>
          <a:off x="457200" y="1697040"/>
          <a:ext cx="8229240" cy="1112040"/>
        </p:xfrm>
        <a:graphic>
          <a:graphicData uri="http://schemas.openxmlformats.org/drawingml/2006/table">
            <a:tbl>
              <a:tblPr/>
              <a:tblGrid>
                <a:gridCol w="1807200"/>
                <a:gridCol w="4093200"/>
                <a:gridCol w="2328840"/>
              </a:tblGrid>
              <a:tr h="546120">
                <a:tc>
                  <a:txBody>
                    <a:bodyPr/>
                    <a:p>
                      <a:pPr>
                        <a:lnSpc>
                          <a:spcPct val="100000"/>
                        </a:lnSpc>
                      </a:pPr>
                      <a:r>
                        <a:rPr b="1" lang="de-DE" sz="1800" spc="-1" strike="noStrike">
                          <a:solidFill>
                            <a:srgbClr val="ffffff"/>
                          </a:solidFill>
                          <a:uFill>
                            <a:solidFill>
                              <a:srgbClr val="ffffff"/>
                            </a:solidFill>
                          </a:uFill>
                          <a:latin typeface="Calibri"/>
                        </a:rPr>
                        <a:t>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Aufgaben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Ca. Anzahl Personen mit dieser 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2104200">
                <a:tc>
                  <a:txBody>
                    <a:bodyPr/>
                    <a:p>
                      <a:pPr>
                        <a:lnSpc>
                          <a:spcPct val="100000"/>
                        </a:lnSpc>
                      </a:pPr>
                      <a:r>
                        <a:rPr b="0" lang="de-DE" sz="1600" spc="-1" strike="noStrike">
                          <a:solidFill>
                            <a:srgbClr val="000000"/>
                          </a:solidFill>
                          <a:uFill>
                            <a:solidFill>
                              <a:srgbClr val="ffffff"/>
                            </a:solidFill>
                          </a:uFill>
                          <a:latin typeface="Calibri"/>
                        </a:rPr>
                        <a:t>Asset-Verantwortlicher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Pflege und Review von Beschreibung und Klassifizierung eines spezifischen Information Assets im Asset Inventar</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Primäre Anlaufstelle für alle Belange  seines Assets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Unterstützung bei der Identifizierung und Analyse von Sicherheitsrisiken in Verbindung mit seinem Asset durch die Lieferung relevanter Informationen zur Risikobewertung</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je (Information) Asset</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1098000">
                <a:tc>
                  <a:txBody>
                    <a:bodyPr/>
                    <a:p>
                      <a:pPr>
                        <a:lnSpc>
                          <a:spcPct val="100000"/>
                        </a:lnSpc>
                      </a:pPr>
                      <a:r>
                        <a:rPr b="0" lang="de-DE" sz="1600" spc="-1" strike="noStrike">
                          <a:solidFill>
                            <a:srgbClr val="000000"/>
                          </a:solidFill>
                          <a:uFill>
                            <a:solidFill>
                              <a:srgbClr val="ffffff"/>
                            </a:solidFill>
                          </a:uFill>
                          <a:latin typeface="Calibri"/>
                        </a:rPr>
                        <a:t>Maßnahmen-verantwortlicher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Pflege und Review von Beschreibung und Dokumentation einer spezifischen Maßnahme</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Primäre Anlaufstelle und Experte für alle Belange seiner Sicherheitsmaßnahme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1 je Sicherheits-maßnahme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964" name="TextShape 3"/>
          <p:cNvSpPr txBox="1"/>
          <p:nvPr/>
        </p:nvSpPr>
        <p:spPr>
          <a:xfrm>
            <a:off x="6553080" y="6430680"/>
            <a:ext cx="2133360" cy="364680"/>
          </a:xfrm>
          <a:prstGeom prst="rect">
            <a:avLst/>
          </a:prstGeom>
          <a:noFill/>
          <a:ln>
            <a:noFill/>
          </a:ln>
        </p:spPr>
        <p:txBody>
          <a:bodyPr anchor="ctr"/>
          <a:p>
            <a:pPr algn="r">
              <a:lnSpc>
                <a:spcPct val="100000"/>
              </a:lnSpc>
            </a:pPr>
            <a:fld id="{6CD043E9-0291-47F3-BBD7-60DABB033C1F}"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5"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ISM: Kritische Erfolgsfaktoren &amp; KPIs</a:t>
            </a:r>
            <a:endParaRPr b="0" lang="en-US" sz="1800" spc="-1" strike="noStrike">
              <a:solidFill>
                <a:srgbClr val="000000"/>
              </a:solidFill>
              <a:uFill>
                <a:solidFill>
                  <a:srgbClr val="ffffff"/>
                </a:solidFill>
              </a:uFill>
              <a:latin typeface="Calibri"/>
            </a:endParaRPr>
          </a:p>
        </p:txBody>
      </p:sp>
      <p:graphicFrame>
        <p:nvGraphicFramePr>
          <p:cNvPr id="966" name="Table 2"/>
          <p:cNvGraphicFramePr/>
          <p:nvPr/>
        </p:nvGraphicFramePr>
        <p:xfrm>
          <a:off x="457200" y="1697040"/>
          <a:ext cx="8229240" cy="222480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Kritische Erfolgsfaktoren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Key Performance Indicators (KPIs)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494280">
                <a:tc>
                  <a:txBody>
                    <a:bodyPr/>
                    <a:p>
                      <a:pPr>
                        <a:lnSpc>
                          <a:spcPct val="100000"/>
                        </a:lnSpc>
                      </a:pPr>
                      <a:r>
                        <a:rPr b="0" lang="de-DE" sz="1600" spc="-1" strike="noStrike">
                          <a:solidFill>
                            <a:srgbClr val="000000"/>
                          </a:solidFill>
                          <a:uFill>
                            <a:solidFill>
                              <a:srgbClr val="ffffff"/>
                            </a:solidFill>
                          </a:uFill>
                          <a:latin typeface="Calibri"/>
                        </a:rPr>
                        <a:t>Ein aktuelles Asset Inventar ist verfügbar und wird regelmäßig überprüft</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Anzahl der beschriebenen Assets im Asset Inventar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494280">
                <a:tc>
                  <a:txBody>
                    <a:bodyPr/>
                    <a:p>
                      <a:pPr>
                        <a:lnSpc>
                          <a:spcPct val="100000"/>
                        </a:lnSpc>
                      </a:pPr>
                      <a:r>
                        <a:rPr b="0" lang="de-DE" sz="1600" spc="-1" strike="noStrike">
                          <a:solidFill>
                            <a:srgbClr val="000000"/>
                          </a:solidFill>
                          <a:uFill>
                            <a:solidFill>
                              <a:srgbClr val="ffffff"/>
                            </a:solidFill>
                          </a:uFill>
                          <a:latin typeface="Calibri"/>
                        </a:rPr>
                        <a:t>Informationssicherheitsrisiken werden identifiziert und bewertet</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Anzahl der identifizierten Risiken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896760">
                <a:tc>
                  <a:txBody>
                    <a:bodyPr/>
                    <a:p>
                      <a:pPr>
                        <a:lnSpc>
                          <a:spcPct val="100000"/>
                        </a:lnSpc>
                      </a:pPr>
                      <a:r>
                        <a:rPr b="0" lang="de-DE" sz="1600" spc="-1" strike="noStrike">
                          <a:solidFill>
                            <a:srgbClr val="000000"/>
                          </a:solidFill>
                          <a:uFill>
                            <a:solidFill>
                              <a:srgbClr val="ffffff"/>
                            </a:solidFill>
                          </a:uFill>
                          <a:latin typeface="Calibri"/>
                        </a:rPr>
                        <a:t>Technische, physische und organisatorische / administrative Maßnahmen zur Reduzierung der Risiken sind effektiv umgesetzt und werden regelmäßig überprüft und verbessert</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Anzahl der geplanten und umgesetzten Sicherheitsmaßnahmen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Kosten der Sicherheitsmaßnahmen vs. dadurch vermiedener Schaden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695520">
                <a:tc>
                  <a:txBody>
                    <a:bodyPr/>
                    <a:p>
                      <a:pPr>
                        <a:lnSpc>
                          <a:spcPct val="100000"/>
                        </a:lnSpc>
                      </a:pPr>
                      <a:r>
                        <a:rPr b="0" lang="de-DE" sz="1600" spc="-1" strike="noStrike">
                          <a:solidFill>
                            <a:srgbClr val="000000"/>
                          </a:solidFill>
                          <a:uFill>
                            <a:solidFill>
                              <a:srgbClr val="ffffff"/>
                            </a:solidFill>
                          </a:uFill>
                          <a:latin typeface="Calibri"/>
                        </a:rPr>
                        <a:t>Informationssicherheitsvorfälle werden effektiv vermieden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Anzahl der potentiellen Sicherheitsvorfälle die durch effektive Gegenmaßnahmen verhindert werden konnten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695520">
                <a:tc>
                  <a:txBody>
                    <a:bodyPr/>
                    <a:p>
                      <a:pPr>
                        <a:lnSpc>
                          <a:spcPct val="100000"/>
                        </a:lnSpc>
                      </a:pPr>
                      <a:r>
                        <a:rPr b="0" lang="de-DE" sz="1600" spc="-1" strike="noStrike">
                          <a:solidFill>
                            <a:srgbClr val="000000"/>
                          </a:solidFill>
                          <a:uFill>
                            <a:solidFill>
                              <a:srgbClr val="ffffff"/>
                            </a:solidFill>
                          </a:uFill>
                          <a:latin typeface="Calibri"/>
                        </a:rPr>
                        <a:t>Im Fall von Informationssicherheitsvorfällen werden diese identifiziert und effektiv behandelt</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Anzahl identifizierter Sicherheitsvorfälle</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Anzahl Sicherheitsvorfälle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967" name="TextShape 3"/>
          <p:cNvSpPr txBox="1"/>
          <p:nvPr/>
        </p:nvSpPr>
        <p:spPr>
          <a:xfrm>
            <a:off x="6553080" y="6430680"/>
            <a:ext cx="2133360" cy="364680"/>
          </a:xfrm>
          <a:prstGeom prst="rect">
            <a:avLst/>
          </a:prstGeom>
          <a:noFill/>
          <a:ln>
            <a:noFill/>
          </a:ln>
        </p:spPr>
        <p:txBody>
          <a:bodyPr anchor="ctr"/>
          <a:p>
            <a:pPr algn="r">
              <a:lnSpc>
                <a:spcPct val="100000"/>
              </a:lnSpc>
            </a:pPr>
            <a:fld id="{452C7983-3215-4CAA-A573-5A4ECD23D535}"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c0504d"/>
                </a:solidFill>
                <a:uFill>
                  <a:solidFill>
                    <a:srgbClr val="ffffff"/>
                  </a:solidFill>
                </a:uFill>
                <a:latin typeface="Calibri"/>
              </a:rPr>
              <a:t>Einfaches Anwendungsbeispiel</a:t>
            </a:r>
            <a:endParaRPr b="0" lang="en-US" sz="1800" spc="-1" strike="noStrike">
              <a:solidFill>
                <a:srgbClr val="000000"/>
              </a:solidFill>
              <a:uFill>
                <a:solidFill>
                  <a:srgbClr val="ffffff"/>
                </a:solidFill>
              </a:uFill>
              <a:latin typeface="Calibri"/>
            </a:endParaRPr>
          </a:p>
        </p:txBody>
      </p:sp>
      <p:sp>
        <p:nvSpPr>
          <p:cNvPr id="969"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u="sng">
                <a:solidFill>
                  <a:srgbClr val="000000"/>
                </a:solidFill>
                <a:uFill>
                  <a:solidFill>
                    <a:srgbClr val="ffffff"/>
                  </a:solidFill>
                </a:uFill>
                <a:latin typeface="Calibri"/>
              </a:rPr>
              <a:t>Identifiziere die wichtigsten Information Assets und die damit verbundenen Risiken eines Pizza Lieferservice!</a:t>
            </a: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Welche Assets sind wie wichtig für den Betrieb?</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Was sind potentielle Schwachstellen, Bedrohungen und daraus resultierende Sicherheitsrisiken?</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u="sng">
                <a:solidFill>
                  <a:srgbClr val="000000"/>
                </a:solidFill>
                <a:uFill>
                  <a:solidFill>
                    <a:srgbClr val="ffffff"/>
                  </a:solidFill>
                </a:uFill>
                <a:latin typeface="Calibri"/>
              </a:rPr>
              <a:t>Definiere angemessene Sicherheitsrichtlinien und Maßnahmen, um die Risiken zu behandeln!</a:t>
            </a:r>
            <a:endParaRPr b="0" lang="en-US" sz="2800" spc="-1" strike="noStrike">
              <a:solidFill>
                <a:srgbClr val="000000"/>
              </a:solidFill>
              <a:uFill>
                <a:solidFill>
                  <a:srgbClr val="ffffff"/>
                </a:solidFill>
              </a:uFill>
              <a:latin typeface="Calibri"/>
            </a:endParaRPr>
          </a:p>
        </p:txBody>
      </p:sp>
      <p:sp>
        <p:nvSpPr>
          <p:cNvPr id="970" name="TextShape 3"/>
          <p:cNvSpPr txBox="1"/>
          <p:nvPr/>
        </p:nvSpPr>
        <p:spPr>
          <a:xfrm>
            <a:off x="6553080" y="6430680"/>
            <a:ext cx="2133360" cy="364680"/>
          </a:xfrm>
          <a:prstGeom prst="rect">
            <a:avLst/>
          </a:prstGeom>
          <a:noFill/>
          <a:ln>
            <a:noFill/>
          </a:ln>
        </p:spPr>
        <p:txBody>
          <a:bodyPr anchor="ctr"/>
          <a:p>
            <a:pPr algn="r">
              <a:lnSpc>
                <a:spcPct val="100000"/>
              </a:lnSpc>
            </a:pPr>
            <a:fld id="{DA3C3D29-CFC5-43B2-968E-D79A2990E461}"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971" name="Picture 4" descr=""/>
          <p:cNvPicPr/>
          <p:nvPr/>
        </p:nvPicPr>
        <p:blipFill>
          <a:blip r:embed="rId1"/>
          <a:stretch/>
        </p:blipFill>
        <p:spPr>
          <a:xfrm>
            <a:off x="4069440" y="2649240"/>
            <a:ext cx="1004760" cy="988920"/>
          </a:xfrm>
          <a:prstGeom prst="rect">
            <a:avLst/>
          </a:prstGeom>
          <a:ln>
            <a:noFill/>
          </a:ln>
        </p:spPr>
      </p:pic>
    </p:spTree>
  </p:cSld>
</p:sld>
</file>

<file path=ppt/slides/slide1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Übersicht</a:t>
            </a:r>
            <a:endParaRPr b="0" lang="en-US" sz="1800" spc="-1" strike="noStrike">
              <a:solidFill>
                <a:srgbClr val="000000"/>
              </a:solidFill>
              <a:uFill>
                <a:solidFill>
                  <a:srgbClr val="ffffff"/>
                </a:solidFill>
              </a:uFill>
              <a:latin typeface="Calibri"/>
            </a:endParaRPr>
          </a:p>
        </p:txBody>
      </p:sp>
      <p:sp>
        <p:nvSpPr>
          <p:cNvPr id="973" name="TextShape 2"/>
          <p:cNvSpPr txBox="1"/>
          <p:nvPr/>
        </p:nvSpPr>
        <p:spPr>
          <a:xfrm>
            <a:off x="457200" y="1696680"/>
            <a:ext cx="839988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Portfolio Management (SPM)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Level Management (SLM)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Reporting Management (SRM)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Availability &amp; Continuity Management (SACM)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Capacity Management (CAPM)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Information Security Management (ISM)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lang="en-US" sz="2800" spc="-1" strike="noStrike">
                <a:solidFill>
                  <a:srgbClr val="000000"/>
                </a:solidFill>
                <a:uFill>
                  <a:solidFill>
                    <a:srgbClr val="ffffff"/>
                  </a:solidFill>
                </a:uFill>
                <a:latin typeface="Calibri"/>
              </a:rPr>
              <a:t>Customer Relationship Management (CRM)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Supplier Relationship Management (SUPPM)</a:t>
            </a:r>
            <a:endParaRPr b="0" lang="en-US" sz="2800" spc="-1" strike="noStrike">
              <a:solidFill>
                <a:srgbClr val="000000"/>
              </a:solidFill>
              <a:uFill>
                <a:solidFill>
                  <a:srgbClr val="ffffff"/>
                </a:solidFill>
              </a:uFill>
              <a:latin typeface="Calibri"/>
            </a:endParaRPr>
          </a:p>
        </p:txBody>
      </p:sp>
      <p:sp>
        <p:nvSpPr>
          <p:cNvPr id="974" name="TextShape 3"/>
          <p:cNvSpPr txBox="1"/>
          <p:nvPr/>
        </p:nvSpPr>
        <p:spPr>
          <a:xfrm>
            <a:off x="6553080" y="6430680"/>
            <a:ext cx="2133360" cy="364680"/>
          </a:xfrm>
          <a:prstGeom prst="rect">
            <a:avLst/>
          </a:prstGeom>
          <a:noFill/>
          <a:ln>
            <a:noFill/>
          </a:ln>
        </p:spPr>
        <p:txBody>
          <a:bodyPr anchor="ctr"/>
          <a:p>
            <a:pPr algn="r">
              <a:lnSpc>
                <a:spcPct val="100000"/>
              </a:lnSpc>
            </a:pPr>
            <a:fld id="{435CA02F-896F-4028-9E93-DCA88C1D9BD0}"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5"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Customer Relationship Management (CRM)</a:t>
            </a:r>
            <a:endParaRPr b="0" lang="en-US" sz="1800" spc="-1" strike="noStrike">
              <a:solidFill>
                <a:srgbClr val="000000"/>
              </a:solidFill>
              <a:uFill>
                <a:solidFill>
                  <a:srgbClr val="ffffff"/>
                </a:solidFill>
              </a:uFill>
              <a:latin typeface="Calibri"/>
            </a:endParaRPr>
          </a:p>
        </p:txBody>
      </p:sp>
      <p:sp>
        <p:nvSpPr>
          <p:cNvPr id="976" name="TextShape 2"/>
          <p:cNvSpPr txBox="1"/>
          <p:nvPr/>
        </p:nvSpPr>
        <p:spPr>
          <a:xfrm>
            <a:off x="6553080" y="6430680"/>
            <a:ext cx="2133360" cy="364680"/>
          </a:xfrm>
          <a:prstGeom prst="rect">
            <a:avLst/>
          </a:prstGeom>
          <a:noFill/>
          <a:ln>
            <a:noFill/>
          </a:ln>
        </p:spPr>
        <p:txBody>
          <a:bodyPr anchor="ctr"/>
          <a:p>
            <a:pPr algn="r">
              <a:lnSpc>
                <a:spcPct val="100000"/>
              </a:lnSpc>
            </a:pPr>
            <a:fld id="{4AF07882-3E89-462F-BBE7-1287967AF9F5}"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977"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978"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979"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Zielsetzung</a:t>
            </a:r>
            <a:endParaRPr b="0" lang="de-DE" sz="1800" spc="-1" strike="noStrike">
              <a:solidFill>
                <a:srgbClr val="000000"/>
              </a:solidFill>
              <a:uFill>
                <a:solidFill>
                  <a:srgbClr val="ffffff"/>
                </a:solidFill>
              </a:uFill>
              <a:latin typeface="Arial"/>
            </a:endParaRPr>
          </a:p>
        </p:txBody>
      </p:sp>
      <p:sp>
        <p:nvSpPr>
          <p:cNvPr id="980" name="CustomShape 6"/>
          <p:cNvSpPr/>
          <p:nvPr/>
        </p:nvSpPr>
        <p:spPr>
          <a:xfrm>
            <a:off x="1445760" y="4448520"/>
            <a:ext cx="6232680" cy="36468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Aufbau und Pflege von guten Kundenbeziehungen</a:t>
            </a:r>
            <a:endParaRPr b="0" lang="de-DE" sz="1800" spc="-1" strike="noStrike">
              <a:solidFill>
                <a:srgbClr val="000000"/>
              </a:solidFill>
              <a:uFill>
                <a:solidFill>
                  <a:srgbClr val="ffffff"/>
                </a:solidFill>
              </a:uFill>
              <a:latin typeface="Arial"/>
            </a:endParaRPr>
          </a:p>
        </p:txBody>
      </p:sp>
    </p:spTree>
  </p:cSld>
</p:sld>
</file>

<file path=ppt/slides/slide1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1"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CRM: Wichtige Begriffe &amp; Konzepte</a:t>
            </a:r>
            <a:endParaRPr b="0" lang="en-US" sz="1800" spc="-1" strike="noStrike">
              <a:solidFill>
                <a:srgbClr val="000000"/>
              </a:solidFill>
              <a:uFill>
                <a:solidFill>
                  <a:srgbClr val="ffffff"/>
                </a:solidFill>
              </a:uFill>
              <a:latin typeface="Calibri"/>
            </a:endParaRPr>
          </a:p>
        </p:txBody>
      </p:sp>
      <p:sp>
        <p:nvSpPr>
          <p:cNvPr id="982"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983" name="TextShape 3"/>
          <p:cNvSpPr txBox="1"/>
          <p:nvPr/>
        </p:nvSpPr>
        <p:spPr>
          <a:xfrm>
            <a:off x="6553080" y="6430680"/>
            <a:ext cx="2133360" cy="364680"/>
          </a:xfrm>
          <a:prstGeom prst="rect">
            <a:avLst/>
          </a:prstGeom>
          <a:noFill/>
          <a:ln>
            <a:noFill/>
          </a:ln>
        </p:spPr>
        <p:txBody>
          <a:bodyPr anchor="ctr"/>
          <a:p>
            <a:pPr algn="r">
              <a:lnSpc>
                <a:spcPct val="100000"/>
              </a:lnSpc>
            </a:pPr>
            <a:fld id="{72226598-5198-4EA0-9F21-A8BD9FE8761B}"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984" name="Table 4"/>
          <p:cNvGraphicFramePr/>
          <p:nvPr/>
        </p:nvGraphicFramePr>
        <p:xfrm>
          <a:off x="457200" y="1696680"/>
          <a:ext cx="8267400" cy="1189440"/>
        </p:xfrm>
        <a:graphic>
          <a:graphicData uri="http://schemas.openxmlformats.org/drawingml/2006/table">
            <a:tbl>
              <a:tblPr/>
              <a:tblGrid>
                <a:gridCol w="82674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162080">
                <a:tc>
                  <a:txBody>
                    <a:bodyPr lIns="68400" rIns="68400" tIns="0" bIns="0"/>
                    <a:p>
                      <a:pPr>
                        <a:lnSpc>
                          <a:spcPct val="100000"/>
                        </a:lnSpc>
                      </a:pPr>
                      <a:r>
                        <a:rPr b="0" lang="de-DE" sz="2000" spc="-1" strike="noStrike">
                          <a:solidFill>
                            <a:srgbClr val="000000"/>
                          </a:solidFill>
                          <a:uFill>
                            <a:solidFill>
                              <a:srgbClr val="ffffff"/>
                            </a:solidFill>
                          </a:uFill>
                          <a:latin typeface="Calibri"/>
                        </a:rPr>
                        <a:t>Kunde:</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Organisation oder Teil einer Organisation, die einen </a:t>
                      </a:r>
                      <a:r>
                        <a:rPr b="0" i="1" lang="de-DE" sz="1800" spc="-1" strike="noStrike">
                          <a:solidFill>
                            <a:srgbClr val="000000"/>
                          </a:solidFill>
                          <a:uFill>
                            <a:solidFill>
                              <a:srgbClr val="ffffff"/>
                            </a:solidFill>
                          </a:uFill>
                          <a:latin typeface="Calibri"/>
                        </a:rPr>
                        <a:t>Service-Provider</a:t>
                      </a:r>
                      <a:r>
                        <a:rPr b="0" lang="de-DE" sz="1800" spc="-1" strike="noStrike">
                          <a:solidFill>
                            <a:srgbClr val="000000"/>
                          </a:solidFill>
                          <a:uFill>
                            <a:solidFill>
                              <a:srgbClr val="ffffff"/>
                            </a:solidFill>
                          </a:uFill>
                          <a:latin typeface="Calibri"/>
                        </a:rPr>
                        <a:t> mit der Bereitstellung eines oder mehrerer </a:t>
                      </a:r>
                      <a:r>
                        <a:rPr b="0" i="1" lang="de-DE" sz="1800" spc="-1" strike="noStrike">
                          <a:solidFill>
                            <a:srgbClr val="000000"/>
                          </a:solidFill>
                          <a:uFill>
                            <a:solidFill>
                              <a:srgbClr val="ffffff"/>
                            </a:solidFill>
                          </a:uFill>
                          <a:latin typeface="Calibri"/>
                        </a:rPr>
                        <a:t>Services</a:t>
                      </a:r>
                      <a:r>
                        <a:rPr b="0" lang="de-DE" sz="1800" spc="-1" strike="noStrike">
                          <a:solidFill>
                            <a:srgbClr val="000000"/>
                          </a:solidFill>
                          <a:uFill>
                            <a:solidFill>
                              <a:srgbClr val="ffffff"/>
                            </a:solidFill>
                          </a:uFill>
                          <a:latin typeface="Calibri"/>
                        </a:rPr>
                        <a:t> beauftragt</a:t>
                      </a:r>
                      <a:endParaRPr b="0" lang="de-DE" sz="1800" spc="-1" strike="noStrike">
                        <a:solidFill>
                          <a:srgbClr val="000000"/>
                        </a:solidFill>
                        <a:uFill>
                          <a:solidFill>
                            <a:srgbClr val="ffffff"/>
                          </a:solidFill>
                        </a:uFill>
                        <a:latin typeface="Arial"/>
                      </a:endParaRPr>
                    </a:p>
                    <a:p>
                      <a:pPr marL="457200">
                        <a:lnSpc>
                          <a:spcPct val="100000"/>
                        </a:lnSpc>
                      </a:pP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Anmerkung: Ein Kunde vertritt typischerweise eine Menge an Anwendern.</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985" name="Table 5"/>
          <p:cNvGraphicFramePr/>
          <p:nvPr/>
        </p:nvGraphicFramePr>
        <p:xfrm>
          <a:off x="457200" y="3518280"/>
          <a:ext cx="8267400" cy="1189440"/>
        </p:xfrm>
        <a:graphic>
          <a:graphicData uri="http://schemas.openxmlformats.org/drawingml/2006/table">
            <a:tbl>
              <a:tblPr/>
              <a:tblGrid>
                <a:gridCol w="8267400"/>
              </a:tblGrid>
              <a:tr h="18900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000440">
                <a:tc>
                  <a:txBody>
                    <a:bodyPr lIns="68400" rIns="68400" tIns="0" bIns="0"/>
                    <a:p>
                      <a:pPr>
                        <a:lnSpc>
                          <a:spcPct val="100000"/>
                        </a:lnSpc>
                      </a:pPr>
                      <a:r>
                        <a:rPr b="0" lang="de-DE" sz="2000" spc="-1" strike="noStrike">
                          <a:solidFill>
                            <a:srgbClr val="000000"/>
                          </a:solidFill>
                          <a:uFill>
                            <a:solidFill>
                              <a:srgbClr val="ffffff"/>
                            </a:solidFill>
                          </a:uFill>
                          <a:latin typeface="Calibri"/>
                        </a:rPr>
                        <a:t>Anwender:</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Person, die primär von einem </a:t>
                      </a:r>
                      <a:r>
                        <a:rPr b="0" i="1" lang="de-DE" sz="1800" spc="-1" strike="noStrike">
                          <a:solidFill>
                            <a:srgbClr val="000000"/>
                          </a:solidFill>
                          <a:uFill>
                            <a:solidFill>
                              <a:srgbClr val="ffffff"/>
                            </a:solidFill>
                          </a:uFill>
                          <a:latin typeface="Calibri"/>
                        </a:rPr>
                        <a:t>Service</a:t>
                      </a:r>
                      <a:r>
                        <a:rPr b="0" lang="de-DE" sz="1800" spc="-1" strike="noStrike">
                          <a:solidFill>
                            <a:srgbClr val="000000"/>
                          </a:solidFill>
                          <a:uFill>
                            <a:solidFill>
                              <a:srgbClr val="ffffff"/>
                            </a:solidFill>
                          </a:uFill>
                          <a:latin typeface="Calibri"/>
                        </a:rPr>
                        <a:t> profitiert und diesen nutzt</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1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CRM: Anforderungen nach FitSM-1</a:t>
            </a:r>
            <a:endParaRPr b="0" lang="en-US" sz="1800" spc="-1" strike="noStrike">
              <a:solidFill>
                <a:srgbClr val="000000"/>
              </a:solidFill>
              <a:uFill>
                <a:solidFill>
                  <a:srgbClr val="ffffff"/>
                </a:solidFill>
              </a:uFill>
              <a:latin typeface="Calibri"/>
            </a:endParaRPr>
          </a:p>
        </p:txBody>
      </p:sp>
      <p:sp>
        <p:nvSpPr>
          <p:cNvPr id="987" name="TextShape 2"/>
          <p:cNvSpPr txBox="1"/>
          <p:nvPr/>
        </p:nvSpPr>
        <p:spPr>
          <a:xfrm>
            <a:off x="6553080" y="6430680"/>
            <a:ext cx="2133360" cy="364680"/>
          </a:xfrm>
          <a:prstGeom prst="rect">
            <a:avLst/>
          </a:prstGeom>
          <a:noFill/>
          <a:ln>
            <a:noFill/>
          </a:ln>
        </p:spPr>
        <p:txBody>
          <a:bodyPr anchor="ctr"/>
          <a:p>
            <a:pPr algn="r">
              <a:lnSpc>
                <a:spcPct val="100000"/>
              </a:lnSpc>
            </a:pPr>
            <a:fld id="{AA609328-AB5F-40EC-8FA1-92FA36F07CCB}"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988" name="Table 3"/>
          <p:cNvGraphicFramePr/>
          <p:nvPr/>
        </p:nvGraphicFramePr>
        <p:xfrm>
          <a:off x="457200" y="1697040"/>
          <a:ext cx="8229240" cy="2480760"/>
        </p:xfrm>
        <a:graphic>
          <a:graphicData uri="http://schemas.openxmlformats.org/drawingml/2006/table">
            <a:tbl>
              <a:tblPr/>
              <a:tblGrid>
                <a:gridCol w="82296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PR7 Customer Relationship Management (CRM)</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27520">
                <a:tc>
                  <a:txBody>
                    <a:bodyPr lIns="68400" rIns="68400" tIns="0" bIns="0"/>
                    <a:p>
                      <a:pPr>
                        <a:lnSpc>
                          <a:spcPct val="100000"/>
                        </a:lnSpc>
                      </a:pPr>
                      <a:r>
                        <a:rPr b="0" lang="de-DE" sz="1800" spc="-1" strike="noStrike" cap="all">
                          <a:solidFill>
                            <a:srgbClr val="ffffff"/>
                          </a:solidFill>
                          <a:uFill>
                            <a:solidFill>
                              <a:srgbClr val="ffffff"/>
                            </a:solidFill>
                          </a:uFill>
                          <a:latin typeface="Calibri"/>
                          <a:ea typeface="MS Mincho"/>
                        </a:rPr>
                        <a:t>Anforderungen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2131200">
                <a:tc>
                  <a:txBody>
                    <a:bodyPr lIns="68400" rIns="68400" tIns="0" bIns="0"/>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PR7.1 Die Kunden der Services müssen identifiziert werden.</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PR7.2 Für jeden Kunden muss eine designierte Kontaktstelle oder -person festgelegt werden, die das Management der Kundenbeziehung und -zufriedenheit verantwortet.</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PR7.3 Mechanismen zur Kommunikation mit Kunden müssen etabliert werden.</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PR7.4 Service-Reviews unter Einbeziehung der Kunden müssen in geplanten Abständen durchgeführt werden.</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PR7.5 Kundenbeschwerden im Zusammenhang mit Services müssen auf konsistente Art und Weise erfasst und behandelt werden.</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PR7.6 Kundenzufriedenheit muss gemanagt werden.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1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CRM: Initiale Einrichtung des Prozesses</a:t>
            </a:r>
            <a:endParaRPr b="0" lang="en-US" sz="1800" spc="-1" strike="noStrike">
              <a:solidFill>
                <a:srgbClr val="000000"/>
              </a:solidFill>
              <a:uFill>
                <a:solidFill>
                  <a:srgbClr val="ffffff"/>
                </a:solidFill>
              </a:uFill>
              <a:latin typeface="Calibri"/>
            </a:endParaRPr>
          </a:p>
        </p:txBody>
      </p:sp>
      <p:graphicFrame>
        <p:nvGraphicFramePr>
          <p:cNvPr id="990" name="Table 2"/>
          <p:cNvGraphicFramePr/>
          <p:nvPr/>
        </p:nvGraphicFramePr>
        <p:xfrm>
          <a:off x="457200" y="1697040"/>
          <a:ext cx="8229240" cy="185400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Erste Aktivitäten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Typische Ergebnisse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1098000">
                <a:tc>
                  <a:txBody>
                    <a:bodyPr/>
                    <a:p>
                      <a:pPr>
                        <a:lnSpc>
                          <a:spcPct val="100000"/>
                        </a:lnSpc>
                      </a:pPr>
                      <a:r>
                        <a:rPr b="0" lang="de-DE" sz="1600" spc="-1" strike="noStrike">
                          <a:solidFill>
                            <a:srgbClr val="000000"/>
                          </a:solidFill>
                          <a:uFill>
                            <a:solidFill>
                              <a:srgbClr val="ffffff"/>
                            </a:solidFill>
                          </a:uFill>
                          <a:latin typeface="Calibri"/>
                        </a:rPr>
                        <a:t>Aufbau einer initialen Kundendatenbank mit wichtigen Kundeninformationen inkl. Kontaktdaten auf beiden Seiten (Ansprechpartner beim Kunden und beim Provider, Account Manager)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Initiale Kundendatenbank</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695520">
                <a:tc>
                  <a:txBody>
                    <a:bodyPr/>
                    <a:p>
                      <a:pPr>
                        <a:lnSpc>
                          <a:spcPct val="100000"/>
                        </a:lnSpc>
                      </a:pPr>
                      <a:r>
                        <a:rPr b="0" lang="de-DE" sz="1600" spc="-1" strike="noStrike">
                          <a:solidFill>
                            <a:srgbClr val="000000"/>
                          </a:solidFill>
                          <a:uFill>
                            <a:solidFill>
                              <a:srgbClr val="ffffff"/>
                            </a:solidFill>
                          </a:uFill>
                          <a:latin typeface="Calibri"/>
                        </a:rPr>
                        <a:t>Definition der Art und Weise, wie Service Reviews durchgeführt und die Ergebnisse dokumentiert werden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Vorlage zur Dokumentation von Service Reviews (und zugehörige Verfahren)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695520">
                <a:tc>
                  <a:txBody>
                    <a:bodyPr/>
                    <a:p>
                      <a:pPr>
                        <a:lnSpc>
                          <a:spcPct val="100000"/>
                        </a:lnSpc>
                      </a:pPr>
                      <a:r>
                        <a:rPr b="0" lang="de-DE" sz="1600" spc="-1" strike="noStrike">
                          <a:solidFill>
                            <a:srgbClr val="000000"/>
                          </a:solidFill>
                          <a:uFill>
                            <a:solidFill>
                              <a:srgbClr val="ffffff"/>
                            </a:solidFill>
                          </a:uFill>
                          <a:latin typeface="Calibri"/>
                        </a:rPr>
                        <a:t>Definition der Art und Weise, wie Kundenbeschwerden beantwortet und behandelt werden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Kundenbeschwerdesystem oder dokumentierte Vorlagen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494280">
                <a:tc>
                  <a:txBody>
                    <a:bodyPr/>
                    <a:p>
                      <a:pPr>
                        <a:lnSpc>
                          <a:spcPct val="100000"/>
                        </a:lnSpc>
                      </a:pPr>
                      <a:r>
                        <a:rPr b="0" lang="de-DE" sz="1600" spc="-1" strike="noStrike">
                          <a:solidFill>
                            <a:srgbClr val="000000"/>
                          </a:solidFill>
                          <a:uFill>
                            <a:solidFill>
                              <a:srgbClr val="ffffff"/>
                            </a:solidFill>
                          </a:uFill>
                          <a:latin typeface="Calibri"/>
                        </a:rPr>
                        <a:t>Definition der Art und Weise, wie Kunden-zufriedenheit regelmäßig gemessen wird</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Fragebögen oder Online-Umfragen zur Kundenzufriedenheit</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991" name="TextShape 3"/>
          <p:cNvSpPr txBox="1"/>
          <p:nvPr/>
        </p:nvSpPr>
        <p:spPr>
          <a:xfrm>
            <a:off x="6553080" y="6430680"/>
            <a:ext cx="2133360" cy="364680"/>
          </a:xfrm>
          <a:prstGeom prst="rect">
            <a:avLst/>
          </a:prstGeom>
          <a:noFill/>
          <a:ln>
            <a:noFill/>
          </a:ln>
        </p:spPr>
        <p:txBody>
          <a:bodyPr anchor="ctr"/>
          <a:p>
            <a:pPr algn="r">
              <a:lnSpc>
                <a:spcPct val="100000"/>
              </a:lnSpc>
            </a:pPr>
            <a:fld id="{E2C7F051-74D2-4AB2-9F51-21DBA6EC8A03}"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Was ist FitSM?</a:t>
            </a:r>
            <a:endParaRPr b="0" lang="en-US" sz="1800" spc="-1" strike="noStrike">
              <a:solidFill>
                <a:srgbClr val="000000"/>
              </a:solidFill>
              <a:uFill>
                <a:solidFill>
                  <a:srgbClr val="ffffff"/>
                </a:solidFill>
              </a:uFill>
              <a:latin typeface="Calibri"/>
            </a:endParaRPr>
          </a:p>
        </p:txBody>
      </p:sp>
      <p:sp>
        <p:nvSpPr>
          <p:cNvPr id="256"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Eine Familie von Standards für leichtgewichtiges IT Service Management</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Geeignet für IT Service Provider jeder Art und Größe</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Wesentliches Design-Prinzip: Keep it simple!</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Alle Teile frei verfügbar unter:</a:t>
            </a:r>
            <a:endParaRPr b="0" lang="en-US" sz="2800" spc="-1" strike="noStrike">
              <a:solidFill>
                <a:srgbClr val="000000"/>
              </a:solidFill>
              <a:uFill>
                <a:solidFill>
                  <a:srgbClr val="ffffff"/>
                </a:solidFill>
              </a:uFill>
              <a:latin typeface="Calibri"/>
            </a:endParaRPr>
          </a:p>
          <a:p>
            <a:pPr algn="ctr">
              <a:lnSpc>
                <a:spcPct val="100000"/>
              </a:lnSpc>
            </a:pPr>
            <a:r>
              <a:rPr b="0" lang="en-US" sz="2800" spc="-1" strike="noStrike" u="sng">
                <a:solidFill>
                  <a:srgbClr val="0000ff"/>
                </a:solidFill>
                <a:uFill>
                  <a:solidFill>
                    <a:srgbClr val="ffffff"/>
                  </a:solidFill>
                </a:uFill>
                <a:latin typeface="Calibri"/>
                <a:hlinkClick r:id="rId1"/>
              </a:rPr>
              <a:t>www.fitsm.eu</a:t>
            </a:r>
            <a:endParaRPr b="0" lang="en-US" sz="2800" spc="-1" strike="noStrike">
              <a:solidFill>
                <a:srgbClr val="000000"/>
              </a:solidFill>
              <a:uFill>
                <a:solidFill>
                  <a:srgbClr val="ffffff"/>
                </a:solidFill>
              </a:uFill>
              <a:latin typeface="Calibri"/>
            </a:endParaRPr>
          </a:p>
          <a:p>
            <a:pPr algn="ctr">
              <a:lnSpc>
                <a:spcPct val="100000"/>
              </a:lnSpc>
            </a:pPr>
            <a:endParaRPr b="0" lang="en-US" sz="2800" spc="-1" strike="noStrike">
              <a:solidFill>
                <a:srgbClr val="000000"/>
              </a:solidFill>
              <a:uFill>
                <a:solidFill>
                  <a:srgbClr val="ffffff"/>
                </a:solidFill>
              </a:uFill>
              <a:latin typeface="Calibri"/>
            </a:endParaRPr>
          </a:p>
          <a:p>
            <a:pPr algn="ctr">
              <a:lnSpc>
                <a:spcPct val="100000"/>
              </a:lnSpc>
            </a:pPr>
            <a:r>
              <a:rPr b="0" i="1" lang="en-US" sz="1800" spc="-1" strike="noStrike">
                <a:solidFill>
                  <a:srgbClr val="000000"/>
                </a:solidFill>
                <a:uFill>
                  <a:solidFill>
                    <a:srgbClr val="ffffff"/>
                  </a:solidFill>
                </a:uFill>
                <a:latin typeface="Calibri"/>
              </a:rPr>
              <a:t>Die Entwicklung des FitSM-Standards wird im Rahmen des EC-FP7 Projekts “FedSM” durch die Europäische Kommission unterstützt und finanziert.</a:t>
            </a:r>
            <a:endParaRPr b="0" lang="en-US" sz="2800" spc="-1" strike="noStrike">
              <a:solidFill>
                <a:srgbClr val="000000"/>
              </a:solidFill>
              <a:uFill>
                <a:solidFill>
                  <a:srgbClr val="ffffff"/>
                </a:solidFill>
              </a:uFill>
              <a:latin typeface="Calibri"/>
            </a:endParaRPr>
          </a:p>
        </p:txBody>
      </p:sp>
      <p:sp>
        <p:nvSpPr>
          <p:cNvPr id="257" name="TextShape 3"/>
          <p:cNvSpPr txBox="1"/>
          <p:nvPr/>
        </p:nvSpPr>
        <p:spPr>
          <a:xfrm>
            <a:off x="6553080" y="6430680"/>
            <a:ext cx="2133360" cy="364680"/>
          </a:xfrm>
          <a:prstGeom prst="rect">
            <a:avLst/>
          </a:prstGeom>
          <a:noFill/>
          <a:ln>
            <a:noFill/>
          </a:ln>
        </p:spPr>
        <p:txBody>
          <a:bodyPr anchor="ctr"/>
          <a:p>
            <a:pPr algn="r">
              <a:lnSpc>
                <a:spcPct val="100000"/>
              </a:lnSpc>
            </a:pPr>
            <a:fld id="{F5279257-250B-48CC-A149-9EDD8F01F0B7}"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258" name="Picture 1" descr=""/>
          <p:cNvPicPr/>
          <p:nvPr/>
        </p:nvPicPr>
        <p:blipFill>
          <a:blip r:embed="rId2"/>
          <a:stretch/>
        </p:blipFill>
        <p:spPr>
          <a:xfrm>
            <a:off x="4164840" y="5876640"/>
            <a:ext cx="813600" cy="553320"/>
          </a:xfrm>
          <a:prstGeom prst="rect">
            <a:avLst/>
          </a:prstGeom>
          <a:ln>
            <a:noFill/>
          </a:ln>
        </p:spPr>
      </p:pic>
    </p:spTree>
  </p:cSld>
</p:sld>
</file>

<file path=ppt/slides/slide1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CRM: Inputs &amp; Outputs</a:t>
            </a:r>
            <a:endParaRPr b="0" lang="en-US" sz="1800" spc="-1" strike="noStrike">
              <a:solidFill>
                <a:srgbClr val="000000"/>
              </a:solidFill>
              <a:uFill>
                <a:solidFill>
                  <a:srgbClr val="ffffff"/>
                </a:solidFill>
              </a:uFill>
              <a:latin typeface="Calibri"/>
            </a:endParaRPr>
          </a:p>
        </p:txBody>
      </p:sp>
      <p:sp>
        <p:nvSpPr>
          <p:cNvPr id="993" name="CustomShape 2"/>
          <p:cNvSpPr/>
          <p:nvPr/>
        </p:nvSpPr>
        <p:spPr>
          <a:xfrm>
            <a:off x="457200" y="2008440"/>
            <a:ext cx="822924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Inputs</a:t>
            </a:r>
            <a:endParaRPr b="0" lang="de-DE" sz="1800" spc="-1" strike="noStrike">
              <a:solidFill>
                <a:srgbClr val="000000"/>
              </a:solidFill>
              <a:uFill>
                <a:solidFill>
                  <a:srgbClr val="ffffff"/>
                </a:solidFill>
              </a:uFill>
              <a:latin typeface="Arial"/>
            </a:endParaRPr>
          </a:p>
        </p:txBody>
      </p:sp>
      <p:sp>
        <p:nvSpPr>
          <p:cNvPr id="994" name="CustomShape 3"/>
          <p:cNvSpPr/>
          <p:nvPr/>
        </p:nvSpPr>
        <p:spPr>
          <a:xfrm>
            <a:off x="457200" y="29358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87480" rIns="87480" tIns="87480" bIns="87480"/>
          <a:p>
            <a:pPr>
              <a:lnSpc>
                <a:spcPct val="90000"/>
              </a:lnSpc>
            </a:pPr>
            <a:r>
              <a:rPr b="0" lang="de-DE" sz="2300" spc="-1" strike="noStrike">
                <a:solidFill>
                  <a:srgbClr val="000000"/>
                </a:solidFill>
                <a:uFill>
                  <a:solidFill>
                    <a:srgbClr val="ffffff"/>
                  </a:solidFill>
                </a:uFill>
                <a:latin typeface="Calibri"/>
              </a:rPr>
              <a:t>Kundeninformationen</a:t>
            </a:r>
            <a:endParaRPr b="0" lang="de-DE" sz="1800" spc="-1" strike="noStrike">
              <a:solidFill>
                <a:srgbClr val="000000"/>
              </a:solidFill>
              <a:uFill>
                <a:solidFill>
                  <a:srgbClr val="ffffff"/>
                </a:solidFill>
              </a:uFill>
              <a:latin typeface="Arial"/>
            </a:endParaRPr>
          </a:p>
          <a:p>
            <a:pPr>
              <a:lnSpc>
                <a:spcPct val="90000"/>
              </a:lnSpc>
            </a:pPr>
            <a:r>
              <a:rPr b="0" lang="de-DE" sz="2300" spc="-1" strike="noStrike">
                <a:solidFill>
                  <a:srgbClr val="000000"/>
                </a:solidFill>
                <a:uFill>
                  <a:solidFill>
                    <a:srgbClr val="ffffff"/>
                  </a:solidFill>
                </a:uFill>
                <a:latin typeface="Calibri"/>
              </a:rPr>
              <a:t>Aktueller Service-Katalog</a:t>
            </a:r>
            <a:endParaRPr b="0" lang="de-DE" sz="1800" spc="-1" strike="noStrike">
              <a:solidFill>
                <a:srgbClr val="000000"/>
              </a:solidFill>
              <a:uFill>
                <a:solidFill>
                  <a:srgbClr val="ffffff"/>
                </a:solidFill>
              </a:uFill>
              <a:latin typeface="Arial"/>
            </a:endParaRPr>
          </a:p>
          <a:p>
            <a:pPr>
              <a:lnSpc>
                <a:spcPct val="90000"/>
              </a:lnSpc>
            </a:pPr>
            <a:r>
              <a:rPr b="0" lang="de-DE" sz="2300" spc="-1" strike="noStrike">
                <a:solidFill>
                  <a:srgbClr val="000000"/>
                </a:solidFill>
                <a:uFill>
                  <a:solidFill>
                    <a:srgbClr val="ffffff"/>
                  </a:solidFill>
                </a:uFill>
                <a:latin typeface="Calibri"/>
              </a:rPr>
              <a:t>Kundenwünsche und </a:t>
            </a:r>
            <a:r>
              <a:rPr b="0" lang="de-DE" sz="2300" spc="-1" strike="noStrike">
                <a:solidFill>
                  <a:srgbClr val="000000"/>
                </a:solidFill>
                <a:uFill>
                  <a:solidFill>
                    <a:srgbClr val="ffffff"/>
                  </a:solidFill>
                </a:uFill>
                <a:latin typeface="Calibri"/>
              </a:rPr>
              <a:t>
</a:t>
            </a:r>
            <a:r>
              <a:rPr b="0" lang="de-DE" sz="2300" spc="-1" strike="noStrike">
                <a:solidFill>
                  <a:srgbClr val="000000"/>
                </a:solidFill>
                <a:uFill>
                  <a:solidFill>
                    <a:srgbClr val="ffffff"/>
                  </a:solidFill>
                </a:uFill>
                <a:latin typeface="Calibri"/>
              </a:rPr>
              <a:t>-anforderungen</a:t>
            </a:r>
            <a:endParaRPr b="0" lang="de-DE" sz="1800" spc="-1" strike="noStrike">
              <a:solidFill>
                <a:srgbClr val="000000"/>
              </a:solidFill>
              <a:uFill>
                <a:solidFill>
                  <a:srgbClr val="ffffff"/>
                </a:solidFill>
              </a:uFill>
              <a:latin typeface="Arial"/>
            </a:endParaRPr>
          </a:p>
          <a:p>
            <a:pPr>
              <a:lnSpc>
                <a:spcPct val="90000"/>
              </a:lnSpc>
            </a:pPr>
            <a:r>
              <a:rPr b="0" lang="de-DE" sz="2300" spc="-1" strike="noStrike">
                <a:solidFill>
                  <a:srgbClr val="000000"/>
                </a:solidFill>
                <a:uFill>
                  <a:solidFill>
                    <a:srgbClr val="ffffff"/>
                  </a:solidFill>
                </a:uFill>
                <a:latin typeface="Calibri"/>
              </a:rPr>
              <a:t>Bestehende SLAs mit Kunden</a:t>
            </a:r>
            <a:endParaRPr b="0" lang="de-DE" sz="1800" spc="-1" strike="noStrike">
              <a:solidFill>
                <a:srgbClr val="000000"/>
              </a:solidFill>
              <a:uFill>
                <a:solidFill>
                  <a:srgbClr val="ffffff"/>
                </a:solidFill>
              </a:uFill>
              <a:latin typeface="Arial"/>
            </a:endParaRPr>
          </a:p>
          <a:p>
            <a:pPr>
              <a:lnSpc>
                <a:spcPct val="90000"/>
              </a:lnSpc>
            </a:pPr>
            <a:r>
              <a:rPr b="0" lang="de-DE" sz="2300" spc="-1" strike="noStrike">
                <a:solidFill>
                  <a:srgbClr val="000000"/>
                </a:solidFill>
                <a:uFill>
                  <a:solidFill>
                    <a:srgbClr val="ffffff"/>
                  </a:solidFill>
                </a:uFill>
                <a:latin typeface="Calibri"/>
              </a:rPr>
              <a:t>Kundenbeschwerden</a:t>
            </a:r>
            <a:endParaRPr b="0" lang="de-DE" sz="1800" spc="-1" strike="noStrike">
              <a:solidFill>
                <a:srgbClr val="000000"/>
              </a:solidFill>
              <a:uFill>
                <a:solidFill>
                  <a:srgbClr val="ffffff"/>
                </a:solidFill>
              </a:uFill>
              <a:latin typeface="Arial"/>
            </a:endParaRPr>
          </a:p>
        </p:txBody>
      </p:sp>
      <p:sp>
        <p:nvSpPr>
          <p:cNvPr id="995" name="CustomShape 4"/>
          <p:cNvSpPr/>
          <p:nvPr/>
        </p:nvSpPr>
        <p:spPr>
          <a:xfrm>
            <a:off x="4259160" y="2408040"/>
            <a:ext cx="442728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Outputs</a:t>
            </a:r>
            <a:endParaRPr b="0" lang="de-DE" sz="1800" spc="-1" strike="noStrike">
              <a:solidFill>
                <a:srgbClr val="000000"/>
              </a:solidFill>
              <a:uFill>
                <a:solidFill>
                  <a:srgbClr val="ffffff"/>
                </a:solidFill>
              </a:uFill>
              <a:latin typeface="Arial"/>
            </a:endParaRPr>
          </a:p>
        </p:txBody>
      </p:sp>
      <p:sp>
        <p:nvSpPr>
          <p:cNvPr id="996" name="CustomShape 5"/>
          <p:cNvSpPr/>
          <p:nvPr/>
        </p:nvSpPr>
        <p:spPr>
          <a:xfrm>
            <a:off x="4259160" y="33354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87480" rIns="87480" tIns="87480" bIns="87480"/>
          <a:p>
            <a:pPr>
              <a:lnSpc>
                <a:spcPct val="90000"/>
              </a:lnSpc>
            </a:pPr>
            <a:r>
              <a:rPr b="0" lang="de-DE" sz="2300" spc="-1" strike="noStrike">
                <a:solidFill>
                  <a:srgbClr val="000000"/>
                </a:solidFill>
                <a:uFill>
                  <a:solidFill>
                    <a:srgbClr val="ffffff"/>
                  </a:solidFill>
                </a:uFill>
                <a:latin typeface="Calibri"/>
              </a:rPr>
              <a:t>Aktuelle Kundendatenbank</a:t>
            </a:r>
            <a:endParaRPr b="0" lang="de-DE" sz="1800" spc="-1" strike="noStrike">
              <a:solidFill>
                <a:srgbClr val="000000"/>
              </a:solidFill>
              <a:uFill>
                <a:solidFill>
                  <a:srgbClr val="ffffff"/>
                </a:solidFill>
              </a:uFill>
              <a:latin typeface="Arial"/>
            </a:endParaRPr>
          </a:p>
          <a:p>
            <a:pPr>
              <a:lnSpc>
                <a:spcPct val="90000"/>
              </a:lnSpc>
            </a:pPr>
            <a:r>
              <a:rPr b="0" lang="de-DE" sz="2300" spc="-1" strike="noStrike">
                <a:solidFill>
                  <a:srgbClr val="000000"/>
                </a:solidFill>
                <a:uFill>
                  <a:solidFill>
                    <a:srgbClr val="ffffff"/>
                  </a:solidFill>
                </a:uFill>
                <a:latin typeface="Calibri"/>
              </a:rPr>
              <a:t>Service Review Berichte</a:t>
            </a:r>
            <a:endParaRPr b="0" lang="de-DE" sz="1800" spc="-1" strike="noStrike">
              <a:solidFill>
                <a:srgbClr val="000000"/>
              </a:solidFill>
              <a:uFill>
                <a:solidFill>
                  <a:srgbClr val="ffffff"/>
                </a:solidFill>
              </a:uFill>
              <a:latin typeface="Arial"/>
            </a:endParaRPr>
          </a:p>
          <a:p>
            <a:pPr>
              <a:lnSpc>
                <a:spcPct val="90000"/>
              </a:lnSpc>
            </a:pPr>
            <a:r>
              <a:rPr b="0" lang="de-DE" sz="2300" spc="-1" strike="noStrike">
                <a:solidFill>
                  <a:srgbClr val="000000"/>
                </a:solidFill>
                <a:uFill>
                  <a:solidFill>
                    <a:srgbClr val="ffffff"/>
                  </a:solidFill>
                </a:uFill>
                <a:latin typeface="Calibri"/>
              </a:rPr>
              <a:t>Aufzeichnungen von Kundenbeschwerden</a:t>
            </a:r>
            <a:endParaRPr b="0" lang="de-DE" sz="1800" spc="-1" strike="noStrike">
              <a:solidFill>
                <a:srgbClr val="000000"/>
              </a:solidFill>
              <a:uFill>
                <a:solidFill>
                  <a:srgbClr val="ffffff"/>
                </a:solidFill>
              </a:uFill>
              <a:latin typeface="Arial"/>
            </a:endParaRPr>
          </a:p>
          <a:p>
            <a:pPr>
              <a:lnSpc>
                <a:spcPct val="90000"/>
              </a:lnSpc>
            </a:pPr>
            <a:r>
              <a:rPr b="0" lang="de-DE" sz="2300" spc="-1" strike="noStrike">
                <a:solidFill>
                  <a:srgbClr val="000000"/>
                </a:solidFill>
                <a:uFill>
                  <a:solidFill>
                    <a:srgbClr val="ffffff"/>
                  </a:solidFill>
                </a:uFill>
                <a:latin typeface="Calibri"/>
              </a:rPr>
              <a:t>Berichte über die Kundenzufriedenheit</a:t>
            </a:r>
            <a:endParaRPr b="0" lang="de-DE" sz="1800" spc="-1" strike="noStrike">
              <a:solidFill>
                <a:srgbClr val="000000"/>
              </a:solidFill>
              <a:uFill>
                <a:solidFill>
                  <a:srgbClr val="ffffff"/>
                </a:solidFill>
              </a:uFill>
              <a:latin typeface="Arial"/>
            </a:endParaRPr>
          </a:p>
        </p:txBody>
      </p:sp>
      <p:sp>
        <p:nvSpPr>
          <p:cNvPr id="997" name="TextShape 6"/>
          <p:cNvSpPr txBox="1"/>
          <p:nvPr/>
        </p:nvSpPr>
        <p:spPr>
          <a:xfrm>
            <a:off x="6553080" y="6430680"/>
            <a:ext cx="2133360" cy="364680"/>
          </a:xfrm>
          <a:prstGeom prst="rect">
            <a:avLst/>
          </a:prstGeom>
          <a:noFill/>
          <a:ln>
            <a:noFill/>
          </a:ln>
        </p:spPr>
        <p:txBody>
          <a:bodyPr anchor="ctr"/>
          <a:p>
            <a:pPr algn="r">
              <a:lnSpc>
                <a:spcPct val="100000"/>
              </a:lnSpc>
            </a:pPr>
            <a:fld id="{B8F77255-B0F9-43F6-8E6C-2EDF93D1420B}"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CRM: Fortlaufende Prozessaktivitäten</a:t>
            </a:r>
            <a:endParaRPr b="0" lang="en-US" sz="1800" spc="-1" strike="noStrike">
              <a:solidFill>
                <a:srgbClr val="000000"/>
              </a:solidFill>
              <a:uFill>
                <a:solidFill>
                  <a:srgbClr val="ffffff"/>
                </a:solidFill>
              </a:uFill>
              <a:latin typeface="Calibri"/>
            </a:endParaRPr>
          </a:p>
        </p:txBody>
      </p:sp>
      <p:sp>
        <p:nvSpPr>
          <p:cNvPr id="999"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Pflege der Kundendatenbank</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Aufnahme eines neuen Kunden in die Kundendatenbank</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Aktualisierung von Kundeninformationen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Herausnahme eines Kunden aus der Kundendatenbank</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Beschwerdemanagement</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Aufzeichnung und Behandlung von Kundenbeschwerden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Überwachung der Umsetzung von Folgemaßnahmen auf Beschwerden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Regelmäßige Review aller Kundenbeschwerden und Folgemaßnahmen</a:t>
            </a:r>
            <a:endParaRPr b="0" lang="en-US" sz="2000" spc="-1" strike="noStrike">
              <a:solidFill>
                <a:srgbClr val="000000"/>
              </a:solidFill>
              <a:uFill>
                <a:solidFill>
                  <a:srgbClr val="ffffff"/>
                </a:solidFill>
              </a:uFill>
              <a:latin typeface="Calibri"/>
            </a:endParaRPr>
          </a:p>
        </p:txBody>
      </p:sp>
      <p:sp>
        <p:nvSpPr>
          <p:cNvPr id="1000" name="TextShape 3"/>
          <p:cNvSpPr txBox="1"/>
          <p:nvPr/>
        </p:nvSpPr>
        <p:spPr>
          <a:xfrm>
            <a:off x="6553080" y="6430680"/>
            <a:ext cx="2133360" cy="364680"/>
          </a:xfrm>
          <a:prstGeom prst="rect">
            <a:avLst/>
          </a:prstGeom>
          <a:noFill/>
          <a:ln>
            <a:noFill/>
          </a:ln>
        </p:spPr>
        <p:txBody>
          <a:bodyPr anchor="ctr"/>
          <a:p>
            <a:pPr algn="r">
              <a:lnSpc>
                <a:spcPct val="100000"/>
              </a:lnSpc>
            </a:pPr>
            <a:fld id="{565B7008-DE37-43BD-969E-52E3C143BB16}"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1"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CRM: Fortlaufende Prozessaktivitäten</a:t>
            </a:r>
            <a:endParaRPr b="0" lang="en-US" sz="1800" spc="-1" strike="noStrike">
              <a:solidFill>
                <a:srgbClr val="000000"/>
              </a:solidFill>
              <a:uFill>
                <a:solidFill>
                  <a:srgbClr val="ffffff"/>
                </a:solidFill>
              </a:uFill>
              <a:latin typeface="Calibri"/>
            </a:endParaRPr>
          </a:p>
        </p:txBody>
      </p:sp>
      <p:sp>
        <p:nvSpPr>
          <p:cNvPr id="1002"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Management der Kundenzufriedenheit</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Planung und Vorbereitung einer Zufriedenheitsumfrage</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Durchführung und Ergebnisdokumentation einer Umfrage</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Initiierung von Folgemaßnahmen als Reaktion auf unzureichende Kundenzufriedenheit</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Durchführung von Service Reviews</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Planung und Vorbereitung einer Service Review</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Durchführung und Aufzeichnung einer Service Review</a:t>
            </a:r>
            <a:endParaRPr b="0" lang="en-US" sz="2000" spc="-1" strike="noStrike">
              <a:solidFill>
                <a:srgbClr val="000000"/>
              </a:solidFill>
              <a:uFill>
                <a:solidFill>
                  <a:srgbClr val="ffffff"/>
                </a:solidFill>
              </a:uFill>
              <a:latin typeface="Calibri"/>
            </a:endParaRPr>
          </a:p>
        </p:txBody>
      </p:sp>
      <p:sp>
        <p:nvSpPr>
          <p:cNvPr id="1003" name="TextShape 3"/>
          <p:cNvSpPr txBox="1"/>
          <p:nvPr/>
        </p:nvSpPr>
        <p:spPr>
          <a:xfrm>
            <a:off x="6553080" y="6430680"/>
            <a:ext cx="2133360" cy="364680"/>
          </a:xfrm>
          <a:prstGeom prst="rect">
            <a:avLst/>
          </a:prstGeom>
          <a:noFill/>
          <a:ln>
            <a:noFill/>
          </a:ln>
        </p:spPr>
        <p:txBody>
          <a:bodyPr anchor="ctr"/>
          <a:p>
            <a:pPr algn="r">
              <a:lnSpc>
                <a:spcPct val="100000"/>
              </a:lnSpc>
            </a:pPr>
            <a:fld id="{A4A64402-5DBF-4FD2-AF05-D9A5FD29E6D1}"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4"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CRM: Rollen und Verantwortlichkeiten</a:t>
            </a:r>
            <a:endParaRPr b="0" lang="en-US" sz="1800" spc="-1" strike="noStrike">
              <a:solidFill>
                <a:srgbClr val="000000"/>
              </a:solidFill>
              <a:uFill>
                <a:solidFill>
                  <a:srgbClr val="ffffff"/>
                </a:solidFill>
              </a:uFill>
              <a:latin typeface="Calibri"/>
            </a:endParaRPr>
          </a:p>
        </p:txBody>
      </p:sp>
      <p:graphicFrame>
        <p:nvGraphicFramePr>
          <p:cNvPr id="1005" name="Table 2"/>
          <p:cNvGraphicFramePr/>
          <p:nvPr/>
        </p:nvGraphicFramePr>
        <p:xfrm>
          <a:off x="457200" y="1697040"/>
          <a:ext cx="8229240" cy="1482840"/>
        </p:xfrm>
        <a:graphic>
          <a:graphicData uri="http://schemas.openxmlformats.org/drawingml/2006/table">
            <a:tbl>
              <a:tblPr/>
              <a:tblGrid>
                <a:gridCol w="1807200"/>
                <a:gridCol w="4093200"/>
                <a:gridCol w="2328840"/>
              </a:tblGrid>
              <a:tr h="546120">
                <a:tc>
                  <a:txBody>
                    <a:bodyPr/>
                    <a:p>
                      <a:pPr>
                        <a:lnSpc>
                          <a:spcPct val="100000"/>
                        </a:lnSpc>
                      </a:pPr>
                      <a:r>
                        <a:rPr b="1" lang="de-DE" sz="1800" spc="-1" strike="noStrike">
                          <a:solidFill>
                            <a:srgbClr val="ffffff"/>
                          </a:solidFill>
                          <a:uFill>
                            <a:solidFill>
                              <a:srgbClr val="ffffff"/>
                            </a:solidFill>
                          </a:uFill>
                          <a:latin typeface="Calibri"/>
                        </a:rPr>
                        <a:t>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Aufgaben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Ca. Anzahl Personen mit dieser 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494280">
                <a:tc>
                  <a:txBody>
                    <a:bodyPr/>
                    <a:p>
                      <a:pPr>
                        <a:lnSpc>
                          <a:spcPct val="100000"/>
                        </a:lnSpc>
                      </a:pPr>
                      <a:r>
                        <a:rPr b="0" lang="de-DE" sz="1600" spc="-1" strike="noStrike">
                          <a:solidFill>
                            <a:srgbClr val="000000"/>
                          </a:solidFill>
                          <a:uFill>
                            <a:solidFill>
                              <a:srgbClr val="ffffff"/>
                            </a:solidFill>
                          </a:uFill>
                          <a:latin typeface="Calibri"/>
                        </a:rPr>
                        <a:t>Prozess-Owner CRM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i="1" lang="de-DE" sz="1600" spc="-1" strike="noStrike">
                          <a:solidFill>
                            <a:srgbClr val="000000"/>
                          </a:solidFill>
                          <a:uFill>
                            <a:solidFill>
                              <a:srgbClr val="ffffff"/>
                            </a:solidFill>
                          </a:uFill>
                          <a:latin typeface="Calibri"/>
                        </a:rPr>
                        <a:t>Allg. Aufgaben eines Prozess-Owners im Kontext CRM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nur 1</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1299240">
                <a:tc>
                  <a:txBody>
                    <a:bodyPr/>
                    <a:p>
                      <a:pPr>
                        <a:lnSpc>
                          <a:spcPct val="100000"/>
                        </a:lnSpc>
                      </a:pPr>
                      <a:r>
                        <a:rPr b="0" lang="de-DE" sz="1600" spc="-1" strike="noStrike">
                          <a:solidFill>
                            <a:srgbClr val="000000"/>
                          </a:solidFill>
                          <a:uFill>
                            <a:solidFill>
                              <a:srgbClr val="ffffff"/>
                            </a:solidFill>
                          </a:uFill>
                          <a:latin typeface="Calibri"/>
                        </a:rPr>
                        <a:t>Prozessmanager CRM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i="1" lang="de-DE" sz="1600" spc="-1" strike="noStrike">
                          <a:solidFill>
                            <a:srgbClr val="000000"/>
                          </a:solidFill>
                          <a:uFill>
                            <a:solidFill>
                              <a:srgbClr val="ffffff"/>
                            </a:solidFill>
                          </a:uFill>
                          <a:latin typeface="Calibri"/>
                        </a:rPr>
                        <a:t>Allg. Aufgaben eines Prozessmanagers und:</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Pflege der Kundendatenbank</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Sicherstellung dass Kundenbeschwerden gemäß dem Prozess bearbeitet werden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Koordination von Zufriedenheitsumfragen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Review der Ergebnisse von Service Reviews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nur 1</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1500480">
                <a:tc>
                  <a:txBody>
                    <a:bodyPr/>
                    <a:p>
                      <a:pPr>
                        <a:lnSpc>
                          <a:spcPct val="100000"/>
                        </a:lnSpc>
                      </a:pPr>
                      <a:r>
                        <a:rPr b="0" lang="de-DE" sz="1600" spc="-1" strike="noStrike">
                          <a:solidFill>
                            <a:srgbClr val="000000"/>
                          </a:solidFill>
                          <a:uFill>
                            <a:solidFill>
                              <a:srgbClr val="ffffff"/>
                            </a:solidFill>
                          </a:uFill>
                          <a:latin typeface="Calibri"/>
                        </a:rPr>
                        <a:t>Customer Relationship Manager</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a:p>
                      <a:pPr>
                        <a:lnSpc>
                          <a:spcPct val="100000"/>
                        </a:lnSpc>
                      </a:pPr>
                      <a:r>
                        <a:rPr b="0" lang="de-DE" sz="1600" spc="-1" strike="noStrike">
                          <a:solidFill>
                            <a:srgbClr val="000000"/>
                          </a:solidFill>
                          <a:uFill>
                            <a:solidFill>
                              <a:srgbClr val="ffffff"/>
                            </a:solidFill>
                          </a:uFill>
                          <a:latin typeface="Calibri"/>
                        </a:rPr>
                        <a:t>(Account Manager)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Primärer Ansprechpartner für einen spezifischen Kunden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Pflege der Kundenbeziehung durch regelmäßige Kommunikation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Bearbeitung von Kundenbeschwerden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Durchführung und Aufzeichnung von Service Reviews mit dem Kunden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je Kunde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1006" name="TextShape 3"/>
          <p:cNvSpPr txBox="1"/>
          <p:nvPr/>
        </p:nvSpPr>
        <p:spPr>
          <a:xfrm>
            <a:off x="6553080" y="6430680"/>
            <a:ext cx="2133360" cy="364680"/>
          </a:xfrm>
          <a:prstGeom prst="rect">
            <a:avLst/>
          </a:prstGeom>
          <a:noFill/>
          <a:ln>
            <a:noFill/>
          </a:ln>
        </p:spPr>
        <p:txBody>
          <a:bodyPr anchor="ctr"/>
          <a:p>
            <a:pPr algn="r">
              <a:lnSpc>
                <a:spcPct val="100000"/>
              </a:lnSpc>
            </a:pPr>
            <a:fld id="{B38C7CA6-6F97-4156-AD35-C1BC1E541CE4}"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7"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Übersicht</a:t>
            </a:r>
            <a:endParaRPr b="0" lang="en-US" sz="1800" spc="-1" strike="noStrike">
              <a:solidFill>
                <a:srgbClr val="000000"/>
              </a:solidFill>
              <a:uFill>
                <a:solidFill>
                  <a:srgbClr val="ffffff"/>
                </a:solidFill>
              </a:uFill>
              <a:latin typeface="Calibri"/>
            </a:endParaRPr>
          </a:p>
        </p:txBody>
      </p:sp>
      <p:sp>
        <p:nvSpPr>
          <p:cNvPr id="1008" name="TextShape 2"/>
          <p:cNvSpPr txBox="1"/>
          <p:nvPr/>
        </p:nvSpPr>
        <p:spPr>
          <a:xfrm>
            <a:off x="457200" y="1696680"/>
            <a:ext cx="839988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Portfolio Management (SPM)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Level Management (SLM)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Reporting Management (SRM)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Availability &amp; Continuity Management (SACM)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Capacity Management (CAPM)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Information Security Management (ISM)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Customer Relationship Management (CRM)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lang="en-US" sz="2800" spc="-1" strike="noStrike">
                <a:solidFill>
                  <a:srgbClr val="000000"/>
                </a:solidFill>
                <a:uFill>
                  <a:solidFill>
                    <a:srgbClr val="ffffff"/>
                  </a:solidFill>
                </a:uFill>
                <a:latin typeface="Calibri"/>
              </a:rPr>
              <a:t>Supplier Relationship Management (SUPPM)</a:t>
            </a:r>
            <a:endParaRPr b="0" lang="en-US" sz="2800" spc="-1" strike="noStrike">
              <a:solidFill>
                <a:srgbClr val="000000"/>
              </a:solidFill>
              <a:uFill>
                <a:solidFill>
                  <a:srgbClr val="ffffff"/>
                </a:solidFill>
              </a:uFill>
              <a:latin typeface="Calibri"/>
            </a:endParaRPr>
          </a:p>
        </p:txBody>
      </p:sp>
      <p:sp>
        <p:nvSpPr>
          <p:cNvPr id="1009" name="TextShape 3"/>
          <p:cNvSpPr txBox="1"/>
          <p:nvPr/>
        </p:nvSpPr>
        <p:spPr>
          <a:xfrm>
            <a:off x="6553080" y="6430680"/>
            <a:ext cx="2133360" cy="364680"/>
          </a:xfrm>
          <a:prstGeom prst="rect">
            <a:avLst/>
          </a:prstGeom>
          <a:noFill/>
          <a:ln>
            <a:noFill/>
          </a:ln>
        </p:spPr>
        <p:txBody>
          <a:bodyPr anchor="ctr"/>
          <a:p>
            <a:pPr algn="r">
              <a:lnSpc>
                <a:spcPct val="100000"/>
              </a:lnSpc>
            </a:pPr>
            <a:fld id="{D7C0686B-D0AF-4A55-A01F-22B123C33859}"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0"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Supplier Relationship Management (SUPPM)</a:t>
            </a:r>
            <a:endParaRPr b="0" lang="en-US" sz="1800" spc="-1" strike="noStrike">
              <a:solidFill>
                <a:srgbClr val="000000"/>
              </a:solidFill>
              <a:uFill>
                <a:solidFill>
                  <a:srgbClr val="ffffff"/>
                </a:solidFill>
              </a:uFill>
              <a:latin typeface="Calibri"/>
            </a:endParaRPr>
          </a:p>
        </p:txBody>
      </p:sp>
      <p:sp>
        <p:nvSpPr>
          <p:cNvPr id="1011" name="TextShape 2"/>
          <p:cNvSpPr txBox="1"/>
          <p:nvPr/>
        </p:nvSpPr>
        <p:spPr>
          <a:xfrm>
            <a:off x="6553080" y="6430680"/>
            <a:ext cx="2133360" cy="364680"/>
          </a:xfrm>
          <a:prstGeom prst="rect">
            <a:avLst/>
          </a:prstGeom>
          <a:noFill/>
          <a:ln>
            <a:noFill/>
          </a:ln>
        </p:spPr>
        <p:txBody>
          <a:bodyPr anchor="ctr"/>
          <a:p>
            <a:pPr algn="r">
              <a:lnSpc>
                <a:spcPct val="100000"/>
              </a:lnSpc>
            </a:pPr>
            <a:fld id="{40466C65-8049-49BB-B6E3-7B3B3937F46A}"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1012"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1013"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1014"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Zielsetzung</a:t>
            </a:r>
            <a:endParaRPr b="0" lang="de-DE" sz="1800" spc="-1" strike="noStrike">
              <a:solidFill>
                <a:srgbClr val="000000"/>
              </a:solidFill>
              <a:uFill>
                <a:solidFill>
                  <a:srgbClr val="ffffff"/>
                </a:solidFill>
              </a:uFill>
              <a:latin typeface="Arial"/>
            </a:endParaRPr>
          </a:p>
        </p:txBody>
      </p:sp>
      <p:sp>
        <p:nvSpPr>
          <p:cNvPr id="1015" name="CustomShape 6"/>
          <p:cNvSpPr/>
          <p:nvPr/>
        </p:nvSpPr>
        <p:spPr>
          <a:xfrm>
            <a:off x="1445760" y="4448520"/>
            <a:ext cx="6232680" cy="91332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Aufbau und Pflege einer gesunden Beziehung mit Zulieferern, die den Service Provider bei der Bereitstellung von Services unterstützen sowie Überwachung derer Leistung</a:t>
            </a:r>
            <a:endParaRPr b="0" lang="de-DE" sz="1800" spc="-1" strike="noStrike">
              <a:solidFill>
                <a:srgbClr val="000000"/>
              </a:solidFill>
              <a:uFill>
                <a:solidFill>
                  <a:srgbClr val="ffffff"/>
                </a:solidFill>
              </a:uFill>
              <a:latin typeface="Arial"/>
            </a:endParaRPr>
          </a:p>
        </p:txBody>
      </p:sp>
    </p:spTree>
  </p:cSld>
</p:sld>
</file>

<file path=ppt/slides/slide1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SUPPM: Wichtige Begriffe &amp; Konzepte</a:t>
            </a:r>
            <a:endParaRPr b="0" lang="en-US" sz="1800" spc="-1" strike="noStrike">
              <a:solidFill>
                <a:srgbClr val="000000"/>
              </a:solidFill>
              <a:uFill>
                <a:solidFill>
                  <a:srgbClr val="ffffff"/>
                </a:solidFill>
              </a:uFill>
              <a:latin typeface="Calibri"/>
            </a:endParaRPr>
          </a:p>
        </p:txBody>
      </p:sp>
      <p:sp>
        <p:nvSpPr>
          <p:cNvPr id="1017"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1018" name="TextShape 3"/>
          <p:cNvSpPr txBox="1"/>
          <p:nvPr/>
        </p:nvSpPr>
        <p:spPr>
          <a:xfrm>
            <a:off x="6553080" y="6430680"/>
            <a:ext cx="2133360" cy="364680"/>
          </a:xfrm>
          <a:prstGeom prst="rect">
            <a:avLst/>
          </a:prstGeom>
          <a:noFill/>
          <a:ln>
            <a:noFill/>
          </a:ln>
        </p:spPr>
        <p:txBody>
          <a:bodyPr anchor="ctr"/>
          <a:p>
            <a:pPr algn="r">
              <a:lnSpc>
                <a:spcPct val="100000"/>
              </a:lnSpc>
            </a:pPr>
            <a:fld id="{BA08387F-1184-45DD-8F9B-BEEA9290CB1F}"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1019" name="Table 4"/>
          <p:cNvGraphicFramePr/>
          <p:nvPr/>
        </p:nvGraphicFramePr>
        <p:xfrm>
          <a:off x="457200" y="1696680"/>
          <a:ext cx="8267400" cy="1189440"/>
        </p:xfrm>
        <a:graphic>
          <a:graphicData uri="http://schemas.openxmlformats.org/drawingml/2006/table">
            <a:tbl>
              <a:tblPr/>
              <a:tblGrid>
                <a:gridCol w="8267400"/>
              </a:tblGrid>
              <a:tr h="18900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000440">
                <a:tc>
                  <a:txBody>
                    <a:bodyPr lIns="68400" rIns="68400" tIns="0" bIns="0"/>
                    <a:p>
                      <a:pPr>
                        <a:lnSpc>
                          <a:spcPct val="100000"/>
                        </a:lnSpc>
                      </a:pPr>
                      <a:r>
                        <a:rPr b="0" lang="de-DE" sz="2000" spc="-1" strike="noStrike">
                          <a:solidFill>
                            <a:srgbClr val="000000"/>
                          </a:solidFill>
                          <a:uFill>
                            <a:solidFill>
                              <a:srgbClr val="ffffff"/>
                            </a:solidFill>
                          </a:uFill>
                          <a:latin typeface="Calibri"/>
                        </a:rPr>
                        <a:t>Zulieferer:</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Externe Organisation, die für den </a:t>
                      </a:r>
                      <a:r>
                        <a:rPr b="0" i="1" lang="de-DE" sz="1800" spc="-1" strike="noStrike">
                          <a:solidFill>
                            <a:srgbClr val="000000"/>
                          </a:solidFill>
                          <a:uFill>
                            <a:solidFill>
                              <a:srgbClr val="ffffff"/>
                            </a:solidFill>
                          </a:uFill>
                          <a:latin typeface="Calibri"/>
                        </a:rPr>
                        <a:t>Service-Provider</a:t>
                      </a:r>
                      <a:r>
                        <a:rPr b="0" lang="de-DE" sz="1800" spc="-1" strike="noStrike">
                          <a:solidFill>
                            <a:srgbClr val="000000"/>
                          </a:solidFill>
                          <a:uFill>
                            <a:solidFill>
                              <a:srgbClr val="ffffff"/>
                            </a:solidFill>
                          </a:uFill>
                          <a:latin typeface="Calibri"/>
                        </a:rPr>
                        <a:t> einen (unterstützenden) </a:t>
                      </a:r>
                      <a:r>
                        <a:rPr b="0" i="1" lang="de-DE" sz="1800" spc="-1" strike="noStrike">
                          <a:solidFill>
                            <a:srgbClr val="000000"/>
                          </a:solidFill>
                          <a:uFill>
                            <a:solidFill>
                              <a:srgbClr val="ffffff"/>
                            </a:solidFill>
                          </a:uFill>
                          <a:latin typeface="Calibri"/>
                        </a:rPr>
                        <a:t>Service</a:t>
                      </a:r>
                      <a:r>
                        <a:rPr b="0" lang="de-DE" sz="1800" spc="-1" strike="noStrike">
                          <a:solidFill>
                            <a:srgbClr val="000000"/>
                          </a:solidFill>
                          <a:uFill>
                            <a:solidFill>
                              <a:srgbClr val="ffffff"/>
                            </a:solidFill>
                          </a:uFill>
                          <a:latin typeface="Calibri"/>
                        </a:rPr>
                        <a:t> oder eine oder mehrere </a:t>
                      </a:r>
                      <a:r>
                        <a:rPr b="0" i="1" lang="de-DE" sz="1800" spc="-1" strike="noStrike">
                          <a:solidFill>
                            <a:srgbClr val="000000"/>
                          </a:solidFill>
                          <a:uFill>
                            <a:solidFill>
                              <a:srgbClr val="ffffff"/>
                            </a:solidFill>
                          </a:uFill>
                          <a:latin typeface="Calibri"/>
                        </a:rPr>
                        <a:t>Servicekomponenten</a:t>
                      </a:r>
                      <a:r>
                        <a:rPr b="0" lang="de-DE" sz="1800" spc="-1" strike="noStrike">
                          <a:solidFill>
                            <a:srgbClr val="000000"/>
                          </a:solidFill>
                          <a:uFill>
                            <a:solidFill>
                              <a:srgbClr val="ffffff"/>
                            </a:solidFill>
                          </a:uFill>
                          <a:latin typeface="Calibri"/>
                        </a:rPr>
                        <a:t> erbringt bzw. bereitstellt, die dieser wiederum benötigt, um </a:t>
                      </a:r>
                      <a:r>
                        <a:rPr b="0" i="1" lang="de-DE" sz="1800" spc="-1" strike="noStrike">
                          <a:solidFill>
                            <a:srgbClr val="000000"/>
                          </a:solidFill>
                          <a:uFill>
                            <a:solidFill>
                              <a:srgbClr val="ffffff"/>
                            </a:solidFill>
                          </a:uFill>
                          <a:latin typeface="Calibri"/>
                        </a:rPr>
                        <a:t>Services</a:t>
                      </a:r>
                      <a:r>
                        <a:rPr b="0" lang="de-DE" sz="1800" spc="-1" strike="noStrike">
                          <a:solidFill>
                            <a:srgbClr val="000000"/>
                          </a:solidFill>
                          <a:uFill>
                            <a:solidFill>
                              <a:srgbClr val="ffffff"/>
                            </a:solidFill>
                          </a:uFill>
                          <a:latin typeface="Calibri"/>
                        </a:rPr>
                        <a:t> für seine </a:t>
                      </a:r>
                      <a:r>
                        <a:rPr b="0" i="1" lang="de-DE" sz="1800" spc="-1" strike="noStrike">
                          <a:solidFill>
                            <a:srgbClr val="000000"/>
                          </a:solidFill>
                          <a:uFill>
                            <a:solidFill>
                              <a:srgbClr val="ffffff"/>
                            </a:solidFill>
                          </a:uFill>
                          <a:latin typeface="Calibri"/>
                        </a:rPr>
                        <a:t>Kunden</a:t>
                      </a:r>
                      <a:r>
                        <a:rPr b="0" lang="de-DE" sz="1800" spc="-1" strike="noStrike">
                          <a:solidFill>
                            <a:srgbClr val="000000"/>
                          </a:solidFill>
                          <a:uFill>
                            <a:solidFill>
                              <a:srgbClr val="ffffff"/>
                            </a:solidFill>
                          </a:uFill>
                          <a:latin typeface="Calibri"/>
                        </a:rPr>
                        <a:t> / </a:t>
                      </a:r>
                      <a:r>
                        <a:rPr b="0" i="1" lang="de-DE" sz="1800" spc="-1" strike="noStrike">
                          <a:solidFill>
                            <a:srgbClr val="000000"/>
                          </a:solidFill>
                          <a:uFill>
                            <a:solidFill>
                              <a:srgbClr val="ffffff"/>
                            </a:solidFill>
                          </a:uFill>
                          <a:latin typeface="Calibri"/>
                        </a:rPr>
                        <a:t>Anwender</a:t>
                      </a:r>
                      <a:r>
                        <a:rPr b="0" lang="de-DE" sz="1800" spc="-1" strike="noStrike">
                          <a:solidFill>
                            <a:srgbClr val="000000"/>
                          </a:solidFill>
                          <a:uFill>
                            <a:solidFill>
                              <a:srgbClr val="ffffff"/>
                            </a:solidFill>
                          </a:uFill>
                          <a:latin typeface="Calibri"/>
                        </a:rPr>
                        <a:t> zu erbringen</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1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0"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SUPPM: Anforderungen nach FitSM-1</a:t>
            </a:r>
            <a:endParaRPr b="0" lang="en-US" sz="1800" spc="-1" strike="noStrike">
              <a:solidFill>
                <a:srgbClr val="000000"/>
              </a:solidFill>
              <a:uFill>
                <a:solidFill>
                  <a:srgbClr val="ffffff"/>
                </a:solidFill>
              </a:uFill>
              <a:latin typeface="Calibri"/>
            </a:endParaRPr>
          </a:p>
        </p:txBody>
      </p:sp>
      <p:sp>
        <p:nvSpPr>
          <p:cNvPr id="1021" name="TextShape 2"/>
          <p:cNvSpPr txBox="1"/>
          <p:nvPr/>
        </p:nvSpPr>
        <p:spPr>
          <a:xfrm>
            <a:off x="6553080" y="6430680"/>
            <a:ext cx="2133360" cy="364680"/>
          </a:xfrm>
          <a:prstGeom prst="rect">
            <a:avLst/>
          </a:prstGeom>
          <a:noFill/>
          <a:ln>
            <a:noFill/>
          </a:ln>
        </p:spPr>
        <p:txBody>
          <a:bodyPr anchor="ctr"/>
          <a:p>
            <a:pPr algn="r">
              <a:lnSpc>
                <a:spcPct val="100000"/>
              </a:lnSpc>
            </a:pPr>
            <a:fld id="{B2BE1544-959C-44A0-9DB5-7A9C3B4D7769}"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1022" name="Table 3"/>
          <p:cNvGraphicFramePr/>
          <p:nvPr/>
        </p:nvGraphicFramePr>
        <p:xfrm>
          <a:off x="457200" y="1697040"/>
          <a:ext cx="8229240" cy="1445760"/>
        </p:xfrm>
        <a:graphic>
          <a:graphicData uri="http://schemas.openxmlformats.org/drawingml/2006/table">
            <a:tbl>
              <a:tblPr/>
              <a:tblGrid>
                <a:gridCol w="82296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PR8 Supplier Relationship Management (SUPPM)</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27520">
                <a:tc>
                  <a:txBody>
                    <a:bodyPr lIns="68400" rIns="68400" tIns="0" bIns="0"/>
                    <a:p>
                      <a:pPr>
                        <a:lnSpc>
                          <a:spcPct val="100000"/>
                        </a:lnSpc>
                      </a:pPr>
                      <a:r>
                        <a:rPr b="0" lang="de-DE" sz="1800" spc="-1" strike="noStrike" cap="all">
                          <a:solidFill>
                            <a:srgbClr val="ffffff"/>
                          </a:solidFill>
                          <a:uFill>
                            <a:solidFill>
                              <a:srgbClr val="ffffff"/>
                            </a:solidFill>
                          </a:uFill>
                          <a:latin typeface="Calibri"/>
                          <a:ea typeface="MS Mincho"/>
                        </a:rPr>
                        <a:t>Anforderungen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1166400">
                <a:tc>
                  <a:txBody>
                    <a:bodyPr lIns="68400" rIns="68400" tIns="0" bIns="0"/>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PR8.1 Zulieferer müssen identifiziert werden.</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PR8.2 Für jeden Zulieferer muss eine designierte Kontaktstelle oder -person festgelegt werden, die das Management der Beziehung mit dem Zulieferer verantwortet.</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PR8.3 Mechanismen zur Kommunikation mit Zulieferern müssen etabliert werden.</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PR8.4 Die Leistung der Zulieferer muss überwacht werden.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1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3"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SUPPM: Initiale Einrichtung des Prozesses</a:t>
            </a:r>
            <a:endParaRPr b="0" lang="en-US" sz="1800" spc="-1" strike="noStrike">
              <a:solidFill>
                <a:srgbClr val="000000"/>
              </a:solidFill>
              <a:uFill>
                <a:solidFill>
                  <a:srgbClr val="ffffff"/>
                </a:solidFill>
              </a:uFill>
              <a:latin typeface="Calibri"/>
            </a:endParaRPr>
          </a:p>
        </p:txBody>
      </p:sp>
      <p:graphicFrame>
        <p:nvGraphicFramePr>
          <p:cNvPr id="1024" name="Table 2"/>
          <p:cNvGraphicFramePr/>
          <p:nvPr/>
        </p:nvGraphicFramePr>
        <p:xfrm>
          <a:off x="457200" y="1697040"/>
          <a:ext cx="8229240" cy="74124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Erste Aktivitäten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Typische Ergebnisse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1098000">
                <a:tc>
                  <a:txBody>
                    <a:bodyPr/>
                    <a:p>
                      <a:pPr>
                        <a:lnSpc>
                          <a:spcPct val="100000"/>
                        </a:lnSpc>
                      </a:pPr>
                      <a:r>
                        <a:rPr b="0" lang="de-DE" sz="1600" spc="-1" strike="noStrike">
                          <a:solidFill>
                            <a:srgbClr val="000000"/>
                          </a:solidFill>
                          <a:uFill>
                            <a:solidFill>
                              <a:srgbClr val="ffffff"/>
                            </a:solidFill>
                          </a:uFill>
                          <a:latin typeface="Calibri"/>
                        </a:rPr>
                        <a:t>Aufbau einer initialen Zuliefererdatenbank mit wichtigen Zuliefererinformationen inkl. Kontaktdaten auf beiden Seiten (Ansprechpartner beim Zulieferer und beim Provider, Supplier Relationship Manager)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Initiale Zuliefererdatenbank </a:t>
                      </a: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(Supplier Database)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1025" name="TextShape 3"/>
          <p:cNvSpPr txBox="1"/>
          <p:nvPr/>
        </p:nvSpPr>
        <p:spPr>
          <a:xfrm>
            <a:off x="6553080" y="6430680"/>
            <a:ext cx="2133360" cy="364680"/>
          </a:xfrm>
          <a:prstGeom prst="rect">
            <a:avLst/>
          </a:prstGeom>
          <a:noFill/>
          <a:ln>
            <a:noFill/>
          </a:ln>
        </p:spPr>
        <p:txBody>
          <a:bodyPr anchor="ctr"/>
          <a:p>
            <a:pPr algn="r">
              <a:lnSpc>
                <a:spcPct val="100000"/>
              </a:lnSpc>
            </a:pPr>
            <a:fld id="{3D77BAB1-E92C-4821-BCAD-13AB1FD26477}"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SUPPM: Inputs &amp; Outputs</a:t>
            </a:r>
            <a:endParaRPr b="0" lang="en-US" sz="1800" spc="-1" strike="noStrike">
              <a:solidFill>
                <a:srgbClr val="000000"/>
              </a:solidFill>
              <a:uFill>
                <a:solidFill>
                  <a:srgbClr val="ffffff"/>
                </a:solidFill>
              </a:uFill>
              <a:latin typeface="Calibri"/>
            </a:endParaRPr>
          </a:p>
        </p:txBody>
      </p:sp>
      <p:sp>
        <p:nvSpPr>
          <p:cNvPr id="1027" name="CustomShape 2"/>
          <p:cNvSpPr/>
          <p:nvPr/>
        </p:nvSpPr>
        <p:spPr>
          <a:xfrm>
            <a:off x="457200" y="2008440"/>
            <a:ext cx="822924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Inputs</a:t>
            </a:r>
            <a:endParaRPr b="0" lang="de-DE" sz="1800" spc="-1" strike="noStrike">
              <a:solidFill>
                <a:srgbClr val="000000"/>
              </a:solidFill>
              <a:uFill>
                <a:solidFill>
                  <a:srgbClr val="ffffff"/>
                </a:solidFill>
              </a:uFill>
              <a:latin typeface="Arial"/>
            </a:endParaRPr>
          </a:p>
        </p:txBody>
      </p:sp>
      <p:sp>
        <p:nvSpPr>
          <p:cNvPr id="1028" name="CustomShape 3"/>
          <p:cNvSpPr/>
          <p:nvPr/>
        </p:nvSpPr>
        <p:spPr>
          <a:xfrm>
            <a:off x="457200" y="29358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87480" rIns="87480" tIns="87480" bIns="87480"/>
          <a:p>
            <a:pPr>
              <a:lnSpc>
                <a:spcPct val="90000"/>
              </a:lnSpc>
            </a:pPr>
            <a:r>
              <a:rPr b="0" lang="de-DE" sz="2300" spc="-1" strike="noStrike">
                <a:solidFill>
                  <a:srgbClr val="000000"/>
                </a:solidFill>
                <a:uFill>
                  <a:solidFill>
                    <a:srgbClr val="ffffff"/>
                  </a:solidFill>
                </a:uFill>
                <a:latin typeface="Calibri"/>
              </a:rPr>
              <a:t>Informationen über Zulieferer</a:t>
            </a:r>
            <a:endParaRPr b="0" lang="de-DE" sz="1800" spc="-1" strike="noStrike">
              <a:solidFill>
                <a:srgbClr val="000000"/>
              </a:solidFill>
              <a:uFill>
                <a:solidFill>
                  <a:srgbClr val="ffffff"/>
                </a:solidFill>
              </a:uFill>
              <a:latin typeface="Arial"/>
            </a:endParaRPr>
          </a:p>
          <a:p>
            <a:pPr>
              <a:lnSpc>
                <a:spcPct val="90000"/>
              </a:lnSpc>
            </a:pPr>
            <a:r>
              <a:rPr b="0" lang="de-DE" sz="2300" spc="-1" strike="noStrike">
                <a:solidFill>
                  <a:srgbClr val="000000"/>
                </a:solidFill>
                <a:uFill>
                  <a:solidFill>
                    <a:srgbClr val="ffffff"/>
                  </a:solidFill>
                </a:uFill>
                <a:latin typeface="Calibri"/>
              </a:rPr>
              <a:t>Informationen über Angebote von Zulieferern</a:t>
            </a:r>
            <a:endParaRPr b="0" lang="de-DE" sz="1800" spc="-1" strike="noStrike">
              <a:solidFill>
                <a:srgbClr val="000000"/>
              </a:solidFill>
              <a:uFill>
                <a:solidFill>
                  <a:srgbClr val="ffffff"/>
                </a:solidFill>
              </a:uFill>
              <a:latin typeface="Arial"/>
            </a:endParaRPr>
          </a:p>
          <a:p>
            <a:pPr>
              <a:lnSpc>
                <a:spcPct val="90000"/>
              </a:lnSpc>
            </a:pPr>
            <a:r>
              <a:rPr b="0" lang="de-DE" sz="2300" spc="-1" strike="noStrike">
                <a:solidFill>
                  <a:srgbClr val="000000"/>
                </a:solidFill>
                <a:uFill>
                  <a:solidFill>
                    <a:srgbClr val="ffffff"/>
                  </a:solidFill>
                </a:uFill>
                <a:latin typeface="Calibri"/>
              </a:rPr>
              <a:t>UAs mit Zulieferern</a:t>
            </a:r>
            <a:endParaRPr b="0" lang="de-DE" sz="1800" spc="-1" strike="noStrike">
              <a:solidFill>
                <a:srgbClr val="000000"/>
              </a:solidFill>
              <a:uFill>
                <a:solidFill>
                  <a:srgbClr val="ffffff"/>
                </a:solidFill>
              </a:uFill>
              <a:latin typeface="Arial"/>
            </a:endParaRPr>
          </a:p>
        </p:txBody>
      </p:sp>
      <p:sp>
        <p:nvSpPr>
          <p:cNvPr id="1029" name="CustomShape 4"/>
          <p:cNvSpPr/>
          <p:nvPr/>
        </p:nvSpPr>
        <p:spPr>
          <a:xfrm>
            <a:off x="4259160" y="2408040"/>
            <a:ext cx="442728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Outputs</a:t>
            </a:r>
            <a:endParaRPr b="0" lang="de-DE" sz="1800" spc="-1" strike="noStrike">
              <a:solidFill>
                <a:srgbClr val="000000"/>
              </a:solidFill>
              <a:uFill>
                <a:solidFill>
                  <a:srgbClr val="ffffff"/>
                </a:solidFill>
              </a:uFill>
              <a:latin typeface="Arial"/>
            </a:endParaRPr>
          </a:p>
        </p:txBody>
      </p:sp>
      <p:sp>
        <p:nvSpPr>
          <p:cNvPr id="1030" name="CustomShape 5"/>
          <p:cNvSpPr/>
          <p:nvPr/>
        </p:nvSpPr>
        <p:spPr>
          <a:xfrm>
            <a:off x="4259160" y="33354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87480" rIns="87480" tIns="87480" bIns="87480"/>
          <a:p>
            <a:pPr>
              <a:lnSpc>
                <a:spcPct val="90000"/>
              </a:lnSpc>
            </a:pPr>
            <a:r>
              <a:rPr b="0" lang="de-DE" sz="2300" spc="-1" strike="noStrike">
                <a:solidFill>
                  <a:srgbClr val="000000"/>
                </a:solidFill>
                <a:uFill>
                  <a:solidFill>
                    <a:srgbClr val="ffffff"/>
                  </a:solidFill>
                </a:uFill>
                <a:latin typeface="Calibri"/>
              </a:rPr>
              <a:t>Aktuelle Zuliefererdatenbank</a:t>
            </a:r>
            <a:endParaRPr b="0" lang="de-DE" sz="1800" spc="-1" strike="noStrike">
              <a:solidFill>
                <a:srgbClr val="000000"/>
              </a:solidFill>
              <a:uFill>
                <a:solidFill>
                  <a:srgbClr val="ffffff"/>
                </a:solidFill>
              </a:uFill>
              <a:latin typeface="Arial"/>
            </a:endParaRPr>
          </a:p>
          <a:p>
            <a:pPr>
              <a:lnSpc>
                <a:spcPct val="90000"/>
              </a:lnSpc>
            </a:pPr>
            <a:r>
              <a:rPr b="0" lang="de-DE" sz="2300" spc="-1" strike="noStrike">
                <a:solidFill>
                  <a:srgbClr val="000000"/>
                </a:solidFill>
                <a:uFill>
                  <a:solidFill>
                    <a:srgbClr val="ffffff"/>
                  </a:solidFill>
                </a:uFill>
                <a:latin typeface="Calibri"/>
              </a:rPr>
              <a:t>Berichte über die Leistung von Zulieferern</a:t>
            </a:r>
            <a:endParaRPr b="0" lang="de-DE" sz="1800" spc="-1" strike="noStrike">
              <a:solidFill>
                <a:srgbClr val="000000"/>
              </a:solidFill>
              <a:uFill>
                <a:solidFill>
                  <a:srgbClr val="ffffff"/>
                </a:solidFill>
              </a:uFill>
              <a:latin typeface="Arial"/>
            </a:endParaRPr>
          </a:p>
        </p:txBody>
      </p:sp>
      <p:sp>
        <p:nvSpPr>
          <p:cNvPr id="1031" name="TextShape 6"/>
          <p:cNvSpPr txBox="1"/>
          <p:nvPr/>
        </p:nvSpPr>
        <p:spPr>
          <a:xfrm>
            <a:off x="6553080" y="6430680"/>
            <a:ext cx="2133360" cy="364680"/>
          </a:xfrm>
          <a:prstGeom prst="rect">
            <a:avLst/>
          </a:prstGeom>
          <a:noFill/>
          <a:ln>
            <a:noFill/>
          </a:ln>
        </p:spPr>
        <p:txBody>
          <a:bodyPr anchor="ctr"/>
          <a:p>
            <a:pPr algn="r">
              <a:lnSpc>
                <a:spcPct val="100000"/>
              </a:lnSpc>
            </a:pPr>
            <a:fld id="{EB00FB16-DFB4-4F63-877A-AEAD54C4B28D}"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FitSM parts</a:t>
            </a:r>
            <a:endParaRPr b="0" lang="en-US" sz="1800" spc="-1" strike="noStrike">
              <a:solidFill>
                <a:srgbClr val="000000"/>
              </a:solidFill>
              <a:uFill>
                <a:solidFill>
                  <a:srgbClr val="ffffff"/>
                </a:solidFill>
              </a:uFill>
              <a:latin typeface="Calibri"/>
            </a:endParaRPr>
          </a:p>
        </p:txBody>
      </p:sp>
      <p:sp>
        <p:nvSpPr>
          <p:cNvPr id="260" name="TextShape 2"/>
          <p:cNvSpPr txBox="1"/>
          <p:nvPr/>
        </p:nvSpPr>
        <p:spPr>
          <a:xfrm>
            <a:off x="6553080" y="6430680"/>
            <a:ext cx="2133360" cy="364680"/>
          </a:xfrm>
          <a:prstGeom prst="rect">
            <a:avLst/>
          </a:prstGeom>
          <a:noFill/>
          <a:ln>
            <a:noFill/>
          </a:ln>
        </p:spPr>
        <p:txBody>
          <a:bodyPr anchor="ctr"/>
          <a:p>
            <a:pPr algn="r">
              <a:lnSpc>
                <a:spcPct val="100000"/>
              </a:lnSpc>
            </a:pPr>
            <a:fld id="{CED09FB4-8857-4F6F-A940-05180A09C460}"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261" name="Line 3"/>
          <p:cNvSpPr/>
          <p:nvPr/>
        </p:nvSpPr>
        <p:spPr>
          <a:xfrm>
            <a:off x="860040" y="4009680"/>
            <a:ext cx="7149960" cy="2160"/>
          </a:xfrm>
          <a:prstGeom prst="line">
            <a:avLst/>
          </a:prstGeom>
          <a:ln w="12600">
            <a:solidFill>
              <a:schemeClr val="tx1"/>
            </a:solidFill>
            <a:custDash>
              <a:ds d="400000" sp="300000"/>
            </a:custDash>
            <a:round/>
          </a:ln>
        </p:spPr>
        <p:style>
          <a:lnRef idx="1">
            <a:schemeClr val="accent1"/>
          </a:lnRef>
          <a:fillRef idx="0">
            <a:schemeClr val="accent1"/>
          </a:fillRef>
          <a:effectRef idx="0">
            <a:schemeClr val="accent1"/>
          </a:effectRef>
          <a:fontRef idx="minor"/>
        </p:style>
      </p:sp>
      <p:sp>
        <p:nvSpPr>
          <p:cNvPr id="262" name="CustomShape 4"/>
          <p:cNvSpPr/>
          <p:nvPr/>
        </p:nvSpPr>
        <p:spPr>
          <a:xfrm>
            <a:off x="3238920" y="3075480"/>
            <a:ext cx="2781000" cy="726840"/>
          </a:xfrm>
          <a:prstGeom prst="rect">
            <a:avLst/>
          </a:prstGeom>
          <a:solidFill>
            <a:schemeClr val="tx1"/>
          </a:solidFill>
          <a:ln w="12600">
            <a:solidFill>
              <a:schemeClr val="tx1"/>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de-DE" sz="1600" spc="-1" strike="noStrike">
                <a:solidFill>
                  <a:srgbClr val="ffffff"/>
                </a:solidFill>
                <a:uFill>
                  <a:solidFill>
                    <a:srgbClr val="ffffff"/>
                  </a:solidFill>
                </a:uFill>
                <a:latin typeface="Arial"/>
              </a:rPr>
              <a:t>FitSM-1</a:t>
            </a:r>
            <a:endParaRPr b="0" lang="de-DE" sz="1800" spc="-1" strike="noStrike">
              <a:solidFill>
                <a:srgbClr val="000000"/>
              </a:solidFill>
              <a:uFill>
                <a:solidFill>
                  <a:srgbClr val="ffffff"/>
                </a:solidFill>
              </a:uFill>
              <a:latin typeface="Arial"/>
            </a:endParaRPr>
          </a:p>
          <a:p>
            <a:pPr algn="ctr">
              <a:lnSpc>
                <a:spcPct val="100000"/>
              </a:lnSpc>
            </a:pPr>
            <a:r>
              <a:rPr b="1" lang="de-DE" sz="1600" spc="-1" strike="noStrike">
                <a:solidFill>
                  <a:srgbClr val="ffffff"/>
                </a:solidFill>
                <a:uFill>
                  <a:solidFill>
                    <a:srgbClr val="ffffff"/>
                  </a:solidFill>
                </a:uFill>
                <a:latin typeface="Arial"/>
              </a:rPr>
              <a:t>Anforderungen</a:t>
            </a:r>
            <a:endParaRPr b="0" lang="de-DE" sz="1800" spc="-1" strike="noStrike">
              <a:solidFill>
                <a:srgbClr val="000000"/>
              </a:solidFill>
              <a:uFill>
                <a:solidFill>
                  <a:srgbClr val="ffffff"/>
                </a:solidFill>
              </a:uFill>
              <a:latin typeface="Arial"/>
            </a:endParaRPr>
          </a:p>
        </p:txBody>
      </p:sp>
      <p:sp>
        <p:nvSpPr>
          <p:cNvPr id="263" name="CustomShape 5"/>
          <p:cNvSpPr/>
          <p:nvPr/>
        </p:nvSpPr>
        <p:spPr>
          <a:xfrm>
            <a:off x="1420920" y="4316400"/>
            <a:ext cx="2781000" cy="726840"/>
          </a:xfrm>
          <a:prstGeom prst="rect">
            <a:avLst/>
          </a:prstGeom>
          <a:noFill/>
          <a:ln w="12600">
            <a:solidFill>
              <a:schemeClr val="tx1"/>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Arial"/>
              </a:rPr>
              <a:t>FitSM-2</a:t>
            </a:r>
            <a:endParaRPr b="0" lang="de-DE" sz="1800" spc="-1" strike="noStrike">
              <a:solidFill>
                <a:srgbClr val="000000"/>
              </a:solidFill>
              <a:uFill>
                <a:solidFill>
                  <a:srgbClr val="ffffff"/>
                </a:solidFill>
              </a:uFill>
              <a:latin typeface="Arial"/>
            </a:endParaRPr>
          </a:p>
          <a:p>
            <a:pPr algn="ctr">
              <a:lnSpc>
                <a:spcPct val="100000"/>
              </a:lnSpc>
            </a:pPr>
            <a:r>
              <a:rPr b="0" lang="de-DE" sz="1600" spc="-1" strike="noStrike">
                <a:solidFill>
                  <a:srgbClr val="000000"/>
                </a:solidFill>
                <a:uFill>
                  <a:solidFill>
                    <a:srgbClr val="ffffff"/>
                  </a:solidFill>
                </a:uFill>
                <a:latin typeface="Arial"/>
              </a:rPr>
              <a:t>Objectives and activities</a:t>
            </a:r>
            <a:endParaRPr b="0" lang="de-DE" sz="1800" spc="-1" strike="noStrike">
              <a:solidFill>
                <a:srgbClr val="000000"/>
              </a:solidFill>
              <a:uFill>
                <a:solidFill>
                  <a:srgbClr val="ffffff"/>
                </a:solidFill>
              </a:uFill>
              <a:latin typeface="Arial"/>
            </a:endParaRPr>
          </a:p>
        </p:txBody>
      </p:sp>
      <p:sp>
        <p:nvSpPr>
          <p:cNvPr id="264" name="CustomShape 6"/>
          <p:cNvSpPr/>
          <p:nvPr/>
        </p:nvSpPr>
        <p:spPr>
          <a:xfrm>
            <a:off x="5065560" y="4316400"/>
            <a:ext cx="2781000" cy="726840"/>
          </a:xfrm>
          <a:prstGeom prst="rect">
            <a:avLst/>
          </a:prstGeom>
          <a:noFill/>
          <a:ln w="12600">
            <a:solidFill>
              <a:schemeClr val="tx1"/>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Arial"/>
              </a:rPr>
              <a:t>FitSM-3</a:t>
            </a:r>
            <a:endParaRPr b="0" lang="de-DE" sz="1800" spc="-1" strike="noStrike">
              <a:solidFill>
                <a:srgbClr val="000000"/>
              </a:solidFill>
              <a:uFill>
                <a:solidFill>
                  <a:srgbClr val="ffffff"/>
                </a:solidFill>
              </a:uFill>
              <a:latin typeface="Arial"/>
            </a:endParaRPr>
          </a:p>
          <a:p>
            <a:pPr algn="ctr">
              <a:lnSpc>
                <a:spcPct val="100000"/>
              </a:lnSpc>
            </a:pPr>
            <a:r>
              <a:rPr b="0" lang="de-DE" sz="1600" spc="-1" strike="noStrike">
                <a:solidFill>
                  <a:srgbClr val="000000"/>
                </a:solidFill>
                <a:uFill>
                  <a:solidFill>
                    <a:srgbClr val="ffffff"/>
                  </a:solidFill>
                </a:uFill>
                <a:latin typeface="Arial"/>
              </a:rPr>
              <a:t>Role model</a:t>
            </a:r>
            <a:endParaRPr b="0" lang="de-DE" sz="1800" spc="-1" strike="noStrike">
              <a:solidFill>
                <a:srgbClr val="000000"/>
              </a:solidFill>
              <a:uFill>
                <a:solidFill>
                  <a:srgbClr val="ffffff"/>
                </a:solidFill>
              </a:uFill>
              <a:latin typeface="Arial"/>
            </a:endParaRPr>
          </a:p>
        </p:txBody>
      </p:sp>
      <p:sp>
        <p:nvSpPr>
          <p:cNvPr id="265" name="CustomShape 7"/>
          <p:cNvSpPr/>
          <p:nvPr/>
        </p:nvSpPr>
        <p:spPr>
          <a:xfrm>
            <a:off x="3653640" y="5401800"/>
            <a:ext cx="1951920" cy="1222560"/>
          </a:xfrm>
          <a:prstGeom prst="rect">
            <a:avLst/>
          </a:prstGeom>
          <a:noFill/>
          <a:ln w="12600">
            <a:solidFill>
              <a:schemeClr val="tx1"/>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Arial"/>
              </a:rPr>
              <a:t>FitSM-5</a:t>
            </a:r>
            <a:endParaRPr b="0" lang="de-DE" sz="1800" spc="-1" strike="noStrike">
              <a:solidFill>
                <a:srgbClr val="000000"/>
              </a:solidFill>
              <a:uFill>
                <a:solidFill>
                  <a:srgbClr val="ffffff"/>
                </a:solidFill>
              </a:uFill>
              <a:latin typeface="Arial"/>
            </a:endParaRPr>
          </a:p>
          <a:p>
            <a:pPr algn="ctr">
              <a:lnSpc>
                <a:spcPct val="100000"/>
              </a:lnSpc>
            </a:pPr>
            <a:r>
              <a:rPr b="0" lang="de-DE" sz="1600" spc="-1" strike="noStrike">
                <a:solidFill>
                  <a:srgbClr val="000000"/>
                </a:solidFill>
                <a:uFill>
                  <a:solidFill>
                    <a:srgbClr val="ffffff"/>
                  </a:solidFill>
                </a:uFill>
                <a:latin typeface="Arial"/>
              </a:rPr>
              <a:t>Selected implementation guides</a:t>
            </a:r>
            <a:endParaRPr b="0" lang="de-DE" sz="1800" spc="-1" strike="noStrike">
              <a:solidFill>
                <a:srgbClr val="000000"/>
              </a:solidFill>
              <a:uFill>
                <a:solidFill>
                  <a:srgbClr val="ffffff"/>
                </a:solidFill>
              </a:uFill>
              <a:latin typeface="Arial"/>
            </a:endParaRPr>
          </a:p>
        </p:txBody>
      </p:sp>
      <p:sp>
        <p:nvSpPr>
          <p:cNvPr id="266" name="CustomShape 8"/>
          <p:cNvSpPr/>
          <p:nvPr/>
        </p:nvSpPr>
        <p:spPr>
          <a:xfrm flipH="1" flipV="1" rot="5400000">
            <a:off x="3463560" y="3150360"/>
            <a:ext cx="513360" cy="1817640"/>
          </a:xfrm>
          <a:prstGeom prst="bentConnector3">
            <a:avLst>
              <a:gd name="adj1" fmla="val 26084"/>
            </a:avLst>
          </a:prstGeom>
          <a:noFill/>
          <a:ln w="12600">
            <a:solidFill>
              <a:schemeClr val="tx1"/>
            </a:solidFill>
            <a:round/>
            <a:tailEnd len="med" type="arrow" w="med"/>
          </a:ln>
        </p:spPr>
        <p:style>
          <a:lnRef idx="1">
            <a:schemeClr val="accent1"/>
          </a:lnRef>
          <a:fillRef idx="0">
            <a:schemeClr val="accent1"/>
          </a:fillRef>
          <a:effectRef idx="0">
            <a:schemeClr val="accent1"/>
          </a:effectRef>
          <a:fontRef idx="minor"/>
        </p:style>
      </p:sp>
      <p:sp>
        <p:nvSpPr>
          <p:cNvPr id="267" name="CustomShape 9"/>
          <p:cNvSpPr/>
          <p:nvPr/>
        </p:nvSpPr>
        <p:spPr>
          <a:xfrm flipV="1" rot="16200000">
            <a:off x="5286240" y="3146400"/>
            <a:ext cx="513360" cy="1826280"/>
          </a:xfrm>
          <a:prstGeom prst="bentConnector3">
            <a:avLst>
              <a:gd name="adj1" fmla="val 26084"/>
            </a:avLst>
          </a:prstGeom>
          <a:noFill/>
          <a:ln w="12600">
            <a:solidFill>
              <a:schemeClr val="tx1"/>
            </a:solidFill>
            <a:round/>
            <a:tailEnd len="med" type="arrow" w="med"/>
          </a:ln>
        </p:spPr>
        <p:style>
          <a:lnRef idx="1">
            <a:schemeClr val="accent1"/>
          </a:lnRef>
          <a:fillRef idx="0">
            <a:schemeClr val="accent1"/>
          </a:fillRef>
          <a:effectRef idx="0">
            <a:schemeClr val="accent1"/>
          </a:effectRef>
          <a:fontRef idx="minor"/>
        </p:style>
      </p:sp>
      <p:sp>
        <p:nvSpPr>
          <p:cNvPr id="268" name="CustomShape 10"/>
          <p:cNvSpPr/>
          <p:nvPr/>
        </p:nvSpPr>
        <p:spPr>
          <a:xfrm rot="16200000">
            <a:off x="376200" y="3251520"/>
            <a:ext cx="1284120" cy="33336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de-DE" sz="1600" spc="-1" strike="noStrike">
                <a:solidFill>
                  <a:srgbClr val="000000"/>
                </a:solidFill>
                <a:uFill>
                  <a:solidFill>
                    <a:srgbClr val="ffffff"/>
                  </a:solidFill>
                </a:uFill>
                <a:latin typeface="Arial Narrow"/>
              </a:rPr>
              <a:t>Anforderungen</a:t>
            </a:r>
            <a:endParaRPr b="0" lang="de-DE" sz="1800" spc="-1" strike="noStrike">
              <a:solidFill>
                <a:srgbClr val="000000"/>
              </a:solidFill>
              <a:uFill>
                <a:solidFill>
                  <a:srgbClr val="ffffff"/>
                </a:solidFill>
              </a:uFill>
              <a:latin typeface="Arial"/>
            </a:endParaRPr>
          </a:p>
        </p:txBody>
      </p:sp>
      <p:sp>
        <p:nvSpPr>
          <p:cNvPr id="269" name="CustomShape 11"/>
          <p:cNvSpPr/>
          <p:nvPr/>
        </p:nvSpPr>
        <p:spPr>
          <a:xfrm flipV="1" rot="16200000">
            <a:off x="3830760" y="4601520"/>
            <a:ext cx="1598760" cy="360"/>
          </a:xfrm>
          <a:prstGeom prst="bentConnector3">
            <a:avLst>
              <a:gd name="adj1" fmla="val 50000"/>
            </a:avLst>
          </a:prstGeom>
          <a:noFill/>
          <a:ln w="12600">
            <a:solidFill>
              <a:schemeClr val="tx1"/>
            </a:solidFill>
            <a:round/>
            <a:tailEnd len="med" type="arrow" w="med"/>
          </a:ln>
        </p:spPr>
        <p:style>
          <a:lnRef idx="1">
            <a:schemeClr val="accent1"/>
          </a:lnRef>
          <a:fillRef idx="0">
            <a:schemeClr val="accent1"/>
          </a:fillRef>
          <a:effectRef idx="0">
            <a:schemeClr val="accent1"/>
          </a:effectRef>
          <a:fontRef idx="minor"/>
        </p:style>
      </p:sp>
      <p:sp>
        <p:nvSpPr>
          <p:cNvPr id="270" name="CustomShape 12"/>
          <p:cNvSpPr/>
          <p:nvPr/>
        </p:nvSpPr>
        <p:spPr>
          <a:xfrm>
            <a:off x="3238920" y="1758960"/>
            <a:ext cx="2781000" cy="726840"/>
          </a:xfrm>
          <a:prstGeom prst="rect">
            <a:avLst/>
          </a:prstGeom>
          <a:noFill/>
          <a:ln w="12600">
            <a:solidFill>
              <a:schemeClr val="tx1"/>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Arial"/>
              </a:rPr>
              <a:t>FitSM-0</a:t>
            </a:r>
            <a:endParaRPr b="0" lang="de-DE" sz="1800" spc="-1" strike="noStrike">
              <a:solidFill>
                <a:srgbClr val="000000"/>
              </a:solidFill>
              <a:uFill>
                <a:solidFill>
                  <a:srgbClr val="ffffff"/>
                </a:solidFill>
              </a:uFill>
              <a:latin typeface="Arial"/>
            </a:endParaRPr>
          </a:p>
          <a:p>
            <a:pPr algn="ctr">
              <a:lnSpc>
                <a:spcPct val="100000"/>
              </a:lnSpc>
            </a:pPr>
            <a:r>
              <a:rPr b="0" lang="de-DE" sz="1600" spc="-1" strike="noStrike">
                <a:solidFill>
                  <a:srgbClr val="000000"/>
                </a:solidFill>
                <a:uFill>
                  <a:solidFill>
                    <a:srgbClr val="ffffff"/>
                  </a:solidFill>
                </a:uFill>
                <a:latin typeface="Arial"/>
              </a:rPr>
              <a:t>Overview &amp; vocabulary</a:t>
            </a:r>
            <a:endParaRPr b="0" lang="de-DE" sz="1800" spc="-1" strike="noStrike">
              <a:solidFill>
                <a:srgbClr val="000000"/>
              </a:solidFill>
              <a:uFill>
                <a:solidFill>
                  <a:srgbClr val="ffffff"/>
                </a:solidFill>
              </a:uFill>
              <a:latin typeface="Arial"/>
            </a:endParaRPr>
          </a:p>
        </p:txBody>
      </p:sp>
      <p:sp>
        <p:nvSpPr>
          <p:cNvPr id="271" name="Line 13"/>
          <p:cNvSpPr/>
          <p:nvPr/>
        </p:nvSpPr>
        <p:spPr>
          <a:xfrm>
            <a:off x="870840" y="2785320"/>
            <a:ext cx="7149960" cy="2520"/>
          </a:xfrm>
          <a:prstGeom prst="line">
            <a:avLst/>
          </a:prstGeom>
          <a:ln w="12600">
            <a:solidFill>
              <a:schemeClr val="tx1"/>
            </a:solidFill>
            <a:custDash>
              <a:ds d="400000" sp="300000"/>
            </a:custDash>
            <a:round/>
          </a:ln>
        </p:spPr>
        <p:style>
          <a:lnRef idx="1">
            <a:schemeClr val="accent1"/>
          </a:lnRef>
          <a:fillRef idx="0">
            <a:schemeClr val="accent1"/>
          </a:fillRef>
          <a:effectRef idx="0">
            <a:schemeClr val="accent1"/>
          </a:effectRef>
          <a:fontRef idx="minor"/>
        </p:style>
      </p:sp>
      <p:sp>
        <p:nvSpPr>
          <p:cNvPr id="272" name="CustomShape 14"/>
          <p:cNvSpPr/>
          <p:nvPr/>
        </p:nvSpPr>
        <p:spPr>
          <a:xfrm rot="16200000">
            <a:off x="-15480" y="5135040"/>
            <a:ext cx="2107080" cy="333360"/>
          </a:xfrm>
          <a:prstGeom prst="rect">
            <a:avLst/>
          </a:prstGeom>
          <a:noFill/>
          <a:ln>
            <a:noFill/>
          </a:ln>
        </p:spPr>
        <p:style>
          <a:lnRef idx="0"/>
          <a:fillRef idx="0"/>
          <a:effectRef idx="0"/>
          <a:fontRef idx="minor"/>
        </p:style>
        <p:txBody>
          <a:bodyPr wrap="none" lIns="90000" rIns="90000" tIns="45000" bIns="45000"/>
          <a:p>
            <a:pPr>
              <a:lnSpc>
                <a:spcPct val="100000"/>
              </a:lnSpc>
            </a:pPr>
            <a:r>
              <a:rPr b="0" lang="de-DE" sz="1600" spc="-1" strike="noStrike">
                <a:solidFill>
                  <a:srgbClr val="000000"/>
                </a:solidFill>
                <a:uFill>
                  <a:solidFill>
                    <a:srgbClr val="ffffff"/>
                  </a:solidFill>
                </a:uFill>
                <a:latin typeface="Arial Narrow"/>
              </a:rPr>
              <a:t>Unterstützung &amp; Anleitung</a:t>
            </a:r>
            <a:endParaRPr b="0" lang="de-DE" sz="1800" spc="-1" strike="noStrike">
              <a:solidFill>
                <a:srgbClr val="000000"/>
              </a:solidFill>
              <a:uFill>
                <a:solidFill>
                  <a:srgbClr val="ffffff"/>
                </a:solidFill>
              </a:uFill>
              <a:latin typeface="Arial"/>
            </a:endParaRPr>
          </a:p>
        </p:txBody>
      </p:sp>
      <p:sp>
        <p:nvSpPr>
          <p:cNvPr id="273" name="CustomShape 15"/>
          <p:cNvSpPr/>
          <p:nvPr/>
        </p:nvSpPr>
        <p:spPr>
          <a:xfrm rot="16200000">
            <a:off x="641880" y="2080080"/>
            <a:ext cx="750600" cy="33336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de-DE" sz="1600" spc="-1" strike="noStrike">
                <a:solidFill>
                  <a:srgbClr val="000000"/>
                </a:solidFill>
                <a:uFill>
                  <a:solidFill>
                    <a:srgbClr val="ffffff"/>
                  </a:solidFill>
                </a:uFill>
                <a:latin typeface="Arial Narrow"/>
              </a:rPr>
              <a:t>Begriffe</a:t>
            </a:r>
            <a:endParaRPr b="0" lang="de-DE" sz="1800" spc="-1" strike="noStrike">
              <a:solidFill>
                <a:srgbClr val="000000"/>
              </a:solidFill>
              <a:uFill>
                <a:solidFill>
                  <a:srgbClr val="ffffff"/>
                </a:solidFill>
              </a:uFill>
              <a:latin typeface="Arial"/>
            </a:endParaRPr>
          </a:p>
        </p:txBody>
      </p:sp>
      <p:sp>
        <p:nvSpPr>
          <p:cNvPr id="274" name="CustomShape 16"/>
          <p:cNvSpPr/>
          <p:nvPr/>
        </p:nvSpPr>
        <p:spPr>
          <a:xfrm>
            <a:off x="1420920" y="5401800"/>
            <a:ext cx="1951920" cy="1222560"/>
          </a:xfrm>
          <a:prstGeom prst="rect">
            <a:avLst/>
          </a:prstGeom>
          <a:noFill/>
          <a:ln w="12600">
            <a:solidFill>
              <a:schemeClr val="tx1"/>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Arial"/>
              </a:rPr>
              <a:t>FitSM-4</a:t>
            </a:r>
            <a:endParaRPr b="0" lang="de-DE" sz="1800" spc="-1" strike="noStrike">
              <a:solidFill>
                <a:srgbClr val="000000"/>
              </a:solidFill>
              <a:uFill>
                <a:solidFill>
                  <a:srgbClr val="ffffff"/>
                </a:solidFill>
              </a:uFill>
              <a:latin typeface="Arial"/>
            </a:endParaRPr>
          </a:p>
          <a:p>
            <a:pPr algn="ctr">
              <a:lnSpc>
                <a:spcPct val="100000"/>
              </a:lnSpc>
            </a:pPr>
            <a:r>
              <a:rPr b="0" lang="de-DE" sz="1600" spc="-1" strike="noStrike">
                <a:solidFill>
                  <a:srgbClr val="000000"/>
                </a:solidFill>
                <a:uFill>
                  <a:solidFill>
                    <a:srgbClr val="ffffff"/>
                  </a:solidFill>
                </a:uFill>
                <a:latin typeface="Arial"/>
              </a:rPr>
              <a:t>Selected templates and samples</a:t>
            </a:r>
            <a:endParaRPr b="0" lang="de-DE" sz="1800" spc="-1" strike="noStrike">
              <a:solidFill>
                <a:srgbClr val="000000"/>
              </a:solidFill>
              <a:uFill>
                <a:solidFill>
                  <a:srgbClr val="ffffff"/>
                </a:solidFill>
              </a:uFill>
              <a:latin typeface="Arial"/>
            </a:endParaRPr>
          </a:p>
        </p:txBody>
      </p:sp>
      <p:sp>
        <p:nvSpPr>
          <p:cNvPr id="275" name="CustomShape 17"/>
          <p:cNvSpPr/>
          <p:nvPr/>
        </p:nvSpPr>
        <p:spPr>
          <a:xfrm flipH="1" flipV="1" rot="5400000">
            <a:off x="2713680" y="3485160"/>
            <a:ext cx="1598760" cy="2232360"/>
          </a:xfrm>
          <a:prstGeom prst="bentConnector3">
            <a:avLst>
              <a:gd name="adj1" fmla="val 11591"/>
            </a:avLst>
          </a:prstGeom>
          <a:noFill/>
          <a:ln w="12600">
            <a:solidFill>
              <a:schemeClr val="tx1"/>
            </a:solidFill>
            <a:round/>
            <a:tailEnd len="med" type="arrow" w="med"/>
          </a:ln>
        </p:spPr>
        <p:style>
          <a:lnRef idx="1">
            <a:schemeClr val="accent1"/>
          </a:lnRef>
          <a:fillRef idx="0">
            <a:schemeClr val="accent1"/>
          </a:fillRef>
          <a:effectRef idx="0">
            <a:schemeClr val="accent1"/>
          </a:effectRef>
          <a:fontRef idx="minor"/>
        </p:style>
      </p:sp>
      <p:sp>
        <p:nvSpPr>
          <p:cNvPr id="276" name="CustomShape 18"/>
          <p:cNvSpPr/>
          <p:nvPr/>
        </p:nvSpPr>
        <p:spPr>
          <a:xfrm>
            <a:off x="5895000" y="5401800"/>
            <a:ext cx="1951920" cy="1222560"/>
          </a:xfrm>
          <a:prstGeom prst="rect">
            <a:avLst/>
          </a:prstGeom>
          <a:noFill/>
          <a:ln w="12600">
            <a:solidFill>
              <a:schemeClr val="tx1"/>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Arial"/>
              </a:rPr>
              <a:t>FitSM-6</a:t>
            </a:r>
            <a:endParaRPr b="0" lang="de-DE" sz="1800" spc="-1" strike="noStrike">
              <a:solidFill>
                <a:srgbClr val="000000"/>
              </a:solidFill>
              <a:uFill>
                <a:solidFill>
                  <a:srgbClr val="ffffff"/>
                </a:solidFill>
              </a:uFill>
              <a:latin typeface="Arial"/>
            </a:endParaRPr>
          </a:p>
          <a:p>
            <a:pPr algn="ctr">
              <a:lnSpc>
                <a:spcPct val="100000"/>
              </a:lnSpc>
            </a:pPr>
            <a:r>
              <a:rPr b="0" lang="de-DE" sz="1600" spc="-1" strike="noStrike">
                <a:solidFill>
                  <a:srgbClr val="000000"/>
                </a:solidFill>
                <a:uFill>
                  <a:solidFill>
                    <a:srgbClr val="ffffff"/>
                  </a:solidFill>
                </a:uFill>
                <a:latin typeface="Arial"/>
              </a:rPr>
              <a:t>Maturity and capability assess-ment scheme</a:t>
            </a:r>
            <a:endParaRPr b="0" lang="de-DE" sz="1800" spc="-1" strike="noStrike">
              <a:solidFill>
                <a:srgbClr val="000000"/>
              </a:solidFill>
              <a:uFill>
                <a:solidFill>
                  <a:srgbClr val="ffffff"/>
                </a:solidFill>
              </a:uFill>
              <a:latin typeface="Arial"/>
            </a:endParaRPr>
          </a:p>
        </p:txBody>
      </p:sp>
      <p:sp>
        <p:nvSpPr>
          <p:cNvPr id="277" name="CustomShape 19"/>
          <p:cNvSpPr/>
          <p:nvPr/>
        </p:nvSpPr>
        <p:spPr>
          <a:xfrm flipV="1" rot="16200000">
            <a:off x="4951080" y="3481200"/>
            <a:ext cx="1598760" cy="2241000"/>
          </a:xfrm>
          <a:prstGeom prst="bentConnector3">
            <a:avLst>
              <a:gd name="adj1" fmla="val 11591"/>
            </a:avLst>
          </a:prstGeom>
          <a:noFill/>
          <a:ln w="12600">
            <a:solidFill>
              <a:schemeClr val="tx1"/>
            </a:solidFill>
            <a:round/>
            <a:tailEnd len="med" type="arrow" w="med"/>
          </a:ln>
        </p:spPr>
        <p:style>
          <a:lnRef idx="1">
            <a:schemeClr val="accent1"/>
          </a:lnRef>
          <a:fillRef idx="0">
            <a:schemeClr val="accent1"/>
          </a:fillRef>
          <a:effectRef idx="0">
            <a:schemeClr val="accent1"/>
          </a:effectRef>
          <a:fontRef idx="minor"/>
        </p:style>
      </p:sp>
      <p:sp>
        <p:nvSpPr>
          <p:cNvPr id="278" name="CustomShape 20"/>
          <p:cNvSpPr/>
          <p:nvPr/>
        </p:nvSpPr>
        <p:spPr>
          <a:xfrm flipH="1" rot="16200000">
            <a:off x="4334760" y="2780640"/>
            <a:ext cx="588960" cy="360"/>
          </a:xfrm>
          <a:prstGeom prst="bentConnector3">
            <a:avLst>
              <a:gd name="adj1" fmla="val 50000"/>
            </a:avLst>
          </a:prstGeom>
          <a:noFill/>
          <a:ln w="12600">
            <a:solidFill>
              <a:schemeClr val="tx1"/>
            </a:solidFill>
            <a:round/>
            <a:tailEnd len="med" type="arrow" w="med"/>
          </a:ln>
        </p:spPr>
        <p:style>
          <a:lnRef idx="1">
            <a:schemeClr val="accent1"/>
          </a:lnRef>
          <a:fillRef idx="0">
            <a:schemeClr val="accent1"/>
          </a:fillRef>
          <a:effectRef idx="0">
            <a:schemeClr val="accent1"/>
          </a:effectRef>
          <a:fontRef idx="minor"/>
        </p:style>
      </p:sp>
      <p:pic>
        <p:nvPicPr>
          <p:cNvPr id="279" name="Grafik 5" descr=""/>
          <p:cNvPicPr/>
          <p:nvPr/>
        </p:nvPicPr>
        <p:blipFill>
          <a:blip r:embed="rId1"/>
          <a:stretch/>
        </p:blipFill>
        <p:spPr>
          <a:xfrm>
            <a:off x="6072840" y="3259440"/>
            <a:ext cx="1131480" cy="395640"/>
          </a:xfrm>
          <a:prstGeom prst="rect">
            <a:avLst/>
          </a:prstGeom>
          <a:ln>
            <a:noFill/>
          </a:ln>
        </p:spPr>
      </p:pic>
      <p:pic>
        <p:nvPicPr>
          <p:cNvPr id="280" name="Grafik 5" descr=""/>
          <p:cNvPicPr/>
          <p:nvPr/>
        </p:nvPicPr>
        <p:blipFill>
          <a:blip r:embed="rId2"/>
          <a:stretch/>
        </p:blipFill>
        <p:spPr>
          <a:xfrm>
            <a:off x="7455600" y="5301360"/>
            <a:ext cx="1131480" cy="395640"/>
          </a:xfrm>
          <a:prstGeom prst="rect">
            <a:avLst/>
          </a:prstGeom>
          <a:ln>
            <a:noFill/>
          </a:ln>
        </p:spPr>
      </p:pic>
      <p:pic>
        <p:nvPicPr>
          <p:cNvPr id="281" name="Inhaltsplatzhalter 4" descr=""/>
          <p:cNvPicPr/>
          <p:nvPr/>
        </p:nvPicPr>
        <p:blipFill>
          <a:blip r:embed="rId3"/>
          <a:stretch/>
        </p:blipFill>
        <p:spPr>
          <a:xfrm>
            <a:off x="1210320" y="6399720"/>
            <a:ext cx="1131480" cy="395640"/>
          </a:xfrm>
          <a:prstGeom prst="rect">
            <a:avLst/>
          </a:prstGeom>
          <a:ln>
            <a:noFill/>
          </a:ln>
        </p:spPr>
      </p:pic>
      <p:pic>
        <p:nvPicPr>
          <p:cNvPr id="282" name="Inhaltsplatzhalter 4" descr=""/>
          <p:cNvPicPr/>
          <p:nvPr/>
        </p:nvPicPr>
        <p:blipFill>
          <a:blip r:embed="rId4"/>
          <a:stretch/>
        </p:blipFill>
        <p:spPr>
          <a:xfrm>
            <a:off x="3177000" y="6399720"/>
            <a:ext cx="1131480" cy="395640"/>
          </a:xfrm>
          <a:prstGeom prst="rect">
            <a:avLst/>
          </a:prstGeom>
          <a:ln>
            <a:noFill/>
          </a:ln>
        </p:spPr>
      </p:pic>
      <p:pic>
        <p:nvPicPr>
          <p:cNvPr id="283" name="Inhaltsplatzhalter 4" descr=""/>
          <p:cNvPicPr/>
          <p:nvPr/>
        </p:nvPicPr>
        <p:blipFill>
          <a:blip r:embed="rId5"/>
          <a:stretch/>
        </p:blipFill>
        <p:spPr>
          <a:xfrm>
            <a:off x="1210320" y="4137480"/>
            <a:ext cx="1131480" cy="395640"/>
          </a:xfrm>
          <a:prstGeom prst="rect">
            <a:avLst/>
          </a:prstGeom>
          <a:ln>
            <a:noFill/>
          </a:ln>
        </p:spPr>
      </p:pic>
      <p:pic>
        <p:nvPicPr>
          <p:cNvPr id="284" name="Inhaltsplatzhalter 4" descr=""/>
          <p:cNvPicPr/>
          <p:nvPr/>
        </p:nvPicPr>
        <p:blipFill>
          <a:blip r:embed="rId6"/>
          <a:stretch/>
        </p:blipFill>
        <p:spPr>
          <a:xfrm>
            <a:off x="7455600" y="4118400"/>
            <a:ext cx="1131480" cy="395640"/>
          </a:xfrm>
          <a:prstGeom prst="rect">
            <a:avLst/>
          </a:prstGeom>
          <a:ln>
            <a:noFill/>
          </a:ln>
        </p:spPr>
      </p:pic>
      <p:pic>
        <p:nvPicPr>
          <p:cNvPr id="285" name="Inhaltsplatzhalter 4" descr=""/>
          <p:cNvPicPr/>
          <p:nvPr/>
        </p:nvPicPr>
        <p:blipFill>
          <a:blip r:embed="rId7"/>
          <a:stretch/>
        </p:blipFill>
        <p:spPr>
          <a:xfrm>
            <a:off x="6072840" y="1924560"/>
            <a:ext cx="1131480" cy="395640"/>
          </a:xfrm>
          <a:prstGeom prst="rect">
            <a:avLst/>
          </a:prstGeom>
          <a:ln>
            <a:noFill/>
          </a:ln>
        </p:spPr>
      </p:pic>
    </p:spTree>
  </p:cSld>
</p:sld>
</file>

<file path=ppt/slides/slide1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SUPPM: Fortlaufende Prozessaktivitäten</a:t>
            </a:r>
            <a:endParaRPr b="0" lang="en-US" sz="1800" spc="-1" strike="noStrike">
              <a:solidFill>
                <a:srgbClr val="000000"/>
              </a:solidFill>
              <a:uFill>
                <a:solidFill>
                  <a:srgbClr val="ffffff"/>
                </a:solidFill>
              </a:uFill>
              <a:latin typeface="Calibri"/>
            </a:endParaRPr>
          </a:p>
        </p:txBody>
      </p:sp>
      <p:sp>
        <p:nvSpPr>
          <p:cNvPr id="1033"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Pflege der Zuliefererdatenbank</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Aufnahme eines neuen Zulieferers in die Datenbank</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Aktualisierung von Informationen eines Zulieferers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Herausnahme eines Zulieferers aus der Datenbank</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Überwachung der Leistung der Zulieferer</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Messung und Review der Leistungen basierend auf den Underpinning Agreements (UAs) mit den Zulieferern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Initiierung von Folgemaßnahmen als Reaktion auf unzureichende Leistung eines Zulieferers</a:t>
            </a:r>
            <a:endParaRPr b="0" lang="en-US" sz="2000" spc="-1" strike="noStrike">
              <a:solidFill>
                <a:srgbClr val="000000"/>
              </a:solidFill>
              <a:uFill>
                <a:solidFill>
                  <a:srgbClr val="ffffff"/>
                </a:solidFill>
              </a:uFill>
              <a:latin typeface="Calibri"/>
            </a:endParaRPr>
          </a:p>
        </p:txBody>
      </p:sp>
      <p:sp>
        <p:nvSpPr>
          <p:cNvPr id="1034" name="TextShape 3"/>
          <p:cNvSpPr txBox="1"/>
          <p:nvPr/>
        </p:nvSpPr>
        <p:spPr>
          <a:xfrm>
            <a:off x="6553080" y="6430680"/>
            <a:ext cx="2133360" cy="364680"/>
          </a:xfrm>
          <a:prstGeom prst="rect">
            <a:avLst/>
          </a:prstGeom>
          <a:noFill/>
          <a:ln>
            <a:noFill/>
          </a:ln>
        </p:spPr>
        <p:txBody>
          <a:bodyPr anchor="ctr"/>
          <a:p>
            <a:pPr algn="r">
              <a:lnSpc>
                <a:spcPct val="100000"/>
              </a:lnSpc>
            </a:pPr>
            <a:fld id="{F68EF573-6C4A-4EC3-9736-5A04B1EF656C}"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5"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SUPPM: Rollen und Verantwortlichkeiten</a:t>
            </a:r>
            <a:endParaRPr b="0" lang="en-US" sz="1800" spc="-1" strike="noStrike">
              <a:solidFill>
                <a:srgbClr val="000000"/>
              </a:solidFill>
              <a:uFill>
                <a:solidFill>
                  <a:srgbClr val="ffffff"/>
                </a:solidFill>
              </a:uFill>
              <a:latin typeface="Calibri"/>
            </a:endParaRPr>
          </a:p>
        </p:txBody>
      </p:sp>
      <p:graphicFrame>
        <p:nvGraphicFramePr>
          <p:cNvPr id="1036" name="Table 2"/>
          <p:cNvGraphicFramePr/>
          <p:nvPr/>
        </p:nvGraphicFramePr>
        <p:xfrm>
          <a:off x="457200" y="1697040"/>
          <a:ext cx="8229240" cy="1482840"/>
        </p:xfrm>
        <a:graphic>
          <a:graphicData uri="http://schemas.openxmlformats.org/drawingml/2006/table">
            <a:tbl>
              <a:tblPr/>
              <a:tblGrid>
                <a:gridCol w="1807200"/>
                <a:gridCol w="4093200"/>
                <a:gridCol w="2328840"/>
              </a:tblGrid>
              <a:tr h="546120">
                <a:tc>
                  <a:txBody>
                    <a:bodyPr/>
                    <a:p>
                      <a:pPr>
                        <a:lnSpc>
                          <a:spcPct val="100000"/>
                        </a:lnSpc>
                      </a:pPr>
                      <a:r>
                        <a:rPr b="1" lang="de-DE" sz="1800" spc="-1" strike="noStrike">
                          <a:solidFill>
                            <a:srgbClr val="ffffff"/>
                          </a:solidFill>
                          <a:uFill>
                            <a:solidFill>
                              <a:srgbClr val="ffffff"/>
                            </a:solidFill>
                          </a:uFill>
                          <a:latin typeface="Calibri"/>
                        </a:rPr>
                        <a:t>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Aufgaben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Ca. Anzahl Personen mit dieser 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494280">
                <a:tc>
                  <a:txBody>
                    <a:bodyPr/>
                    <a:p>
                      <a:pPr>
                        <a:lnSpc>
                          <a:spcPct val="100000"/>
                        </a:lnSpc>
                      </a:pPr>
                      <a:r>
                        <a:rPr b="0" lang="de-DE" sz="1600" spc="-1" strike="noStrike">
                          <a:solidFill>
                            <a:srgbClr val="000000"/>
                          </a:solidFill>
                          <a:uFill>
                            <a:solidFill>
                              <a:srgbClr val="ffffff"/>
                            </a:solidFill>
                          </a:uFill>
                          <a:latin typeface="Calibri"/>
                        </a:rPr>
                        <a:t>Prozess-Owner SUPPM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i="1" lang="de-DE" sz="1600" spc="-1" strike="noStrike">
                          <a:solidFill>
                            <a:srgbClr val="000000"/>
                          </a:solidFill>
                          <a:uFill>
                            <a:solidFill>
                              <a:srgbClr val="ffffff"/>
                            </a:solidFill>
                          </a:uFill>
                          <a:latin typeface="Calibri"/>
                        </a:rPr>
                        <a:t>Allg. Aufgaben eines Prozess-Owners im Kontext SUPPM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nur 1</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1098000">
                <a:tc>
                  <a:txBody>
                    <a:bodyPr/>
                    <a:p>
                      <a:pPr>
                        <a:lnSpc>
                          <a:spcPct val="100000"/>
                        </a:lnSpc>
                      </a:pPr>
                      <a:r>
                        <a:rPr b="0" lang="de-DE" sz="1600" spc="-1" strike="noStrike">
                          <a:solidFill>
                            <a:srgbClr val="000000"/>
                          </a:solidFill>
                          <a:uFill>
                            <a:solidFill>
                              <a:srgbClr val="ffffff"/>
                            </a:solidFill>
                          </a:uFill>
                          <a:latin typeface="Calibri"/>
                        </a:rPr>
                        <a:t>Prozessmanager SUPPM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i="1" lang="de-DE" sz="1600" spc="-1" strike="noStrike">
                          <a:solidFill>
                            <a:srgbClr val="000000"/>
                          </a:solidFill>
                          <a:uFill>
                            <a:solidFill>
                              <a:srgbClr val="ffffff"/>
                            </a:solidFill>
                          </a:uFill>
                          <a:latin typeface="Calibri"/>
                        </a:rPr>
                        <a:t>Allg. Aufgaben eines Prozessmanagers und:</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Pflege der Zuliefererdatenbank</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Sicherstellung dass die Leistung der Zulieferer gemäß dem Prozess überwacht wird</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nur 1</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1299240">
                <a:tc>
                  <a:txBody>
                    <a:bodyPr/>
                    <a:p>
                      <a:pPr>
                        <a:lnSpc>
                          <a:spcPct val="100000"/>
                        </a:lnSpc>
                      </a:pPr>
                      <a:r>
                        <a:rPr b="0" lang="de-DE" sz="1600" spc="-1" strike="noStrike">
                          <a:solidFill>
                            <a:srgbClr val="000000"/>
                          </a:solidFill>
                          <a:uFill>
                            <a:solidFill>
                              <a:srgbClr val="ffffff"/>
                            </a:solidFill>
                          </a:uFill>
                          <a:latin typeface="Calibri"/>
                        </a:rPr>
                        <a:t>Supplier Relationship Manager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Primärer Ansprechpartner für einen spezifischen Zulieferer</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Pflege der Lieferantenbeziehung durch regelmäßige Kommunikation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Pflege von Mechanismen zur Leistungsüberwachung des Zulieferers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je Zulieferer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1037" name="TextShape 3"/>
          <p:cNvSpPr txBox="1"/>
          <p:nvPr/>
        </p:nvSpPr>
        <p:spPr>
          <a:xfrm>
            <a:off x="6553080" y="6430680"/>
            <a:ext cx="2133360" cy="364680"/>
          </a:xfrm>
          <a:prstGeom prst="rect">
            <a:avLst/>
          </a:prstGeom>
          <a:noFill/>
          <a:ln>
            <a:noFill/>
          </a:ln>
        </p:spPr>
        <p:txBody>
          <a:bodyPr anchor="ctr"/>
          <a:p>
            <a:pPr algn="r">
              <a:lnSpc>
                <a:spcPct val="100000"/>
              </a:lnSpc>
            </a:pPr>
            <a:fld id="{8335BBF3-1144-4317-ABA9-DDF65ABF75BA}"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c0504d"/>
                </a:solidFill>
                <a:uFill>
                  <a:solidFill>
                    <a:srgbClr val="ffffff"/>
                  </a:solidFill>
                </a:uFill>
                <a:latin typeface="Calibri"/>
              </a:rPr>
              <a:t>Einfaches Anwendungsbeispiel</a:t>
            </a:r>
            <a:endParaRPr b="0" lang="en-US" sz="1800" spc="-1" strike="noStrike">
              <a:solidFill>
                <a:srgbClr val="000000"/>
              </a:solidFill>
              <a:uFill>
                <a:solidFill>
                  <a:srgbClr val="ffffff"/>
                </a:solidFill>
              </a:uFill>
              <a:latin typeface="Calibri"/>
            </a:endParaRPr>
          </a:p>
        </p:txBody>
      </p:sp>
      <p:sp>
        <p:nvSpPr>
          <p:cNvPr id="1039"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u="sng">
                <a:solidFill>
                  <a:srgbClr val="000000"/>
                </a:solidFill>
                <a:uFill>
                  <a:solidFill>
                    <a:srgbClr val="ffffff"/>
                  </a:solidFill>
                </a:uFill>
                <a:latin typeface="Calibri"/>
              </a:rPr>
              <a:t>Identifiziere die wichtigsten Zulieferer eines Pizza Lieferservice!</a:t>
            </a: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Wie würdest du die Zulieferer dokumentieren und klassifizieren?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Wie würdest du die Leistung der Zulieferer überwachen?</a:t>
            </a:r>
            <a:endParaRPr b="0" lang="en-US" sz="2000" spc="-1" strike="noStrike">
              <a:solidFill>
                <a:srgbClr val="000000"/>
              </a:solidFill>
              <a:uFill>
                <a:solidFill>
                  <a:srgbClr val="ffffff"/>
                </a:solidFill>
              </a:uFill>
              <a:latin typeface="Calibri"/>
            </a:endParaRPr>
          </a:p>
        </p:txBody>
      </p:sp>
      <p:sp>
        <p:nvSpPr>
          <p:cNvPr id="1040" name="TextShape 3"/>
          <p:cNvSpPr txBox="1"/>
          <p:nvPr/>
        </p:nvSpPr>
        <p:spPr>
          <a:xfrm>
            <a:off x="6553080" y="6430680"/>
            <a:ext cx="2133360" cy="364680"/>
          </a:xfrm>
          <a:prstGeom prst="rect">
            <a:avLst/>
          </a:prstGeom>
          <a:noFill/>
          <a:ln>
            <a:noFill/>
          </a:ln>
        </p:spPr>
        <p:txBody>
          <a:bodyPr anchor="ctr"/>
          <a:p>
            <a:pPr algn="r">
              <a:lnSpc>
                <a:spcPct val="100000"/>
              </a:lnSpc>
            </a:pPr>
            <a:fld id="{1F31C3BD-7633-44B3-859A-1402096A417B}"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1041" name="Picture 2" descr=""/>
          <p:cNvPicPr/>
          <p:nvPr/>
        </p:nvPicPr>
        <p:blipFill>
          <a:blip r:embed="rId1"/>
          <a:stretch/>
        </p:blipFill>
        <p:spPr>
          <a:xfrm>
            <a:off x="3857760" y="2638440"/>
            <a:ext cx="1428480" cy="1085400"/>
          </a:xfrm>
          <a:prstGeom prst="rect">
            <a:avLst/>
          </a:prstGeom>
          <a:ln>
            <a:noFill/>
          </a:ln>
        </p:spPr>
      </p:pic>
    </p:spTree>
  </p:cSld>
</p:sld>
</file>

<file path=ppt/slides/slide1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2" name="TextShape 1"/>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FitSM Foundation Zusammenfassung &amp; ITSM Basics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Ausgewählte allgemeine Aspekte eines Service-Management-Systems (SMS)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ITSM Prozesse zur Planung und Erbringung von Services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b="1" lang="en-US" sz="2800" spc="-1" strike="noStrike">
                <a:solidFill>
                  <a:srgbClr val="000000"/>
                </a:solidFill>
                <a:uFill>
                  <a:solidFill>
                    <a:srgbClr val="ffffff"/>
                  </a:solidFill>
                </a:uFill>
                <a:latin typeface="Calibri"/>
              </a:rPr>
              <a:t>ITSM Prozess-Schnittstellen und -abhängigkeiten</a:t>
            </a:r>
            <a:endParaRPr b="0" lang="en-US" sz="2800" spc="-1" strike="noStrike">
              <a:solidFill>
                <a:srgbClr val="000000"/>
              </a:solidFill>
              <a:uFill>
                <a:solidFill>
                  <a:srgbClr val="ffffff"/>
                </a:solidFill>
              </a:uFill>
              <a:latin typeface="Calibri"/>
            </a:endParaRPr>
          </a:p>
        </p:txBody>
      </p:sp>
      <p:sp>
        <p:nvSpPr>
          <p:cNvPr id="1043" name="TextShape 2"/>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Agenda dieses Trainings</a:t>
            </a:r>
            <a:endParaRPr b="0" lang="en-US" sz="1800" spc="-1" strike="noStrike">
              <a:solidFill>
                <a:srgbClr val="000000"/>
              </a:solidFill>
              <a:uFill>
                <a:solidFill>
                  <a:srgbClr val="ffffff"/>
                </a:solidFill>
              </a:uFill>
              <a:latin typeface="Calibri"/>
            </a:endParaRPr>
          </a:p>
        </p:txBody>
      </p:sp>
      <p:sp>
        <p:nvSpPr>
          <p:cNvPr id="1044" name="TextShape 3"/>
          <p:cNvSpPr txBox="1"/>
          <p:nvPr/>
        </p:nvSpPr>
        <p:spPr>
          <a:xfrm>
            <a:off x="6553080" y="6430680"/>
            <a:ext cx="2133360" cy="364680"/>
          </a:xfrm>
          <a:prstGeom prst="rect">
            <a:avLst/>
          </a:prstGeom>
          <a:noFill/>
          <a:ln>
            <a:noFill/>
          </a:ln>
        </p:spPr>
        <p:txBody>
          <a:bodyPr anchor="ctr"/>
          <a:p>
            <a:pPr algn="r">
              <a:lnSpc>
                <a:spcPct val="100000"/>
              </a:lnSpc>
            </a:pPr>
            <a:fld id="{832890DA-6360-48A4-9E65-5C5826F558D0}"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5"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ITSM Prozess Schnittstellen &amp; Abhängigkeiten</a:t>
            </a:r>
            <a:endParaRPr b="0" lang="en-US" sz="1800" spc="-1" strike="noStrike">
              <a:solidFill>
                <a:srgbClr val="000000"/>
              </a:solidFill>
              <a:uFill>
                <a:solidFill>
                  <a:srgbClr val="ffffff"/>
                </a:solidFill>
              </a:uFill>
              <a:latin typeface="Calibri"/>
            </a:endParaRPr>
          </a:p>
        </p:txBody>
      </p:sp>
      <p:sp>
        <p:nvSpPr>
          <p:cNvPr id="1046" name="TextShape 2"/>
          <p:cNvSpPr txBox="1"/>
          <p:nvPr/>
        </p:nvSpPr>
        <p:spPr>
          <a:xfrm>
            <a:off x="6553080" y="6430680"/>
            <a:ext cx="2133360" cy="364680"/>
          </a:xfrm>
          <a:prstGeom prst="rect">
            <a:avLst/>
          </a:prstGeom>
          <a:noFill/>
          <a:ln>
            <a:noFill/>
          </a:ln>
        </p:spPr>
        <p:txBody>
          <a:bodyPr anchor="ctr"/>
          <a:p>
            <a:pPr algn="r">
              <a:lnSpc>
                <a:spcPct val="100000"/>
              </a:lnSpc>
            </a:pPr>
            <a:fld id="{A8EA1F4C-0940-46B6-A81D-68246A3F1939}"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1047"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Tree>
  </p:cSld>
</p:sld>
</file>

<file path=ppt/slides/slide1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Service Planning &amp; Delivery: Übersicht </a:t>
            </a:r>
            <a:r>
              <a:rPr b="0" lang="en-US" sz="3200" spc="-1" strike="noStrike">
                <a:solidFill>
                  <a:srgbClr val="205595"/>
                </a:solidFill>
                <a:uFill>
                  <a:solidFill>
                    <a:srgbClr val="ffffff"/>
                  </a:solidFill>
                </a:uFill>
                <a:latin typeface="Calibri"/>
              </a:rPr>
              <a:t>
</a:t>
            </a:r>
            <a:r>
              <a:rPr b="0" lang="en-US" sz="3200" spc="-1" strike="noStrike">
                <a:solidFill>
                  <a:srgbClr val="205595"/>
                </a:solidFill>
                <a:uFill>
                  <a:solidFill>
                    <a:srgbClr val="ffffff"/>
                  </a:solidFill>
                </a:uFill>
                <a:latin typeface="Calibri"/>
              </a:rPr>
              <a:t>über die Schnittstellen der Kernprozesse</a:t>
            </a:r>
            <a:endParaRPr b="0" lang="en-US" sz="1800" spc="-1" strike="noStrike">
              <a:solidFill>
                <a:srgbClr val="000000"/>
              </a:solidFill>
              <a:uFill>
                <a:solidFill>
                  <a:srgbClr val="ffffff"/>
                </a:solidFill>
              </a:uFill>
              <a:latin typeface="Calibri"/>
            </a:endParaRPr>
          </a:p>
        </p:txBody>
      </p:sp>
      <p:sp>
        <p:nvSpPr>
          <p:cNvPr id="1049" name="TextShape 2"/>
          <p:cNvSpPr txBox="1"/>
          <p:nvPr/>
        </p:nvSpPr>
        <p:spPr>
          <a:xfrm>
            <a:off x="6553080" y="6430680"/>
            <a:ext cx="2133360" cy="364680"/>
          </a:xfrm>
          <a:prstGeom prst="rect">
            <a:avLst/>
          </a:prstGeom>
          <a:noFill/>
          <a:ln>
            <a:noFill/>
          </a:ln>
        </p:spPr>
        <p:txBody>
          <a:bodyPr anchor="ctr"/>
          <a:p>
            <a:pPr algn="r">
              <a:lnSpc>
                <a:spcPct val="100000"/>
              </a:lnSpc>
            </a:pPr>
            <a:fld id="{7334ECF3-1242-4A8F-B4C5-11E932840D01}"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1050" name="CustomShape 3"/>
          <p:cNvSpPr/>
          <p:nvPr/>
        </p:nvSpPr>
        <p:spPr>
          <a:xfrm>
            <a:off x="295200" y="1857240"/>
            <a:ext cx="1228320" cy="533160"/>
          </a:xfrm>
          <a:prstGeom prst="ellipse">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Calibri"/>
              </a:rPr>
              <a:t>SPM</a:t>
            </a:r>
            <a:endParaRPr b="0" lang="de-DE" sz="1800" spc="-1" strike="noStrike">
              <a:solidFill>
                <a:srgbClr val="000000"/>
              </a:solidFill>
              <a:uFill>
                <a:solidFill>
                  <a:srgbClr val="ffffff"/>
                </a:solidFill>
              </a:uFill>
              <a:latin typeface="Arial"/>
            </a:endParaRPr>
          </a:p>
        </p:txBody>
      </p:sp>
      <p:sp>
        <p:nvSpPr>
          <p:cNvPr id="1051" name="CustomShape 4"/>
          <p:cNvSpPr/>
          <p:nvPr/>
        </p:nvSpPr>
        <p:spPr>
          <a:xfrm>
            <a:off x="1840680" y="2852640"/>
            <a:ext cx="1228320" cy="533160"/>
          </a:xfrm>
          <a:prstGeom prst="ellipse">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Calibri"/>
              </a:rPr>
              <a:t>SLM</a:t>
            </a:r>
            <a:endParaRPr b="0" lang="de-DE" sz="1800" spc="-1" strike="noStrike">
              <a:solidFill>
                <a:srgbClr val="000000"/>
              </a:solidFill>
              <a:uFill>
                <a:solidFill>
                  <a:srgbClr val="ffffff"/>
                </a:solidFill>
              </a:uFill>
              <a:latin typeface="Arial"/>
            </a:endParaRPr>
          </a:p>
        </p:txBody>
      </p:sp>
      <p:sp>
        <p:nvSpPr>
          <p:cNvPr id="1052" name="CustomShape 5"/>
          <p:cNvSpPr/>
          <p:nvPr/>
        </p:nvSpPr>
        <p:spPr>
          <a:xfrm>
            <a:off x="5043600" y="4898160"/>
            <a:ext cx="1228320" cy="533160"/>
          </a:xfrm>
          <a:prstGeom prst="ellipse">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Calibri"/>
              </a:rPr>
              <a:t>SACM</a:t>
            </a:r>
            <a:endParaRPr b="0" lang="de-DE" sz="1800" spc="-1" strike="noStrike">
              <a:solidFill>
                <a:srgbClr val="000000"/>
              </a:solidFill>
              <a:uFill>
                <a:solidFill>
                  <a:srgbClr val="ffffff"/>
                </a:solidFill>
              </a:uFill>
              <a:latin typeface="Arial"/>
            </a:endParaRPr>
          </a:p>
        </p:txBody>
      </p:sp>
      <p:sp>
        <p:nvSpPr>
          <p:cNvPr id="1053" name="CustomShape 6"/>
          <p:cNvSpPr/>
          <p:nvPr/>
        </p:nvSpPr>
        <p:spPr>
          <a:xfrm>
            <a:off x="6689880" y="4898160"/>
            <a:ext cx="1228320" cy="533160"/>
          </a:xfrm>
          <a:prstGeom prst="ellipse">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Calibri"/>
              </a:rPr>
              <a:t>CAPM</a:t>
            </a:r>
            <a:endParaRPr b="0" lang="de-DE" sz="1800" spc="-1" strike="noStrike">
              <a:solidFill>
                <a:srgbClr val="000000"/>
              </a:solidFill>
              <a:uFill>
                <a:solidFill>
                  <a:srgbClr val="ffffff"/>
                </a:solidFill>
              </a:uFill>
              <a:latin typeface="Arial"/>
            </a:endParaRPr>
          </a:p>
        </p:txBody>
      </p:sp>
      <p:sp>
        <p:nvSpPr>
          <p:cNvPr id="1054" name="CustomShape 7"/>
          <p:cNvSpPr/>
          <p:nvPr/>
        </p:nvSpPr>
        <p:spPr>
          <a:xfrm>
            <a:off x="6689880" y="3886200"/>
            <a:ext cx="1228320" cy="533160"/>
          </a:xfrm>
          <a:prstGeom prst="ellipse">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Calibri"/>
              </a:rPr>
              <a:t>ISM</a:t>
            </a:r>
            <a:endParaRPr b="0" lang="de-DE" sz="1800" spc="-1" strike="noStrike">
              <a:solidFill>
                <a:srgbClr val="000000"/>
              </a:solidFill>
              <a:uFill>
                <a:solidFill>
                  <a:srgbClr val="ffffff"/>
                </a:solidFill>
              </a:uFill>
              <a:latin typeface="Arial"/>
            </a:endParaRPr>
          </a:p>
        </p:txBody>
      </p:sp>
      <p:sp>
        <p:nvSpPr>
          <p:cNvPr id="1055" name="CustomShape 8"/>
          <p:cNvSpPr/>
          <p:nvPr/>
        </p:nvSpPr>
        <p:spPr>
          <a:xfrm>
            <a:off x="5043600" y="3886200"/>
            <a:ext cx="1228320" cy="533160"/>
          </a:xfrm>
          <a:prstGeom prst="ellipse">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Calibri"/>
              </a:rPr>
              <a:t>SRM</a:t>
            </a:r>
            <a:endParaRPr b="0" lang="de-DE" sz="1800" spc="-1" strike="noStrike">
              <a:solidFill>
                <a:srgbClr val="000000"/>
              </a:solidFill>
              <a:uFill>
                <a:solidFill>
                  <a:srgbClr val="ffffff"/>
                </a:solidFill>
              </a:uFill>
              <a:latin typeface="Arial"/>
            </a:endParaRPr>
          </a:p>
        </p:txBody>
      </p:sp>
      <p:sp>
        <p:nvSpPr>
          <p:cNvPr id="1056" name="CustomShape 9"/>
          <p:cNvSpPr/>
          <p:nvPr/>
        </p:nvSpPr>
        <p:spPr>
          <a:xfrm>
            <a:off x="3420720" y="4915080"/>
            <a:ext cx="1228320" cy="533160"/>
          </a:xfrm>
          <a:prstGeom prst="ellipse">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Calibri"/>
              </a:rPr>
              <a:t>CRM</a:t>
            </a:r>
            <a:endParaRPr b="0" lang="de-DE" sz="1800" spc="-1" strike="noStrike">
              <a:solidFill>
                <a:srgbClr val="000000"/>
              </a:solidFill>
              <a:uFill>
                <a:solidFill>
                  <a:srgbClr val="ffffff"/>
                </a:solidFill>
              </a:uFill>
              <a:latin typeface="Arial"/>
            </a:endParaRPr>
          </a:p>
        </p:txBody>
      </p:sp>
      <p:sp>
        <p:nvSpPr>
          <p:cNvPr id="1057" name="CustomShape 10"/>
          <p:cNvSpPr/>
          <p:nvPr/>
        </p:nvSpPr>
        <p:spPr>
          <a:xfrm>
            <a:off x="295200" y="4948200"/>
            <a:ext cx="1228320" cy="533160"/>
          </a:xfrm>
          <a:prstGeom prst="ellipse">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Calibri"/>
              </a:rPr>
              <a:t>SUPPM</a:t>
            </a:r>
            <a:endParaRPr b="0" lang="de-DE" sz="1800" spc="-1" strike="noStrike">
              <a:solidFill>
                <a:srgbClr val="000000"/>
              </a:solidFill>
              <a:uFill>
                <a:solidFill>
                  <a:srgbClr val="ffffff"/>
                </a:solidFill>
              </a:uFill>
              <a:latin typeface="Arial"/>
            </a:endParaRPr>
          </a:p>
        </p:txBody>
      </p:sp>
      <p:sp>
        <p:nvSpPr>
          <p:cNvPr id="1058" name="CustomShape 11"/>
          <p:cNvSpPr/>
          <p:nvPr/>
        </p:nvSpPr>
        <p:spPr>
          <a:xfrm>
            <a:off x="1967040" y="182412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Service Portfolio</a:t>
            </a:r>
            <a:endParaRPr b="0" lang="de-DE" sz="1800" spc="-1" strike="noStrike">
              <a:solidFill>
                <a:srgbClr val="000000"/>
              </a:solidFill>
              <a:uFill>
                <a:solidFill>
                  <a:srgbClr val="ffffff"/>
                </a:solidFill>
              </a:uFill>
              <a:latin typeface="Arial"/>
            </a:endParaRPr>
          </a:p>
        </p:txBody>
      </p:sp>
      <p:sp>
        <p:nvSpPr>
          <p:cNvPr id="1059" name="CustomShape 12"/>
          <p:cNvSpPr/>
          <p:nvPr/>
        </p:nvSpPr>
        <p:spPr>
          <a:xfrm>
            <a:off x="3546720" y="281952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Service Katalog</a:t>
            </a:r>
            <a:endParaRPr b="0" lang="de-DE" sz="1800" spc="-1" strike="noStrike">
              <a:solidFill>
                <a:srgbClr val="000000"/>
              </a:solidFill>
              <a:uFill>
                <a:solidFill>
                  <a:srgbClr val="ffffff"/>
                </a:solidFill>
              </a:uFill>
              <a:latin typeface="Arial"/>
            </a:endParaRPr>
          </a:p>
        </p:txBody>
      </p:sp>
      <p:sp>
        <p:nvSpPr>
          <p:cNvPr id="1060" name="CustomShape 13"/>
          <p:cNvSpPr/>
          <p:nvPr/>
        </p:nvSpPr>
        <p:spPr>
          <a:xfrm>
            <a:off x="3546720" y="385272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SLAs</a:t>
            </a:r>
            <a:endParaRPr b="0" lang="de-DE" sz="1800" spc="-1" strike="noStrike">
              <a:solidFill>
                <a:srgbClr val="000000"/>
              </a:solidFill>
              <a:uFill>
                <a:solidFill>
                  <a:srgbClr val="ffffff"/>
                </a:solidFill>
              </a:uFill>
              <a:latin typeface="Arial"/>
            </a:endParaRPr>
          </a:p>
        </p:txBody>
      </p:sp>
      <p:sp>
        <p:nvSpPr>
          <p:cNvPr id="1061" name="CustomShape 14"/>
          <p:cNvSpPr/>
          <p:nvPr/>
        </p:nvSpPr>
        <p:spPr>
          <a:xfrm>
            <a:off x="5169600" y="281952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Service Berichte</a:t>
            </a:r>
            <a:endParaRPr b="0" lang="de-DE" sz="1800" spc="-1" strike="noStrike">
              <a:solidFill>
                <a:srgbClr val="000000"/>
              </a:solidFill>
              <a:uFill>
                <a:solidFill>
                  <a:srgbClr val="ffffff"/>
                </a:solidFill>
              </a:uFill>
              <a:latin typeface="Arial"/>
            </a:endParaRPr>
          </a:p>
        </p:txBody>
      </p:sp>
      <p:sp>
        <p:nvSpPr>
          <p:cNvPr id="1062" name="CustomShape 15"/>
          <p:cNvSpPr/>
          <p:nvPr/>
        </p:nvSpPr>
        <p:spPr>
          <a:xfrm>
            <a:off x="6816240" y="183816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Security Policies</a:t>
            </a:r>
            <a:endParaRPr b="0" lang="de-DE" sz="1800" spc="-1" strike="noStrike">
              <a:solidFill>
                <a:srgbClr val="000000"/>
              </a:solidFill>
              <a:uFill>
                <a:solidFill>
                  <a:srgbClr val="ffffff"/>
                </a:solidFill>
              </a:uFill>
              <a:latin typeface="Arial"/>
            </a:endParaRPr>
          </a:p>
        </p:txBody>
      </p:sp>
      <p:sp>
        <p:nvSpPr>
          <p:cNvPr id="1063" name="CustomShape 16"/>
          <p:cNvSpPr/>
          <p:nvPr/>
        </p:nvSpPr>
        <p:spPr>
          <a:xfrm>
            <a:off x="7918560" y="183816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Security Controls</a:t>
            </a:r>
            <a:endParaRPr b="0" lang="de-DE" sz="1800" spc="-1" strike="noStrike">
              <a:solidFill>
                <a:srgbClr val="000000"/>
              </a:solidFill>
              <a:uFill>
                <a:solidFill>
                  <a:srgbClr val="ffffff"/>
                </a:solidFill>
              </a:uFill>
              <a:latin typeface="Arial"/>
            </a:endParaRPr>
          </a:p>
        </p:txBody>
      </p:sp>
      <p:sp>
        <p:nvSpPr>
          <p:cNvPr id="1064" name="CustomShape 17"/>
          <p:cNvSpPr/>
          <p:nvPr/>
        </p:nvSpPr>
        <p:spPr>
          <a:xfrm>
            <a:off x="5713560" y="183816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Assets &amp; Risiken</a:t>
            </a:r>
            <a:endParaRPr b="0" lang="de-DE" sz="1800" spc="-1" strike="noStrike">
              <a:solidFill>
                <a:srgbClr val="000000"/>
              </a:solidFill>
              <a:uFill>
                <a:solidFill>
                  <a:srgbClr val="ffffff"/>
                </a:solidFill>
              </a:uFill>
              <a:latin typeface="Arial"/>
            </a:endParaRPr>
          </a:p>
        </p:txBody>
      </p:sp>
      <p:sp>
        <p:nvSpPr>
          <p:cNvPr id="1065" name="CustomShape 18"/>
          <p:cNvSpPr/>
          <p:nvPr/>
        </p:nvSpPr>
        <p:spPr>
          <a:xfrm>
            <a:off x="421560" y="385776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UAs</a:t>
            </a:r>
            <a:endParaRPr b="0" lang="de-DE" sz="1800" spc="-1" strike="noStrike">
              <a:solidFill>
                <a:srgbClr val="000000"/>
              </a:solidFill>
              <a:uFill>
                <a:solidFill>
                  <a:srgbClr val="ffffff"/>
                </a:solidFill>
              </a:uFill>
              <a:latin typeface="Arial"/>
            </a:endParaRPr>
          </a:p>
        </p:txBody>
      </p:sp>
      <p:sp>
        <p:nvSpPr>
          <p:cNvPr id="1066" name="CustomShape 19"/>
          <p:cNvSpPr/>
          <p:nvPr/>
        </p:nvSpPr>
        <p:spPr>
          <a:xfrm>
            <a:off x="3870000" y="592092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Customer database</a:t>
            </a:r>
            <a:endParaRPr b="0" lang="de-DE" sz="1800" spc="-1" strike="noStrike">
              <a:solidFill>
                <a:srgbClr val="000000"/>
              </a:solidFill>
              <a:uFill>
                <a:solidFill>
                  <a:srgbClr val="ffffff"/>
                </a:solidFill>
              </a:uFill>
              <a:latin typeface="Arial"/>
            </a:endParaRPr>
          </a:p>
        </p:txBody>
      </p:sp>
      <p:sp>
        <p:nvSpPr>
          <p:cNvPr id="1067" name="CustomShape 20"/>
          <p:cNvSpPr/>
          <p:nvPr/>
        </p:nvSpPr>
        <p:spPr>
          <a:xfrm>
            <a:off x="421560" y="592092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Supplier Database</a:t>
            </a:r>
            <a:endParaRPr b="0" lang="de-DE" sz="1800" spc="-1" strike="noStrike">
              <a:solidFill>
                <a:srgbClr val="000000"/>
              </a:solidFill>
              <a:uFill>
                <a:solidFill>
                  <a:srgbClr val="ffffff"/>
                </a:solidFill>
              </a:uFill>
              <a:latin typeface="Arial"/>
            </a:endParaRPr>
          </a:p>
        </p:txBody>
      </p:sp>
      <p:sp>
        <p:nvSpPr>
          <p:cNvPr id="1068" name="CustomShape 21"/>
          <p:cNvSpPr/>
          <p:nvPr/>
        </p:nvSpPr>
        <p:spPr>
          <a:xfrm>
            <a:off x="421560" y="282420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SDTPs</a:t>
            </a:r>
            <a:endParaRPr b="0" lang="de-DE" sz="1800" spc="-1" strike="noStrike">
              <a:solidFill>
                <a:srgbClr val="000000"/>
              </a:solidFill>
              <a:uFill>
                <a:solidFill>
                  <a:srgbClr val="ffffff"/>
                </a:solidFill>
              </a:uFill>
              <a:latin typeface="Arial"/>
            </a:endParaRPr>
          </a:p>
        </p:txBody>
      </p:sp>
      <p:sp>
        <p:nvSpPr>
          <p:cNvPr id="1069" name="CustomShape 22"/>
          <p:cNvSpPr/>
          <p:nvPr/>
        </p:nvSpPr>
        <p:spPr>
          <a:xfrm>
            <a:off x="1523880" y="2124000"/>
            <a:ext cx="442440" cy="36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70" name="CustomShape 23"/>
          <p:cNvSpPr/>
          <p:nvPr/>
        </p:nvSpPr>
        <p:spPr>
          <a:xfrm>
            <a:off x="2455200" y="2384280"/>
            <a:ext cx="360" cy="46800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71" name="CustomShape 24"/>
          <p:cNvSpPr/>
          <p:nvPr/>
        </p:nvSpPr>
        <p:spPr>
          <a:xfrm>
            <a:off x="3069360" y="3119400"/>
            <a:ext cx="477000" cy="36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72" name="CustomShape 25"/>
          <p:cNvSpPr/>
          <p:nvPr/>
        </p:nvSpPr>
        <p:spPr>
          <a:xfrm>
            <a:off x="4034880" y="3379680"/>
            <a:ext cx="360" cy="472680"/>
          </a:xfrm>
          <a:custGeom>
            <a:avLst/>
            <a:gdLst/>
            <a:ahLst/>
            <a:rect l="l" t="t" r="r" b="b"/>
            <a:pathLst>
              <a:path w="21600" h="21600">
                <a:moveTo>
                  <a:pt x="0" y="0"/>
                </a:moveTo>
                <a:lnTo>
                  <a:pt x="21600" y="21600"/>
                </a:lnTo>
              </a:path>
            </a:pathLst>
          </a:custGeom>
          <a:noFill/>
          <a:ln>
            <a:custDash>
              <a:ds d="300000" sp="100000"/>
            </a:custDash>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73" name="CustomShape 26"/>
          <p:cNvSpPr/>
          <p:nvPr/>
        </p:nvSpPr>
        <p:spPr>
          <a:xfrm>
            <a:off x="2889360" y="3308040"/>
            <a:ext cx="657000" cy="53892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74" name="CustomShape 27"/>
          <p:cNvSpPr/>
          <p:nvPr/>
        </p:nvSpPr>
        <p:spPr>
          <a:xfrm>
            <a:off x="1967040" y="385272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OLAs</a:t>
            </a:r>
            <a:endParaRPr b="0" lang="de-DE" sz="1800" spc="-1" strike="noStrike">
              <a:solidFill>
                <a:srgbClr val="000000"/>
              </a:solidFill>
              <a:uFill>
                <a:solidFill>
                  <a:srgbClr val="ffffff"/>
                </a:solidFill>
              </a:uFill>
              <a:latin typeface="Arial"/>
            </a:endParaRPr>
          </a:p>
        </p:txBody>
      </p:sp>
      <p:sp>
        <p:nvSpPr>
          <p:cNvPr id="1075" name="CustomShape 28"/>
          <p:cNvSpPr/>
          <p:nvPr/>
        </p:nvSpPr>
        <p:spPr>
          <a:xfrm>
            <a:off x="2943360" y="4152960"/>
            <a:ext cx="603360" cy="360"/>
          </a:xfrm>
          <a:custGeom>
            <a:avLst/>
            <a:gdLst/>
            <a:ahLst/>
            <a:rect l="l" t="t" r="r" b="b"/>
            <a:pathLst>
              <a:path w="21600" h="21600">
                <a:moveTo>
                  <a:pt x="0" y="0"/>
                </a:moveTo>
                <a:lnTo>
                  <a:pt x="21600" y="21600"/>
                </a:lnTo>
              </a:path>
            </a:pathLst>
          </a:custGeom>
          <a:noFill/>
          <a:ln>
            <a:custDash>
              <a:ds d="300000" sp="100000"/>
            </a:custDash>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76" name="CustomShape 29"/>
          <p:cNvSpPr/>
          <p:nvPr/>
        </p:nvSpPr>
        <p:spPr>
          <a:xfrm flipH="1">
            <a:off x="2454480" y="3386160"/>
            <a:ext cx="360" cy="46620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77" name="CustomShape 30"/>
          <p:cNvSpPr/>
          <p:nvPr/>
        </p:nvSpPr>
        <p:spPr>
          <a:xfrm>
            <a:off x="4523040" y="4152960"/>
            <a:ext cx="519840" cy="36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78" name="CustomShape 31"/>
          <p:cNvSpPr/>
          <p:nvPr/>
        </p:nvSpPr>
        <p:spPr>
          <a:xfrm flipH="1" flipV="1">
            <a:off x="5657040" y="3379680"/>
            <a:ext cx="360" cy="50616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79" name="CustomShape 32"/>
          <p:cNvSpPr/>
          <p:nvPr/>
        </p:nvSpPr>
        <p:spPr>
          <a:xfrm flipH="1" rot="16200000">
            <a:off x="2226960" y="3100680"/>
            <a:ext cx="1080" cy="2637000"/>
          </a:xfrm>
          <a:prstGeom prst="curvedConnector4">
            <a:avLst>
              <a:gd name="adj1" fmla="val 16976448"/>
              <a:gd name="adj2" fmla="val 86343"/>
            </a:avLst>
          </a:prstGeom>
          <a:noFill/>
          <a:ln>
            <a:custDash>
              <a:ds d="300000" sp="100000"/>
            </a:custDash>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80" name="CustomShape 33"/>
          <p:cNvSpPr/>
          <p:nvPr/>
        </p:nvSpPr>
        <p:spPr>
          <a:xfrm flipH="1">
            <a:off x="1397160" y="3308040"/>
            <a:ext cx="622440" cy="53892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81" name="CustomShape 34"/>
          <p:cNvSpPr/>
          <p:nvPr/>
        </p:nvSpPr>
        <p:spPr>
          <a:xfrm>
            <a:off x="4034880" y="4413240"/>
            <a:ext cx="360" cy="50112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82" name="CustomShape 35"/>
          <p:cNvSpPr/>
          <p:nvPr/>
        </p:nvSpPr>
        <p:spPr>
          <a:xfrm flipH="1" flipV="1">
            <a:off x="7303680" y="2397960"/>
            <a:ext cx="360" cy="148716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83" name="CustomShape 36"/>
          <p:cNvSpPr/>
          <p:nvPr/>
        </p:nvSpPr>
        <p:spPr>
          <a:xfrm flipV="1">
            <a:off x="7738920" y="2398680"/>
            <a:ext cx="667800" cy="156528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84" name="CustomShape 37"/>
          <p:cNvSpPr/>
          <p:nvPr/>
        </p:nvSpPr>
        <p:spPr>
          <a:xfrm flipH="1" flipV="1">
            <a:off x="6201000" y="2398680"/>
            <a:ext cx="667800" cy="156528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85" name="CustomShape 38"/>
          <p:cNvSpPr/>
          <p:nvPr/>
        </p:nvSpPr>
        <p:spPr>
          <a:xfrm>
            <a:off x="5169600" y="591624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Av. &amp; cont. plans</a:t>
            </a:r>
            <a:endParaRPr b="0" lang="de-DE" sz="1800" spc="-1" strike="noStrike">
              <a:solidFill>
                <a:srgbClr val="000000"/>
              </a:solidFill>
              <a:uFill>
                <a:solidFill>
                  <a:srgbClr val="ffffff"/>
                </a:solidFill>
              </a:uFill>
              <a:latin typeface="Arial"/>
            </a:endParaRPr>
          </a:p>
        </p:txBody>
      </p:sp>
      <p:sp>
        <p:nvSpPr>
          <p:cNvPr id="1086" name="CustomShape 39"/>
          <p:cNvSpPr/>
          <p:nvPr/>
        </p:nvSpPr>
        <p:spPr>
          <a:xfrm>
            <a:off x="6816240" y="591624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Capacity Pläne</a:t>
            </a:r>
            <a:endParaRPr b="0" lang="de-DE" sz="1800" spc="-1" strike="noStrike">
              <a:solidFill>
                <a:srgbClr val="000000"/>
              </a:solidFill>
              <a:uFill>
                <a:solidFill>
                  <a:srgbClr val="ffffff"/>
                </a:solidFill>
              </a:uFill>
              <a:latin typeface="Arial"/>
            </a:endParaRPr>
          </a:p>
        </p:txBody>
      </p:sp>
      <p:sp>
        <p:nvSpPr>
          <p:cNvPr id="1087" name="CustomShape 40"/>
          <p:cNvSpPr/>
          <p:nvPr/>
        </p:nvSpPr>
        <p:spPr>
          <a:xfrm>
            <a:off x="5657760" y="5431680"/>
            <a:ext cx="360" cy="48420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88" name="CustomShape 41"/>
          <p:cNvSpPr/>
          <p:nvPr/>
        </p:nvSpPr>
        <p:spPr>
          <a:xfrm flipH="1">
            <a:off x="7303680" y="5431680"/>
            <a:ext cx="360" cy="48420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89" name="CustomShape 42"/>
          <p:cNvSpPr/>
          <p:nvPr/>
        </p:nvSpPr>
        <p:spPr>
          <a:xfrm>
            <a:off x="4034880" y="4630680"/>
            <a:ext cx="1622520" cy="267120"/>
          </a:xfrm>
          <a:prstGeom prst="bentConnector2">
            <a:avLst/>
          </a:pr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90" name="CustomShape 43"/>
          <p:cNvSpPr/>
          <p:nvPr/>
        </p:nvSpPr>
        <p:spPr>
          <a:xfrm>
            <a:off x="5657760" y="4630680"/>
            <a:ext cx="1646280" cy="267120"/>
          </a:xfrm>
          <a:prstGeom prst="bentConnector2">
            <a:avLst/>
          </a:pr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91" name="CustomShape 44"/>
          <p:cNvSpPr/>
          <p:nvPr/>
        </p:nvSpPr>
        <p:spPr>
          <a:xfrm flipV="1">
            <a:off x="5581800" y="4419720"/>
            <a:ext cx="1722240" cy="210960"/>
          </a:xfrm>
          <a:prstGeom prst="bentConnector2">
            <a:avLst/>
          </a:pr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92" name="CustomShape 45"/>
          <p:cNvSpPr/>
          <p:nvPr/>
        </p:nvSpPr>
        <p:spPr>
          <a:xfrm>
            <a:off x="2943360" y="2124000"/>
            <a:ext cx="1091520" cy="694800"/>
          </a:xfrm>
          <a:custGeom>
            <a:avLst/>
            <a:gdLst/>
            <a:ahLst/>
            <a:rect l="l" t="t" r="r" b="b"/>
            <a:pathLst>
              <a:path w="21600" h="21600">
                <a:moveTo>
                  <a:pt x="0" y="0"/>
                </a:moveTo>
                <a:lnTo>
                  <a:pt x="21600" y="21600"/>
                </a:lnTo>
              </a:path>
            </a:pathLst>
          </a:custGeom>
          <a:noFill/>
          <a:ln>
            <a:custDash>
              <a:ds d="300000" sp="100000"/>
            </a:custDash>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93" name="CustomShape 46"/>
          <p:cNvSpPr/>
          <p:nvPr/>
        </p:nvSpPr>
        <p:spPr>
          <a:xfrm>
            <a:off x="1913040" y="488160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100" spc="-1" strike="noStrike">
                <a:solidFill>
                  <a:srgbClr val="000000"/>
                </a:solidFill>
                <a:uFill>
                  <a:solidFill>
                    <a:srgbClr val="ffffff"/>
                  </a:solidFill>
                </a:uFill>
                <a:latin typeface="Calibri"/>
              </a:rPr>
              <a:t>Kundenan-forderungen</a:t>
            </a:r>
            <a:endParaRPr b="0" lang="de-DE" sz="1800" spc="-1" strike="noStrike">
              <a:solidFill>
                <a:srgbClr val="000000"/>
              </a:solidFill>
              <a:uFill>
                <a:solidFill>
                  <a:srgbClr val="ffffff"/>
                </a:solidFill>
              </a:uFill>
              <a:latin typeface="Arial"/>
            </a:endParaRPr>
          </a:p>
        </p:txBody>
      </p:sp>
      <p:sp>
        <p:nvSpPr>
          <p:cNvPr id="1094" name="CustomShape 47"/>
          <p:cNvSpPr/>
          <p:nvPr/>
        </p:nvSpPr>
        <p:spPr>
          <a:xfrm flipH="1">
            <a:off x="2889360" y="5181480"/>
            <a:ext cx="530640" cy="36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95" name="CustomShape 48"/>
          <p:cNvSpPr/>
          <p:nvPr/>
        </p:nvSpPr>
        <p:spPr>
          <a:xfrm flipH="1" rot="10800000">
            <a:off x="2020680" y="5181480"/>
            <a:ext cx="107280" cy="2250360"/>
          </a:xfrm>
          <a:prstGeom prst="curvedConnector4">
            <a:avLst>
              <a:gd name="adj1" fmla="val -280135"/>
              <a:gd name="adj2" fmla="val 113627"/>
            </a:avLst>
          </a:pr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96" name="CustomShape 49"/>
          <p:cNvSpPr/>
          <p:nvPr/>
        </p:nvSpPr>
        <p:spPr>
          <a:xfrm flipV="1" rot="16200000">
            <a:off x="1070640" y="2585160"/>
            <a:ext cx="868680" cy="322560"/>
          </a:xfrm>
          <a:prstGeom prst="curvedConnector3">
            <a:avLst>
              <a:gd name="adj1" fmla="val 50000"/>
            </a:avLst>
          </a:pr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97" name="CustomShape 50"/>
          <p:cNvSpPr/>
          <p:nvPr/>
        </p:nvSpPr>
        <p:spPr>
          <a:xfrm>
            <a:off x="4034880" y="5448240"/>
            <a:ext cx="322920" cy="47232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98" name="CustomShape 51"/>
          <p:cNvSpPr/>
          <p:nvPr/>
        </p:nvSpPr>
        <p:spPr>
          <a:xfrm flipH="1">
            <a:off x="909000" y="5481720"/>
            <a:ext cx="360" cy="43884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99" name="CustomShape 52"/>
          <p:cNvSpPr/>
          <p:nvPr/>
        </p:nvSpPr>
        <p:spPr>
          <a:xfrm>
            <a:off x="909720" y="2390760"/>
            <a:ext cx="360" cy="43308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00" name="CustomShape 53"/>
          <p:cNvSpPr/>
          <p:nvPr/>
        </p:nvSpPr>
        <p:spPr>
          <a:xfrm>
            <a:off x="909720" y="4417920"/>
            <a:ext cx="360" cy="52992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01" name="CustomShape 54"/>
          <p:cNvSpPr/>
          <p:nvPr/>
        </p:nvSpPr>
        <p:spPr>
          <a:xfrm>
            <a:off x="1478880" y="592092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100" spc="-1" strike="noStrike">
                <a:solidFill>
                  <a:srgbClr val="000000"/>
                </a:solidFill>
                <a:uFill>
                  <a:solidFill>
                    <a:srgbClr val="ffffff"/>
                  </a:solidFill>
                </a:uFill>
                <a:latin typeface="Calibri"/>
              </a:rPr>
              <a:t>Supplier Performance Berichte</a:t>
            </a:r>
            <a:endParaRPr b="0" lang="de-DE" sz="1800" spc="-1" strike="noStrike">
              <a:solidFill>
                <a:srgbClr val="000000"/>
              </a:solidFill>
              <a:uFill>
                <a:solidFill>
                  <a:srgbClr val="ffffff"/>
                </a:solidFill>
              </a:uFill>
              <a:latin typeface="Arial"/>
            </a:endParaRPr>
          </a:p>
        </p:txBody>
      </p:sp>
      <p:sp>
        <p:nvSpPr>
          <p:cNvPr id="1102" name="CustomShape 55"/>
          <p:cNvSpPr/>
          <p:nvPr/>
        </p:nvSpPr>
        <p:spPr>
          <a:xfrm>
            <a:off x="1343880" y="5403600"/>
            <a:ext cx="622440" cy="51696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03" name="CustomShape 56"/>
          <p:cNvSpPr/>
          <p:nvPr/>
        </p:nvSpPr>
        <p:spPr>
          <a:xfrm>
            <a:off x="2819880" y="591624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100" spc="-1" strike="noStrike">
                <a:solidFill>
                  <a:srgbClr val="000000"/>
                </a:solidFill>
                <a:uFill>
                  <a:solidFill>
                    <a:srgbClr val="ffffff"/>
                  </a:solidFill>
                </a:uFill>
                <a:latin typeface="Calibri"/>
              </a:rPr>
              <a:t>Kundenzu-friedenheits-berichte</a:t>
            </a:r>
            <a:endParaRPr b="0" lang="de-DE" sz="1800" spc="-1" strike="noStrike">
              <a:solidFill>
                <a:srgbClr val="000000"/>
              </a:solidFill>
              <a:uFill>
                <a:solidFill>
                  <a:srgbClr val="ffffff"/>
                </a:solidFill>
              </a:uFill>
              <a:latin typeface="Arial"/>
            </a:endParaRPr>
          </a:p>
        </p:txBody>
      </p:sp>
      <p:sp>
        <p:nvSpPr>
          <p:cNvPr id="1104" name="CustomShape 57"/>
          <p:cNvSpPr/>
          <p:nvPr/>
        </p:nvSpPr>
        <p:spPr>
          <a:xfrm flipH="1">
            <a:off x="3307320" y="5370120"/>
            <a:ext cx="291960" cy="54576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Tree>
  </p:cSld>
</p:sld>
</file>

<file path=ppt/slides/slide1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5"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Legende</a:t>
            </a:r>
            <a:endParaRPr b="0" lang="en-US" sz="1800" spc="-1" strike="noStrike">
              <a:solidFill>
                <a:srgbClr val="000000"/>
              </a:solidFill>
              <a:uFill>
                <a:solidFill>
                  <a:srgbClr val="ffffff"/>
                </a:solidFill>
              </a:uFill>
              <a:latin typeface="Calibri"/>
            </a:endParaRPr>
          </a:p>
        </p:txBody>
      </p:sp>
      <p:sp>
        <p:nvSpPr>
          <p:cNvPr id="1106" name="TextShape 2"/>
          <p:cNvSpPr txBox="1"/>
          <p:nvPr/>
        </p:nvSpPr>
        <p:spPr>
          <a:xfrm>
            <a:off x="6553080" y="6430680"/>
            <a:ext cx="2133360" cy="364680"/>
          </a:xfrm>
          <a:prstGeom prst="rect">
            <a:avLst/>
          </a:prstGeom>
          <a:noFill/>
          <a:ln>
            <a:noFill/>
          </a:ln>
        </p:spPr>
        <p:txBody>
          <a:bodyPr anchor="ctr"/>
          <a:p>
            <a:pPr algn="r">
              <a:lnSpc>
                <a:spcPct val="100000"/>
              </a:lnSpc>
            </a:pPr>
            <a:fld id="{222C1BCB-21DD-4BA3-954E-977E8C150412}"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1107" name="CustomShape 3"/>
          <p:cNvSpPr/>
          <p:nvPr/>
        </p:nvSpPr>
        <p:spPr>
          <a:xfrm>
            <a:off x="457200" y="2114640"/>
            <a:ext cx="1228320" cy="533160"/>
          </a:xfrm>
          <a:prstGeom prst="ellipse">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Calibri"/>
              </a:rPr>
              <a:t>XXX</a:t>
            </a:r>
            <a:endParaRPr b="0" lang="de-DE" sz="1800" spc="-1" strike="noStrike">
              <a:solidFill>
                <a:srgbClr val="000000"/>
              </a:solidFill>
              <a:uFill>
                <a:solidFill>
                  <a:srgbClr val="ffffff"/>
                </a:solidFill>
              </a:uFill>
              <a:latin typeface="Arial"/>
            </a:endParaRPr>
          </a:p>
        </p:txBody>
      </p:sp>
      <p:sp>
        <p:nvSpPr>
          <p:cNvPr id="1108" name="CustomShape 4"/>
          <p:cNvSpPr/>
          <p:nvPr/>
        </p:nvSpPr>
        <p:spPr>
          <a:xfrm>
            <a:off x="583560" y="287280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YYY</a:t>
            </a:r>
            <a:endParaRPr b="0" lang="de-DE" sz="1800" spc="-1" strike="noStrike">
              <a:solidFill>
                <a:srgbClr val="000000"/>
              </a:solidFill>
              <a:uFill>
                <a:solidFill>
                  <a:srgbClr val="ffffff"/>
                </a:solidFill>
              </a:uFill>
              <a:latin typeface="Arial"/>
            </a:endParaRPr>
          </a:p>
        </p:txBody>
      </p:sp>
      <p:sp>
        <p:nvSpPr>
          <p:cNvPr id="1109" name="CustomShape 5"/>
          <p:cNvSpPr/>
          <p:nvPr/>
        </p:nvSpPr>
        <p:spPr>
          <a:xfrm>
            <a:off x="1948320" y="2211840"/>
            <a:ext cx="5876280" cy="333720"/>
          </a:xfrm>
          <a:prstGeom prst="rect">
            <a:avLst/>
          </a:prstGeom>
          <a:noFill/>
          <a:ln>
            <a:noFill/>
          </a:ln>
        </p:spPr>
        <p:style>
          <a:lnRef idx="0"/>
          <a:fillRef idx="0"/>
          <a:effectRef idx="0"/>
          <a:fontRef idx="minor"/>
        </p:style>
        <p:txBody>
          <a:bodyPr wrap="none" lIns="90000" rIns="90000" tIns="45000" bIns="45000"/>
          <a:p>
            <a:pPr>
              <a:lnSpc>
                <a:spcPct val="100000"/>
              </a:lnSpc>
            </a:pPr>
            <a:r>
              <a:rPr b="0" lang="de-DE" sz="1600" spc="-1" strike="noStrike">
                <a:solidFill>
                  <a:srgbClr val="000000"/>
                </a:solidFill>
                <a:uFill>
                  <a:solidFill>
                    <a:srgbClr val="ffffff"/>
                  </a:solidFill>
                </a:uFill>
                <a:latin typeface="Calibri"/>
              </a:rPr>
              <a:t>ITSM Prozess, d.h. einer der in diesem Training vorgestellten Prozesse</a:t>
            </a:r>
            <a:endParaRPr b="0" lang="de-DE" sz="1800" spc="-1" strike="noStrike">
              <a:solidFill>
                <a:srgbClr val="000000"/>
              </a:solidFill>
              <a:uFill>
                <a:solidFill>
                  <a:srgbClr val="ffffff"/>
                </a:solidFill>
              </a:uFill>
              <a:latin typeface="Arial"/>
            </a:endParaRPr>
          </a:p>
        </p:txBody>
      </p:sp>
      <p:sp>
        <p:nvSpPr>
          <p:cNvPr id="1110" name="CustomShape 6"/>
          <p:cNvSpPr/>
          <p:nvPr/>
        </p:nvSpPr>
        <p:spPr>
          <a:xfrm>
            <a:off x="1977480" y="2919600"/>
            <a:ext cx="5700960" cy="333720"/>
          </a:xfrm>
          <a:prstGeom prst="rect">
            <a:avLst/>
          </a:prstGeom>
          <a:noFill/>
          <a:ln>
            <a:noFill/>
          </a:ln>
        </p:spPr>
        <p:style>
          <a:lnRef idx="0"/>
          <a:fillRef idx="0"/>
          <a:effectRef idx="0"/>
          <a:fontRef idx="minor"/>
        </p:style>
        <p:txBody>
          <a:bodyPr wrap="none" lIns="90000" rIns="90000" tIns="45000" bIns="45000"/>
          <a:p>
            <a:pPr>
              <a:lnSpc>
                <a:spcPct val="100000"/>
              </a:lnSpc>
            </a:pPr>
            <a:r>
              <a:rPr b="0" lang="de-DE" sz="1600" spc="-1" strike="noStrike">
                <a:solidFill>
                  <a:srgbClr val="000000"/>
                </a:solidFill>
                <a:uFill>
                  <a:solidFill>
                    <a:srgbClr val="ffffff"/>
                  </a:solidFill>
                </a:uFill>
                <a:latin typeface="Calibri"/>
              </a:rPr>
              <a:t>Prozessartefakt, d.h. Input für oder Output aus einem ITSM Prozess</a:t>
            </a:r>
            <a:endParaRPr b="0" lang="de-DE" sz="1800" spc="-1" strike="noStrike">
              <a:solidFill>
                <a:srgbClr val="000000"/>
              </a:solidFill>
              <a:uFill>
                <a:solidFill>
                  <a:srgbClr val="ffffff"/>
                </a:solidFill>
              </a:uFill>
              <a:latin typeface="Arial"/>
            </a:endParaRPr>
          </a:p>
        </p:txBody>
      </p:sp>
      <p:sp>
        <p:nvSpPr>
          <p:cNvPr id="1111" name="CustomShape 7"/>
          <p:cNvSpPr/>
          <p:nvPr/>
        </p:nvSpPr>
        <p:spPr>
          <a:xfrm>
            <a:off x="743040" y="3841560"/>
            <a:ext cx="657000" cy="36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12" name="CustomShape 8"/>
          <p:cNvSpPr/>
          <p:nvPr/>
        </p:nvSpPr>
        <p:spPr>
          <a:xfrm>
            <a:off x="1950120" y="3672000"/>
            <a:ext cx="6658200" cy="333720"/>
          </a:xfrm>
          <a:prstGeom prst="rect">
            <a:avLst/>
          </a:prstGeom>
          <a:noFill/>
          <a:ln>
            <a:noFill/>
          </a:ln>
        </p:spPr>
        <p:style>
          <a:lnRef idx="0"/>
          <a:fillRef idx="0"/>
          <a:effectRef idx="0"/>
          <a:fontRef idx="minor"/>
        </p:style>
        <p:txBody>
          <a:bodyPr wrap="none" lIns="90000" rIns="90000" tIns="45000" bIns="45000"/>
          <a:p>
            <a:pPr>
              <a:lnSpc>
                <a:spcPct val="100000"/>
              </a:lnSpc>
            </a:pPr>
            <a:r>
              <a:rPr b="0" lang="de-DE" sz="1600" spc="-1" strike="noStrike">
                <a:solidFill>
                  <a:srgbClr val="000000"/>
                </a:solidFill>
                <a:uFill>
                  <a:solidFill>
                    <a:srgbClr val="ffffff"/>
                  </a:solidFill>
                </a:uFill>
                <a:latin typeface="Calibri"/>
              </a:rPr>
              <a:t>[Artefakt] ist Input für [ITSM Prozess] / [Artefakt] is output from [ITSM Prozess]</a:t>
            </a:r>
            <a:endParaRPr b="0" lang="de-DE" sz="1800" spc="-1" strike="noStrike">
              <a:solidFill>
                <a:srgbClr val="000000"/>
              </a:solidFill>
              <a:uFill>
                <a:solidFill>
                  <a:srgbClr val="ffffff"/>
                </a:solidFill>
              </a:uFill>
              <a:latin typeface="Arial"/>
            </a:endParaRPr>
          </a:p>
        </p:txBody>
      </p:sp>
      <p:sp>
        <p:nvSpPr>
          <p:cNvPr id="1113" name="CustomShape 9"/>
          <p:cNvSpPr/>
          <p:nvPr/>
        </p:nvSpPr>
        <p:spPr>
          <a:xfrm>
            <a:off x="769680" y="4466520"/>
            <a:ext cx="603360" cy="360"/>
          </a:xfrm>
          <a:custGeom>
            <a:avLst/>
            <a:gdLst/>
            <a:ahLst/>
            <a:rect l="l" t="t" r="r" b="b"/>
            <a:pathLst>
              <a:path w="21600" h="21600">
                <a:moveTo>
                  <a:pt x="0" y="0"/>
                </a:moveTo>
                <a:lnTo>
                  <a:pt x="21600" y="21600"/>
                </a:lnTo>
              </a:path>
            </a:pathLst>
          </a:custGeom>
          <a:noFill/>
          <a:ln>
            <a:custDash>
              <a:ds d="300000" sp="100000"/>
            </a:custDash>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14" name="CustomShape 10"/>
          <p:cNvSpPr/>
          <p:nvPr/>
        </p:nvSpPr>
        <p:spPr>
          <a:xfrm>
            <a:off x="1942200" y="4297320"/>
            <a:ext cx="5118840" cy="577080"/>
          </a:xfrm>
          <a:prstGeom prst="rect">
            <a:avLst/>
          </a:prstGeom>
          <a:noFill/>
          <a:ln>
            <a:noFill/>
          </a:ln>
        </p:spPr>
        <p:style>
          <a:lnRef idx="0"/>
          <a:fillRef idx="0"/>
          <a:effectRef idx="0"/>
          <a:fontRef idx="minor"/>
        </p:style>
        <p:txBody>
          <a:bodyPr wrap="none" lIns="90000" rIns="90000" tIns="45000" bIns="45000"/>
          <a:p>
            <a:pPr>
              <a:lnSpc>
                <a:spcPct val="100000"/>
              </a:lnSpc>
            </a:pPr>
            <a:r>
              <a:rPr b="0" lang="de-DE" sz="1600" spc="-1" strike="noStrike">
                <a:solidFill>
                  <a:srgbClr val="000000"/>
                </a:solidFill>
                <a:uFill>
                  <a:solidFill>
                    <a:srgbClr val="ffffff"/>
                  </a:solidFill>
                </a:uFill>
                <a:latin typeface="Calibri"/>
              </a:rPr>
              <a:t>[Artefakt] ist Grundlage für / genutzt für / abgestimmt mit / </a:t>
            </a: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referenziert von  [Artefakt]</a:t>
            </a:r>
            <a:endParaRPr b="0" lang="de-DE" sz="1800" spc="-1" strike="noStrike">
              <a:solidFill>
                <a:srgbClr val="000000"/>
              </a:solidFill>
              <a:uFill>
                <a:solidFill>
                  <a:srgbClr val="ffffff"/>
                </a:solidFill>
              </a:uFill>
              <a:latin typeface="Arial"/>
            </a:endParaRPr>
          </a:p>
        </p:txBody>
      </p:sp>
      <p:sp>
        <p:nvSpPr>
          <p:cNvPr id="1115" name="CustomShape 11"/>
          <p:cNvSpPr/>
          <p:nvPr/>
        </p:nvSpPr>
        <p:spPr>
          <a:xfrm>
            <a:off x="769680" y="5089320"/>
            <a:ext cx="630000" cy="360"/>
          </a:xfrm>
          <a:custGeom>
            <a:avLst/>
            <a:gdLst/>
            <a:ahLst/>
            <a:rect l="l" t="t" r="r" b="b"/>
            <a:pathLst>
              <a:path w="21600" h="21600">
                <a:moveTo>
                  <a:pt x="0" y="0"/>
                </a:moveTo>
                <a:lnTo>
                  <a:pt x="21600" y="21600"/>
                </a:lnTo>
              </a:path>
            </a:pathLst>
          </a:custGeom>
          <a:noFill/>
          <a:ln>
            <a:solidFill>
              <a:schemeClr val="accent3"/>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16" name="CustomShape 12"/>
          <p:cNvSpPr/>
          <p:nvPr/>
        </p:nvSpPr>
        <p:spPr>
          <a:xfrm>
            <a:off x="1961640" y="4891320"/>
            <a:ext cx="7090920" cy="820440"/>
          </a:xfrm>
          <a:prstGeom prst="rect">
            <a:avLst/>
          </a:prstGeom>
          <a:noFill/>
          <a:ln>
            <a:noFill/>
          </a:ln>
        </p:spPr>
        <p:style>
          <a:lnRef idx="0"/>
          <a:fillRef idx="0"/>
          <a:effectRef idx="0"/>
          <a:fontRef idx="minor"/>
        </p:style>
        <p:txBody>
          <a:bodyPr wrap="none" lIns="90000" rIns="90000" tIns="45000" bIns="45000"/>
          <a:p>
            <a:pPr>
              <a:lnSpc>
                <a:spcPct val="100000"/>
              </a:lnSpc>
            </a:pPr>
            <a:r>
              <a:rPr b="0" lang="de-DE" sz="1600" spc="-1" strike="noStrike">
                <a:solidFill>
                  <a:srgbClr val="000000"/>
                </a:solidFill>
                <a:uFill>
                  <a:solidFill>
                    <a:srgbClr val="ffffff"/>
                  </a:solidFill>
                </a:uFill>
                <a:latin typeface="Calibri"/>
              </a:rPr>
              <a:t>[Output] ist gleichzeitig Input für [ITSM Prozess] (relevant für “in sich geschlossene”</a:t>
            </a:r>
            <a:endParaRPr b="0" lang="de-DE" sz="1800" spc="-1" strike="noStrike">
              <a:solidFill>
                <a:srgbClr val="000000"/>
              </a:solidFill>
              <a:uFill>
                <a:solidFill>
                  <a:srgbClr val="ffffff"/>
                </a:solidFill>
              </a:uFill>
              <a:latin typeface="Arial"/>
            </a:endParaRPr>
          </a:p>
          <a:p>
            <a:pPr>
              <a:lnSpc>
                <a:spcPct val="100000"/>
              </a:lnSpc>
            </a:pPr>
            <a:r>
              <a:rPr b="0" lang="de-DE" sz="1600" spc="-1" strike="noStrike">
                <a:solidFill>
                  <a:srgbClr val="000000"/>
                </a:solidFill>
                <a:uFill>
                  <a:solidFill>
                    <a:srgbClr val="ffffff"/>
                  </a:solidFill>
                </a:uFill>
                <a:latin typeface="Calibri"/>
              </a:rPr>
              <a:t>Prozesse) – d.h. der Output wird vom “erzeugenden” ITSM Prozess selbst verwendet</a:t>
            </a: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und muss regelmäßig gereviewt oder aktualisiert werden</a:t>
            </a:r>
            <a:endParaRPr b="0" lang="de-DE" sz="1800" spc="-1" strike="noStrike">
              <a:solidFill>
                <a:srgbClr val="000000"/>
              </a:solidFill>
              <a:uFill>
                <a:solidFill>
                  <a:srgbClr val="ffffff"/>
                </a:solidFill>
              </a:uFill>
              <a:latin typeface="Arial"/>
            </a:endParaRPr>
          </a:p>
        </p:txBody>
      </p:sp>
    </p:spTree>
  </p:cSld>
</p:sld>
</file>

<file path=ppt/slides/slide1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7"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Detaillierte Prozessschnittstellen:</a:t>
            </a:r>
            <a:r>
              <a:rPr b="0" lang="en-US" sz="3200" spc="-1" strike="noStrike">
                <a:solidFill>
                  <a:srgbClr val="205595"/>
                </a:solidFill>
                <a:uFill>
                  <a:solidFill>
                    <a:srgbClr val="ffffff"/>
                  </a:solidFill>
                </a:uFill>
                <a:latin typeface="Calibri"/>
              </a:rPr>
              <a:t>
</a:t>
            </a:r>
            <a:r>
              <a:rPr b="0" lang="en-US" sz="3200" spc="-1" strike="noStrike">
                <a:solidFill>
                  <a:srgbClr val="205595"/>
                </a:solidFill>
                <a:uFill>
                  <a:solidFill>
                    <a:srgbClr val="ffffff"/>
                  </a:solidFill>
                </a:uFill>
                <a:latin typeface="Calibri"/>
              </a:rPr>
              <a:t>SPM, SLM und CRM</a:t>
            </a:r>
            <a:endParaRPr b="0" lang="en-US" sz="1800" spc="-1" strike="noStrike">
              <a:solidFill>
                <a:srgbClr val="000000"/>
              </a:solidFill>
              <a:uFill>
                <a:solidFill>
                  <a:srgbClr val="ffffff"/>
                </a:solidFill>
              </a:uFill>
              <a:latin typeface="Calibri"/>
            </a:endParaRPr>
          </a:p>
        </p:txBody>
      </p:sp>
      <p:sp>
        <p:nvSpPr>
          <p:cNvPr id="1118" name="TextShape 2"/>
          <p:cNvSpPr txBox="1"/>
          <p:nvPr/>
        </p:nvSpPr>
        <p:spPr>
          <a:xfrm>
            <a:off x="6553080" y="6430680"/>
            <a:ext cx="2133360" cy="364680"/>
          </a:xfrm>
          <a:prstGeom prst="rect">
            <a:avLst/>
          </a:prstGeom>
          <a:noFill/>
          <a:ln>
            <a:noFill/>
          </a:ln>
        </p:spPr>
        <p:txBody>
          <a:bodyPr anchor="ctr"/>
          <a:p>
            <a:pPr algn="r">
              <a:lnSpc>
                <a:spcPct val="100000"/>
              </a:lnSpc>
            </a:pPr>
            <a:fld id="{C094F60F-4F97-4B6D-AB06-267E83802D64}"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1119" name="CustomShape 3"/>
          <p:cNvSpPr/>
          <p:nvPr/>
        </p:nvSpPr>
        <p:spPr>
          <a:xfrm>
            <a:off x="2493000" y="3000240"/>
            <a:ext cx="1228320" cy="533160"/>
          </a:xfrm>
          <a:prstGeom prst="ellipse">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Calibri"/>
              </a:rPr>
              <a:t>SPM</a:t>
            </a:r>
            <a:endParaRPr b="0" lang="de-DE" sz="1800" spc="-1" strike="noStrike">
              <a:solidFill>
                <a:srgbClr val="000000"/>
              </a:solidFill>
              <a:uFill>
                <a:solidFill>
                  <a:srgbClr val="ffffff"/>
                </a:solidFill>
              </a:uFill>
              <a:latin typeface="Arial"/>
            </a:endParaRPr>
          </a:p>
        </p:txBody>
      </p:sp>
      <p:sp>
        <p:nvSpPr>
          <p:cNvPr id="1120" name="CustomShape 4"/>
          <p:cNvSpPr/>
          <p:nvPr/>
        </p:nvSpPr>
        <p:spPr>
          <a:xfrm>
            <a:off x="4038480" y="3995640"/>
            <a:ext cx="1228320" cy="533160"/>
          </a:xfrm>
          <a:prstGeom prst="ellipse">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Calibri"/>
              </a:rPr>
              <a:t>SLM</a:t>
            </a:r>
            <a:endParaRPr b="0" lang="de-DE" sz="1800" spc="-1" strike="noStrike">
              <a:solidFill>
                <a:srgbClr val="000000"/>
              </a:solidFill>
              <a:uFill>
                <a:solidFill>
                  <a:srgbClr val="ffffff"/>
                </a:solidFill>
              </a:uFill>
              <a:latin typeface="Arial"/>
            </a:endParaRPr>
          </a:p>
        </p:txBody>
      </p:sp>
      <p:sp>
        <p:nvSpPr>
          <p:cNvPr id="1121" name="CustomShape 5"/>
          <p:cNvSpPr/>
          <p:nvPr/>
        </p:nvSpPr>
        <p:spPr>
          <a:xfrm>
            <a:off x="4164840" y="296712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Service Portfolio</a:t>
            </a:r>
            <a:endParaRPr b="0" lang="de-DE" sz="1800" spc="-1" strike="noStrike">
              <a:solidFill>
                <a:srgbClr val="000000"/>
              </a:solidFill>
              <a:uFill>
                <a:solidFill>
                  <a:srgbClr val="ffffff"/>
                </a:solidFill>
              </a:uFill>
              <a:latin typeface="Arial"/>
            </a:endParaRPr>
          </a:p>
        </p:txBody>
      </p:sp>
      <p:sp>
        <p:nvSpPr>
          <p:cNvPr id="1122" name="CustomShape 6"/>
          <p:cNvSpPr/>
          <p:nvPr/>
        </p:nvSpPr>
        <p:spPr>
          <a:xfrm>
            <a:off x="5744880" y="396252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Service Katalog</a:t>
            </a:r>
            <a:endParaRPr b="0" lang="de-DE" sz="1800" spc="-1" strike="noStrike">
              <a:solidFill>
                <a:srgbClr val="000000"/>
              </a:solidFill>
              <a:uFill>
                <a:solidFill>
                  <a:srgbClr val="ffffff"/>
                </a:solidFill>
              </a:uFill>
              <a:latin typeface="Arial"/>
            </a:endParaRPr>
          </a:p>
        </p:txBody>
      </p:sp>
      <p:sp>
        <p:nvSpPr>
          <p:cNvPr id="1123" name="CustomShape 7"/>
          <p:cNvSpPr/>
          <p:nvPr/>
        </p:nvSpPr>
        <p:spPr>
          <a:xfrm>
            <a:off x="2619360" y="396720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SDTPs</a:t>
            </a:r>
            <a:endParaRPr b="0" lang="de-DE" sz="1800" spc="-1" strike="noStrike">
              <a:solidFill>
                <a:srgbClr val="000000"/>
              </a:solidFill>
              <a:uFill>
                <a:solidFill>
                  <a:srgbClr val="ffffff"/>
                </a:solidFill>
              </a:uFill>
              <a:latin typeface="Arial"/>
            </a:endParaRPr>
          </a:p>
        </p:txBody>
      </p:sp>
      <p:sp>
        <p:nvSpPr>
          <p:cNvPr id="1124" name="CustomShape 8"/>
          <p:cNvSpPr/>
          <p:nvPr/>
        </p:nvSpPr>
        <p:spPr>
          <a:xfrm>
            <a:off x="3722040" y="3267000"/>
            <a:ext cx="442440" cy="36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25" name="CustomShape 9"/>
          <p:cNvSpPr/>
          <p:nvPr/>
        </p:nvSpPr>
        <p:spPr>
          <a:xfrm>
            <a:off x="4653000" y="3527280"/>
            <a:ext cx="360" cy="46800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26" name="CustomShape 10"/>
          <p:cNvSpPr/>
          <p:nvPr/>
        </p:nvSpPr>
        <p:spPr>
          <a:xfrm>
            <a:off x="5267160" y="4262400"/>
            <a:ext cx="477000" cy="36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27" name="CustomShape 11"/>
          <p:cNvSpPr/>
          <p:nvPr/>
        </p:nvSpPr>
        <p:spPr>
          <a:xfrm>
            <a:off x="4164840" y="190980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100" spc="-1" strike="noStrike">
                <a:solidFill>
                  <a:srgbClr val="000000"/>
                </a:solidFill>
                <a:uFill>
                  <a:solidFill>
                    <a:srgbClr val="ffffff"/>
                  </a:solidFill>
                </a:uFill>
                <a:latin typeface="Calibri"/>
              </a:rPr>
              <a:t>Service Spezifikation</a:t>
            </a:r>
            <a:endParaRPr b="0" lang="de-DE" sz="1800" spc="-1" strike="noStrike">
              <a:solidFill>
                <a:srgbClr val="000000"/>
              </a:solidFill>
              <a:uFill>
                <a:solidFill>
                  <a:srgbClr val="ffffff"/>
                </a:solidFill>
              </a:uFill>
              <a:latin typeface="Arial"/>
            </a:endParaRPr>
          </a:p>
        </p:txBody>
      </p:sp>
      <p:sp>
        <p:nvSpPr>
          <p:cNvPr id="1128" name="CustomShape 12"/>
          <p:cNvSpPr/>
          <p:nvPr/>
        </p:nvSpPr>
        <p:spPr>
          <a:xfrm flipV="1">
            <a:off x="3257640" y="2314440"/>
            <a:ext cx="906840" cy="68544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29" name="CustomShape 13"/>
          <p:cNvSpPr/>
          <p:nvPr/>
        </p:nvSpPr>
        <p:spPr>
          <a:xfrm>
            <a:off x="4653000" y="2470320"/>
            <a:ext cx="360" cy="496440"/>
          </a:xfrm>
          <a:custGeom>
            <a:avLst/>
            <a:gdLst/>
            <a:ahLst/>
            <a:rect l="l" t="t" r="r" b="b"/>
            <a:pathLst>
              <a:path w="21600" h="21600">
                <a:moveTo>
                  <a:pt x="0" y="0"/>
                </a:moveTo>
                <a:lnTo>
                  <a:pt x="21600" y="21600"/>
                </a:lnTo>
              </a:path>
            </a:pathLst>
          </a:custGeom>
          <a:noFill/>
          <a:ln>
            <a:custDash>
              <a:ds d="300000" sp="100000"/>
            </a:custDash>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30" name="CustomShape 14"/>
          <p:cNvSpPr/>
          <p:nvPr/>
        </p:nvSpPr>
        <p:spPr>
          <a:xfrm>
            <a:off x="5141160" y="3267000"/>
            <a:ext cx="1091520" cy="694800"/>
          </a:xfrm>
          <a:custGeom>
            <a:avLst/>
            <a:gdLst/>
            <a:ahLst/>
            <a:rect l="l" t="t" r="r" b="b"/>
            <a:pathLst>
              <a:path w="21600" h="21600">
                <a:moveTo>
                  <a:pt x="0" y="0"/>
                </a:moveTo>
                <a:lnTo>
                  <a:pt x="21600" y="21600"/>
                </a:lnTo>
              </a:path>
            </a:pathLst>
          </a:custGeom>
          <a:noFill/>
          <a:ln>
            <a:custDash>
              <a:ds d="300000" sp="100000"/>
            </a:custDash>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31" name="CustomShape 15"/>
          <p:cNvSpPr/>
          <p:nvPr/>
        </p:nvSpPr>
        <p:spPr>
          <a:xfrm flipH="1">
            <a:off x="3400560" y="3361320"/>
            <a:ext cx="763920" cy="360"/>
          </a:xfrm>
          <a:custGeom>
            <a:avLst/>
            <a:gdLst/>
            <a:ahLst/>
            <a:rect l="l" t="t" r="r" b="b"/>
            <a:pathLst>
              <a:path w="21600" h="21600">
                <a:moveTo>
                  <a:pt x="0" y="0"/>
                </a:moveTo>
                <a:lnTo>
                  <a:pt x="21600" y="21600"/>
                </a:lnTo>
              </a:path>
            </a:pathLst>
          </a:custGeom>
          <a:noFill/>
          <a:ln>
            <a:solidFill>
              <a:schemeClr val="accent3"/>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32" name="CustomShape 16"/>
          <p:cNvSpPr/>
          <p:nvPr/>
        </p:nvSpPr>
        <p:spPr>
          <a:xfrm>
            <a:off x="3107520" y="3533760"/>
            <a:ext cx="360" cy="43308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33" name="CustomShape 17"/>
          <p:cNvSpPr/>
          <p:nvPr/>
        </p:nvSpPr>
        <p:spPr>
          <a:xfrm flipH="1" flipV="1">
            <a:off x="2980440" y="3360600"/>
            <a:ext cx="360" cy="600840"/>
          </a:xfrm>
          <a:custGeom>
            <a:avLst/>
            <a:gdLst/>
            <a:ahLst/>
            <a:rect l="l" t="t" r="r" b="b"/>
            <a:pathLst>
              <a:path w="21600" h="21600">
                <a:moveTo>
                  <a:pt x="0" y="0"/>
                </a:moveTo>
                <a:lnTo>
                  <a:pt x="21600" y="21600"/>
                </a:lnTo>
              </a:path>
            </a:pathLst>
          </a:custGeom>
          <a:noFill/>
          <a:ln>
            <a:solidFill>
              <a:schemeClr val="accent3"/>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34" name="CustomShape 18"/>
          <p:cNvSpPr/>
          <p:nvPr/>
        </p:nvSpPr>
        <p:spPr>
          <a:xfrm flipH="1">
            <a:off x="3328200" y="2467080"/>
            <a:ext cx="835560" cy="637920"/>
          </a:xfrm>
          <a:custGeom>
            <a:avLst/>
            <a:gdLst/>
            <a:ahLst/>
            <a:rect l="l" t="t" r="r" b="b"/>
            <a:pathLst>
              <a:path w="21600" h="21600">
                <a:moveTo>
                  <a:pt x="0" y="0"/>
                </a:moveTo>
                <a:lnTo>
                  <a:pt x="21600" y="21600"/>
                </a:lnTo>
              </a:path>
            </a:pathLst>
          </a:custGeom>
          <a:noFill/>
          <a:ln>
            <a:solidFill>
              <a:schemeClr val="accent3"/>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35" name="CustomShape 19"/>
          <p:cNvSpPr/>
          <p:nvPr/>
        </p:nvSpPr>
        <p:spPr>
          <a:xfrm>
            <a:off x="4038480" y="5975280"/>
            <a:ext cx="1228320" cy="533160"/>
          </a:xfrm>
          <a:prstGeom prst="ellipse">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Calibri"/>
              </a:rPr>
              <a:t>CRM</a:t>
            </a:r>
            <a:endParaRPr b="0" lang="de-DE" sz="1800" spc="-1" strike="noStrike">
              <a:solidFill>
                <a:srgbClr val="000000"/>
              </a:solidFill>
              <a:uFill>
                <a:solidFill>
                  <a:srgbClr val="ffffff"/>
                </a:solidFill>
              </a:uFill>
              <a:latin typeface="Arial"/>
            </a:endParaRPr>
          </a:p>
        </p:txBody>
      </p:sp>
      <p:sp>
        <p:nvSpPr>
          <p:cNvPr id="1136" name="CustomShape 20"/>
          <p:cNvSpPr/>
          <p:nvPr/>
        </p:nvSpPr>
        <p:spPr>
          <a:xfrm>
            <a:off x="4164840" y="498312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100" spc="-1" strike="noStrike">
                <a:solidFill>
                  <a:srgbClr val="000000"/>
                </a:solidFill>
                <a:uFill>
                  <a:solidFill>
                    <a:srgbClr val="ffffff"/>
                  </a:solidFill>
                </a:uFill>
                <a:latin typeface="Calibri"/>
              </a:rPr>
              <a:t>Kundenan-forderungen</a:t>
            </a:r>
            <a:endParaRPr b="0" lang="de-DE" sz="1800" spc="-1" strike="noStrike">
              <a:solidFill>
                <a:srgbClr val="000000"/>
              </a:solidFill>
              <a:uFill>
                <a:solidFill>
                  <a:srgbClr val="ffffff"/>
                </a:solidFill>
              </a:uFill>
              <a:latin typeface="Arial"/>
            </a:endParaRPr>
          </a:p>
        </p:txBody>
      </p:sp>
      <p:sp>
        <p:nvSpPr>
          <p:cNvPr id="1137" name="CustomShape 21"/>
          <p:cNvSpPr/>
          <p:nvPr/>
        </p:nvSpPr>
        <p:spPr>
          <a:xfrm flipH="1" flipV="1">
            <a:off x="4652280" y="5543640"/>
            <a:ext cx="360" cy="43128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38" name="CustomShape 22"/>
          <p:cNvSpPr/>
          <p:nvPr/>
        </p:nvSpPr>
        <p:spPr>
          <a:xfrm rot="10800000">
            <a:off x="4164840" y="5283000"/>
            <a:ext cx="1671120" cy="2015640"/>
          </a:xfrm>
          <a:prstGeom prst="curvedConnector3">
            <a:avLst>
              <a:gd name="adj1" fmla="val 145584"/>
            </a:avLst>
          </a:pr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39" name="CustomShape 23"/>
          <p:cNvSpPr/>
          <p:nvPr/>
        </p:nvSpPr>
        <p:spPr>
          <a:xfrm flipV="1">
            <a:off x="4653000" y="4529160"/>
            <a:ext cx="360" cy="45360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40" name="CustomShape 24"/>
          <p:cNvSpPr/>
          <p:nvPr/>
        </p:nvSpPr>
        <p:spPr>
          <a:xfrm>
            <a:off x="5744880" y="498312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SLAs</a:t>
            </a:r>
            <a:endParaRPr b="0" lang="de-DE" sz="1800" spc="-1" strike="noStrike">
              <a:solidFill>
                <a:srgbClr val="000000"/>
              </a:solidFill>
              <a:uFill>
                <a:solidFill>
                  <a:srgbClr val="ffffff"/>
                </a:solidFill>
              </a:uFill>
              <a:latin typeface="Arial"/>
            </a:endParaRPr>
          </a:p>
        </p:txBody>
      </p:sp>
      <p:sp>
        <p:nvSpPr>
          <p:cNvPr id="1141" name="CustomShape 25"/>
          <p:cNvSpPr/>
          <p:nvPr/>
        </p:nvSpPr>
        <p:spPr>
          <a:xfrm>
            <a:off x="5087520" y="4438080"/>
            <a:ext cx="657000" cy="53892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42" name="CustomShape 26"/>
          <p:cNvSpPr/>
          <p:nvPr/>
        </p:nvSpPr>
        <p:spPr>
          <a:xfrm flipH="1">
            <a:off x="5086800" y="5543640"/>
            <a:ext cx="657000" cy="50940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43" name="CustomShape 27"/>
          <p:cNvSpPr/>
          <p:nvPr/>
        </p:nvSpPr>
        <p:spPr>
          <a:xfrm flipV="1" rot="10800000">
            <a:off x="5744880" y="4142520"/>
            <a:ext cx="848520" cy="360"/>
          </a:xfrm>
          <a:prstGeom prst="curvedConnector3">
            <a:avLst>
              <a:gd name="adj1" fmla="val 50000"/>
            </a:avLst>
          </a:prstGeom>
          <a:noFill/>
          <a:ln>
            <a:solidFill>
              <a:schemeClr val="accent3"/>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44" name="CustomShape 28"/>
          <p:cNvSpPr/>
          <p:nvPr/>
        </p:nvSpPr>
        <p:spPr>
          <a:xfrm flipH="1" flipV="1">
            <a:off x="4819680" y="4388760"/>
            <a:ext cx="924120" cy="772920"/>
          </a:xfrm>
          <a:custGeom>
            <a:avLst/>
            <a:gdLst/>
            <a:ahLst/>
            <a:rect l="l" t="t" r="r" b="b"/>
            <a:pathLst>
              <a:path w="21600" h="21600">
                <a:moveTo>
                  <a:pt x="0" y="0"/>
                </a:moveTo>
                <a:lnTo>
                  <a:pt x="21600" y="21600"/>
                </a:lnTo>
              </a:path>
            </a:pathLst>
          </a:custGeom>
          <a:noFill/>
          <a:ln>
            <a:solidFill>
              <a:schemeClr val="accent3"/>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45" name="CustomShape 29"/>
          <p:cNvSpPr/>
          <p:nvPr/>
        </p:nvSpPr>
        <p:spPr>
          <a:xfrm>
            <a:off x="4419720" y="5583240"/>
            <a:ext cx="360" cy="588600"/>
          </a:xfrm>
          <a:custGeom>
            <a:avLst/>
            <a:gdLst/>
            <a:ahLst/>
            <a:rect l="l" t="t" r="r" b="b"/>
            <a:pathLst>
              <a:path w="21600" h="21600">
                <a:moveTo>
                  <a:pt x="0" y="0"/>
                </a:moveTo>
                <a:lnTo>
                  <a:pt x="21600" y="21600"/>
                </a:lnTo>
              </a:path>
            </a:pathLst>
          </a:custGeom>
          <a:noFill/>
          <a:ln>
            <a:solidFill>
              <a:schemeClr val="accent3"/>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46" name="CustomShape 30"/>
          <p:cNvSpPr/>
          <p:nvPr/>
        </p:nvSpPr>
        <p:spPr>
          <a:xfrm>
            <a:off x="6233040" y="4522680"/>
            <a:ext cx="360" cy="460080"/>
          </a:xfrm>
          <a:custGeom>
            <a:avLst/>
            <a:gdLst/>
            <a:ahLst/>
            <a:rect l="l" t="t" r="r" b="b"/>
            <a:pathLst>
              <a:path w="21600" h="21600">
                <a:moveTo>
                  <a:pt x="0" y="0"/>
                </a:moveTo>
                <a:lnTo>
                  <a:pt x="21600" y="21600"/>
                </a:lnTo>
              </a:path>
            </a:pathLst>
          </a:custGeom>
          <a:noFill/>
          <a:ln>
            <a:custDash>
              <a:ds d="300000" sp="100000"/>
            </a:custDash>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47" name="CustomShape 31"/>
          <p:cNvSpPr/>
          <p:nvPr/>
        </p:nvSpPr>
        <p:spPr>
          <a:xfrm flipH="1" flipV="1">
            <a:off x="3107520" y="4527720"/>
            <a:ext cx="1056960" cy="755280"/>
          </a:xfrm>
          <a:custGeom>
            <a:avLst/>
            <a:gdLst/>
            <a:ahLst/>
            <a:rect l="l" t="t" r="r" b="b"/>
            <a:pathLst>
              <a:path w="21600" h="21600">
                <a:moveTo>
                  <a:pt x="0" y="0"/>
                </a:moveTo>
                <a:lnTo>
                  <a:pt x="21600" y="21600"/>
                </a:lnTo>
              </a:path>
            </a:pathLst>
          </a:custGeom>
          <a:noFill/>
          <a:ln>
            <a:custDash>
              <a:ds d="300000" sp="100000"/>
            </a:custDash>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48" name="CustomShape 32"/>
          <p:cNvSpPr/>
          <p:nvPr/>
        </p:nvSpPr>
        <p:spPr>
          <a:xfrm flipH="1" rot="10800000">
            <a:off x="4164840" y="4267080"/>
            <a:ext cx="1545120" cy="2057040"/>
          </a:xfrm>
          <a:prstGeom prst="curvedConnector3">
            <a:avLst>
              <a:gd name="adj1" fmla="val -44992"/>
            </a:avLst>
          </a:prstGeom>
          <a:noFill/>
          <a:ln>
            <a:custDash>
              <a:ds d="300000" sp="100000"/>
            </a:custDash>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49" name="CustomShape 33"/>
          <p:cNvSpPr/>
          <p:nvPr/>
        </p:nvSpPr>
        <p:spPr>
          <a:xfrm>
            <a:off x="5141160" y="5283000"/>
            <a:ext cx="603360" cy="360"/>
          </a:xfrm>
          <a:custGeom>
            <a:avLst/>
            <a:gdLst/>
            <a:ahLst/>
            <a:rect l="l" t="t" r="r" b="b"/>
            <a:pathLst>
              <a:path w="21600" h="21600">
                <a:moveTo>
                  <a:pt x="0" y="0"/>
                </a:moveTo>
                <a:lnTo>
                  <a:pt x="21600" y="21600"/>
                </a:lnTo>
              </a:path>
            </a:pathLst>
          </a:custGeom>
          <a:noFill/>
          <a:ln>
            <a:custDash>
              <a:ds d="300000" sp="100000"/>
            </a:custDash>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Tree>
  </p:cSld>
</p:sld>
</file>

<file path=ppt/slides/slide1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0"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Detaillierte Prozessschnittstellen:</a:t>
            </a:r>
            <a:r>
              <a:rPr b="0" lang="en-US" sz="3200" spc="-1" strike="noStrike">
                <a:solidFill>
                  <a:srgbClr val="205595"/>
                </a:solidFill>
                <a:uFill>
                  <a:solidFill>
                    <a:srgbClr val="ffffff"/>
                  </a:solidFill>
                </a:uFill>
                <a:latin typeface="Calibri"/>
              </a:rPr>
              <a:t>
</a:t>
            </a:r>
            <a:r>
              <a:rPr b="0" lang="en-US" sz="3200" spc="-1" strike="noStrike">
                <a:solidFill>
                  <a:srgbClr val="205595"/>
                </a:solidFill>
                <a:uFill>
                  <a:solidFill>
                    <a:srgbClr val="ffffff"/>
                  </a:solidFill>
                </a:uFill>
                <a:latin typeface="Calibri"/>
              </a:rPr>
              <a:t>SLM, CRM und SUPPM</a:t>
            </a:r>
            <a:endParaRPr b="0" lang="en-US" sz="1800" spc="-1" strike="noStrike">
              <a:solidFill>
                <a:srgbClr val="000000"/>
              </a:solidFill>
              <a:uFill>
                <a:solidFill>
                  <a:srgbClr val="ffffff"/>
                </a:solidFill>
              </a:uFill>
              <a:latin typeface="Calibri"/>
            </a:endParaRPr>
          </a:p>
        </p:txBody>
      </p:sp>
      <p:sp>
        <p:nvSpPr>
          <p:cNvPr id="1151" name="TextShape 2"/>
          <p:cNvSpPr txBox="1"/>
          <p:nvPr/>
        </p:nvSpPr>
        <p:spPr>
          <a:xfrm>
            <a:off x="6553080" y="6430680"/>
            <a:ext cx="2133360" cy="364680"/>
          </a:xfrm>
          <a:prstGeom prst="rect">
            <a:avLst/>
          </a:prstGeom>
          <a:noFill/>
          <a:ln>
            <a:noFill/>
          </a:ln>
        </p:spPr>
        <p:txBody>
          <a:bodyPr anchor="ctr"/>
          <a:p>
            <a:pPr algn="r">
              <a:lnSpc>
                <a:spcPct val="100000"/>
              </a:lnSpc>
            </a:pPr>
            <a:fld id="{44389ED5-3C07-475A-8FC9-B3ED91568692}"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1152" name="CustomShape 3"/>
          <p:cNvSpPr/>
          <p:nvPr/>
        </p:nvSpPr>
        <p:spPr>
          <a:xfrm>
            <a:off x="2476800" y="2389680"/>
            <a:ext cx="1228320" cy="533160"/>
          </a:xfrm>
          <a:prstGeom prst="ellipse">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Calibri"/>
              </a:rPr>
              <a:t>SLM</a:t>
            </a:r>
            <a:endParaRPr b="0" lang="de-DE" sz="1800" spc="-1" strike="noStrike">
              <a:solidFill>
                <a:srgbClr val="000000"/>
              </a:solidFill>
              <a:uFill>
                <a:solidFill>
                  <a:srgbClr val="ffffff"/>
                </a:solidFill>
              </a:uFill>
              <a:latin typeface="Arial"/>
            </a:endParaRPr>
          </a:p>
        </p:txBody>
      </p:sp>
      <p:sp>
        <p:nvSpPr>
          <p:cNvPr id="1153" name="CustomShape 4"/>
          <p:cNvSpPr/>
          <p:nvPr/>
        </p:nvSpPr>
        <p:spPr>
          <a:xfrm>
            <a:off x="4183200" y="235620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Service Katalog</a:t>
            </a:r>
            <a:endParaRPr b="0" lang="de-DE" sz="1800" spc="-1" strike="noStrike">
              <a:solidFill>
                <a:srgbClr val="000000"/>
              </a:solidFill>
              <a:uFill>
                <a:solidFill>
                  <a:srgbClr val="ffffff"/>
                </a:solidFill>
              </a:uFill>
              <a:latin typeface="Arial"/>
            </a:endParaRPr>
          </a:p>
        </p:txBody>
      </p:sp>
      <p:sp>
        <p:nvSpPr>
          <p:cNvPr id="1154" name="CustomShape 5"/>
          <p:cNvSpPr/>
          <p:nvPr/>
        </p:nvSpPr>
        <p:spPr>
          <a:xfrm>
            <a:off x="3705480" y="2656440"/>
            <a:ext cx="477000" cy="36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55" name="CustomShape 6"/>
          <p:cNvSpPr/>
          <p:nvPr/>
        </p:nvSpPr>
        <p:spPr>
          <a:xfrm>
            <a:off x="2476800" y="4512240"/>
            <a:ext cx="1228320" cy="533160"/>
          </a:xfrm>
          <a:prstGeom prst="ellipse">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Calibri"/>
              </a:rPr>
              <a:t>CRM</a:t>
            </a:r>
            <a:endParaRPr b="0" lang="de-DE" sz="1800" spc="-1" strike="noStrike">
              <a:solidFill>
                <a:srgbClr val="000000"/>
              </a:solidFill>
              <a:uFill>
                <a:solidFill>
                  <a:srgbClr val="ffffff"/>
                </a:solidFill>
              </a:uFill>
              <a:latin typeface="Arial"/>
            </a:endParaRPr>
          </a:p>
        </p:txBody>
      </p:sp>
      <p:sp>
        <p:nvSpPr>
          <p:cNvPr id="1156" name="CustomShape 7"/>
          <p:cNvSpPr/>
          <p:nvPr/>
        </p:nvSpPr>
        <p:spPr>
          <a:xfrm>
            <a:off x="2603160" y="337716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100" spc="-1" strike="noStrike">
                <a:solidFill>
                  <a:srgbClr val="000000"/>
                </a:solidFill>
                <a:uFill>
                  <a:solidFill>
                    <a:srgbClr val="ffffff"/>
                  </a:solidFill>
                </a:uFill>
                <a:latin typeface="Calibri"/>
              </a:rPr>
              <a:t>Kundenan-forderungen</a:t>
            </a:r>
            <a:endParaRPr b="0" lang="de-DE" sz="1800" spc="-1" strike="noStrike">
              <a:solidFill>
                <a:srgbClr val="000000"/>
              </a:solidFill>
              <a:uFill>
                <a:solidFill>
                  <a:srgbClr val="ffffff"/>
                </a:solidFill>
              </a:uFill>
              <a:latin typeface="Arial"/>
            </a:endParaRPr>
          </a:p>
        </p:txBody>
      </p:sp>
      <p:sp>
        <p:nvSpPr>
          <p:cNvPr id="1157" name="CustomShape 8"/>
          <p:cNvSpPr/>
          <p:nvPr/>
        </p:nvSpPr>
        <p:spPr>
          <a:xfrm flipH="1" flipV="1">
            <a:off x="3090600" y="3936600"/>
            <a:ext cx="360" cy="57420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58" name="CustomShape 9"/>
          <p:cNvSpPr/>
          <p:nvPr/>
        </p:nvSpPr>
        <p:spPr>
          <a:xfrm flipV="1">
            <a:off x="3091320" y="2923200"/>
            <a:ext cx="360" cy="45360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59" name="CustomShape 10"/>
          <p:cNvSpPr/>
          <p:nvPr/>
        </p:nvSpPr>
        <p:spPr>
          <a:xfrm>
            <a:off x="4183200" y="337716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SLAs</a:t>
            </a:r>
            <a:endParaRPr b="0" lang="de-DE" sz="1800" spc="-1" strike="noStrike">
              <a:solidFill>
                <a:srgbClr val="000000"/>
              </a:solidFill>
              <a:uFill>
                <a:solidFill>
                  <a:srgbClr val="ffffff"/>
                </a:solidFill>
              </a:uFill>
              <a:latin typeface="Arial"/>
            </a:endParaRPr>
          </a:p>
        </p:txBody>
      </p:sp>
      <p:sp>
        <p:nvSpPr>
          <p:cNvPr id="1160" name="CustomShape 11"/>
          <p:cNvSpPr/>
          <p:nvPr/>
        </p:nvSpPr>
        <p:spPr>
          <a:xfrm>
            <a:off x="3525840" y="2832120"/>
            <a:ext cx="657000" cy="53892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61" name="CustomShape 12"/>
          <p:cNvSpPr/>
          <p:nvPr/>
        </p:nvSpPr>
        <p:spPr>
          <a:xfrm flipH="1">
            <a:off x="3525120" y="3937320"/>
            <a:ext cx="657000" cy="65232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62" name="CustomShape 13"/>
          <p:cNvSpPr/>
          <p:nvPr/>
        </p:nvSpPr>
        <p:spPr>
          <a:xfrm flipV="1" rot="10800000">
            <a:off x="4183200" y="2536560"/>
            <a:ext cx="848520" cy="360"/>
          </a:xfrm>
          <a:prstGeom prst="curvedConnector3">
            <a:avLst>
              <a:gd name="adj1" fmla="val 50000"/>
            </a:avLst>
          </a:prstGeom>
          <a:noFill/>
          <a:ln>
            <a:solidFill>
              <a:schemeClr val="accent3"/>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63" name="CustomShape 14"/>
          <p:cNvSpPr/>
          <p:nvPr/>
        </p:nvSpPr>
        <p:spPr>
          <a:xfrm flipH="1" flipV="1">
            <a:off x="3333600" y="2782800"/>
            <a:ext cx="848520" cy="772920"/>
          </a:xfrm>
          <a:custGeom>
            <a:avLst/>
            <a:gdLst/>
            <a:ahLst/>
            <a:rect l="l" t="t" r="r" b="b"/>
            <a:pathLst>
              <a:path w="21600" h="21600">
                <a:moveTo>
                  <a:pt x="0" y="0"/>
                </a:moveTo>
                <a:lnTo>
                  <a:pt x="21600" y="21600"/>
                </a:lnTo>
              </a:path>
            </a:pathLst>
          </a:custGeom>
          <a:noFill/>
          <a:ln>
            <a:solidFill>
              <a:schemeClr val="accent3"/>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64" name="CustomShape 15"/>
          <p:cNvSpPr/>
          <p:nvPr/>
        </p:nvSpPr>
        <p:spPr>
          <a:xfrm>
            <a:off x="2858040" y="3977280"/>
            <a:ext cx="360" cy="727920"/>
          </a:xfrm>
          <a:custGeom>
            <a:avLst/>
            <a:gdLst/>
            <a:ahLst/>
            <a:rect l="l" t="t" r="r" b="b"/>
            <a:pathLst>
              <a:path w="21600" h="21600">
                <a:moveTo>
                  <a:pt x="0" y="0"/>
                </a:moveTo>
                <a:lnTo>
                  <a:pt x="21600" y="21600"/>
                </a:lnTo>
              </a:path>
            </a:pathLst>
          </a:custGeom>
          <a:noFill/>
          <a:ln>
            <a:solidFill>
              <a:schemeClr val="accent3"/>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65" name="CustomShape 16"/>
          <p:cNvSpPr/>
          <p:nvPr/>
        </p:nvSpPr>
        <p:spPr>
          <a:xfrm>
            <a:off x="4671360" y="2916720"/>
            <a:ext cx="360" cy="460080"/>
          </a:xfrm>
          <a:custGeom>
            <a:avLst/>
            <a:gdLst/>
            <a:ahLst/>
            <a:rect l="l" t="t" r="r" b="b"/>
            <a:pathLst>
              <a:path w="21600" h="21600">
                <a:moveTo>
                  <a:pt x="0" y="0"/>
                </a:moveTo>
                <a:lnTo>
                  <a:pt x="21600" y="21600"/>
                </a:lnTo>
              </a:path>
            </a:pathLst>
          </a:custGeom>
          <a:noFill/>
          <a:ln>
            <a:custDash>
              <a:ds d="300000" sp="100000"/>
            </a:custDash>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66" name="CustomShape 17"/>
          <p:cNvSpPr/>
          <p:nvPr/>
        </p:nvSpPr>
        <p:spPr>
          <a:xfrm>
            <a:off x="4056840" y="5603400"/>
            <a:ext cx="1228320" cy="533160"/>
          </a:xfrm>
          <a:prstGeom prst="ellipse">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Calibri"/>
              </a:rPr>
              <a:t>SUPPM</a:t>
            </a:r>
            <a:endParaRPr b="0" lang="de-DE" sz="1800" spc="-1" strike="noStrike">
              <a:solidFill>
                <a:srgbClr val="000000"/>
              </a:solidFill>
              <a:uFill>
                <a:solidFill>
                  <a:srgbClr val="ffffff"/>
                </a:solidFill>
              </a:uFill>
              <a:latin typeface="Arial"/>
            </a:endParaRPr>
          </a:p>
        </p:txBody>
      </p:sp>
      <p:sp>
        <p:nvSpPr>
          <p:cNvPr id="1167" name="CustomShape 18"/>
          <p:cNvSpPr/>
          <p:nvPr/>
        </p:nvSpPr>
        <p:spPr>
          <a:xfrm>
            <a:off x="2603160" y="5522400"/>
            <a:ext cx="975960" cy="694800"/>
          </a:xfrm>
          <a:prstGeom prst="can">
            <a:avLst>
              <a:gd name="adj" fmla="val 25000"/>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Customer Database</a:t>
            </a:r>
            <a:endParaRPr b="0" lang="de-DE" sz="1800" spc="-1" strike="noStrike">
              <a:solidFill>
                <a:srgbClr val="000000"/>
              </a:solidFill>
              <a:uFill>
                <a:solidFill>
                  <a:srgbClr val="ffffff"/>
                </a:solidFill>
              </a:uFill>
              <a:latin typeface="Arial"/>
            </a:endParaRPr>
          </a:p>
        </p:txBody>
      </p:sp>
      <p:sp>
        <p:nvSpPr>
          <p:cNvPr id="1168" name="CustomShape 19"/>
          <p:cNvSpPr/>
          <p:nvPr/>
        </p:nvSpPr>
        <p:spPr>
          <a:xfrm>
            <a:off x="5792400" y="5522400"/>
            <a:ext cx="975960" cy="694800"/>
          </a:xfrm>
          <a:prstGeom prst="can">
            <a:avLst>
              <a:gd name="adj" fmla="val 25000"/>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Supplier Database</a:t>
            </a:r>
            <a:endParaRPr b="0" lang="de-DE" sz="1800" spc="-1" strike="noStrike">
              <a:solidFill>
                <a:srgbClr val="000000"/>
              </a:solidFill>
              <a:uFill>
                <a:solidFill>
                  <a:srgbClr val="ffffff"/>
                </a:solidFill>
              </a:uFill>
              <a:latin typeface="Arial"/>
            </a:endParaRPr>
          </a:p>
        </p:txBody>
      </p:sp>
      <p:sp>
        <p:nvSpPr>
          <p:cNvPr id="1169" name="CustomShape 20"/>
          <p:cNvSpPr/>
          <p:nvPr/>
        </p:nvSpPr>
        <p:spPr>
          <a:xfrm>
            <a:off x="3091320" y="5045400"/>
            <a:ext cx="360" cy="47664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70" name="CustomShape 21"/>
          <p:cNvSpPr/>
          <p:nvPr/>
        </p:nvSpPr>
        <p:spPr>
          <a:xfrm flipV="1">
            <a:off x="2867760" y="4860720"/>
            <a:ext cx="360" cy="748440"/>
          </a:xfrm>
          <a:custGeom>
            <a:avLst/>
            <a:gdLst/>
            <a:ahLst/>
            <a:rect l="l" t="t" r="r" b="b"/>
            <a:pathLst>
              <a:path w="21600" h="21600">
                <a:moveTo>
                  <a:pt x="0" y="0"/>
                </a:moveTo>
                <a:lnTo>
                  <a:pt x="21600" y="21600"/>
                </a:lnTo>
              </a:path>
            </a:pathLst>
          </a:custGeom>
          <a:noFill/>
          <a:ln>
            <a:solidFill>
              <a:schemeClr val="accent3"/>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71" name="CustomShape 22"/>
          <p:cNvSpPr/>
          <p:nvPr/>
        </p:nvSpPr>
        <p:spPr>
          <a:xfrm>
            <a:off x="4183200" y="447876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UAs</a:t>
            </a:r>
            <a:endParaRPr b="0" lang="de-DE" sz="1800" spc="-1" strike="noStrike">
              <a:solidFill>
                <a:srgbClr val="000000"/>
              </a:solidFill>
              <a:uFill>
                <a:solidFill>
                  <a:srgbClr val="ffffff"/>
                </a:solidFill>
              </a:uFill>
              <a:latin typeface="Arial"/>
            </a:endParaRPr>
          </a:p>
        </p:txBody>
      </p:sp>
      <p:sp>
        <p:nvSpPr>
          <p:cNvPr id="1172" name="CustomShape 23"/>
          <p:cNvSpPr/>
          <p:nvPr/>
        </p:nvSpPr>
        <p:spPr>
          <a:xfrm flipV="1">
            <a:off x="4671360" y="3936600"/>
            <a:ext cx="360" cy="541080"/>
          </a:xfrm>
          <a:custGeom>
            <a:avLst/>
            <a:gdLst/>
            <a:ahLst/>
            <a:rect l="l" t="t" r="r" b="b"/>
            <a:pathLst>
              <a:path w="21600" h="21600">
                <a:moveTo>
                  <a:pt x="0" y="0"/>
                </a:moveTo>
                <a:lnTo>
                  <a:pt x="21600" y="21600"/>
                </a:lnTo>
              </a:path>
            </a:pathLst>
          </a:custGeom>
          <a:noFill/>
          <a:ln>
            <a:custDash>
              <a:ds d="300000" sp="100000"/>
            </a:custDash>
            <a:round/>
            <a:headEnd len="med" type="arrow" w="me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73" name="CustomShape 24"/>
          <p:cNvSpPr/>
          <p:nvPr/>
        </p:nvSpPr>
        <p:spPr>
          <a:xfrm>
            <a:off x="5792400" y="392472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OLAs</a:t>
            </a:r>
            <a:endParaRPr b="0" lang="de-DE" sz="1800" spc="-1" strike="noStrike">
              <a:solidFill>
                <a:srgbClr val="000000"/>
              </a:solidFill>
              <a:uFill>
                <a:solidFill>
                  <a:srgbClr val="ffffff"/>
                </a:solidFill>
              </a:uFill>
              <a:latin typeface="Arial"/>
            </a:endParaRPr>
          </a:p>
        </p:txBody>
      </p:sp>
      <p:sp>
        <p:nvSpPr>
          <p:cNvPr id="1174" name="CustomShape 25"/>
          <p:cNvSpPr/>
          <p:nvPr/>
        </p:nvSpPr>
        <p:spPr>
          <a:xfrm flipH="1" flipV="1">
            <a:off x="5158800" y="3677040"/>
            <a:ext cx="632520" cy="259920"/>
          </a:xfrm>
          <a:custGeom>
            <a:avLst/>
            <a:gdLst/>
            <a:ahLst/>
            <a:rect l="l" t="t" r="r" b="b"/>
            <a:pathLst>
              <a:path w="21600" h="21600">
                <a:moveTo>
                  <a:pt x="0" y="0"/>
                </a:moveTo>
                <a:lnTo>
                  <a:pt x="21600" y="21600"/>
                </a:lnTo>
              </a:path>
            </a:pathLst>
          </a:custGeom>
          <a:noFill/>
          <a:ln>
            <a:custDash>
              <a:ds d="300000" sp="100000"/>
            </a:custDash>
            <a:round/>
            <a:headEnd len="med" type="arrow" w="me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75" name="CustomShape 26"/>
          <p:cNvSpPr/>
          <p:nvPr/>
        </p:nvSpPr>
        <p:spPr>
          <a:xfrm flipV="1">
            <a:off x="5159520" y="4478760"/>
            <a:ext cx="632520" cy="299520"/>
          </a:xfrm>
          <a:custGeom>
            <a:avLst/>
            <a:gdLst/>
            <a:ahLst/>
            <a:rect l="l" t="t" r="r" b="b"/>
            <a:pathLst>
              <a:path w="21600" h="21600">
                <a:moveTo>
                  <a:pt x="0" y="0"/>
                </a:moveTo>
                <a:lnTo>
                  <a:pt x="21600" y="21600"/>
                </a:lnTo>
              </a:path>
            </a:pathLst>
          </a:custGeom>
          <a:noFill/>
          <a:ln>
            <a:custDash>
              <a:ds d="300000" sp="100000"/>
            </a:custDash>
            <a:round/>
            <a:headEnd len="med" type="arrow" w="me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76" name="CustomShape 27"/>
          <p:cNvSpPr/>
          <p:nvPr/>
        </p:nvSpPr>
        <p:spPr>
          <a:xfrm>
            <a:off x="4671360" y="5039280"/>
            <a:ext cx="360" cy="56376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77" name="CustomShape 28"/>
          <p:cNvSpPr/>
          <p:nvPr/>
        </p:nvSpPr>
        <p:spPr>
          <a:xfrm>
            <a:off x="5285520" y="5870160"/>
            <a:ext cx="506160" cy="36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78" name="CustomShape 29"/>
          <p:cNvSpPr/>
          <p:nvPr/>
        </p:nvSpPr>
        <p:spPr>
          <a:xfrm flipH="1" flipV="1">
            <a:off x="4933080" y="6000120"/>
            <a:ext cx="857880" cy="360"/>
          </a:xfrm>
          <a:custGeom>
            <a:avLst/>
            <a:gdLst/>
            <a:ahLst/>
            <a:rect l="l" t="t" r="r" b="b"/>
            <a:pathLst>
              <a:path w="21600" h="21600">
                <a:moveTo>
                  <a:pt x="0" y="0"/>
                </a:moveTo>
                <a:lnTo>
                  <a:pt x="21600" y="21600"/>
                </a:lnTo>
              </a:path>
            </a:pathLst>
          </a:custGeom>
          <a:noFill/>
          <a:ln>
            <a:solidFill>
              <a:schemeClr val="accent3"/>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79" name="CustomShape 30"/>
          <p:cNvSpPr/>
          <p:nvPr/>
        </p:nvSpPr>
        <p:spPr>
          <a:xfrm flipH="1" rot="16200000">
            <a:off x="3918240" y="1562760"/>
            <a:ext cx="1534680" cy="3188880"/>
          </a:xfrm>
          <a:prstGeom prst="curvedConnector3">
            <a:avLst>
              <a:gd name="adj1" fmla="val -24199"/>
            </a:avLst>
          </a:pr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80" name="CustomShape 31"/>
          <p:cNvSpPr/>
          <p:nvPr/>
        </p:nvSpPr>
        <p:spPr>
          <a:xfrm>
            <a:off x="3579480" y="3677040"/>
            <a:ext cx="603360" cy="360"/>
          </a:xfrm>
          <a:custGeom>
            <a:avLst/>
            <a:gdLst/>
            <a:ahLst/>
            <a:rect l="l" t="t" r="r" b="b"/>
            <a:pathLst>
              <a:path w="21600" h="21600">
                <a:moveTo>
                  <a:pt x="0" y="0"/>
                </a:moveTo>
                <a:lnTo>
                  <a:pt x="21600" y="21600"/>
                </a:lnTo>
              </a:path>
            </a:pathLst>
          </a:custGeom>
          <a:noFill/>
          <a:ln>
            <a:custDash>
              <a:ds d="300000" sp="100000"/>
            </a:custDash>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81" name="CustomShape 32"/>
          <p:cNvSpPr/>
          <p:nvPr/>
        </p:nvSpPr>
        <p:spPr>
          <a:xfrm>
            <a:off x="3525840" y="2845080"/>
            <a:ext cx="657000" cy="163332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82" name="CustomShape 33"/>
          <p:cNvSpPr/>
          <p:nvPr/>
        </p:nvSpPr>
        <p:spPr>
          <a:xfrm flipH="1" flipV="1">
            <a:off x="3525120" y="3101760"/>
            <a:ext cx="657000" cy="1676880"/>
          </a:xfrm>
          <a:custGeom>
            <a:avLst/>
            <a:gdLst/>
            <a:ahLst/>
            <a:rect l="l" t="t" r="r" b="b"/>
            <a:pathLst>
              <a:path w="21600" h="21600">
                <a:moveTo>
                  <a:pt x="0" y="0"/>
                </a:moveTo>
                <a:lnTo>
                  <a:pt x="21600" y="21600"/>
                </a:lnTo>
              </a:path>
            </a:pathLst>
          </a:custGeom>
          <a:noFill/>
          <a:ln>
            <a:solidFill>
              <a:schemeClr val="accent3"/>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83" name="CustomShape 34"/>
          <p:cNvSpPr/>
          <p:nvPr/>
        </p:nvSpPr>
        <p:spPr>
          <a:xfrm flipH="1" rot="16200000">
            <a:off x="3911400" y="1384560"/>
            <a:ext cx="1456560" cy="3623040"/>
          </a:xfrm>
          <a:prstGeom prst="curvedConnector3">
            <a:avLst>
              <a:gd name="adj1" fmla="val -46549"/>
            </a:avLst>
          </a:prstGeom>
          <a:noFill/>
          <a:ln>
            <a:solidFill>
              <a:schemeClr val="accent3"/>
            </a:solidFill>
            <a:round/>
            <a:head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FitSM: Logik hinter dem Aufbau</a:t>
            </a:r>
            <a:endParaRPr b="0" lang="en-US" sz="1800" spc="-1" strike="noStrike">
              <a:solidFill>
                <a:srgbClr val="000000"/>
              </a:solidFill>
              <a:uFill>
                <a:solidFill>
                  <a:srgbClr val="ffffff"/>
                </a:solidFill>
              </a:uFill>
              <a:latin typeface="Calibri"/>
            </a:endParaRPr>
          </a:p>
        </p:txBody>
      </p:sp>
      <p:sp>
        <p:nvSpPr>
          <p:cNvPr id="287" name="TextShape 2"/>
          <p:cNvSpPr txBox="1"/>
          <p:nvPr/>
        </p:nvSpPr>
        <p:spPr>
          <a:xfrm>
            <a:off x="6553080" y="6430680"/>
            <a:ext cx="2133360" cy="364680"/>
          </a:xfrm>
          <a:prstGeom prst="rect">
            <a:avLst/>
          </a:prstGeom>
          <a:noFill/>
          <a:ln>
            <a:noFill/>
          </a:ln>
        </p:spPr>
        <p:txBody>
          <a:bodyPr anchor="ctr"/>
          <a:p>
            <a:pPr algn="r">
              <a:lnSpc>
                <a:spcPct val="100000"/>
              </a:lnSpc>
            </a:pPr>
            <a:fld id="{274AC305-F309-4B8F-88A5-C61A2AAA8C91}"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288" name="Grafik 4" descr=""/>
          <p:cNvPicPr/>
          <p:nvPr/>
        </p:nvPicPr>
        <p:blipFill>
          <a:blip r:embed="rId1"/>
          <a:stretch/>
        </p:blipFill>
        <p:spPr>
          <a:xfrm>
            <a:off x="727560" y="1683720"/>
            <a:ext cx="7733520" cy="4648680"/>
          </a:xfrm>
          <a:prstGeom prst="rect">
            <a:avLst/>
          </a:prstGeom>
          <a:ln>
            <a:noFill/>
          </a:ln>
        </p:spPr>
      </p:pic>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FitSM-1: ITSM-Prozessmodell</a:t>
            </a:r>
            <a:endParaRPr b="0" lang="en-US" sz="1800" spc="-1" strike="noStrike">
              <a:solidFill>
                <a:srgbClr val="000000"/>
              </a:solidFill>
              <a:uFill>
                <a:solidFill>
                  <a:srgbClr val="ffffff"/>
                </a:solidFill>
              </a:uFill>
              <a:latin typeface="Calibri"/>
            </a:endParaRPr>
          </a:p>
        </p:txBody>
      </p:sp>
      <p:sp>
        <p:nvSpPr>
          <p:cNvPr id="290" name="TextShape 2"/>
          <p:cNvSpPr txBox="1"/>
          <p:nvPr/>
        </p:nvSpPr>
        <p:spPr>
          <a:xfrm>
            <a:off x="457200" y="1696680"/>
            <a:ext cx="8229240" cy="4625640"/>
          </a:xfrm>
          <a:prstGeom prst="rect">
            <a:avLst/>
          </a:prstGeom>
          <a:noFill/>
          <a:ln>
            <a:noFill/>
          </a:ln>
        </p:spPr>
        <p:txBody>
          <a:bodyPr/>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Service Portfolio Management (SPM)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Service Level Management (SLM)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Service Reporting Management (SRM)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Service Availability &amp; Continuity Management (SACM)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Capacity Management (CAPM)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Information Security Management (ISM)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Customer Relationship Management (CRM)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Supplier Relationship Management (SUPPM)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Incident &amp; Service Request Management (ISRM)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Problem Management (PM)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Configuration Management (CONFM)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Change Management (CHM)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Release &amp; Deployment Management (RDM)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Continual Service Improvement Management (CSI)</a:t>
            </a:r>
            <a:endParaRPr b="0" lang="en-US" sz="2800" spc="-1" strike="noStrike">
              <a:solidFill>
                <a:srgbClr val="000000"/>
              </a:solidFill>
              <a:uFill>
                <a:solidFill>
                  <a:srgbClr val="ffffff"/>
                </a:solidFill>
              </a:uFill>
              <a:latin typeface="Calibri"/>
            </a:endParaRPr>
          </a:p>
        </p:txBody>
      </p:sp>
      <p:sp>
        <p:nvSpPr>
          <p:cNvPr id="291" name="TextShape 3"/>
          <p:cNvSpPr txBox="1"/>
          <p:nvPr/>
        </p:nvSpPr>
        <p:spPr>
          <a:xfrm>
            <a:off x="6553080" y="6430680"/>
            <a:ext cx="2133360" cy="364680"/>
          </a:xfrm>
          <a:prstGeom prst="rect">
            <a:avLst/>
          </a:prstGeom>
          <a:noFill/>
          <a:ln>
            <a:noFill/>
          </a:ln>
        </p:spPr>
        <p:txBody>
          <a:bodyPr anchor="ctr"/>
          <a:p>
            <a:pPr algn="r">
              <a:lnSpc>
                <a:spcPct val="100000"/>
              </a:lnSpc>
            </a:pPr>
            <a:fld id="{719B156F-61A2-4E6C-8A1A-5780AB8C1ACD}"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Verwandte Standards und Rahmenwerke</a:t>
            </a:r>
            <a:endParaRPr b="0" lang="en-US" sz="1800" spc="-1" strike="noStrike">
              <a:solidFill>
                <a:srgbClr val="000000"/>
              </a:solidFill>
              <a:uFill>
                <a:solidFill>
                  <a:srgbClr val="ffffff"/>
                </a:solidFill>
              </a:uFill>
              <a:latin typeface="Calibri"/>
            </a:endParaRPr>
          </a:p>
        </p:txBody>
      </p:sp>
      <p:sp>
        <p:nvSpPr>
          <p:cNvPr id="293" name="TextShape 2"/>
          <p:cNvSpPr txBox="1"/>
          <p:nvPr/>
        </p:nvSpPr>
        <p:spPr>
          <a:xfrm>
            <a:off x="6553080" y="6430680"/>
            <a:ext cx="2133360" cy="364680"/>
          </a:xfrm>
          <a:prstGeom prst="rect">
            <a:avLst/>
          </a:prstGeom>
          <a:noFill/>
          <a:ln>
            <a:noFill/>
          </a:ln>
        </p:spPr>
        <p:txBody>
          <a:bodyPr anchor="ctr"/>
          <a:p>
            <a:pPr algn="r">
              <a:lnSpc>
                <a:spcPct val="100000"/>
              </a:lnSpc>
            </a:pPr>
            <a:fld id="{22D500FF-874C-4C76-989E-13184A7AE9BF}"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294" name="CustomShape 3"/>
          <p:cNvSpPr/>
          <p:nvPr/>
        </p:nvSpPr>
        <p:spPr>
          <a:xfrm>
            <a:off x="5733720" y="3358800"/>
            <a:ext cx="1994400" cy="2817000"/>
          </a:xfrm>
          <a:prstGeom prst="rect">
            <a:avLst/>
          </a:prstGeom>
          <a:solidFill>
            <a:srgbClr val="eaeaea"/>
          </a:solidFill>
          <a:ln w="12600">
            <a:noFill/>
          </a:ln>
        </p:spPr>
        <p:style>
          <a:lnRef idx="0"/>
          <a:fillRef idx="0"/>
          <a:effectRef idx="0"/>
          <a:fontRef idx="minor"/>
        </p:style>
      </p:sp>
      <p:sp>
        <p:nvSpPr>
          <p:cNvPr id="295" name="CustomShape 4"/>
          <p:cNvSpPr/>
          <p:nvPr/>
        </p:nvSpPr>
        <p:spPr>
          <a:xfrm>
            <a:off x="1358280" y="3820680"/>
            <a:ext cx="1818720" cy="429480"/>
          </a:xfrm>
          <a:prstGeom prst="rect">
            <a:avLst/>
          </a:prstGeom>
          <a:ln>
            <a:round/>
          </a:ln>
        </p:spPr>
        <p:style>
          <a:lnRef idx="2">
            <a:schemeClr val="accent1">
              <a:shade val="50000"/>
            </a:schemeClr>
          </a:lnRef>
          <a:fillRef idx="1">
            <a:schemeClr val="accent1"/>
          </a:fillRef>
          <a:effectRef idx="0">
            <a:schemeClr val="accent1"/>
          </a:effectRef>
          <a:fontRef idx="minor"/>
        </p:style>
        <p:txBody>
          <a:bodyPr wrap="none" lIns="64440" rIns="64440" tIns="32040" bIns="32040" anchor="ctr"/>
          <a:p>
            <a:pPr algn="ctr">
              <a:lnSpc>
                <a:spcPct val="100000"/>
              </a:lnSpc>
            </a:pPr>
            <a:r>
              <a:rPr b="0" lang="de-DE" sz="1400" spc="-1" strike="noStrike">
                <a:solidFill>
                  <a:srgbClr val="ffffff"/>
                </a:solidFill>
                <a:uFill>
                  <a:solidFill>
                    <a:srgbClr val="ffffff"/>
                  </a:solidFill>
                </a:uFill>
                <a:latin typeface="Calibri"/>
              </a:rPr>
              <a:t>ITIL</a:t>
            </a:r>
            <a:endParaRPr b="0" lang="de-DE" sz="1800" spc="-1" strike="noStrike">
              <a:solidFill>
                <a:srgbClr val="000000"/>
              </a:solidFill>
              <a:uFill>
                <a:solidFill>
                  <a:srgbClr val="ffffff"/>
                </a:solidFill>
              </a:uFill>
              <a:latin typeface="Arial"/>
            </a:endParaRPr>
          </a:p>
        </p:txBody>
      </p:sp>
      <p:sp>
        <p:nvSpPr>
          <p:cNvPr id="296" name="CustomShape 5"/>
          <p:cNvSpPr/>
          <p:nvPr/>
        </p:nvSpPr>
        <p:spPr>
          <a:xfrm>
            <a:off x="1364760" y="4783680"/>
            <a:ext cx="1818720" cy="429480"/>
          </a:xfrm>
          <a:prstGeom prst="rect">
            <a:avLst/>
          </a:prstGeom>
          <a:ln>
            <a:round/>
          </a:ln>
        </p:spPr>
        <p:style>
          <a:lnRef idx="2">
            <a:schemeClr val="accent1">
              <a:shade val="50000"/>
            </a:schemeClr>
          </a:lnRef>
          <a:fillRef idx="1">
            <a:schemeClr val="accent1"/>
          </a:fillRef>
          <a:effectRef idx="0">
            <a:schemeClr val="accent1"/>
          </a:effectRef>
          <a:fontRef idx="minor"/>
        </p:style>
        <p:txBody>
          <a:bodyPr wrap="none" lIns="64440" rIns="64440" tIns="32040" bIns="32040" anchor="ctr"/>
          <a:p>
            <a:pPr algn="ctr">
              <a:lnSpc>
                <a:spcPct val="100000"/>
              </a:lnSpc>
            </a:pPr>
            <a:r>
              <a:rPr b="0" lang="de-DE" sz="1400" spc="-1" strike="noStrike">
                <a:solidFill>
                  <a:srgbClr val="ffffff"/>
                </a:solidFill>
                <a:uFill>
                  <a:solidFill>
                    <a:srgbClr val="ffffff"/>
                  </a:solidFill>
                </a:uFill>
                <a:latin typeface="Calibri"/>
              </a:rPr>
              <a:t>COBIT</a:t>
            </a:r>
            <a:endParaRPr b="0" lang="de-DE" sz="1800" spc="-1" strike="noStrike">
              <a:solidFill>
                <a:srgbClr val="000000"/>
              </a:solidFill>
              <a:uFill>
                <a:solidFill>
                  <a:srgbClr val="ffffff"/>
                </a:solidFill>
              </a:uFill>
              <a:latin typeface="Arial"/>
            </a:endParaRPr>
          </a:p>
        </p:txBody>
      </p:sp>
      <p:sp>
        <p:nvSpPr>
          <p:cNvPr id="297" name="CustomShape 6"/>
          <p:cNvSpPr/>
          <p:nvPr/>
        </p:nvSpPr>
        <p:spPr>
          <a:xfrm>
            <a:off x="2552040" y="1894680"/>
            <a:ext cx="1644840" cy="429480"/>
          </a:xfrm>
          <a:prstGeom prst="rect">
            <a:avLst/>
          </a:prstGeom>
          <a:ln>
            <a:round/>
          </a:ln>
        </p:spPr>
        <p:style>
          <a:lnRef idx="2">
            <a:schemeClr val="accent3">
              <a:shade val="50000"/>
            </a:schemeClr>
          </a:lnRef>
          <a:fillRef idx="1">
            <a:schemeClr val="accent3"/>
          </a:fillRef>
          <a:effectRef idx="0">
            <a:schemeClr val="accent3"/>
          </a:effectRef>
          <a:fontRef idx="minor"/>
        </p:style>
        <p:txBody>
          <a:bodyPr wrap="none" lIns="64440" rIns="64440" tIns="32040" bIns="32040" anchor="ctr"/>
          <a:p>
            <a:pPr algn="ctr">
              <a:lnSpc>
                <a:spcPct val="100000"/>
              </a:lnSpc>
            </a:pPr>
            <a:r>
              <a:rPr b="0" lang="de-DE" sz="1400" spc="-1" strike="noStrike">
                <a:solidFill>
                  <a:srgbClr val="ffffff"/>
                </a:solidFill>
                <a:uFill>
                  <a:solidFill>
                    <a:srgbClr val="ffffff"/>
                  </a:solidFill>
                </a:uFill>
                <a:latin typeface="Calibri"/>
              </a:rPr>
              <a:t>ISO 9000</a:t>
            </a:r>
            <a:endParaRPr b="0" lang="de-DE" sz="1800" spc="-1" strike="noStrike">
              <a:solidFill>
                <a:srgbClr val="000000"/>
              </a:solidFill>
              <a:uFill>
                <a:solidFill>
                  <a:srgbClr val="ffffff"/>
                </a:solidFill>
              </a:uFill>
              <a:latin typeface="Arial"/>
            </a:endParaRPr>
          </a:p>
        </p:txBody>
      </p:sp>
      <p:sp>
        <p:nvSpPr>
          <p:cNvPr id="298" name="CustomShape 7"/>
          <p:cNvSpPr/>
          <p:nvPr/>
        </p:nvSpPr>
        <p:spPr>
          <a:xfrm>
            <a:off x="3594960" y="5746320"/>
            <a:ext cx="1818720" cy="429480"/>
          </a:xfrm>
          <a:prstGeom prst="rect">
            <a:avLst/>
          </a:prstGeom>
          <a:ln>
            <a:round/>
          </a:ln>
        </p:spPr>
        <p:style>
          <a:lnRef idx="2">
            <a:schemeClr val="accent5">
              <a:shade val="50000"/>
            </a:schemeClr>
          </a:lnRef>
          <a:fillRef idx="1">
            <a:schemeClr val="accent5"/>
          </a:fillRef>
          <a:effectRef idx="0">
            <a:schemeClr val="accent5"/>
          </a:effectRef>
          <a:fontRef idx="minor"/>
        </p:style>
        <p:txBody>
          <a:bodyPr wrap="none" lIns="64440" rIns="64440" tIns="32040" bIns="32040" anchor="ctr"/>
          <a:p>
            <a:pPr algn="ctr">
              <a:lnSpc>
                <a:spcPct val="100000"/>
              </a:lnSpc>
            </a:pPr>
            <a:r>
              <a:rPr b="0" lang="de-DE" sz="1400" spc="-1" strike="noStrike">
                <a:solidFill>
                  <a:srgbClr val="ffffff"/>
                </a:solidFill>
                <a:uFill>
                  <a:solidFill>
                    <a:srgbClr val="ffffff"/>
                  </a:solidFill>
                </a:uFill>
                <a:latin typeface="Calibri"/>
              </a:rPr>
              <a:t>CMMI</a:t>
            </a:r>
            <a:endParaRPr b="0" lang="de-DE" sz="1800" spc="-1" strike="noStrike">
              <a:solidFill>
                <a:srgbClr val="000000"/>
              </a:solidFill>
              <a:uFill>
                <a:solidFill>
                  <a:srgbClr val="ffffff"/>
                </a:solidFill>
              </a:uFill>
              <a:latin typeface="Arial"/>
            </a:endParaRPr>
          </a:p>
        </p:txBody>
      </p:sp>
      <p:sp>
        <p:nvSpPr>
          <p:cNvPr id="299" name="CustomShape 8"/>
          <p:cNvSpPr/>
          <p:nvPr/>
        </p:nvSpPr>
        <p:spPr>
          <a:xfrm>
            <a:off x="5904000" y="5323680"/>
            <a:ext cx="1644840" cy="429480"/>
          </a:xfrm>
          <a:prstGeom prst="rect">
            <a:avLst/>
          </a:prstGeom>
          <a:ln>
            <a:round/>
          </a:ln>
        </p:spPr>
        <p:style>
          <a:lnRef idx="2">
            <a:schemeClr val="accent5">
              <a:shade val="50000"/>
            </a:schemeClr>
          </a:lnRef>
          <a:fillRef idx="1">
            <a:schemeClr val="accent5"/>
          </a:fillRef>
          <a:effectRef idx="0">
            <a:schemeClr val="accent5"/>
          </a:effectRef>
          <a:fontRef idx="minor"/>
        </p:style>
        <p:txBody>
          <a:bodyPr wrap="none" lIns="64440" rIns="64440" tIns="32040" bIns="32040" anchor="ctr"/>
          <a:p>
            <a:pPr algn="ctr">
              <a:lnSpc>
                <a:spcPct val="100000"/>
              </a:lnSpc>
            </a:pPr>
            <a:r>
              <a:rPr b="0" i="1" lang="de-DE" sz="1100" spc="-1" strike="noStrike">
                <a:solidFill>
                  <a:srgbClr val="ffffff"/>
                </a:solidFill>
                <a:uFill>
                  <a:solidFill>
                    <a:srgbClr val="ffffff"/>
                  </a:solidFill>
                </a:uFill>
                <a:latin typeface="Arial"/>
              </a:rPr>
              <a:t>Reifegradmodell aus  dem</a:t>
            </a:r>
            <a:r>
              <a:rPr b="0" i="1" lang="de-DE" sz="1100" spc="-1" strike="noStrike">
                <a:solidFill>
                  <a:srgbClr val="ffffff"/>
                </a:solidFill>
                <a:uFill>
                  <a:solidFill>
                    <a:srgbClr val="ffffff"/>
                  </a:solidFill>
                </a:uFill>
                <a:latin typeface="Arial"/>
              </a:rPr>
              <a:t>
</a:t>
            </a:r>
            <a:r>
              <a:rPr b="0" i="1" lang="de-DE" sz="1100" spc="-1" strike="noStrike">
                <a:solidFill>
                  <a:srgbClr val="ffffff"/>
                </a:solidFill>
                <a:uFill>
                  <a:solidFill>
                    <a:srgbClr val="ffffff"/>
                  </a:solidFill>
                </a:uFill>
                <a:latin typeface="Arial"/>
              </a:rPr>
              <a:t>Software Engineering</a:t>
            </a:r>
            <a:endParaRPr b="0" lang="de-DE" sz="1800" spc="-1" strike="noStrike">
              <a:solidFill>
                <a:srgbClr val="000000"/>
              </a:solidFill>
              <a:uFill>
                <a:solidFill>
                  <a:srgbClr val="ffffff"/>
                </a:solidFill>
              </a:uFill>
              <a:latin typeface="Arial"/>
            </a:endParaRPr>
          </a:p>
        </p:txBody>
      </p:sp>
      <p:sp>
        <p:nvSpPr>
          <p:cNvPr id="300" name="CustomShape 9"/>
          <p:cNvSpPr/>
          <p:nvPr/>
        </p:nvSpPr>
        <p:spPr>
          <a:xfrm>
            <a:off x="5916600" y="3757320"/>
            <a:ext cx="1644840" cy="429480"/>
          </a:xfrm>
          <a:prstGeom prst="rect">
            <a:avLst/>
          </a:prstGeom>
          <a:ln>
            <a:round/>
          </a:ln>
        </p:spPr>
        <p:style>
          <a:lnRef idx="2">
            <a:schemeClr val="accent1">
              <a:shade val="50000"/>
            </a:schemeClr>
          </a:lnRef>
          <a:fillRef idx="1">
            <a:schemeClr val="accent1"/>
          </a:fillRef>
          <a:effectRef idx="0">
            <a:schemeClr val="accent1"/>
          </a:effectRef>
          <a:fontRef idx="minor"/>
        </p:style>
        <p:txBody>
          <a:bodyPr wrap="none" lIns="64440" rIns="64440" tIns="32040" bIns="32040" anchor="ctr"/>
          <a:p>
            <a:pPr algn="ctr">
              <a:lnSpc>
                <a:spcPct val="100000"/>
              </a:lnSpc>
            </a:pPr>
            <a:r>
              <a:rPr b="0" i="1" lang="de-DE" sz="1100" spc="-1" strike="noStrike">
                <a:solidFill>
                  <a:srgbClr val="ffffff"/>
                </a:solidFill>
                <a:uFill>
                  <a:solidFill>
                    <a:srgbClr val="ffffff"/>
                  </a:solidFill>
                </a:uFill>
                <a:latin typeface="Arial"/>
              </a:rPr>
              <a:t>IT-Service-Management </a:t>
            </a:r>
            <a:r>
              <a:rPr b="0" i="1" lang="de-DE" sz="1100" spc="-1" strike="noStrike">
                <a:solidFill>
                  <a:srgbClr val="ffffff"/>
                </a:solidFill>
                <a:uFill>
                  <a:solidFill>
                    <a:srgbClr val="ffffff"/>
                  </a:solidFill>
                </a:uFill>
                <a:latin typeface="Arial"/>
              </a:rPr>
              <a:t>
</a:t>
            </a:r>
            <a:r>
              <a:rPr b="0" i="1" lang="de-DE" sz="1100" spc="-1" strike="noStrike">
                <a:solidFill>
                  <a:srgbClr val="ffffff"/>
                </a:solidFill>
                <a:uFill>
                  <a:solidFill>
                    <a:srgbClr val="ffffff"/>
                  </a:solidFill>
                </a:uFill>
                <a:latin typeface="Arial"/>
              </a:rPr>
              <a:t>Standard / Rahmenwerk</a:t>
            </a:r>
            <a:endParaRPr b="0" lang="de-DE" sz="1800" spc="-1" strike="noStrike">
              <a:solidFill>
                <a:srgbClr val="000000"/>
              </a:solidFill>
              <a:uFill>
                <a:solidFill>
                  <a:srgbClr val="ffffff"/>
                </a:solidFill>
              </a:uFill>
              <a:latin typeface="Arial"/>
            </a:endParaRPr>
          </a:p>
        </p:txBody>
      </p:sp>
      <p:sp>
        <p:nvSpPr>
          <p:cNvPr id="301" name="CustomShape 10"/>
          <p:cNvSpPr/>
          <p:nvPr/>
        </p:nvSpPr>
        <p:spPr>
          <a:xfrm>
            <a:off x="5904000" y="4279320"/>
            <a:ext cx="1644840" cy="429480"/>
          </a:xfrm>
          <a:prstGeom prst="rect">
            <a:avLst/>
          </a:prstGeom>
          <a:ln>
            <a:round/>
          </a:ln>
        </p:spPr>
        <p:style>
          <a:lnRef idx="2">
            <a:schemeClr val="accent3">
              <a:shade val="50000"/>
            </a:schemeClr>
          </a:lnRef>
          <a:fillRef idx="1">
            <a:schemeClr val="accent3"/>
          </a:fillRef>
          <a:effectRef idx="0">
            <a:schemeClr val="accent3"/>
          </a:effectRef>
          <a:fontRef idx="minor"/>
        </p:style>
        <p:txBody>
          <a:bodyPr wrap="none" lIns="64440" rIns="64440" tIns="32040" bIns="32040" anchor="ctr"/>
          <a:p>
            <a:pPr algn="ctr">
              <a:lnSpc>
                <a:spcPct val="100000"/>
              </a:lnSpc>
            </a:pPr>
            <a:r>
              <a:rPr b="0" i="1" lang="de-DE" sz="1100" spc="-1" strike="noStrike">
                <a:solidFill>
                  <a:srgbClr val="ffffff"/>
                </a:solidFill>
                <a:uFill>
                  <a:solidFill>
                    <a:srgbClr val="ffffff"/>
                  </a:solidFill>
                </a:uFill>
                <a:latin typeface="Arial"/>
              </a:rPr>
              <a:t>Qualitätsmanagement-</a:t>
            </a:r>
            <a:endParaRPr b="0" lang="de-DE" sz="1800" spc="-1" strike="noStrike">
              <a:solidFill>
                <a:srgbClr val="000000"/>
              </a:solidFill>
              <a:uFill>
                <a:solidFill>
                  <a:srgbClr val="ffffff"/>
                </a:solidFill>
              </a:uFill>
              <a:latin typeface="Arial"/>
            </a:endParaRPr>
          </a:p>
          <a:p>
            <a:pPr algn="ctr">
              <a:lnSpc>
                <a:spcPct val="100000"/>
              </a:lnSpc>
            </a:pPr>
            <a:r>
              <a:rPr b="0" i="1" lang="de-DE" sz="1100" spc="-1" strike="noStrike">
                <a:solidFill>
                  <a:srgbClr val="ffffff"/>
                </a:solidFill>
                <a:uFill>
                  <a:solidFill>
                    <a:srgbClr val="ffffff"/>
                  </a:solidFill>
                </a:uFill>
                <a:latin typeface="Arial"/>
              </a:rPr>
              <a:t>standard</a:t>
            </a:r>
            <a:endParaRPr b="0" lang="de-DE" sz="1800" spc="-1" strike="noStrike">
              <a:solidFill>
                <a:srgbClr val="000000"/>
              </a:solidFill>
              <a:uFill>
                <a:solidFill>
                  <a:srgbClr val="ffffff"/>
                </a:solidFill>
              </a:uFill>
              <a:latin typeface="Arial"/>
            </a:endParaRPr>
          </a:p>
        </p:txBody>
      </p:sp>
      <p:sp>
        <p:nvSpPr>
          <p:cNvPr id="302" name="Line 11"/>
          <p:cNvSpPr/>
          <p:nvPr/>
        </p:nvSpPr>
        <p:spPr>
          <a:xfrm>
            <a:off x="5985720" y="5885280"/>
            <a:ext cx="1518120" cy="360"/>
          </a:xfrm>
          <a:prstGeom prst="line">
            <a:avLst/>
          </a:prstGeom>
          <a:ln w="25560">
            <a:solidFill>
              <a:schemeClr val="tx1">
                <a:lumMod val="65000"/>
                <a:lumOff val="35000"/>
              </a:schemeClr>
            </a:solidFill>
            <a:round/>
            <a:tailEnd len="lg" type="arrow" w="lg"/>
          </a:ln>
        </p:spPr>
        <p:style>
          <a:lnRef idx="0"/>
          <a:fillRef idx="0"/>
          <a:effectRef idx="0"/>
          <a:fontRef idx="minor"/>
        </p:style>
      </p:sp>
      <p:sp>
        <p:nvSpPr>
          <p:cNvPr id="303" name="CustomShape 12"/>
          <p:cNvSpPr/>
          <p:nvPr/>
        </p:nvSpPr>
        <p:spPr>
          <a:xfrm>
            <a:off x="5733720" y="5901120"/>
            <a:ext cx="2074680" cy="216720"/>
          </a:xfrm>
          <a:prstGeom prst="rect">
            <a:avLst/>
          </a:prstGeom>
          <a:noFill/>
          <a:ln w="50760">
            <a:noFill/>
          </a:ln>
        </p:spPr>
        <p:style>
          <a:lnRef idx="0"/>
          <a:fillRef idx="0"/>
          <a:effectRef idx="0"/>
          <a:fontRef idx="minor"/>
        </p:style>
        <p:txBody>
          <a:bodyPr lIns="64440" rIns="64440" tIns="32040" bIns="32040"/>
          <a:p>
            <a:pPr algn="ctr">
              <a:lnSpc>
                <a:spcPct val="100000"/>
              </a:lnSpc>
            </a:pPr>
            <a:r>
              <a:rPr b="1" i="1" lang="de-DE" sz="1000" spc="-1" strike="noStrike">
                <a:solidFill>
                  <a:srgbClr val="000000"/>
                </a:solidFill>
                <a:uFill>
                  <a:solidFill>
                    <a:srgbClr val="ffffff"/>
                  </a:solidFill>
                </a:uFill>
                <a:latin typeface="Arial"/>
              </a:rPr>
              <a:t>Adaption von Konzepten</a:t>
            </a:r>
            <a:endParaRPr b="0" lang="de-DE" sz="1800" spc="-1" strike="noStrike">
              <a:solidFill>
                <a:srgbClr val="000000"/>
              </a:solidFill>
              <a:uFill>
                <a:solidFill>
                  <a:srgbClr val="ffffff"/>
                </a:solidFill>
              </a:uFill>
              <a:latin typeface="Arial"/>
            </a:endParaRPr>
          </a:p>
        </p:txBody>
      </p:sp>
      <p:sp>
        <p:nvSpPr>
          <p:cNvPr id="304" name="CustomShape 13"/>
          <p:cNvSpPr/>
          <p:nvPr/>
        </p:nvSpPr>
        <p:spPr>
          <a:xfrm>
            <a:off x="5819400" y="3405600"/>
            <a:ext cx="1807920" cy="216720"/>
          </a:xfrm>
          <a:prstGeom prst="rect">
            <a:avLst/>
          </a:prstGeom>
          <a:noFill/>
          <a:ln w="50760">
            <a:noFill/>
          </a:ln>
        </p:spPr>
        <p:style>
          <a:lnRef idx="0"/>
          <a:fillRef idx="0"/>
          <a:effectRef idx="0"/>
          <a:fontRef idx="minor"/>
        </p:style>
        <p:txBody>
          <a:bodyPr lIns="64440" rIns="64440" tIns="32040" bIns="32040"/>
          <a:p>
            <a:pPr algn="ctr">
              <a:lnSpc>
                <a:spcPct val="100000"/>
              </a:lnSpc>
            </a:pPr>
            <a:r>
              <a:rPr b="1" i="1" lang="de-DE" sz="1000" spc="-1" strike="noStrike">
                <a:solidFill>
                  <a:srgbClr val="000000"/>
                </a:solidFill>
                <a:uFill>
                  <a:solidFill>
                    <a:srgbClr val="ffffff"/>
                  </a:solidFill>
                </a:uFill>
                <a:latin typeface="Arial"/>
              </a:rPr>
              <a:t>Legende</a:t>
            </a:r>
            <a:endParaRPr b="0" lang="de-DE" sz="1800" spc="-1" strike="noStrike">
              <a:solidFill>
                <a:srgbClr val="000000"/>
              </a:solidFill>
              <a:uFill>
                <a:solidFill>
                  <a:srgbClr val="ffffff"/>
                </a:solidFill>
              </a:uFill>
              <a:latin typeface="Arial"/>
            </a:endParaRPr>
          </a:p>
        </p:txBody>
      </p:sp>
      <p:sp>
        <p:nvSpPr>
          <p:cNvPr id="305" name="CustomShape 14"/>
          <p:cNvSpPr/>
          <p:nvPr/>
        </p:nvSpPr>
        <p:spPr>
          <a:xfrm>
            <a:off x="1335240" y="2857680"/>
            <a:ext cx="1818720" cy="429480"/>
          </a:xfrm>
          <a:prstGeom prst="rect">
            <a:avLst/>
          </a:prstGeom>
          <a:ln>
            <a:round/>
          </a:ln>
        </p:spPr>
        <p:style>
          <a:lnRef idx="2">
            <a:schemeClr val="accent4">
              <a:shade val="50000"/>
            </a:schemeClr>
          </a:lnRef>
          <a:fillRef idx="1">
            <a:schemeClr val="accent4"/>
          </a:fillRef>
          <a:effectRef idx="0">
            <a:schemeClr val="accent4"/>
          </a:effectRef>
          <a:fontRef idx="minor"/>
        </p:style>
        <p:txBody>
          <a:bodyPr wrap="none" lIns="64440" rIns="64440" tIns="32040" bIns="32040" anchor="ctr"/>
          <a:p>
            <a:pPr algn="ctr">
              <a:lnSpc>
                <a:spcPct val="100000"/>
              </a:lnSpc>
            </a:pPr>
            <a:r>
              <a:rPr b="0" lang="de-DE" sz="1400" spc="-1" strike="noStrike">
                <a:solidFill>
                  <a:srgbClr val="ffffff"/>
                </a:solidFill>
                <a:uFill>
                  <a:solidFill>
                    <a:srgbClr val="ffffff"/>
                  </a:solidFill>
                </a:uFill>
                <a:latin typeface="Calibri"/>
              </a:rPr>
              <a:t>ISO/IEC 27000</a:t>
            </a:r>
            <a:endParaRPr b="0" lang="de-DE" sz="1800" spc="-1" strike="noStrike">
              <a:solidFill>
                <a:srgbClr val="000000"/>
              </a:solidFill>
              <a:uFill>
                <a:solidFill>
                  <a:srgbClr val="ffffff"/>
                </a:solidFill>
              </a:uFill>
              <a:latin typeface="Arial"/>
            </a:endParaRPr>
          </a:p>
        </p:txBody>
      </p:sp>
      <p:sp>
        <p:nvSpPr>
          <p:cNvPr id="306" name="CustomShape 15"/>
          <p:cNvSpPr/>
          <p:nvPr/>
        </p:nvSpPr>
        <p:spPr>
          <a:xfrm>
            <a:off x="3594960" y="2844000"/>
            <a:ext cx="1818720" cy="429480"/>
          </a:xfrm>
          <a:prstGeom prst="rect">
            <a:avLst/>
          </a:prstGeom>
          <a:ln>
            <a:round/>
          </a:ln>
        </p:spPr>
        <p:style>
          <a:lnRef idx="2">
            <a:schemeClr val="accent1">
              <a:shade val="50000"/>
            </a:schemeClr>
          </a:lnRef>
          <a:fillRef idx="1">
            <a:schemeClr val="accent1"/>
          </a:fillRef>
          <a:effectRef idx="0">
            <a:schemeClr val="accent1"/>
          </a:effectRef>
          <a:fontRef idx="minor"/>
        </p:style>
        <p:txBody>
          <a:bodyPr wrap="none" lIns="64440" rIns="64440" tIns="32040" bIns="32040" anchor="ctr"/>
          <a:p>
            <a:pPr algn="ctr">
              <a:lnSpc>
                <a:spcPct val="100000"/>
              </a:lnSpc>
            </a:pPr>
            <a:r>
              <a:rPr b="0" lang="de-DE" sz="1400" spc="-1" strike="noStrike">
                <a:solidFill>
                  <a:srgbClr val="ffffff"/>
                </a:solidFill>
                <a:uFill>
                  <a:solidFill>
                    <a:srgbClr val="ffffff"/>
                  </a:solidFill>
                </a:uFill>
                <a:latin typeface="Calibri"/>
              </a:rPr>
              <a:t>ISO/IEC 20000</a:t>
            </a:r>
            <a:endParaRPr b="0" lang="de-DE" sz="1800" spc="-1" strike="noStrike">
              <a:solidFill>
                <a:srgbClr val="000000"/>
              </a:solidFill>
              <a:uFill>
                <a:solidFill>
                  <a:srgbClr val="ffffff"/>
                </a:solidFill>
              </a:uFill>
              <a:latin typeface="Arial"/>
            </a:endParaRPr>
          </a:p>
        </p:txBody>
      </p:sp>
      <p:sp>
        <p:nvSpPr>
          <p:cNvPr id="307" name="CustomShape 16"/>
          <p:cNvSpPr/>
          <p:nvPr/>
        </p:nvSpPr>
        <p:spPr>
          <a:xfrm>
            <a:off x="3594960" y="3778560"/>
            <a:ext cx="1818720" cy="429480"/>
          </a:xfrm>
          <a:prstGeom prst="rect">
            <a:avLst/>
          </a:prstGeom>
          <a:ln>
            <a:round/>
          </a:ln>
        </p:spPr>
        <p:style>
          <a:lnRef idx="2">
            <a:schemeClr val="accent1">
              <a:shade val="50000"/>
            </a:schemeClr>
          </a:lnRef>
          <a:fillRef idx="1">
            <a:schemeClr val="accent1"/>
          </a:fillRef>
          <a:effectRef idx="0">
            <a:schemeClr val="accent1"/>
          </a:effectRef>
          <a:fontRef idx="minor"/>
        </p:style>
        <p:txBody>
          <a:bodyPr wrap="none" lIns="64440" rIns="64440" tIns="32040" bIns="32040" anchor="ctr"/>
          <a:p>
            <a:pPr algn="ctr">
              <a:lnSpc>
                <a:spcPct val="100000"/>
              </a:lnSpc>
            </a:pPr>
            <a:r>
              <a:rPr b="1" lang="de-DE" sz="1400" spc="-1" strike="noStrike">
                <a:solidFill>
                  <a:srgbClr val="ffffff"/>
                </a:solidFill>
                <a:uFill>
                  <a:solidFill>
                    <a:srgbClr val="ffffff"/>
                  </a:solidFill>
                </a:uFill>
                <a:latin typeface="Calibri"/>
              </a:rPr>
              <a:t>FitSM</a:t>
            </a:r>
            <a:endParaRPr b="0" lang="de-DE" sz="1800" spc="-1" strike="noStrike">
              <a:solidFill>
                <a:srgbClr val="000000"/>
              </a:solidFill>
              <a:uFill>
                <a:solidFill>
                  <a:srgbClr val="ffffff"/>
                </a:solidFill>
              </a:uFill>
              <a:latin typeface="Arial"/>
            </a:endParaRPr>
          </a:p>
        </p:txBody>
      </p:sp>
      <p:sp>
        <p:nvSpPr>
          <p:cNvPr id="308" name="CustomShape 17"/>
          <p:cNvSpPr/>
          <p:nvPr/>
        </p:nvSpPr>
        <p:spPr>
          <a:xfrm flipV="1">
            <a:off x="3183840" y="4208400"/>
            <a:ext cx="1320480" cy="789840"/>
          </a:xfrm>
          <a:prstGeom prst="bentConnector2">
            <a:avLst/>
          </a:prstGeom>
          <a:noFill/>
          <a:ln w="25560">
            <a:solidFill>
              <a:schemeClr val="tx1">
                <a:lumMod val="75000"/>
                <a:lumOff val="25000"/>
              </a:schemeClr>
            </a:solidFill>
            <a:miter/>
            <a:tailEnd len="lg" type="arrow" w="lg"/>
          </a:ln>
        </p:spPr>
        <p:style>
          <a:lnRef idx="0"/>
          <a:fillRef idx="0"/>
          <a:effectRef idx="0"/>
          <a:fontRef idx="minor"/>
        </p:style>
      </p:sp>
      <p:sp>
        <p:nvSpPr>
          <p:cNvPr id="309" name="Line 18"/>
          <p:cNvSpPr/>
          <p:nvPr/>
        </p:nvSpPr>
        <p:spPr>
          <a:xfrm>
            <a:off x="4504320" y="3273480"/>
            <a:ext cx="360" cy="505080"/>
          </a:xfrm>
          <a:prstGeom prst="line">
            <a:avLst/>
          </a:prstGeom>
          <a:ln w="25560">
            <a:solidFill>
              <a:schemeClr val="tx1">
                <a:lumMod val="75000"/>
                <a:lumOff val="25000"/>
              </a:schemeClr>
            </a:solidFill>
            <a:round/>
            <a:tailEnd len="lg" type="arrow" w="lg"/>
          </a:ln>
        </p:spPr>
        <p:style>
          <a:lnRef idx="0"/>
          <a:fillRef idx="0"/>
          <a:effectRef idx="0"/>
          <a:fontRef idx="minor"/>
        </p:style>
      </p:sp>
      <p:sp>
        <p:nvSpPr>
          <p:cNvPr id="310" name="CustomShape 19"/>
          <p:cNvSpPr/>
          <p:nvPr/>
        </p:nvSpPr>
        <p:spPr>
          <a:xfrm>
            <a:off x="1364760" y="5746680"/>
            <a:ext cx="1818720" cy="429480"/>
          </a:xfrm>
          <a:prstGeom prst="rect">
            <a:avLst/>
          </a:prstGeom>
          <a:ln>
            <a:round/>
          </a:ln>
        </p:spPr>
        <p:style>
          <a:lnRef idx="2">
            <a:schemeClr val="accent5">
              <a:shade val="50000"/>
            </a:schemeClr>
          </a:lnRef>
          <a:fillRef idx="1">
            <a:schemeClr val="accent5"/>
          </a:fillRef>
          <a:effectRef idx="0">
            <a:schemeClr val="accent5"/>
          </a:effectRef>
          <a:fontRef idx="minor"/>
        </p:style>
        <p:txBody>
          <a:bodyPr wrap="none" lIns="64440" rIns="64440" tIns="32040" bIns="32040" anchor="ctr"/>
          <a:p>
            <a:pPr algn="ctr">
              <a:lnSpc>
                <a:spcPct val="100000"/>
              </a:lnSpc>
            </a:pPr>
            <a:r>
              <a:rPr b="0" lang="de-DE" sz="1400" spc="-1" strike="noStrike">
                <a:solidFill>
                  <a:srgbClr val="ffffff"/>
                </a:solidFill>
                <a:uFill>
                  <a:solidFill>
                    <a:srgbClr val="ffffff"/>
                  </a:solidFill>
                </a:uFill>
                <a:latin typeface="Calibri"/>
              </a:rPr>
              <a:t>ISO 15504</a:t>
            </a:r>
            <a:endParaRPr b="0" lang="de-DE" sz="1800" spc="-1" strike="noStrike">
              <a:solidFill>
                <a:srgbClr val="000000"/>
              </a:solidFill>
              <a:uFill>
                <a:solidFill>
                  <a:srgbClr val="ffffff"/>
                </a:solidFill>
              </a:uFill>
              <a:latin typeface="Arial"/>
            </a:endParaRPr>
          </a:p>
        </p:txBody>
      </p:sp>
      <p:sp>
        <p:nvSpPr>
          <p:cNvPr id="311" name="Line 20"/>
          <p:cNvSpPr/>
          <p:nvPr/>
        </p:nvSpPr>
        <p:spPr>
          <a:xfrm>
            <a:off x="2267640" y="4250160"/>
            <a:ext cx="0" cy="533520"/>
          </a:xfrm>
          <a:prstGeom prst="line">
            <a:avLst/>
          </a:prstGeom>
          <a:ln w="25560">
            <a:solidFill>
              <a:schemeClr val="tx1">
                <a:lumMod val="75000"/>
                <a:lumOff val="25000"/>
              </a:schemeClr>
            </a:solidFill>
            <a:round/>
            <a:tailEnd len="lg" type="arrow" w="lg"/>
          </a:ln>
        </p:spPr>
        <p:style>
          <a:lnRef idx="0"/>
          <a:fillRef idx="0"/>
          <a:effectRef idx="0"/>
          <a:fontRef idx="minor"/>
        </p:style>
      </p:sp>
      <p:sp>
        <p:nvSpPr>
          <p:cNvPr id="312" name="Line 21"/>
          <p:cNvSpPr/>
          <p:nvPr/>
        </p:nvSpPr>
        <p:spPr>
          <a:xfrm flipV="1">
            <a:off x="2267640" y="5213160"/>
            <a:ext cx="360" cy="533160"/>
          </a:xfrm>
          <a:prstGeom prst="line">
            <a:avLst/>
          </a:prstGeom>
          <a:ln w="25560">
            <a:solidFill>
              <a:schemeClr val="tx1">
                <a:lumMod val="75000"/>
                <a:lumOff val="25000"/>
              </a:schemeClr>
            </a:solidFill>
            <a:round/>
            <a:tailEnd len="lg" type="arrow" w="lg"/>
          </a:ln>
        </p:spPr>
        <p:style>
          <a:lnRef idx="0"/>
          <a:fillRef idx="0"/>
          <a:effectRef idx="0"/>
          <a:fontRef idx="minor"/>
        </p:style>
      </p:sp>
      <p:sp>
        <p:nvSpPr>
          <p:cNvPr id="313" name="Line 22"/>
          <p:cNvSpPr/>
          <p:nvPr/>
        </p:nvSpPr>
        <p:spPr>
          <a:xfrm flipV="1">
            <a:off x="3183480" y="3287520"/>
            <a:ext cx="411120" cy="533160"/>
          </a:xfrm>
          <a:prstGeom prst="line">
            <a:avLst/>
          </a:prstGeom>
          <a:ln w="25560">
            <a:solidFill>
              <a:schemeClr val="tx1">
                <a:lumMod val="75000"/>
                <a:lumOff val="25000"/>
              </a:schemeClr>
            </a:solidFill>
            <a:round/>
            <a:headEnd len="lg" type="arrow" w="lg"/>
            <a:tailEnd len="lg" type="arrow" w="lg"/>
          </a:ln>
        </p:spPr>
        <p:style>
          <a:lnRef idx="0"/>
          <a:fillRef idx="0"/>
          <a:effectRef idx="0"/>
          <a:fontRef idx="minor"/>
        </p:style>
      </p:sp>
      <p:sp>
        <p:nvSpPr>
          <p:cNvPr id="314" name="Line 23"/>
          <p:cNvSpPr/>
          <p:nvPr/>
        </p:nvSpPr>
        <p:spPr>
          <a:xfrm flipH="1">
            <a:off x="3177000" y="5984280"/>
            <a:ext cx="417600" cy="360"/>
          </a:xfrm>
          <a:prstGeom prst="line">
            <a:avLst/>
          </a:prstGeom>
          <a:ln w="25560">
            <a:solidFill>
              <a:schemeClr val="tx1">
                <a:lumMod val="75000"/>
                <a:lumOff val="25000"/>
              </a:schemeClr>
            </a:solidFill>
            <a:round/>
            <a:tailEnd len="lg" type="arrow" w="lg"/>
          </a:ln>
        </p:spPr>
        <p:style>
          <a:lnRef idx="0"/>
          <a:fillRef idx="0"/>
          <a:effectRef idx="0"/>
          <a:fontRef idx="minor"/>
        </p:style>
      </p:sp>
      <p:sp>
        <p:nvSpPr>
          <p:cNvPr id="315" name="Line 24"/>
          <p:cNvSpPr/>
          <p:nvPr/>
        </p:nvSpPr>
        <p:spPr>
          <a:xfrm flipH="1" flipV="1">
            <a:off x="3153960" y="5213160"/>
            <a:ext cx="1373400" cy="533160"/>
          </a:xfrm>
          <a:prstGeom prst="line">
            <a:avLst/>
          </a:prstGeom>
          <a:ln w="25560">
            <a:solidFill>
              <a:schemeClr val="tx1">
                <a:lumMod val="75000"/>
                <a:lumOff val="25000"/>
              </a:schemeClr>
            </a:solidFill>
            <a:round/>
            <a:tailEnd len="lg" type="arrow" w="lg"/>
          </a:ln>
        </p:spPr>
        <p:style>
          <a:lnRef idx="0"/>
          <a:fillRef idx="0"/>
          <a:effectRef idx="0"/>
          <a:fontRef idx="minor"/>
        </p:style>
      </p:sp>
      <p:sp>
        <p:nvSpPr>
          <p:cNvPr id="316" name="Line 25"/>
          <p:cNvSpPr/>
          <p:nvPr/>
        </p:nvSpPr>
        <p:spPr>
          <a:xfrm>
            <a:off x="3177000" y="3993480"/>
            <a:ext cx="417600" cy="360"/>
          </a:xfrm>
          <a:prstGeom prst="line">
            <a:avLst/>
          </a:prstGeom>
          <a:ln w="25560">
            <a:solidFill>
              <a:schemeClr val="tx1">
                <a:lumMod val="75000"/>
                <a:lumOff val="25000"/>
              </a:schemeClr>
            </a:solidFill>
            <a:round/>
            <a:tailEnd len="lg" type="arrow" w="lg"/>
          </a:ln>
        </p:spPr>
        <p:style>
          <a:lnRef idx="0"/>
          <a:fillRef idx="0"/>
          <a:effectRef idx="0"/>
          <a:fontRef idx="minor"/>
        </p:style>
      </p:sp>
      <p:sp>
        <p:nvSpPr>
          <p:cNvPr id="317" name="Line 26"/>
          <p:cNvSpPr/>
          <p:nvPr/>
        </p:nvSpPr>
        <p:spPr>
          <a:xfrm>
            <a:off x="3153960" y="3054600"/>
            <a:ext cx="440640" cy="360"/>
          </a:xfrm>
          <a:prstGeom prst="line">
            <a:avLst/>
          </a:prstGeom>
          <a:ln w="25560">
            <a:solidFill>
              <a:schemeClr val="tx1">
                <a:lumMod val="75000"/>
                <a:lumOff val="25000"/>
              </a:schemeClr>
            </a:solidFill>
            <a:round/>
            <a:headEnd len="lg" type="arrow" w="lg"/>
            <a:tailEnd len="lg" type="arrow" w="lg"/>
          </a:ln>
        </p:spPr>
        <p:style>
          <a:lnRef idx="0"/>
          <a:fillRef idx="0"/>
          <a:effectRef idx="0"/>
          <a:fontRef idx="minor"/>
        </p:style>
      </p:sp>
      <p:sp>
        <p:nvSpPr>
          <p:cNvPr id="318" name="Line 27"/>
          <p:cNvSpPr/>
          <p:nvPr/>
        </p:nvSpPr>
        <p:spPr>
          <a:xfrm>
            <a:off x="3403080" y="2324520"/>
            <a:ext cx="1124280" cy="519120"/>
          </a:xfrm>
          <a:prstGeom prst="line">
            <a:avLst/>
          </a:prstGeom>
          <a:ln w="25560">
            <a:solidFill>
              <a:schemeClr val="tx1">
                <a:lumMod val="75000"/>
                <a:lumOff val="25000"/>
              </a:schemeClr>
            </a:solidFill>
            <a:round/>
            <a:tailEnd len="lg" type="arrow" w="lg"/>
          </a:ln>
        </p:spPr>
        <p:style>
          <a:lnRef idx="0"/>
          <a:fillRef idx="0"/>
          <a:effectRef idx="0"/>
          <a:fontRef idx="minor"/>
        </p:style>
      </p:sp>
      <p:sp>
        <p:nvSpPr>
          <p:cNvPr id="319" name="Line 28"/>
          <p:cNvSpPr/>
          <p:nvPr/>
        </p:nvSpPr>
        <p:spPr>
          <a:xfrm flipH="1">
            <a:off x="2267640" y="2324520"/>
            <a:ext cx="1135440" cy="533160"/>
          </a:xfrm>
          <a:prstGeom prst="line">
            <a:avLst/>
          </a:prstGeom>
          <a:ln w="25560">
            <a:solidFill>
              <a:schemeClr val="tx1">
                <a:lumMod val="75000"/>
                <a:lumOff val="25000"/>
              </a:schemeClr>
            </a:solidFill>
            <a:round/>
            <a:tailEnd len="lg" type="arrow" w="lg"/>
          </a:ln>
        </p:spPr>
        <p:style>
          <a:lnRef idx="0"/>
          <a:fillRef idx="0"/>
          <a:effectRef idx="0"/>
          <a:fontRef idx="minor"/>
        </p:style>
      </p:sp>
      <p:sp>
        <p:nvSpPr>
          <p:cNvPr id="320" name="CustomShape 29"/>
          <p:cNvSpPr/>
          <p:nvPr/>
        </p:nvSpPr>
        <p:spPr>
          <a:xfrm>
            <a:off x="5916600" y="4801680"/>
            <a:ext cx="1644840" cy="429480"/>
          </a:xfrm>
          <a:prstGeom prst="rect">
            <a:avLst/>
          </a:prstGeom>
          <a:ln>
            <a:round/>
          </a:ln>
        </p:spPr>
        <p:style>
          <a:lnRef idx="2">
            <a:schemeClr val="accent4">
              <a:shade val="50000"/>
            </a:schemeClr>
          </a:lnRef>
          <a:fillRef idx="1">
            <a:schemeClr val="accent4"/>
          </a:fillRef>
          <a:effectRef idx="0">
            <a:schemeClr val="accent4"/>
          </a:effectRef>
          <a:fontRef idx="minor"/>
        </p:style>
        <p:txBody>
          <a:bodyPr wrap="none" lIns="64440" rIns="64440" tIns="32040" bIns="32040" anchor="ctr"/>
          <a:p>
            <a:pPr algn="ctr">
              <a:lnSpc>
                <a:spcPct val="100000"/>
              </a:lnSpc>
            </a:pPr>
            <a:r>
              <a:rPr b="0" i="1" lang="de-DE" sz="1100" spc="-1" strike="noStrike">
                <a:solidFill>
                  <a:srgbClr val="ffffff"/>
                </a:solidFill>
                <a:uFill>
                  <a:solidFill>
                    <a:srgbClr val="ffffff"/>
                  </a:solidFill>
                </a:uFill>
                <a:latin typeface="Arial"/>
              </a:rPr>
              <a:t>Informationssicherheits-</a:t>
            </a:r>
            <a:r>
              <a:rPr b="0" i="1" lang="de-DE" sz="1100" spc="-1" strike="noStrike">
                <a:solidFill>
                  <a:srgbClr val="ffffff"/>
                </a:solidFill>
                <a:uFill>
                  <a:solidFill>
                    <a:srgbClr val="ffffff"/>
                  </a:solidFill>
                </a:uFill>
                <a:latin typeface="Arial"/>
              </a:rPr>
              <a:t>
</a:t>
            </a:r>
            <a:r>
              <a:rPr b="0" i="1" lang="de-DE" sz="1100" spc="-1" strike="noStrike">
                <a:solidFill>
                  <a:srgbClr val="ffffff"/>
                </a:solidFill>
                <a:uFill>
                  <a:solidFill>
                    <a:srgbClr val="ffffff"/>
                  </a:solidFill>
                </a:uFill>
                <a:latin typeface="Arial"/>
              </a:rPr>
              <a:t>standard</a:t>
            </a:r>
            <a:endParaRPr b="0" lang="de-DE" sz="1800" spc="-1" strike="noStrike">
              <a:solidFill>
                <a:srgbClr val="000000"/>
              </a:solidFill>
              <a:uFill>
                <a:solidFill>
                  <a:srgbClr val="ffffff"/>
                </a:solidFill>
              </a:uFill>
              <a:latin typeface="Arial"/>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1"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ITIL, ISO/IEC 20000, COBIT</a:t>
            </a:r>
            <a:endParaRPr b="0" lang="en-US" sz="1800" spc="-1" strike="noStrike">
              <a:solidFill>
                <a:srgbClr val="000000"/>
              </a:solidFill>
              <a:uFill>
                <a:solidFill>
                  <a:srgbClr val="ffffff"/>
                </a:solidFill>
              </a:uFill>
              <a:latin typeface="Calibri"/>
            </a:endParaRPr>
          </a:p>
        </p:txBody>
      </p:sp>
      <p:sp>
        <p:nvSpPr>
          <p:cNvPr id="322" name="TextShape 2"/>
          <p:cNvSpPr txBox="1"/>
          <p:nvPr/>
        </p:nvSpPr>
        <p:spPr>
          <a:xfrm>
            <a:off x="6553080" y="6430680"/>
            <a:ext cx="2133360" cy="364680"/>
          </a:xfrm>
          <a:prstGeom prst="rect">
            <a:avLst/>
          </a:prstGeom>
          <a:noFill/>
          <a:ln>
            <a:noFill/>
          </a:ln>
        </p:spPr>
        <p:txBody>
          <a:bodyPr anchor="ctr"/>
          <a:p>
            <a:pPr algn="r">
              <a:lnSpc>
                <a:spcPct val="100000"/>
              </a:lnSpc>
            </a:pPr>
            <a:fld id="{9A672264-8DFE-44DC-A510-02329799DB97}"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323" name="Picture 3" descr=""/>
          <p:cNvPicPr/>
          <p:nvPr/>
        </p:nvPicPr>
        <p:blipFill>
          <a:blip r:embed="rId1"/>
          <a:stretch/>
        </p:blipFill>
        <p:spPr>
          <a:xfrm>
            <a:off x="299880" y="2237760"/>
            <a:ext cx="1979280" cy="883800"/>
          </a:xfrm>
          <a:prstGeom prst="rect">
            <a:avLst/>
          </a:prstGeom>
          <a:ln w="9360">
            <a:noFill/>
          </a:ln>
        </p:spPr>
      </p:pic>
      <p:pic>
        <p:nvPicPr>
          <p:cNvPr id="324" name="Picture 2" descr=""/>
          <p:cNvPicPr/>
          <p:nvPr/>
        </p:nvPicPr>
        <p:blipFill>
          <a:blip r:embed="rId2"/>
          <a:stretch/>
        </p:blipFill>
        <p:spPr>
          <a:xfrm>
            <a:off x="817920" y="3807720"/>
            <a:ext cx="805680" cy="1059120"/>
          </a:xfrm>
          <a:prstGeom prst="rect">
            <a:avLst/>
          </a:prstGeom>
          <a:ln w="9360">
            <a:noFill/>
          </a:ln>
        </p:spPr>
      </p:pic>
      <p:pic>
        <p:nvPicPr>
          <p:cNvPr id="325" name="Picture 2" descr=""/>
          <p:cNvPicPr/>
          <p:nvPr/>
        </p:nvPicPr>
        <p:blipFill>
          <a:blip r:embed="rId3"/>
          <a:stretch/>
        </p:blipFill>
        <p:spPr>
          <a:xfrm>
            <a:off x="802080" y="3823560"/>
            <a:ext cx="805680" cy="1058400"/>
          </a:xfrm>
          <a:prstGeom prst="rect">
            <a:avLst/>
          </a:prstGeom>
          <a:ln w="9360">
            <a:noFill/>
          </a:ln>
        </p:spPr>
      </p:pic>
      <p:pic>
        <p:nvPicPr>
          <p:cNvPr id="326" name="Picture 2" descr=""/>
          <p:cNvPicPr/>
          <p:nvPr/>
        </p:nvPicPr>
        <p:blipFill>
          <a:blip r:embed="rId4"/>
          <a:stretch/>
        </p:blipFill>
        <p:spPr>
          <a:xfrm>
            <a:off x="784080" y="3844080"/>
            <a:ext cx="805680" cy="1058400"/>
          </a:xfrm>
          <a:prstGeom prst="rect">
            <a:avLst/>
          </a:prstGeom>
          <a:ln w="9360">
            <a:noFill/>
          </a:ln>
        </p:spPr>
      </p:pic>
      <p:sp>
        <p:nvSpPr>
          <p:cNvPr id="327" name="CustomShape 3"/>
          <p:cNvSpPr/>
          <p:nvPr/>
        </p:nvSpPr>
        <p:spPr>
          <a:xfrm>
            <a:off x="286200" y="4149000"/>
            <a:ext cx="1861920" cy="456120"/>
          </a:xfrm>
          <a:prstGeom prst="rect">
            <a:avLst/>
          </a:prstGeom>
          <a:noFill/>
          <a:ln w="9360">
            <a:noFill/>
          </a:ln>
        </p:spPr>
        <p:style>
          <a:lnRef idx="0"/>
          <a:fillRef idx="0"/>
          <a:effectRef idx="0"/>
          <a:fontRef idx="minor"/>
        </p:style>
        <p:txBody>
          <a:bodyPr wrap="none" lIns="90000" rIns="90000" tIns="45000" bIns="45000"/>
          <a:p>
            <a:pPr>
              <a:lnSpc>
                <a:spcPct val="100000"/>
              </a:lnSpc>
            </a:pPr>
            <a:r>
              <a:rPr b="1" lang="de-DE" sz="2400" spc="-1" strike="noStrike">
                <a:solidFill>
                  <a:srgbClr val="000000"/>
                </a:solidFill>
                <a:uFill>
                  <a:solidFill>
                    <a:srgbClr val="ffffff"/>
                  </a:solidFill>
                </a:uFill>
                <a:latin typeface="Arial Narrow"/>
              </a:rPr>
              <a:t>ISO/IEC 20000</a:t>
            </a:r>
            <a:endParaRPr b="0" lang="de-DE" sz="1800" spc="-1" strike="noStrike">
              <a:solidFill>
                <a:srgbClr val="000000"/>
              </a:solidFill>
              <a:uFill>
                <a:solidFill>
                  <a:srgbClr val="ffffff"/>
                </a:solidFill>
              </a:uFill>
              <a:latin typeface="Arial"/>
            </a:endParaRPr>
          </a:p>
        </p:txBody>
      </p:sp>
      <p:graphicFrame>
        <p:nvGraphicFramePr>
          <p:cNvPr id="328" name="Table 4"/>
          <p:cNvGraphicFramePr/>
          <p:nvPr/>
        </p:nvGraphicFramePr>
        <p:xfrm>
          <a:off x="2417760" y="1689840"/>
          <a:ext cx="6314760" cy="3806280"/>
        </p:xfrm>
        <a:graphic>
          <a:graphicData uri="http://schemas.openxmlformats.org/drawingml/2006/table">
            <a:tbl>
              <a:tblPr/>
              <a:tblGrid>
                <a:gridCol w="3541680"/>
                <a:gridCol w="2773080"/>
              </a:tblGrid>
              <a:tr h="1795320">
                <a:tc>
                  <a:txBody>
                    <a:bodyPr/>
                    <a:p>
                      <a:pPr>
                        <a:lnSpc>
                          <a:spcPct val="100000"/>
                        </a:lnSpc>
                      </a:pPr>
                      <a:r>
                        <a:rPr b="1" lang="de-DE" sz="1600" spc="-1" strike="noStrike">
                          <a:solidFill>
                            <a:srgbClr val="000000"/>
                          </a:solidFill>
                          <a:uFill>
                            <a:solidFill>
                              <a:srgbClr val="ffffff"/>
                            </a:solidFill>
                          </a:uFill>
                          <a:latin typeface="Calibri"/>
                        </a:rPr>
                        <a:t>IT Infrastructure Library (ITIL)</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Bücherreihe mit “Good Practices” für IT Service Management</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Slogan: "the key to managing IT services"</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Beschreibungen von Prinzipien, Konzepten und Prozessen für ITSM</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p>
                      <a:pPr>
                        <a:lnSpc>
                          <a:spcPct val="100000"/>
                        </a:lnSpc>
                      </a:pP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Bekannt und weit verbreitet</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Kein “echter” Standard, aber oft als De-facto-Standard  betrachtet</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5 Bücher, veröffentlicht vom British Cabinet Office</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1551960">
                <a:tc>
                  <a:txBody>
                    <a:bodyPr/>
                    <a:p>
                      <a:pPr>
                        <a:lnSpc>
                          <a:spcPct val="100000"/>
                        </a:lnSpc>
                      </a:pPr>
                      <a:r>
                        <a:rPr b="1" lang="de-DE" sz="1600" spc="-1" strike="noStrike">
                          <a:solidFill>
                            <a:srgbClr val="000000"/>
                          </a:solidFill>
                          <a:uFill>
                            <a:solidFill>
                              <a:srgbClr val="ffffff"/>
                            </a:solidFill>
                          </a:uFill>
                          <a:latin typeface="Calibri"/>
                        </a:rPr>
                        <a:t>ISO/IEC 20000</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Internationaler Standard  für ITSM</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Anforderungen an ein Service Management System (SMS)</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p>
                      <a:pPr>
                        <a:lnSpc>
                          <a:spcPct val="100000"/>
                        </a:lnSpc>
                      </a:pP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Entwickelt durch ein Joint Committee (JTC) von ISO und IEC</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Auf Basis von ITIL, BS 15000</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Auditierbar, zertifizierbar</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1065240">
                <a:tc>
                  <a:txBody>
                    <a:bodyPr/>
                    <a:p>
                      <a:pPr>
                        <a:lnSpc>
                          <a:spcPct val="100000"/>
                        </a:lnSpc>
                      </a:pPr>
                      <a:r>
                        <a:rPr b="1" lang="de-DE" sz="1600" spc="-1" strike="noStrike">
                          <a:solidFill>
                            <a:srgbClr val="000000"/>
                          </a:solidFill>
                          <a:uFill>
                            <a:solidFill>
                              <a:srgbClr val="ffffff"/>
                            </a:solidFill>
                          </a:uFill>
                          <a:latin typeface="Calibri"/>
                        </a:rPr>
                        <a:t>Control Objectives for Information and Related Technologies (COBIT)</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Rahmenwerk für Governance und Management der Unternehmens-IT</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p>
                      <a:pPr>
                        <a:lnSpc>
                          <a:spcPct val="100000"/>
                        </a:lnSpc>
                      </a:pP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Entwickelt durch ISACA</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Kann z.B. mit ITIL und ISO/IEC 20000 kombiniert werden</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pic>
        <p:nvPicPr>
          <p:cNvPr id="329" name="Picture 2" descr=""/>
          <p:cNvPicPr/>
          <p:nvPr/>
        </p:nvPicPr>
        <p:blipFill>
          <a:blip r:embed="rId5"/>
          <a:srcRect l="0" t="7158" r="9677" b="7158"/>
          <a:stretch/>
        </p:blipFill>
        <p:spPr>
          <a:xfrm>
            <a:off x="263520" y="5268240"/>
            <a:ext cx="2007720" cy="875880"/>
          </a:xfrm>
          <a:prstGeom prst="rect">
            <a:avLst/>
          </a:prstGeom>
          <a:ln w="9360">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Zweck dieses Trainings</a:t>
            </a:r>
            <a:endParaRPr b="0" lang="en-US" sz="1800" spc="-1" strike="noStrike">
              <a:solidFill>
                <a:srgbClr val="000000"/>
              </a:solidFill>
              <a:uFill>
                <a:solidFill>
                  <a:srgbClr val="ffffff"/>
                </a:solidFill>
              </a:uFill>
              <a:latin typeface="Calibri"/>
            </a:endParaRPr>
          </a:p>
        </p:txBody>
      </p:sp>
      <p:sp>
        <p:nvSpPr>
          <p:cNvPr id="148" name="TextShape 2"/>
          <p:cNvSpPr txBox="1"/>
          <p:nvPr/>
        </p:nvSpPr>
        <p:spPr>
          <a:xfrm>
            <a:off x="457200" y="1696680"/>
            <a:ext cx="845460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Wiederholung der wichtigsten Foundation Inhalte zu (leichtgewichtigem) IT-Service-Management (ITSM)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Vertraut werden mit…</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den allgemeinen Aspekten von ITSM und dessen Umsetzung</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den erforderlichen Prozessen um Services gemäß FitSM effektiv zu planen und zu erbringen;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wichtigen Schnittstellen in einem SMS.</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Erreichen des </a:t>
            </a:r>
            <a:r>
              <a:rPr b="0" i="1" lang="en-US" sz="2800" spc="-1" strike="noStrike">
                <a:solidFill>
                  <a:srgbClr val="000000"/>
                </a:solidFill>
                <a:uFill>
                  <a:solidFill>
                    <a:srgbClr val="ffffff"/>
                  </a:solidFill>
                </a:uFill>
                <a:latin typeface="Calibri"/>
              </a:rPr>
              <a:t>Advanced level certificate in </a:t>
            </a:r>
            <a:r>
              <a:rPr b="0" i="1" lang="en-US" sz="2800" spc="-1" strike="noStrike">
                <a:solidFill>
                  <a:srgbClr val="000000"/>
                </a:solidFill>
                <a:uFill>
                  <a:solidFill>
                    <a:srgbClr val="ffffff"/>
                  </a:solidFill>
                </a:uFill>
                <a:latin typeface="Calibri"/>
              </a:rPr>
              <a:t>
</a:t>
            </a:r>
            <a:r>
              <a:rPr b="0" i="1" lang="en-US" sz="2800" spc="-1" strike="noStrike">
                <a:solidFill>
                  <a:srgbClr val="000000"/>
                </a:solidFill>
                <a:uFill>
                  <a:solidFill>
                    <a:srgbClr val="ffffff"/>
                  </a:solidFill>
                </a:uFill>
                <a:latin typeface="Calibri"/>
              </a:rPr>
              <a:t>service planning and delivery according to FitSM</a:t>
            </a:r>
            <a:endParaRPr b="0" lang="en-US" sz="2800" spc="-1" strike="noStrike">
              <a:solidFill>
                <a:srgbClr val="000000"/>
              </a:solidFill>
              <a:uFill>
                <a:solidFill>
                  <a:srgbClr val="ffffff"/>
                </a:solidFill>
              </a:uFill>
              <a:latin typeface="Calibri"/>
            </a:endParaRPr>
          </a:p>
          <a:p>
            <a:endParaRPr b="0" lang="en-US" sz="2800" spc="-1" strike="noStrike">
              <a:solidFill>
                <a:srgbClr val="000000"/>
              </a:solidFill>
              <a:uFill>
                <a:solidFill>
                  <a:srgbClr val="ffffff"/>
                </a:solidFill>
              </a:uFill>
              <a:latin typeface="Calibri"/>
            </a:endParaRPr>
          </a:p>
        </p:txBody>
      </p:sp>
      <p:sp>
        <p:nvSpPr>
          <p:cNvPr id="149" name="TextShape 3"/>
          <p:cNvSpPr txBox="1"/>
          <p:nvPr/>
        </p:nvSpPr>
        <p:spPr>
          <a:xfrm>
            <a:off x="6553080" y="6430680"/>
            <a:ext cx="2133360" cy="364680"/>
          </a:xfrm>
          <a:prstGeom prst="rect">
            <a:avLst/>
          </a:prstGeom>
          <a:noFill/>
          <a:ln>
            <a:noFill/>
          </a:ln>
        </p:spPr>
        <p:txBody>
          <a:bodyPr anchor="ctr"/>
          <a:p>
            <a:pPr algn="r">
              <a:lnSpc>
                <a:spcPct val="100000"/>
              </a:lnSpc>
            </a:pPr>
            <a:fld id="{F99FE3DC-6A8C-4B68-8FCB-A240EB015265}"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150" name="Grafik 12" descr=""/>
          <p:cNvPicPr/>
          <p:nvPr/>
        </p:nvPicPr>
        <p:blipFill>
          <a:blip r:embed="rId1"/>
          <a:stretch/>
        </p:blipFill>
        <p:spPr>
          <a:xfrm>
            <a:off x="8087400" y="4775760"/>
            <a:ext cx="979560" cy="1366920"/>
          </a:xfrm>
          <a:prstGeom prst="rect">
            <a:avLst/>
          </a:prstGeom>
          <a:ln w="9360">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0"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ISO 9000, ISO/IEC 27000, CMMI</a:t>
            </a:r>
            <a:endParaRPr b="0" lang="en-US" sz="1800" spc="-1" strike="noStrike">
              <a:solidFill>
                <a:srgbClr val="000000"/>
              </a:solidFill>
              <a:uFill>
                <a:solidFill>
                  <a:srgbClr val="ffffff"/>
                </a:solidFill>
              </a:uFill>
              <a:latin typeface="Calibri"/>
            </a:endParaRPr>
          </a:p>
        </p:txBody>
      </p:sp>
      <p:sp>
        <p:nvSpPr>
          <p:cNvPr id="331" name="TextShape 2"/>
          <p:cNvSpPr txBox="1"/>
          <p:nvPr/>
        </p:nvSpPr>
        <p:spPr>
          <a:xfrm>
            <a:off x="6553080" y="6430680"/>
            <a:ext cx="2133360" cy="364680"/>
          </a:xfrm>
          <a:prstGeom prst="rect">
            <a:avLst/>
          </a:prstGeom>
          <a:noFill/>
          <a:ln>
            <a:noFill/>
          </a:ln>
        </p:spPr>
        <p:txBody>
          <a:bodyPr anchor="ctr"/>
          <a:p>
            <a:pPr algn="r">
              <a:lnSpc>
                <a:spcPct val="100000"/>
              </a:lnSpc>
            </a:pPr>
            <a:fld id="{5224BE08-8459-4D5E-ACF3-2E6617CA113C}"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332" name="Picture 2" descr=""/>
          <p:cNvPicPr/>
          <p:nvPr/>
        </p:nvPicPr>
        <p:blipFill>
          <a:blip r:embed="rId1"/>
          <a:stretch/>
        </p:blipFill>
        <p:spPr>
          <a:xfrm>
            <a:off x="817920" y="3587400"/>
            <a:ext cx="805680" cy="1059120"/>
          </a:xfrm>
          <a:prstGeom prst="rect">
            <a:avLst/>
          </a:prstGeom>
          <a:ln w="9360">
            <a:noFill/>
          </a:ln>
        </p:spPr>
      </p:pic>
      <p:pic>
        <p:nvPicPr>
          <p:cNvPr id="333" name="Picture 2" descr=""/>
          <p:cNvPicPr/>
          <p:nvPr/>
        </p:nvPicPr>
        <p:blipFill>
          <a:blip r:embed="rId2"/>
          <a:stretch/>
        </p:blipFill>
        <p:spPr>
          <a:xfrm>
            <a:off x="802080" y="3603240"/>
            <a:ext cx="805680" cy="1058400"/>
          </a:xfrm>
          <a:prstGeom prst="rect">
            <a:avLst/>
          </a:prstGeom>
          <a:ln w="9360">
            <a:noFill/>
          </a:ln>
        </p:spPr>
      </p:pic>
      <p:pic>
        <p:nvPicPr>
          <p:cNvPr id="334" name="Picture 2" descr=""/>
          <p:cNvPicPr/>
          <p:nvPr/>
        </p:nvPicPr>
        <p:blipFill>
          <a:blip r:embed="rId3"/>
          <a:stretch/>
        </p:blipFill>
        <p:spPr>
          <a:xfrm>
            <a:off x="784080" y="3623760"/>
            <a:ext cx="805680" cy="1058400"/>
          </a:xfrm>
          <a:prstGeom prst="rect">
            <a:avLst/>
          </a:prstGeom>
          <a:ln w="9360">
            <a:noFill/>
          </a:ln>
        </p:spPr>
      </p:pic>
      <p:sp>
        <p:nvSpPr>
          <p:cNvPr id="335" name="CustomShape 3"/>
          <p:cNvSpPr/>
          <p:nvPr/>
        </p:nvSpPr>
        <p:spPr>
          <a:xfrm>
            <a:off x="285840" y="3928680"/>
            <a:ext cx="1861920" cy="456120"/>
          </a:xfrm>
          <a:prstGeom prst="rect">
            <a:avLst/>
          </a:prstGeom>
          <a:noFill/>
          <a:ln w="9360">
            <a:noFill/>
          </a:ln>
        </p:spPr>
        <p:style>
          <a:lnRef idx="0"/>
          <a:fillRef idx="0"/>
          <a:effectRef idx="0"/>
          <a:fontRef idx="minor"/>
        </p:style>
        <p:txBody>
          <a:bodyPr wrap="none" lIns="90000" rIns="90000" tIns="45000" bIns="45000"/>
          <a:p>
            <a:pPr>
              <a:lnSpc>
                <a:spcPct val="100000"/>
              </a:lnSpc>
            </a:pPr>
            <a:r>
              <a:rPr b="1" lang="de-DE" sz="2400" spc="-1" strike="noStrike">
                <a:solidFill>
                  <a:srgbClr val="000000"/>
                </a:solidFill>
                <a:uFill>
                  <a:solidFill>
                    <a:srgbClr val="ffffff"/>
                  </a:solidFill>
                </a:uFill>
                <a:latin typeface="Arial Narrow"/>
              </a:rPr>
              <a:t>ISO/IEC 27000</a:t>
            </a:r>
            <a:endParaRPr b="0" lang="de-DE" sz="1800" spc="-1" strike="noStrike">
              <a:solidFill>
                <a:srgbClr val="000000"/>
              </a:solidFill>
              <a:uFill>
                <a:solidFill>
                  <a:srgbClr val="ffffff"/>
                </a:solidFill>
              </a:uFill>
              <a:latin typeface="Arial"/>
            </a:endParaRPr>
          </a:p>
        </p:txBody>
      </p:sp>
      <p:graphicFrame>
        <p:nvGraphicFramePr>
          <p:cNvPr id="336" name="Table 4"/>
          <p:cNvGraphicFramePr/>
          <p:nvPr/>
        </p:nvGraphicFramePr>
        <p:xfrm>
          <a:off x="2417760" y="1689840"/>
          <a:ext cx="6314760" cy="3806280"/>
        </p:xfrm>
        <a:graphic>
          <a:graphicData uri="http://schemas.openxmlformats.org/drawingml/2006/table">
            <a:tbl>
              <a:tblPr/>
              <a:tblGrid>
                <a:gridCol w="3541680"/>
                <a:gridCol w="2773080"/>
              </a:tblGrid>
              <a:tr h="1551960">
                <a:tc>
                  <a:txBody>
                    <a:bodyPr/>
                    <a:p>
                      <a:pPr>
                        <a:lnSpc>
                          <a:spcPct val="100000"/>
                        </a:lnSpc>
                      </a:pPr>
                      <a:r>
                        <a:rPr b="1" lang="de-DE" sz="1600" spc="-1" strike="noStrike">
                          <a:solidFill>
                            <a:srgbClr val="000000"/>
                          </a:solidFill>
                          <a:uFill>
                            <a:solidFill>
                              <a:srgbClr val="ffffff"/>
                            </a:solidFill>
                          </a:uFill>
                          <a:latin typeface="Calibri"/>
                        </a:rPr>
                        <a:t>ISO 9000</a:t>
                      </a:r>
                      <a:endParaRPr b="0" lang="de-DE" sz="1800" spc="-1" strike="noStrike">
                        <a:solidFill>
                          <a:srgbClr val="000000"/>
                        </a:solidFill>
                        <a:uFill>
                          <a:solidFill>
                            <a:srgbClr val="ffffff"/>
                          </a:solidFill>
                        </a:uFill>
                        <a:latin typeface="Arial"/>
                      </a:endParaRPr>
                    </a:p>
                    <a:p>
                      <a:pPr indent="9216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Internationaler Standard für Qualitätsmanagement</a:t>
                      </a:r>
                      <a:endParaRPr b="0" lang="de-DE" sz="1800" spc="-1" strike="noStrike">
                        <a:solidFill>
                          <a:srgbClr val="000000"/>
                        </a:solidFill>
                        <a:uFill>
                          <a:solidFill>
                            <a:srgbClr val="ffffff"/>
                          </a:solidFill>
                        </a:uFill>
                        <a:latin typeface="Arial"/>
                      </a:endParaRPr>
                    </a:p>
                    <a:p>
                      <a:pPr indent="9216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Qualitätsmanagementprinzipien</a:t>
                      </a:r>
                      <a:endParaRPr b="0" lang="de-DE" sz="1800" spc="-1" strike="noStrike">
                        <a:solidFill>
                          <a:srgbClr val="000000"/>
                        </a:solidFill>
                        <a:uFill>
                          <a:solidFill>
                            <a:srgbClr val="ffffff"/>
                          </a:solidFill>
                        </a:uFill>
                        <a:latin typeface="Arial"/>
                      </a:endParaRPr>
                    </a:p>
                    <a:p>
                      <a:pPr indent="9216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Anforderungen an ein Qualitätsmanagementsystem</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p>
                      <a:pPr>
                        <a:lnSpc>
                          <a:spcPct val="100000"/>
                        </a:lnSpc>
                      </a:pPr>
                      <a:endParaRPr b="0" lang="de-DE" sz="1800" spc="-1" strike="noStrike">
                        <a:solidFill>
                          <a:srgbClr val="000000"/>
                        </a:solidFill>
                        <a:uFill>
                          <a:solidFill>
                            <a:srgbClr val="ffffff"/>
                          </a:solidFill>
                        </a:uFill>
                        <a:latin typeface="Arial"/>
                      </a:endParaRPr>
                    </a:p>
                    <a:p>
                      <a:pPr indent="9216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Anwendbar auf alle Organisationen und Branchen</a:t>
                      </a:r>
                      <a:endParaRPr b="0" lang="de-DE" sz="1800" spc="-1" strike="noStrike">
                        <a:solidFill>
                          <a:srgbClr val="000000"/>
                        </a:solidFill>
                        <a:uFill>
                          <a:solidFill>
                            <a:srgbClr val="ffffff"/>
                          </a:solidFill>
                        </a:uFill>
                        <a:latin typeface="Arial"/>
                      </a:endParaRPr>
                    </a:p>
                    <a:p>
                      <a:pPr indent="9216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Auditierbar, zertifizierbar</a:t>
                      </a:r>
                      <a:endParaRPr b="0" lang="de-DE" sz="1800" spc="-1" strike="noStrike">
                        <a:solidFill>
                          <a:srgbClr val="000000"/>
                        </a:solidFill>
                        <a:uFill>
                          <a:solidFill>
                            <a:srgbClr val="ffffff"/>
                          </a:solidFill>
                        </a:uFill>
                        <a:latin typeface="Arial"/>
                      </a:endParaRPr>
                    </a:p>
                    <a:p>
                      <a:pPr indent="9216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Mehrere Dokumente</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1795320">
                <a:tc>
                  <a:txBody>
                    <a:bodyPr/>
                    <a:p>
                      <a:pPr>
                        <a:lnSpc>
                          <a:spcPct val="100000"/>
                        </a:lnSpc>
                      </a:pPr>
                      <a:r>
                        <a:rPr b="1" lang="de-DE" sz="1600" spc="-1" strike="noStrike">
                          <a:solidFill>
                            <a:srgbClr val="000000"/>
                          </a:solidFill>
                          <a:uFill>
                            <a:solidFill>
                              <a:srgbClr val="ffffff"/>
                            </a:solidFill>
                          </a:uFill>
                          <a:latin typeface="Calibri"/>
                        </a:rPr>
                        <a:t>ISO/IEC 27000</a:t>
                      </a:r>
                      <a:endParaRPr b="0" lang="de-DE" sz="1800" spc="-1" strike="noStrike">
                        <a:solidFill>
                          <a:srgbClr val="000000"/>
                        </a:solidFill>
                        <a:uFill>
                          <a:solidFill>
                            <a:srgbClr val="ffffff"/>
                          </a:solidFill>
                        </a:uFill>
                        <a:latin typeface="Arial"/>
                      </a:endParaRPr>
                    </a:p>
                    <a:p>
                      <a:pPr indent="9216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Internationaler Standard  für Informationssicherheits-Management</a:t>
                      </a:r>
                      <a:endParaRPr b="0" lang="de-DE" sz="1800" spc="-1" strike="noStrike">
                        <a:solidFill>
                          <a:srgbClr val="000000"/>
                        </a:solidFill>
                        <a:uFill>
                          <a:solidFill>
                            <a:srgbClr val="ffffff"/>
                          </a:solidFill>
                        </a:uFill>
                        <a:latin typeface="Arial"/>
                      </a:endParaRPr>
                    </a:p>
                    <a:p>
                      <a:pPr indent="9216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Anforderungen an ein Informationssicherheits-Managementsystem (ISMS)</a:t>
                      </a:r>
                      <a:endParaRPr b="0" lang="de-DE" sz="1800" spc="-1" strike="noStrike">
                        <a:solidFill>
                          <a:srgbClr val="000000"/>
                        </a:solidFill>
                        <a:uFill>
                          <a:solidFill>
                            <a:srgbClr val="ffffff"/>
                          </a:solidFill>
                        </a:uFill>
                        <a:latin typeface="Arial"/>
                      </a:endParaRPr>
                    </a:p>
                    <a:p>
                      <a:pPr indent="9216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Mehr als 100 Sicherheitsmaßnahmen</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p>
                      <a:pPr>
                        <a:lnSpc>
                          <a:spcPct val="100000"/>
                        </a:lnSpc>
                      </a:pPr>
                      <a:endParaRPr b="0" lang="de-DE" sz="1800" spc="-1" strike="noStrike">
                        <a:solidFill>
                          <a:srgbClr val="000000"/>
                        </a:solidFill>
                        <a:uFill>
                          <a:solidFill>
                            <a:srgbClr val="ffffff"/>
                          </a:solidFill>
                        </a:uFill>
                        <a:latin typeface="Arial"/>
                      </a:endParaRPr>
                    </a:p>
                    <a:p>
                      <a:pPr indent="9216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Anwendbar auf alle Organisationen und Branchen</a:t>
                      </a:r>
                      <a:endParaRPr b="0" lang="de-DE" sz="1800" spc="-1" strike="noStrike">
                        <a:solidFill>
                          <a:srgbClr val="000000"/>
                        </a:solidFill>
                        <a:uFill>
                          <a:solidFill>
                            <a:srgbClr val="ffffff"/>
                          </a:solidFill>
                        </a:uFill>
                        <a:latin typeface="Arial"/>
                      </a:endParaRPr>
                    </a:p>
                    <a:p>
                      <a:pPr indent="9216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Auditierbar, zertifizierbar</a:t>
                      </a:r>
                      <a:endParaRPr b="0" lang="de-DE" sz="1800" spc="-1" strike="noStrike">
                        <a:solidFill>
                          <a:srgbClr val="000000"/>
                        </a:solidFill>
                        <a:uFill>
                          <a:solidFill>
                            <a:srgbClr val="ffffff"/>
                          </a:solidFill>
                        </a:uFill>
                        <a:latin typeface="Arial"/>
                      </a:endParaRPr>
                    </a:p>
                    <a:p>
                      <a:pPr indent="9216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Basiert auf BS 7799</a:t>
                      </a:r>
                      <a:endParaRPr b="0" lang="de-DE" sz="1800" spc="-1" strike="noStrike">
                        <a:solidFill>
                          <a:srgbClr val="000000"/>
                        </a:solidFill>
                        <a:uFill>
                          <a:solidFill>
                            <a:srgbClr val="ffffff"/>
                          </a:solidFill>
                        </a:uFill>
                        <a:latin typeface="Arial"/>
                      </a:endParaRPr>
                    </a:p>
                    <a:p>
                      <a:pPr indent="9216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Mehrere Dokumente</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821880">
                <a:tc>
                  <a:txBody>
                    <a:bodyPr/>
                    <a:p>
                      <a:pPr>
                        <a:lnSpc>
                          <a:spcPct val="100000"/>
                        </a:lnSpc>
                      </a:pPr>
                      <a:r>
                        <a:rPr b="1" lang="de-DE" sz="1600" spc="-1" strike="noStrike">
                          <a:solidFill>
                            <a:srgbClr val="000000"/>
                          </a:solidFill>
                          <a:uFill>
                            <a:solidFill>
                              <a:srgbClr val="ffffff"/>
                            </a:solidFill>
                          </a:uFill>
                          <a:latin typeface="Calibri"/>
                        </a:rPr>
                        <a:t>Capability Maturity Model Integration</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Reife- und Fähigkeitsmodell</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ea typeface="ＭＳ Ｐゴシック"/>
                        </a:rPr>
                        <a:t> </a:t>
                      </a:r>
                      <a:r>
                        <a:rPr b="0" lang="de-DE" sz="1600" spc="-1" strike="noStrike">
                          <a:solidFill>
                            <a:srgbClr val="000000"/>
                          </a:solidFill>
                          <a:uFill>
                            <a:solidFill>
                              <a:srgbClr val="ffffff"/>
                            </a:solidFill>
                          </a:uFill>
                          <a:latin typeface="Calibri"/>
                          <a:ea typeface="ＭＳ Ｐゴシック"/>
                        </a:rPr>
                        <a:t>Organisatorische Reifebewertung</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p>
                      <a:pPr indent="9216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Entwickelt von </a:t>
                      </a:r>
                      <a:r>
                        <a:rPr b="0" lang="de-DE" sz="1600" spc="-1" strike="noStrike">
                          <a:solidFill>
                            <a:srgbClr val="000000"/>
                          </a:solidFill>
                          <a:uFill>
                            <a:solidFill>
                              <a:srgbClr val="ffffff"/>
                            </a:solidFill>
                          </a:uFill>
                          <a:latin typeface="Calibri"/>
                          <a:ea typeface="ＭＳ Ｐゴシック"/>
                        </a:rPr>
                        <a:t>SEI (Software Engineering Institute), Carnegie Mellon University</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pic>
        <p:nvPicPr>
          <p:cNvPr id="337" name="Picture 2" descr=""/>
          <p:cNvPicPr/>
          <p:nvPr/>
        </p:nvPicPr>
        <p:blipFill>
          <a:blip r:embed="rId4"/>
          <a:stretch/>
        </p:blipFill>
        <p:spPr>
          <a:xfrm>
            <a:off x="816120" y="1914840"/>
            <a:ext cx="805680" cy="1059120"/>
          </a:xfrm>
          <a:prstGeom prst="rect">
            <a:avLst/>
          </a:prstGeom>
          <a:ln w="9360">
            <a:noFill/>
          </a:ln>
        </p:spPr>
      </p:pic>
      <p:pic>
        <p:nvPicPr>
          <p:cNvPr id="338" name="Picture 2" descr=""/>
          <p:cNvPicPr/>
          <p:nvPr/>
        </p:nvPicPr>
        <p:blipFill>
          <a:blip r:embed="rId5"/>
          <a:stretch/>
        </p:blipFill>
        <p:spPr>
          <a:xfrm>
            <a:off x="800280" y="1930680"/>
            <a:ext cx="805680" cy="1058400"/>
          </a:xfrm>
          <a:prstGeom prst="rect">
            <a:avLst/>
          </a:prstGeom>
          <a:ln w="9360">
            <a:noFill/>
          </a:ln>
        </p:spPr>
      </p:pic>
      <p:pic>
        <p:nvPicPr>
          <p:cNvPr id="339" name="Picture 2" descr=""/>
          <p:cNvPicPr/>
          <p:nvPr/>
        </p:nvPicPr>
        <p:blipFill>
          <a:blip r:embed="rId6"/>
          <a:stretch/>
        </p:blipFill>
        <p:spPr>
          <a:xfrm>
            <a:off x="782280" y="1951200"/>
            <a:ext cx="805680" cy="1058400"/>
          </a:xfrm>
          <a:prstGeom prst="rect">
            <a:avLst/>
          </a:prstGeom>
          <a:ln w="9360">
            <a:noFill/>
          </a:ln>
        </p:spPr>
      </p:pic>
      <p:sp>
        <p:nvSpPr>
          <p:cNvPr id="340" name="CustomShape 5"/>
          <p:cNvSpPr/>
          <p:nvPr/>
        </p:nvSpPr>
        <p:spPr>
          <a:xfrm>
            <a:off x="555120" y="2256120"/>
            <a:ext cx="1237320" cy="456120"/>
          </a:xfrm>
          <a:prstGeom prst="rect">
            <a:avLst/>
          </a:prstGeom>
          <a:noFill/>
          <a:ln w="9360">
            <a:noFill/>
          </a:ln>
        </p:spPr>
        <p:style>
          <a:lnRef idx="0"/>
          <a:fillRef idx="0"/>
          <a:effectRef idx="0"/>
          <a:fontRef idx="minor"/>
        </p:style>
        <p:txBody>
          <a:bodyPr wrap="none" lIns="90000" rIns="90000" tIns="45000" bIns="45000"/>
          <a:p>
            <a:pPr>
              <a:lnSpc>
                <a:spcPct val="100000"/>
              </a:lnSpc>
            </a:pPr>
            <a:r>
              <a:rPr b="1" lang="de-DE" sz="2400" spc="-1" strike="noStrike">
                <a:solidFill>
                  <a:srgbClr val="000000"/>
                </a:solidFill>
                <a:uFill>
                  <a:solidFill>
                    <a:srgbClr val="ffffff"/>
                  </a:solidFill>
                </a:uFill>
                <a:latin typeface="Arial Narrow"/>
              </a:rPr>
              <a:t>ISO 9000</a:t>
            </a:r>
            <a:endParaRPr b="0" lang="de-DE" sz="1800" spc="-1" strike="noStrike">
              <a:solidFill>
                <a:srgbClr val="000000"/>
              </a:solidFill>
              <a:uFill>
                <a:solidFill>
                  <a:srgbClr val="ffffff"/>
                </a:solidFill>
              </a:uFill>
              <a:latin typeface="Arial"/>
            </a:endParaRPr>
          </a:p>
        </p:txBody>
      </p:sp>
      <p:pic>
        <p:nvPicPr>
          <p:cNvPr id="341" name="Picture 2" descr=""/>
          <p:cNvPicPr/>
          <p:nvPr/>
        </p:nvPicPr>
        <p:blipFill>
          <a:blip r:embed="rId7"/>
          <a:stretch/>
        </p:blipFill>
        <p:spPr>
          <a:xfrm>
            <a:off x="459000" y="5118480"/>
            <a:ext cx="1523520" cy="1238040"/>
          </a:xfrm>
          <a:prstGeom prst="rect">
            <a:avLst/>
          </a:prstGeom>
          <a:ln>
            <a:noFill/>
          </a:ln>
        </p:spPr>
      </p:pic>
    </p:spTree>
  </p:cSld>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ITSM: Vorteile und Risiken in der Praxis</a:t>
            </a:r>
            <a:endParaRPr b="0" lang="en-US" sz="1800" spc="-1" strike="noStrike">
              <a:solidFill>
                <a:srgbClr val="000000"/>
              </a:solidFill>
              <a:uFill>
                <a:solidFill>
                  <a:srgbClr val="ffffff"/>
                </a:solidFill>
              </a:uFill>
              <a:latin typeface="Calibri"/>
            </a:endParaRPr>
          </a:p>
        </p:txBody>
      </p:sp>
      <p:sp>
        <p:nvSpPr>
          <p:cNvPr id="343" name="TextShape 2"/>
          <p:cNvSpPr txBox="1"/>
          <p:nvPr/>
        </p:nvSpPr>
        <p:spPr>
          <a:xfrm>
            <a:off x="6553080" y="6430680"/>
            <a:ext cx="2133360" cy="364680"/>
          </a:xfrm>
          <a:prstGeom prst="rect">
            <a:avLst/>
          </a:prstGeom>
          <a:noFill/>
          <a:ln>
            <a:noFill/>
          </a:ln>
        </p:spPr>
        <p:txBody>
          <a:bodyPr anchor="ctr"/>
          <a:p>
            <a:pPr algn="r">
              <a:lnSpc>
                <a:spcPct val="100000"/>
              </a:lnSpc>
            </a:pPr>
            <a:fld id="{74085A8D-CE49-4D9A-8B83-2C124B0D60C9}"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344" name="TextShape 3"/>
          <p:cNvSpPr txBox="1"/>
          <p:nvPr/>
        </p:nvSpPr>
        <p:spPr>
          <a:xfrm>
            <a:off x="352800" y="1729440"/>
            <a:ext cx="8401320" cy="4737600"/>
          </a:xfrm>
          <a:prstGeom prst="rect">
            <a:avLst/>
          </a:prstGeom>
          <a:noFill/>
          <a:ln>
            <a:noFill/>
          </a:ln>
        </p:spPr>
        <p:txBody>
          <a:bodyPr/>
          <a:p>
            <a:pPr>
              <a:lnSpc>
                <a:spcPct val="100000"/>
              </a:lnSpc>
            </a:pPr>
            <a:r>
              <a:rPr b="1" lang="en-US" sz="2000" spc="-1" strike="noStrike">
                <a:solidFill>
                  <a:srgbClr val="000000"/>
                </a:solidFill>
                <a:uFill>
                  <a:solidFill>
                    <a:srgbClr val="ffffff"/>
                  </a:solidFill>
                </a:uFill>
                <a:latin typeface="Calibri"/>
                <a:ea typeface="ＭＳ Ｐゴシック"/>
              </a:rPr>
              <a:t>Typische Vorteile (Auszug):</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b050"/>
              </a:buClr>
              <a:buFont typeface="Arial Black"/>
              <a:buChar char="+"/>
            </a:pPr>
            <a:r>
              <a:rPr b="0" lang="en-US" sz="1800" spc="-1" strike="noStrike">
                <a:solidFill>
                  <a:srgbClr val="000000"/>
                </a:solidFill>
                <a:uFill>
                  <a:solidFill>
                    <a:srgbClr val="ffffff"/>
                  </a:solidFill>
                </a:uFill>
                <a:latin typeface="Calibri"/>
                <a:ea typeface="ＭＳ Ｐゴシック"/>
              </a:rPr>
              <a:t>Wiederholbarkeit der gewünschten Ergebnisse</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b050"/>
              </a:buClr>
              <a:buFont typeface="Arial Black"/>
              <a:buChar char="+"/>
            </a:pPr>
            <a:r>
              <a:rPr b="0" lang="en-US" sz="1800" spc="-1" strike="noStrike">
                <a:solidFill>
                  <a:srgbClr val="000000"/>
                </a:solidFill>
                <a:uFill>
                  <a:solidFill>
                    <a:srgbClr val="ffffff"/>
                  </a:solidFill>
                </a:uFill>
                <a:latin typeface="Calibri"/>
                <a:ea typeface="ＭＳ Ｐゴシック"/>
              </a:rPr>
              <a:t>Höhere Effektivität und Effizienz</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b050"/>
              </a:buClr>
              <a:buFont typeface="Arial Black"/>
              <a:buChar char="+"/>
            </a:pPr>
            <a:r>
              <a:rPr b="0" lang="en-US" sz="1800" spc="-1" strike="noStrike">
                <a:solidFill>
                  <a:srgbClr val="000000"/>
                </a:solidFill>
                <a:uFill>
                  <a:solidFill>
                    <a:srgbClr val="ffffff"/>
                  </a:solidFill>
                </a:uFill>
                <a:latin typeface="Calibri"/>
                <a:ea typeface="ＭＳ Ｐゴシック"/>
              </a:rPr>
              <a:t>Kundenorientierung, Ausrichtung der IT an ihren Kunden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b050"/>
              </a:buClr>
              <a:buFont typeface="Arial Black"/>
              <a:buChar char="+"/>
            </a:pPr>
            <a:r>
              <a:rPr b="0" lang="en-US" sz="1800" spc="-1" strike="noStrike">
                <a:solidFill>
                  <a:srgbClr val="000000"/>
                </a:solidFill>
                <a:uFill>
                  <a:solidFill>
                    <a:srgbClr val="ffffff"/>
                  </a:solidFill>
                </a:uFill>
                <a:latin typeface="Calibri"/>
                <a:ea typeface="ＭＳ Ｐゴシック"/>
              </a:rPr>
              <a:t>Verbesserter Ruf</a:t>
            </a:r>
            <a:endParaRPr b="0" lang="en-US" sz="20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a:lnSpc>
                <a:spcPct val="100000"/>
              </a:lnSpc>
            </a:pPr>
            <a:r>
              <a:rPr b="1" lang="en-US" sz="2000" spc="-1" strike="noStrike">
                <a:solidFill>
                  <a:srgbClr val="000000"/>
                </a:solidFill>
                <a:uFill>
                  <a:solidFill>
                    <a:srgbClr val="ffffff"/>
                  </a:solidFill>
                </a:uFill>
                <a:latin typeface="Calibri"/>
                <a:ea typeface="ＭＳ Ｐゴシック"/>
              </a:rPr>
              <a:t>Mögliche Risiken (Auszug):</a:t>
            </a:r>
            <a:endParaRPr b="0" lang="en-US" sz="2800" spc="-1" strike="noStrike">
              <a:solidFill>
                <a:srgbClr val="000000"/>
              </a:solidFill>
              <a:uFill>
                <a:solidFill>
                  <a:srgbClr val="ffffff"/>
                </a:solidFill>
              </a:uFill>
              <a:latin typeface="Calibri"/>
            </a:endParaRPr>
          </a:p>
          <a:p>
            <a:pPr lvl="1" marL="743040" indent="-285480">
              <a:lnSpc>
                <a:spcPct val="100000"/>
              </a:lnSpc>
              <a:buClr>
                <a:srgbClr val="ff0000"/>
              </a:buClr>
              <a:buFont typeface="Arial Black"/>
              <a:buChar char="−"/>
            </a:pPr>
            <a:r>
              <a:rPr b="0" lang="en-US" sz="1800" spc="-1" strike="noStrike">
                <a:solidFill>
                  <a:srgbClr val="000000"/>
                </a:solidFill>
                <a:uFill>
                  <a:solidFill>
                    <a:srgbClr val="ffffff"/>
                  </a:solidFill>
                </a:uFill>
                <a:latin typeface="Calibri"/>
                <a:ea typeface="ＭＳ Ｐゴシック"/>
              </a:rPr>
              <a:t>Prozesse und Verfahren können zu bürokratisch werden, mehr Papierkram</a:t>
            </a:r>
            <a:endParaRPr b="0" lang="en-US" sz="2000" spc="-1" strike="noStrike">
              <a:solidFill>
                <a:srgbClr val="000000"/>
              </a:solidFill>
              <a:uFill>
                <a:solidFill>
                  <a:srgbClr val="ffffff"/>
                </a:solidFill>
              </a:uFill>
              <a:latin typeface="Calibri"/>
            </a:endParaRPr>
          </a:p>
          <a:p>
            <a:pPr lvl="1" marL="743040" indent="-285480">
              <a:lnSpc>
                <a:spcPct val="100000"/>
              </a:lnSpc>
              <a:buClr>
                <a:srgbClr val="ff0000"/>
              </a:buClr>
              <a:buFont typeface="Arial Black"/>
              <a:buChar char="−"/>
            </a:pPr>
            <a:r>
              <a:rPr b="0" lang="en-US" sz="1800" spc="-1" strike="noStrike">
                <a:solidFill>
                  <a:srgbClr val="000000"/>
                </a:solidFill>
                <a:uFill>
                  <a:solidFill>
                    <a:srgbClr val="ffffff"/>
                  </a:solidFill>
                </a:uFill>
                <a:latin typeface="Calibri"/>
                <a:ea typeface="ＭＳ Ｐゴシック"/>
              </a:rPr>
              <a:t>Niedrigere Effektivität und Effizienz, wenn…</a:t>
            </a:r>
            <a:endParaRPr b="0" lang="en-US" sz="2000" spc="-1" strike="noStrike">
              <a:solidFill>
                <a:srgbClr val="000000"/>
              </a:solidFill>
              <a:uFill>
                <a:solidFill>
                  <a:srgbClr val="ffffff"/>
                </a:solidFill>
              </a:uFill>
              <a:latin typeface="Calibri"/>
            </a:endParaRPr>
          </a:p>
          <a:p>
            <a:pPr lvl="2" marL="1143000" indent="-228240">
              <a:lnSpc>
                <a:spcPct val="100000"/>
              </a:lnSpc>
              <a:buClr>
                <a:srgbClr val="ff0000"/>
              </a:buClr>
              <a:buFont typeface="Arial Black"/>
              <a:buChar char="−"/>
            </a:pPr>
            <a:r>
              <a:rPr b="0" lang="en-US" sz="1800" spc="-1" strike="noStrike">
                <a:solidFill>
                  <a:srgbClr val="000000"/>
                </a:solidFill>
                <a:uFill>
                  <a:solidFill>
                    <a:srgbClr val="ffffff"/>
                  </a:solidFill>
                </a:uFill>
                <a:latin typeface="Calibri"/>
                <a:ea typeface="ＭＳ Ｐゴシック"/>
              </a:rPr>
              <a:t>sich Mitarbeiter nicht der Prozesse und Maßnahmen bewusst sind oder das System nicht akzeptieren</a:t>
            </a:r>
            <a:endParaRPr b="0" lang="en-US" sz="1800" spc="-1" strike="noStrike">
              <a:solidFill>
                <a:srgbClr val="000000"/>
              </a:solidFill>
              <a:uFill>
                <a:solidFill>
                  <a:srgbClr val="ffffff"/>
                </a:solidFill>
              </a:uFill>
              <a:latin typeface="Calibri"/>
            </a:endParaRPr>
          </a:p>
          <a:p>
            <a:pPr lvl="2" marL="1143000" indent="-228240">
              <a:lnSpc>
                <a:spcPct val="100000"/>
              </a:lnSpc>
              <a:buClr>
                <a:srgbClr val="ff0000"/>
              </a:buClr>
              <a:buFont typeface="Arial Black"/>
              <a:buChar char="−"/>
            </a:pPr>
            <a:r>
              <a:rPr b="0" lang="en-US" sz="1800" spc="-1" strike="noStrike">
                <a:solidFill>
                  <a:srgbClr val="000000"/>
                </a:solidFill>
                <a:uFill>
                  <a:solidFill>
                    <a:srgbClr val="ffffff"/>
                  </a:solidFill>
                </a:uFill>
                <a:latin typeface="Calibri"/>
                <a:ea typeface="ＭＳ Ｐゴシック"/>
              </a:rPr>
              <a:t>das Top-Management keine klare Bekenntnis und die damit verbundenen Aktionen zeigt</a:t>
            </a:r>
            <a:endParaRPr b="0" lang="en-US" sz="1800" spc="-1" strike="noStrike">
              <a:solidFill>
                <a:srgbClr val="000000"/>
              </a:solidFill>
              <a:uFill>
                <a:solidFill>
                  <a:srgbClr val="ffffff"/>
                </a:solidFill>
              </a:uFill>
              <a:latin typeface="Calibri"/>
            </a:endParaRPr>
          </a:p>
          <a:p>
            <a:pPr lvl="2" marL="1143000" indent="-228240">
              <a:lnSpc>
                <a:spcPct val="100000"/>
              </a:lnSpc>
              <a:buClr>
                <a:srgbClr val="ff0000"/>
              </a:buClr>
              <a:buFont typeface="Arial Black"/>
              <a:buChar char="−"/>
            </a:pPr>
            <a:r>
              <a:rPr b="0" lang="en-US" sz="1800" spc="-1" strike="noStrike">
                <a:solidFill>
                  <a:srgbClr val="000000"/>
                </a:solidFill>
                <a:uFill>
                  <a:solidFill>
                    <a:srgbClr val="ffffff"/>
                  </a:solidFill>
                </a:uFill>
                <a:latin typeface="Calibri"/>
                <a:ea typeface="ＭＳ Ｐゴシック"/>
              </a:rPr>
              <a:t>Prozesse umgangen werden</a:t>
            </a:r>
            <a:endParaRPr b="0" lang="en-US" sz="1800" spc="-1" strike="noStrike">
              <a:solidFill>
                <a:srgbClr val="000000"/>
              </a:solidFill>
              <a:uFill>
                <a:solidFill>
                  <a:srgbClr val="ffffff"/>
                </a:solidFill>
              </a:uFill>
              <a:latin typeface="Calibri"/>
            </a:endParaRPr>
          </a:p>
        </p:txBody>
      </p:sp>
    </p:spTree>
  </p:cSld>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5"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Herausforderungen in föderierten IT Infrastrukturen</a:t>
            </a:r>
            <a:endParaRPr b="0" lang="en-US" sz="1800" spc="-1" strike="noStrike">
              <a:solidFill>
                <a:srgbClr val="000000"/>
              </a:solidFill>
              <a:uFill>
                <a:solidFill>
                  <a:srgbClr val="ffffff"/>
                </a:solidFill>
              </a:uFill>
              <a:latin typeface="Calibri"/>
            </a:endParaRPr>
          </a:p>
        </p:txBody>
      </p:sp>
      <p:sp>
        <p:nvSpPr>
          <p:cNvPr id="346"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Traditionelle IT-Service-Management Praktiken…</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gehen von einer zentralen Kontrolle aller Service Management Prozesse durch einen Service-Provider aus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adressieren kaum kooperative Ansätze zur Service Erbringung </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Als Ergebnis: Die Anwendung von IT-Service-Management in einer föderierten Umgebung kann schwieriger sein, und nicht alle Konzepte / Ideen funktionieren</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Wichtig in einer föderierten Umgebung: Verständnis für die Rollen der einzelnen Föderationsmitglieder sowie für das Geschäftsmodell der Föderation</a:t>
            </a:r>
            <a:endParaRPr b="0" lang="en-US" sz="2800" spc="-1" strike="noStrike">
              <a:solidFill>
                <a:srgbClr val="000000"/>
              </a:solidFill>
              <a:uFill>
                <a:solidFill>
                  <a:srgbClr val="ffffff"/>
                </a:solidFill>
              </a:uFill>
              <a:latin typeface="Calibri"/>
            </a:endParaRPr>
          </a:p>
        </p:txBody>
      </p:sp>
      <p:sp>
        <p:nvSpPr>
          <p:cNvPr id="347" name="TextShape 3"/>
          <p:cNvSpPr txBox="1"/>
          <p:nvPr/>
        </p:nvSpPr>
        <p:spPr>
          <a:xfrm>
            <a:off x="6553080" y="6430680"/>
            <a:ext cx="2133360" cy="364680"/>
          </a:xfrm>
          <a:prstGeom prst="rect">
            <a:avLst/>
          </a:prstGeom>
          <a:noFill/>
          <a:ln>
            <a:noFill/>
          </a:ln>
        </p:spPr>
        <p:txBody>
          <a:bodyPr anchor="ctr"/>
          <a:p>
            <a:pPr algn="r">
              <a:lnSpc>
                <a:spcPct val="100000"/>
              </a:lnSpc>
            </a:pPr>
            <a:fld id="{B42D6D67-F2DE-4BD7-AD01-34BC44DB5DE7}"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Beispiele für Typen von Föderationen</a:t>
            </a:r>
            <a:endParaRPr b="0" lang="en-US" sz="1800" spc="-1" strike="noStrike">
              <a:solidFill>
                <a:srgbClr val="000000"/>
              </a:solidFill>
              <a:uFill>
                <a:solidFill>
                  <a:srgbClr val="ffffff"/>
                </a:solidFill>
              </a:uFill>
              <a:latin typeface="Calibri"/>
            </a:endParaRPr>
          </a:p>
        </p:txBody>
      </p:sp>
      <p:sp>
        <p:nvSpPr>
          <p:cNvPr id="349" name="CustomShape 2"/>
          <p:cNvSpPr/>
          <p:nvPr/>
        </p:nvSpPr>
        <p:spPr>
          <a:xfrm>
            <a:off x="4606920" y="1788480"/>
            <a:ext cx="2462040" cy="941760"/>
          </a:xfrm>
          <a:prstGeom prst="roundRect">
            <a:avLst>
              <a:gd name="adj" fmla="val 16667"/>
            </a:avLst>
          </a:prstGeom>
          <a:gradFill>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a:gradFill>
          <a:ln>
            <a:noFill/>
          </a:ln>
          <a:effectLst>
            <a:outerShdw blurRad="40000" dir="5400000" dist="23000" rotWithShape="0">
              <a:srgbClr val="000000">
                <a:alpha val="35000"/>
              </a:srgbClr>
            </a:outerShdw>
          </a:effectLst>
        </p:spPr>
        <p:style>
          <a:lnRef idx="0"/>
          <a:fillRef idx="0"/>
          <a:effectRef idx="2"/>
          <a:fontRef idx="minor"/>
        </p:style>
        <p:txBody>
          <a:bodyPr lIns="137520" tIns="91800" bIns="91440" anchor="ctr"/>
          <a:p>
            <a:pPr algn="ctr">
              <a:lnSpc>
                <a:spcPct val="90000"/>
              </a:lnSpc>
            </a:pPr>
            <a:r>
              <a:rPr b="0" lang="de-DE" sz="2400" spc="-1" strike="noStrike">
                <a:solidFill>
                  <a:srgbClr val="ffffff"/>
                </a:solidFill>
                <a:uFill>
                  <a:solidFill>
                    <a:srgbClr val="ffffff"/>
                  </a:solidFill>
                </a:uFill>
                <a:latin typeface="Calibri"/>
              </a:rPr>
              <a:t>Unsichtbare Koordination</a:t>
            </a:r>
            <a:endParaRPr b="0" lang="de-DE" sz="1800" spc="-1" strike="noStrike">
              <a:solidFill>
                <a:srgbClr val="000000"/>
              </a:solidFill>
              <a:uFill>
                <a:solidFill>
                  <a:srgbClr val="ffffff"/>
                </a:solidFill>
              </a:uFill>
              <a:latin typeface="Arial"/>
            </a:endParaRPr>
          </a:p>
        </p:txBody>
      </p:sp>
      <p:sp>
        <p:nvSpPr>
          <p:cNvPr id="350" name="CustomShape 3"/>
          <p:cNvSpPr/>
          <p:nvPr/>
        </p:nvSpPr>
        <p:spPr>
          <a:xfrm>
            <a:off x="4606920" y="2777760"/>
            <a:ext cx="2462040" cy="941760"/>
          </a:xfrm>
          <a:prstGeom prst="roundRect">
            <a:avLst>
              <a:gd name="adj" fmla="val 16667"/>
            </a:avLst>
          </a:prstGeom>
          <a:gradFill>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a:gradFill>
          <a:ln>
            <a:noFill/>
          </a:ln>
          <a:effectLst>
            <a:outerShdw blurRad="40000" dir="5400000" dist="23000" rotWithShape="0">
              <a:srgbClr val="000000">
                <a:alpha val="35000"/>
              </a:srgbClr>
            </a:outerShdw>
          </a:effectLst>
        </p:spPr>
        <p:style>
          <a:lnRef idx="0"/>
          <a:fillRef idx="0"/>
          <a:effectRef idx="2"/>
          <a:fontRef idx="minor"/>
        </p:style>
        <p:txBody>
          <a:bodyPr lIns="137520" tIns="91800" bIns="91440" anchor="ctr"/>
          <a:p>
            <a:pPr algn="ctr">
              <a:lnSpc>
                <a:spcPct val="90000"/>
              </a:lnSpc>
            </a:pPr>
            <a:r>
              <a:rPr b="0" lang="de-DE" sz="2400" spc="-1" strike="noStrike">
                <a:solidFill>
                  <a:srgbClr val="ffffff"/>
                </a:solidFill>
                <a:uFill>
                  <a:solidFill>
                    <a:srgbClr val="ffffff"/>
                  </a:solidFill>
                </a:uFill>
                <a:latin typeface="Calibri"/>
              </a:rPr>
              <a:t>…</a:t>
            </a:r>
            <a:endParaRPr b="0" lang="de-DE" sz="1800" spc="-1" strike="noStrike">
              <a:solidFill>
                <a:srgbClr val="000000"/>
              </a:solidFill>
              <a:uFill>
                <a:solidFill>
                  <a:srgbClr val="ffffff"/>
                </a:solidFill>
              </a:uFill>
              <a:latin typeface="Arial"/>
            </a:endParaRPr>
          </a:p>
        </p:txBody>
      </p:sp>
      <p:sp>
        <p:nvSpPr>
          <p:cNvPr id="351" name="CustomShape 4"/>
          <p:cNvSpPr/>
          <p:nvPr/>
        </p:nvSpPr>
        <p:spPr>
          <a:xfrm>
            <a:off x="4606920" y="3766680"/>
            <a:ext cx="2462040" cy="941760"/>
          </a:xfrm>
          <a:prstGeom prst="roundRect">
            <a:avLst>
              <a:gd name="adj" fmla="val 16667"/>
            </a:avLst>
          </a:prstGeom>
          <a:gradFill>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a:gradFill>
          <a:ln>
            <a:noFill/>
          </a:ln>
          <a:effectLst>
            <a:outerShdw blurRad="40000" dir="5400000" dist="23000" rotWithShape="0">
              <a:srgbClr val="000000">
                <a:alpha val="35000"/>
              </a:srgbClr>
            </a:outerShdw>
          </a:effectLst>
        </p:spPr>
        <p:style>
          <a:lnRef idx="0"/>
          <a:fillRef idx="0"/>
          <a:effectRef idx="2"/>
          <a:fontRef idx="minor"/>
        </p:style>
        <p:txBody>
          <a:bodyPr lIns="137520" tIns="91800" bIns="91440" anchor="ctr"/>
          <a:p>
            <a:pPr algn="ctr">
              <a:lnSpc>
                <a:spcPct val="90000"/>
              </a:lnSpc>
            </a:pPr>
            <a:r>
              <a:rPr b="0" lang="de-DE" sz="2400" spc="-1" strike="noStrike">
                <a:solidFill>
                  <a:srgbClr val="ffffff"/>
                </a:solidFill>
                <a:uFill>
                  <a:solidFill>
                    <a:srgbClr val="ffffff"/>
                  </a:solidFill>
                </a:uFill>
                <a:latin typeface="Calibri"/>
              </a:rPr>
              <a:t>Matchmaking</a:t>
            </a:r>
            <a:endParaRPr b="0" lang="de-DE" sz="1800" spc="-1" strike="noStrike">
              <a:solidFill>
                <a:srgbClr val="000000"/>
              </a:solidFill>
              <a:uFill>
                <a:solidFill>
                  <a:srgbClr val="ffffff"/>
                </a:solidFill>
              </a:uFill>
              <a:latin typeface="Arial"/>
            </a:endParaRPr>
          </a:p>
        </p:txBody>
      </p:sp>
      <p:sp>
        <p:nvSpPr>
          <p:cNvPr id="352" name="CustomShape 5"/>
          <p:cNvSpPr/>
          <p:nvPr/>
        </p:nvSpPr>
        <p:spPr>
          <a:xfrm>
            <a:off x="4606920" y="4755960"/>
            <a:ext cx="2462040" cy="941760"/>
          </a:xfrm>
          <a:prstGeom prst="roundRect">
            <a:avLst>
              <a:gd name="adj" fmla="val 16667"/>
            </a:avLst>
          </a:prstGeom>
          <a:gradFill>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a:gradFill>
          <a:ln>
            <a:noFill/>
          </a:ln>
          <a:effectLst>
            <a:outerShdw blurRad="40000" dir="5400000" dist="23000" rotWithShape="0">
              <a:srgbClr val="000000">
                <a:alpha val="35000"/>
              </a:srgbClr>
            </a:outerShdw>
          </a:effectLst>
        </p:spPr>
        <p:style>
          <a:lnRef idx="0"/>
          <a:fillRef idx="0"/>
          <a:effectRef idx="2"/>
          <a:fontRef idx="minor"/>
        </p:style>
        <p:txBody>
          <a:bodyPr lIns="137520" tIns="91800" bIns="91440" anchor="ctr"/>
          <a:p>
            <a:pPr algn="ctr">
              <a:lnSpc>
                <a:spcPct val="90000"/>
              </a:lnSpc>
            </a:pPr>
            <a:r>
              <a:rPr b="0" lang="de-DE" sz="2400" spc="-1" strike="noStrike">
                <a:solidFill>
                  <a:srgbClr val="ffffff"/>
                </a:solidFill>
                <a:uFill>
                  <a:solidFill>
                    <a:srgbClr val="ffffff"/>
                  </a:solidFill>
                </a:uFill>
                <a:latin typeface="Calibri"/>
              </a:rPr>
              <a:t>…</a:t>
            </a:r>
            <a:endParaRPr b="0" lang="de-DE" sz="1800" spc="-1" strike="noStrike">
              <a:solidFill>
                <a:srgbClr val="000000"/>
              </a:solidFill>
              <a:uFill>
                <a:solidFill>
                  <a:srgbClr val="ffffff"/>
                </a:solidFill>
              </a:uFill>
              <a:latin typeface="Arial"/>
            </a:endParaRPr>
          </a:p>
        </p:txBody>
      </p:sp>
      <p:sp>
        <p:nvSpPr>
          <p:cNvPr id="353" name="CustomShape 6"/>
          <p:cNvSpPr/>
          <p:nvPr/>
        </p:nvSpPr>
        <p:spPr>
          <a:xfrm>
            <a:off x="4606920" y="5745240"/>
            <a:ext cx="2462040" cy="941760"/>
          </a:xfrm>
          <a:prstGeom prst="roundRect">
            <a:avLst>
              <a:gd name="adj" fmla="val 16667"/>
            </a:avLst>
          </a:prstGeom>
          <a:gradFill>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a:gradFill>
          <a:ln>
            <a:noFill/>
          </a:ln>
          <a:effectLst>
            <a:outerShdw blurRad="40000" dir="5400000" dist="23000" rotWithShape="0">
              <a:srgbClr val="000000">
                <a:alpha val="35000"/>
              </a:srgbClr>
            </a:outerShdw>
          </a:effectLst>
        </p:spPr>
        <p:style>
          <a:lnRef idx="0"/>
          <a:fillRef idx="0"/>
          <a:effectRef idx="2"/>
          <a:fontRef idx="minor"/>
        </p:style>
        <p:txBody>
          <a:bodyPr lIns="137520" tIns="91800" bIns="91440" anchor="ctr"/>
          <a:p>
            <a:pPr algn="ctr">
              <a:lnSpc>
                <a:spcPct val="90000"/>
              </a:lnSpc>
            </a:pPr>
            <a:r>
              <a:rPr b="0" lang="de-DE" sz="2400" spc="-1" strike="noStrike">
                <a:solidFill>
                  <a:srgbClr val="ffffff"/>
                </a:solidFill>
                <a:uFill>
                  <a:solidFill>
                    <a:srgbClr val="ffffff"/>
                  </a:solidFill>
                </a:uFill>
                <a:latin typeface="Calibri"/>
              </a:rPr>
              <a:t>Vollständige Service-Integration</a:t>
            </a:r>
            <a:endParaRPr b="0" lang="de-DE" sz="1800" spc="-1" strike="noStrike">
              <a:solidFill>
                <a:srgbClr val="000000"/>
              </a:solidFill>
              <a:uFill>
                <a:solidFill>
                  <a:srgbClr val="ffffff"/>
                </a:solidFill>
              </a:uFill>
              <a:latin typeface="Arial"/>
            </a:endParaRPr>
          </a:p>
        </p:txBody>
      </p:sp>
      <p:sp>
        <p:nvSpPr>
          <p:cNvPr id="354" name="TextShape 7"/>
          <p:cNvSpPr txBox="1"/>
          <p:nvPr/>
        </p:nvSpPr>
        <p:spPr>
          <a:xfrm>
            <a:off x="6553080" y="6430680"/>
            <a:ext cx="2133360" cy="364680"/>
          </a:xfrm>
          <a:prstGeom prst="rect">
            <a:avLst/>
          </a:prstGeom>
          <a:noFill/>
          <a:ln>
            <a:noFill/>
          </a:ln>
        </p:spPr>
        <p:txBody>
          <a:bodyPr anchor="ctr"/>
          <a:p>
            <a:pPr algn="r">
              <a:lnSpc>
                <a:spcPct val="100000"/>
              </a:lnSpc>
            </a:pPr>
            <a:fld id="{5A6390DF-6D52-4744-B790-149139B5BD8B}"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355" name="CustomShape 8"/>
          <p:cNvSpPr/>
          <p:nvPr/>
        </p:nvSpPr>
        <p:spPr>
          <a:xfrm>
            <a:off x="1771560" y="3891960"/>
            <a:ext cx="1011960" cy="761760"/>
          </a:xfrm>
          <a:prstGeom prst="down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356" name="CustomShape 9"/>
          <p:cNvSpPr/>
          <p:nvPr/>
        </p:nvSpPr>
        <p:spPr>
          <a:xfrm>
            <a:off x="164520" y="1791360"/>
            <a:ext cx="4226040" cy="1793880"/>
          </a:xfrm>
          <a:prstGeom prst="rect">
            <a:avLst/>
          </a:prstGeom>
          <a:noFill/>
          <a:ln>
            <a:noFill/>
          </a:ln>
        </p:spPr>
        <p:style>
          <a:lnRef idx="0"/>
          <a:fillRef idx="0"/>
          <a:effectRef idx="0"/>
          <a:fontRef idx="minor"/>
        </p:style>
        <p:txBody>
          <a:bodyPr lIns="90000" rIns="90000" tIns="45000" bIns="45000"/>
          <a:p>
            <a:pPr algn="ctr">
              <a:lnSpc>
                <a:spcPct val="100000"/>
              </a:lnSpc>
            </a:pPr>
            <a:r>
              <a:rPr b="1" lang="de-DE" sz="1600" spc="-1" strike="noStrike">
                <a:solidFill>
                  <a:srgbClr val="000000"/>
                </a:solidFill>
                <a:uFill>
                  <a:solidFill>
                    <a:srgbClr val="ffffff"/>
                  </a:solidFill>
                </a:uFill>
                <a:latin typeface="Calibri"/>
              </a:rPr>
              <a:t>In lockeren Föderationen:</a:t>
            </a:r>
            <a:endParaRPr b="0" lang="de-DE" sz="1800" spc="-1" strike="noStrike">
              <a:solidFill>
                <a:srgbClr val="000000"/>
              </a:solidFill>
              <a:uFill>
                <a:solidFill>
                  <a:srgbClr val="ffffff"/>
                </a:solidFill>
              </a:uFill>
              <a:latin typeface="Arial"/>
            </a:endParaRPr>
          </a:p>
          <a:p>
            <a:pPr algn="ctr">
              <a:lnSpc>
                <a:spcPct val="100000"/>
              </a:lnSpc>
            </a:pPr>
            <a:r>
              <a:rPr b="0" lang="de-DE" sz="1600" spc="-1" strike="noStrike">
                <a:solidFill>
                  <a:srgbClr val="000000"/>
                </a:solidFill>
                <a:uFill>
                  <a:solidFill>
                    <a:srgbClr val="ffffff"/>
                  </a:solidFill>
                </a:uFill>
                <a:latin typeface="Calibri"/>
              </a:rPr>
              <a:t>Föderationsmitglieder erbringen Services oder Servicekomponenten größtenteils selbst für ihre Kunden. Integration und Koordination durch einzelne Föderationsmitglieder oder Kunden.</a:t>
            </a:r>
            <a:endParaRPr b="0" lang="de-DE" sz="1800" spc="-1" strike="noStrike">
              <a:solidFill>
                <a:srgbClr val="000000"/>
              </a:solidFill>
              <a:uFill>
                <a:solidFill>
                  <a:srgbClr val="ffffff"/>
                </a:solidFill>
              </a:uFill>
              <a:latin typeface="Arial"/>
            </a:endParaRPr>
          </a:p>
          <a:p>
            <a:pPr algn="ctr">
              <a:lnSpc>
                <a:spcPct val="100000"/>
              </a:lnSpc>
            </a:pPr>
            <a:r>
              <a:rPr b="0" lang="de-DE" sz="1600" spc="-1" strike="noStrike">
                <a:solidFill>
                  <a:srgbClr val="000000"/>
                </a:solidFill>
                <a:uFill>
                  <a:solidFill>
                    <a:srgbClr val="ffffff"/>
                  </a:solidFill>
                </a:uFill>
                <a:latin typeface="Wingdings"/>
              </a:rPr>
              <a:t></a:t>
            </a: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Wenige föderationsweite ITSM-Prozesse (wenn überhaupt)</a:t>
            </a:r>
            <a:endParaRPr b="0" lang="de-DE" sz="1800" spc="-1" strike="noStrike">
              <a:solidFill>
                <a:srgbClr val="000000"/>
              </a:solidFill>
              <a:uFill>
                <a:solidFill>
                  <a:srgbClr val="ffffff"/>
                </a:solidFill>
              </a:uFill>
              <a:latin typeface="Arial"/>
            </a:endParaRPr>
          </a:p>
        </p:txBody>
      </p:sp>
      <p:sp>
        <p:nvSpPr>
          <p:cNvPr id="357" name="CustomShape 10"/>
          <p:cNvSpPr/>
          <p:nvPr/>
        </p:nvSpPr>
        <p:spPr>
          <a:xfrm>
            <a:off x="164520" y="5432040"/>
            <a:ext cx="4226040" cy="1307160"/>
          </a:xfrm>
          <a:prstGeom prst="rect">
            <a:avLst/>
          </a:prstGeom>
          <a:noFill/>
          <a:ln>
            <a:noFill/>
          </a:ln>
        </p:spPr>
        <p:style>
          <a:lnRef idx="0"/>
          <a:fillRef idx="0"/>
          <a:effectRef idx="0"/>
          <a:fontRef idx="minor"/>
        </p:style>
        <p:txBody>
          <a:bodyPr lIns="90000" rIns="90000" tIns="45000" bIns="45000"/>
          <a:p>
            <a:pPr algn="ctr">
              <a:lnSpc>
                <a:spcPct val="100000"/>
              </a:lnSpc>
            </a:pPr>
            <a:r>
              <a:rPr b="1" lang="de-DE" sz="1600" spc="-1" strike="noStrike">
                <a:solidFill>
                  <a:srgbClr val="000000"/>
                </a:solidFill>
                <a:uFill>
                  <a:solidFill>
                    <a:srgbClr val="ffffff"/>
                  </a:solidFill>
                </a:uFill>
                <a:latin typeface="Calibri"/>
              </a:rPr>
              <a:t>In enger integrierten Föderationen:</a:t>
            </a:r>
            <a:endParaRPr b="0" lang="de-DE" sz="1800" spc="-1" strike="noStrike">
              <a:solidFill>
                <a:srgbClr val="000000"/>
              </a:solidFill>
              <a:uFill>
                <a:solidFill>
                  <a:srgbClr val="ffffff"/>
                </a:solidFill>
              </a:uFill>
              <a:latin typeface="Arial"/>
            </a:endParaRPr>
          </a:p>
          <a:p>
            <a:pPr algn="ctr">
              <a:lnSpc>
                <a:spcPct val="100000"/>
              </a:lnSpc>
            </a:pPr>
            <a:r>
              <a:rPr b="0" lang="de-DE" sz="1600" spc="-1" strike="noStrike">
                <a:solidFill>
                  <a:srgbClr val="000000"/>
                </a:solidFill>
                <a:uFill>
                  <a:solidFill>
                    <a:srgbClr val="ffffff"/>
                  </a:solidFill>
                </a:uFill>
                <a:latin typeface="Calibri"/>
              </a:rPr>
              <a:t>Serviceerbringung für Kunden erfordert gemeinsame, koordinierte Aktivitäten mehrerer Föderationsmitglieder</a:t>
            </a:r>
            <a:endParaRPr b="0" lang="de-DE" sz="1800" spc="-1" strike="noStrike">
              <a:solidFill>
                <a:srgbClr val="000000"/>
              </a:solidFill>
              <a:uFill>
                <a:solidFill>
                  <a:srgbClr val="ffffff"/>
                </a:solidFill>
              </a:uFill>
              <a:latin typeface="Arial"/>
            </a:endParaRPr>
          </a:p>
          <a:p>
            <a:pPr algn="ctr">
              <a:lnSpc>
                <a:spcPct val="100000"/>
              </a:lnSpc>
            </a:pPr>
            <a:r>
              <a:rPr b="0" lang="de-DE" sz="1600" spc="-1" strike="noStrike">
                <a:solidFill>
                  <a:srgbClr val="000000"/>
                </a:solidFill>
                <a:uFill>
                  <a:solidFill>
                    <a:srgbClr val="ffffff"/>
                  </a:solidFill>
                </a:uFill>
                <a:latin typeface="Wingdings"/>
              </a:rPr>
              <a:t></a:t>
            </a: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Viele föderationsweite ITSM-Prozesse</a:t>
            </a:r>
            <a:endParaRPr b="0" lang="de-DE" sz="1800" spc="-1" strike="noStrike">
              <a:solidFill>
                <a:srgbClr val="000000"/>
              </a:solidFill>
              <a:uFill>
                <a:solidFill>
                  <a:srgbClr val="ffffff"/>
                </a:solidFill>
              </a:uFill>
              <a:latin typeface="Arial"/>
            </a:endParaRPr>
          </a:p>
        </p:txBody>
      </p:sp>
      <p:sp>
        <p:nvSpPr>
          <p:cNvPr id="358" name="CustomShape 11"/>
          <p:cNvSpPr/>
          <p:nvPr/>
        </p:nvSpPr>
        <p:spPr>
          <a:xfrm rot="16200000">
            <a:off x="-909000" y="4097880"/>
            <a:ext cx="2324880" cy="45576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de-DE" sz="2400" spc="-1" strike="noStrike">
                <a:solidFill>
                  <a:srgbClr val="000000"/>
                </a:solidFill>
                <a:uFill>
                  <a:solidFill>
                    <a:srgbClr val="ffffff"/>
                  </a:solidFill>
                </a:uFill>
                <a:latin typeface="Calibri"/>
              </a:rPr>
              <a:t>ITSM-Perspektive</a:t>
            </a:r>
            <a:endParaRPr b="0" lang="de-DE" sz="1800" spc="-1" strike="noStrike">
              <a:solidFill>
                <a:srgbClr val="000000"/>
              </a:solidFill>
              <a:uFill>
                <a:solidFill>
                  <a:srgbClr val="ffffff"/>
                </a:solidFill>
              </a:uFill>
              <a:latin typeface="Arial"/>
            </a:endParaRPr>
          </a:p>
        </p:txBody>
      </p:sp>
      <p:sp>
        <p:nvSpPr>
          <p:cNvPr id="359" name="CustomShape 12"/>
          <p:cNvSpPr/>
          <p:nvPr/>
        </p:nvSpPr>
        <p:spPr>
          <a:xfrm>
            <a:off x="7183800" y="1824480"/>
            <a:ext cx="1665720" cy="91332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Hotel- und Gaststätten-verband</a:t>
            </a:r>
            <a:endParaRPr b="0" lang="de-DE" sz="1800" spc="-1" strike="noStrike">
              <a:solidFill>
                <a:srgbClr val="000000"/>
              </a:solidFill>
              <a:uFill>
                <a:solidFill>
                  <a:srgbClr val="ffffff"/>
                </a:solidFill>
              </a:uFill>
              <a:latin typeface="Arial"/>
            </a:endParaRPr>
          </a:p>
        </p:txBody>
      </p:sp>
      <p:sp>
        <p:nvSpPr>
          <p:cNvPr id="360" name="CustomShape 13"/>
          <p:cNvSpPr/>
          <p:nvPr/>
        </p:nvSpPr>
        <p:spPr>
          <a:xfrm>
            <a:off x="7209360" y="3908880"/>
            <a:ext cx="1636560" cy="639000"/>
          </a:xfrm>
          <a:prstGeom prst="rect">
            <a:avLst/>
          </a:prstGeom>
          <a:noFill/>
          <a:ln>
            <a:noFill/>
          </a:ln>
        </p:spPr>
        <p:style>
          <a:lnRef idx="0"/>
          <a:fillRef idx="0"/>
          <a:effectRef idx="0"/>
          <a:fontRef idx="minor"/>
        </p:style>
        <p:txBody>
          <a:bodyPr wrap="none" lIns="90000" rIns="90000" tIns="45000" bIns="45000"/>
          <a:p>
            <a:pPr>
              <a:lnSpc>
                <a:spcPct val="100000"/>
              </a:lnSpc>
            </a:pPr>
            <a:r>
              <a:rPr b="0" lang="de-DE" sz="1800" spc="-1" strike="noStrike">
                <a:solidFill>
                  <a:srgbClr val="000000"/>
                </a:solidFill>
                <a:uFill>
                  <a:solidFill>
                    <a:srgbClr val="ffffff"/>
                  </a:solidFill>
                </a:uFill>
                <a:latin typeface="Calibri"/>
              </a:rPr>
              <a:t>Reisebüro,</a:t>
            </a:r>
            <a:endParaRPr b="0" lang="de-DE" sz="1800" spc="-1" strike="noStrike">
              <a:solidFill>
                <a:srgbClr val="000000"/>
              </a:solidFill>
              <a:uFill>
                <a:solidFill>
                  <a:srgbClr val="ffffff"/>
                </a:solidFill>
              </a:uFill>
              <a:latin typeface="Arial"/>
            </a:endParaRPr>
          </a:p>
          <a:p>
            <a:pPr>
              <a:lnSpc>
                <a:spcPct val="100000"/>
              </a:lnSpc>
            </a:pPr>
            <a:r>
              <a:rPr b="0" lang="de-DE" sz="1800" spc="-1" strike="noStrike">
                <a:solidFill>
                  <a:srgbClr val="000000"/>
                </a:solidFill>
                <a:uFill>
                  <a:solidFill>
                    <a:srgbClr val="ffffff"/>
                  </a:solidFill>
                </a:uFill>
                <a:latin typeface="Calibri"/>
              </a:rPr>
              <a:t>Buchungsportal</a:t>
            </a:r>
            <a:endParaRPr b="0" lang="de-DE" sz="1800" spc="-1" strike="noStrike">
              <a:solidFill>
                <a:srgbClr val="000000"/>
              </a:solidFill>
              <a:uFill>
                <a:solidFill>
                  <a:srgbClr val="ffffff"/>
                </a:solidFill>
              </a:uFill>
              <a:latin typeface="Arial"/>
            </a:endParaRPr>
          </a:p>
        </p:txBody>
      </p:sp>
      <p:sp>
        <p:nvSpPr>
          <p:cNvPr id="361" name="CustomShape 14"/>
          <p:cNvSpPr/>
          <p:nvPr/>
        </p:nvSpPr>
        <p:spPr>
          <a:xfrm>
            <a:off x="7210080" y="4845240"/>
            <a:ext cx="1491840" cy="639000"/>
          </a:xfrm>
          <a:prstGeom prst="rect">
            <a:avLst/>
          </a:prstGeom>
          <a:noFill/>
          <a:ln>
            <a:noFill/>
          </a:ln>
        </p:spPr>
        <p:style>
          <a:lnRef idx="0"/>
          <a:fillRef idx="0"/>
          <a:effectRef idx="0"/>
          <a:fontRef idx="minor"/>
        </p:style>
        <p:txBody>
          <a:bodyPr wrap="none" lIns="90000" rIns="90000" tIns="45000" bIns="45000"/>
          <a:p>
            <a:pPr>
              <a:lnSpc>
                <a:spcPct val="100000"/>
              </a:lnSpc>
            </a:pPr>
            <a:r>
              <a:rPr b="0" lang="de-DE" sz="1800" spc="-1" strike="noStrike">
                <a:solidFill>
                  <a:srgbClr val="000000"/>
                </a:solidFill>
                <a:uFill>
                  <a:solidFill>
                    <a:srgbClr val="ffffff"/>
                  </a:solidFill>
                </a:uFill>
                <a:latin typeface="Calibri"/>
              </a:rPr>
              <a:t>Fluglinien mit </a:t>
            </a:r>
            <a:r>
              <a:rPr b="0" lang="de-DE" sz="1800" spc="-1" strike="noStrike">
                <a:solidFill>
                  <a:srgbClr val="000000"/>
                </a:solidFill>
                <a:uFill>
                  <a:solidFill>
                    <a:srgbClr val="ffffff"/>
                  </a:solidFill>
                </a:uFill>
                <a:latin typeface="Calibri"/>
              </a:rPr>
              <a:t>
</a:t>
            </a:r>
            <a:r>
              <a:rPr b="0" lang="de-DE" sz="1800" spc="-1" strike="noStrike">
                <a:solidFill>
                  <a:srgbClr val="000000"/>
                </a:solidFill>
                <a:uFill>
                  <a:solidFill>
                    <a:srgbClr val="ffffff"/>
                  </a:solidFill>
                </a:uFill>
                <a:latin typeface="Calibri"/>
              </a:rPr>
              <a:t>Code-Sharing</a:t>
            </a:r>
            <a:endParaRPr b="0" lang="de-DE" sz="1800" spc="-1" strike="noStrike">
              <a:solidFill>
                <a:srgbClr val="000000"/>
              </a:solidFill>
              <a:uFill>
                <a:solidFill>
                  <a:srgbClr val="ffffff"/>
                </a:solidFill>
              </a:uFill>
              <a:latin typeface="Arial"/>
            </a:endParaRPr>
          </a:p>
        </p:txBody>
      </p:sp>
      <p:sp>
        <p:nvSpPr>
          <p:cNvPr id="362" name="CustomShape 15"/>
          <p:cNvSpPr/>
          <p:nvPr/>
        </p:nvSpPr>
        <p:spPr>
          <a:xfrm>
            <a:off x="7191720" y="5862960"/>
            <a:ext cx="1951920" cy="63900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a:t>
            </a:r>
            <a:r>
              <a:rPr b="0" lang="de-DE" sz="1800" spc="-1" strike="noStrike">
                <a:solidFill>
                  <a:srgbClr val="000000"/>
                </a:solidFill>
                <a:uFill>
                  <a:solidFill>
                    <a:srgbClr val="ffffff"/>
                  </a:solidFill>
                </a:uFill>
                <a:latin typeface="Calibri"/>
              </a:rPr>
              <a:t>Virtuelle” </a:t>
            </a:r>
            <a:endParaRPr b="0" lang="de-DE" sz="1800" spc="-1" strike="noStrike">
              <a:solidFill>
                <a:srgbClr val="000000"/>
              </a:solidFill>
              <a:uFill>
                <a:solidFill>
                  <a:srgbClr val="ffffff"/>
                </a:solidFill>
              </a:uFill>
              <a:latin typeface="Arial"/>
            </a:endParaRPr>
          </a:p>
          <a:p>
            <a:pPr>
              <a:lnSpc>
                <a:spcPct val="100000"/>
              </a:lnSpc>
            </a:pPr>
            <a:r>
              <a:rPr b="0" lang="de-DE" sz="1800" spc="-1" strike="noStrike">
                <a:solidFill>
                  <a:srgbClr val="000000"/>
                </a:solidFill>
                <a:uFill>
                  <a:solidFill>
                    <a:srgbClr val="ffffff"/>
                  </a:solidFill>
                </a:uFill>
                <a:latin typeface="Calibri"/>
              </a:rPr>
              <a:t>Mobilfunkanbieter</a:t>
            </a:r>
            <a:endParaRPr b="0" lang="de-DE" sz="1800" spc="-1" strike="noStrike">
              <a:solidFill>
                <a:srgbClr val="000000"/>
              </a:solidFill>
              <a:uFill>
                <a:solidFill>
                  <a:srgbClr val="ffffff"/>
                </a:solidFill>
              </a:uFill>
              <a:latin typeface="Arial"/>
            </a:endParaRPr>
          </a:p>
        </p:txBody>
      </p:sp>
      <p:sp>
        <p:nvSpPr>
          <p:cNvPr id="363" name="CustomShape 16"/>
          <p:cNvSpPr/>
          <p:nvPr/>
        </p:nvSpPr>
        <p:spPr>
          <a:xfrm>
            <a:off x="7193520" y="2894760"/>
            <a:ext cx="1843920" cy="639000"/>
          </a:xfrm>
          <a:prstGeom prst="rect">
            <a:avLst/>
          </a:prstGeom>
          <a:noFill/>
          <a:ln>
            <a:noFill/>
          </a:ln>
        </p:spPr>
        <p:style>
          <a:lnRef idx="0"/>
          <a:fillRef idx="0"/>
          <a:effectRef idx="0"/>
          <a:fontRef idx="minor"/>
        </p:style>
        <p:txBody>
          <a:bodyPr wrap="none" lIns="90000" rIns="90000" tIns="45000" bIns="45000"/>
          <a:p>
            <a:pPr>
              <a:lnSpc>
                <a:spcPct val="100000"/>
              </a:lnSpc>
            </a:pPr>
            <a:r>
              <a:rPr b="0" lang="de-DE" sz="1800" spc="-1" strike="noStrike">
                <a:solidFill>
                  <a:srgbClr val="000000"/>
                </a:solidFill>
                <a:uFill>
                  <a:solidFill>
                    <a:srgbClr val="ffffff"/>
                  </a:solidFill>
                </a:uFill>
                <a:latin typeface="Calibri"/>
              </a:rPr>
              <a:t>Hotelführer,</a:t>
            </a:r>
            <a:endParaRPr b="0" lang="de-DE" sz="1800" spc="-1" strike="noStrike">
              <a:solidFill>
                <a:srgbClr val="000000"/>
              </a:solidFill>
              <a:uFill>
                <a:solidFill>
                  <a:srgbClr val="ffffff"/>
                </a:solidFill>
              </a:uFill>
              <a:latin typeface="Arial"/>
            </a:endParaRPr>
          </a:p>
          <a:p>
            <a:pPr>
              <a:lnSpc>
                <a:spcPct val="100000"/>
              </a:lnSpc>
            </a:pPr>
            <a:r>
              <a:rPr b="0" lang="de-DE" sz="1800" spc="-1" strike="noStrike">
                <a:solidFill>
                  <a:srgbClr val="000000"/>
                </a:solidFill>
                <a:uFill>
                  <a:solidFill>
                    <a:srgbClr val="ffffff"/>
                  </a:solidFill>
                </a:uFill>
                <a:latin typeface="Calibri"/>
              </a:rPr>
              <a:t>Bewertungsportal</a:t>
            </a:r>
            <a:endParaRPr b="0" lang="de-DE" sz="1800" spc="-1" strike="noStrike">
              <a:solidFill>
                <a:srgbClr val="000000"/>
              </a:solidFill>
              <a:uFill>
                <a:solidFill>
                  <a:srgbClr val="ffffff"/>
                </a:solidFill>
              </a:uFill>
              <a:latin typeface="Arial"/>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4" name="TextShape 1"/>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FitSM Foundation Zusammenfassung &amp; ITSM Basics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b="1" lang="en-US" sz="2800" spc="-1" strike="noStrike">
                <a:solidFill>
                  <a:srgbClr val="000000"/>
                </a:solidFill>
                <a:uFill>
                  <a:solidFill>
                    <a:srgbClr val="ffffff"/>
                  </a:solidFill>
                </a:uFill>
                <a:latin typeface="Calibri"/>
              </a:rPr>
              <a:t>Ausgewählte allgemeine Aspekte eines Service-Management-Systems (SMS)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ITSM Prozesse zur Planung und Erbringung von Services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ITSM Prozess-Schnittstellen und -abhängigkeiten</a:t>
            </a:r>
            <a:endParaRPr b="0" lang="en-US" sz="2800" spc="-1" strike="noStrike">
              <a:solidFill>
                <a:srgbClr val="000000"/>
              </a:solidFill>
              <a:uFill>
                <a:solidFill>
                  <a:srgbClr val="ffffff"/>
                </a:solidFill>
              </a:uFill>
              <a:latin typeface="Calibri"/>
            </a:endParaRPr>
          </a:p>
        </p:txBody>
      </p:sp>
      <p:sp>
        <p:nvSpPr>
          <p:cNvPr id="365" name="TextShape 2"/>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Agenda dieses Trainings</a:t>
            </a:r>
            <a:endParaRPr b="0" lang="en-US" sz="1800" spc="-1" strike="noStrike">
              <a:solidFill>
                <a:srgbClr val="000000"/>
              </a:solidFill>
              <a:uFill>
                <a:solidFill>
                  <a:srgbClr val="ffffff"/>
                </a:solidFill>
              </a:uFill>
              <a:latin typeface="Calibri"/>
            </a:endParaRPr>
          </a:p>
        </p:txBody>
      </p:sp>
      <p:sp>
        <p:nvSpPr>
          <p:cNvPr id="366" name="TextShape 3"/>
          <p:cNvSpPr txBox="1"/>
          <p:nvPr/>
        </p:nvSpPr>
        <p:spPr>
          <a:xfrm>
            <a:off x="6553080" y="6430680"/>
            <a:ext cx="2133360" cy="364680"/>
          </a:xfrm>
          <a:prstGeom prst="rect">
            <a:avLst/>
          </a:prstGeom>
          <a:noFill/>
          <a:ln>
            <a:noFill/>
          </a:ln>
        </p:spPr>
        <p:txBody>
          <a:bodyPr anchor="ctr"/>
          <a:p>
            <a:pPr algn="r">
              <a:lnSpc>
                <a:spcPct val="100000"/>
              </a:lnSpc>
            </a:pPr>
            <a:fld id="{EBD74CF1-9130-4880-A0A3-331404880C55}"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7"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Ausgewählte allgemeine Aspekte eines Service-Management-Systems </a:t>
            </a:r>
            <a:endParaRPr b="0" lang="en-US" sz="1800" spc="-1" strike="noStrike">
              <a:solidFill>
                <a:srgbClr val="000000"/>
              </a:solidFill>
              <a:uFill>
                <a:solidFill>
                  <a:srgbClr val="ffffff"/>
                </a:solidFill>
              </a:uFill>
              <a:latin typeface="Calibri"/>
            </a:endParaRPr>
          </a:p>
        </p:txBody>
      </p:sp>
      <p:sp>
        <p:nvSpPr>
          <p:cNvPr id="368" name="TextShape 2"/>
          <p:cNvSpPr txBox="1"/>
          <p:nvPr/>
        </p:nvSpPr>
        <p:spPr>
          <a:xfrm>
            <a:off x="6553080" y="6430680"/>
            <a:ext cx="2133360" cy="364680"/>
          </a:xfrm>
          <a:prstGeom prst="rect">
            <a:avLst/>
          </a:prstGeom>
          <a:noFill/>
          <a:ln>
            <a:noFill/>
          </a:ln>
        </p:spPr>
        <p:txBody>
          <a:bodyPr anchor="ctr"/>
          <a:p>
            <a:pPr algn="r">
              <a:lnSpc>
                <a:spcPct val="100000"/>
              </a:lnSpc>
            </a:pPr>
            <a:fld id="{2FE986FD-00F0-496E-AC05-0417C4370EAC}"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369"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Tree>
  </p:cSld>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0"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Übersicht</a:t>
            </a:r>
            <a:endParaRPr b="0" lang="en-US" sz="1800" spc="-1" strike="noStrike">
              <a:solidFill>
                <a:srgbClr val="000000"/>
              </a:solidFill>
              <a:uFill>
                <a:solidFill>
                  <a:srgbClr val="ffffff"/>
                </a:solidFill>
              </a:uFill>
              <a:latin typeface="Calibri"/>
            </a:endParaRPr>
          </a:p>
        </p:txBody>
      </p:sp>
      <p:sp>
        <p:nvSpPr>
          <p:cNvPr id="371" name="TextShape 2"/>
          <p:cNvSpPr txBox="1"/>
          <p:nvPr/>
        </p:nvSpPr>
        <p:spPr>
          <a:xfrm>
            <a:off x="457200" y="1696680"/>
            <a:ext cx="85910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Verantwortung des Top-Managements</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Engagement und Führung</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Governance und Richtlinien</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Dokumentation</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Documente und Aufzeichnungen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Dokumentenlenkung</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Definition des Geltungsbereichs des SMS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Anwendung des PDCA Kreislaufs auf das SMS</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Planung von Service Management (PLAN)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Umsetzung von Service Management (DO)</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Überwachung und Überprüfung von Service Management (CHECK)</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Kontinuierliche Verbesserung des Service Management (ACT)</a:t>
            </a:r>
            <a:endParaRPr b="0" lang="en-US" sz="20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p:txBody>
      </p:sp>
      <p:sp>
        <p:nvSpPr>
          <p:cNvPr id="372" name="TextShape 3"/>
          <p:cNvSpPr txBox="1"/>
          <p:nvPr/>
        </p:nvSpPr>
        <p:spPr>
          <a:xfrm>
            <a:off x="6553080" y="6430680"/>
            <a:ext cx="2133360" cy="364680"/>
          </a:xfrm>
          <a:prstGeom prst="rect">
            <a:avLst/>
          </a:prstGeom>
          <a:noFill/>
          <a:ln>
            <a:noFill/>
          </a:ln>
        </p:spPr>
        <p:txBody>
          <a:bodyPr anchor="ctr"/>
          <a:p>
            <a:pPr algn="r">
              <a:lnSpc>
                <a:spcPct val="100000"/>
              </a:lnSpc>
            </a:pPr>
            <a:fld id="{FA369D8D-24B1-42BA-A1BD-DFFE9F683A5A}"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3"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Verantwortung des Top-Managements</a:t>
            </a:r>
            <a:endParaRPr b="0" lang="en-US" sz="1800" spc="-1" strike="noStrike">
              <a:solidFill>
                <a:srgbClr val="000000"/>
              </a:solidFill>
              <a:uFill>
                <a:solidFill>
                  <a:srgbClr val="ffffff"/>
                </a:solidFill>
              </a:uFill>
              <a:latin typeface="Calibri"/>
            </a:endParaRPr>
          </a:p>
        </p:txBody>
      </p:sp>
      <p:sp>
        <p:nvSpPr>
          <p:cNvPr id="374" name="TextShape 2"/>
          <p:cNvSpPr txBox="1"/>
          <p:nvPr/>
        </p:nvSpPr>
        <p:spPr>
          <a:xfrm>
            <a:off x="6553080" y="6430680"/>
            <a:ext cx="2133360" cy="364680"/>
          </a:xfrm>
          <a:prstGeom prst="rect">
            <a:avLst/>
          </a:prstGeom>
          <a:noFill/>
          <a:ln>
            <a:noFill/>
          </a:ln>
        </p:spPr>
        <p:txBody>
          <a:bodyPr anchor="ctr"/>
          <a:p>
            <a:pPr algn="r">
              <a:lnSpc>
                <a:spcPct val="100000"/>
              </a:lnSpc>
            </a:pPr>
            <a:fld id="{2C5D400F-012C-4431-8B47-A167F6E46EB2}"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375"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376"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377"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Warum?</a:t>
            </a:r>
            <a:endParaRPr b="0" lang="de-DE" sz="1800" spc="-1" strike="noStrike">
              <a:solidFill>
                <a:srgbClr val="000000"/>
              </a:solidFill>
              <a:uFill>
                <a:solidFill>
                  <a:srgbClr val="ffffff"/>
                </a:solidFill>
              </a:uFill>
              <a:latin typeface="Arial"/>
            </a:endParaRPr>
          </a:p>
        </p:txBody>
      </p:sp>
      <p:sp>
        <p:nvSpPr>
          <p:cNvPr id="378" name="CustomShape 6"/>
          <p:cNvSpPr/>
          <p:nvPr/>
        </p:nvSpPr>
        <p:spPr>
          <a:xfrm>
            <a:off x="1445760" y="4448520"/>
            <a:ext cx="6232680" cy="118764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Um sicherzustellen, dass das Top-Management der beteiligten Organsation(en) in die Service-Erbringung involviert ist, sich klar zu einem service- und prozessorientierten Ansatz bekennt und seine Führungsaufgaben erfüllt</a:t>
            </a:r>
            <a:endParaRPr b="0" lang="de-DE" sz="1800" spc="-1" strike="noStrike">
              <a:solidFill>
                <a:srgbClr val="000000"/>
              </a:solidFill>
              <a:uFill>
                <a:solidFill>
                  <a:srgbClr val="ffffff"/>
                </a:solidFill>
              </a:uFill>
              <a:latin typeface="Arial"/>
            </a:endParaRPr>
          </a:p>
        </p:txBody>
      </p:sp>
    </p:spTree>
  </p:cSld>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Verantwortung des Top-Managements:</a:t>
            </a:r>
            <a:r>
              <a:rPr b="0" lang="en-US" sz="3200" spc="-1" strike="noStrike">
                <a:solidFill>
                  <a:srgbClr val="205595"/>
                </a:solidFill>
                <a:uFill>
                  <a:solidFill>
                    <a:srgbClr val="ffffff"/>
                  </a:solidFill>
                </a:uFill>
                <a:latin typeface="Calibri"/>
              </a:rPr>
              <a:t>
</a:t>
            </a:r>
            <a:r>
              <a:rPr b="0" lang="en-US" sz="3200" spc="-1" strike="noStrike">
                <a:solidFill>
                  <a:srgbClr val="205595"/>
                </a:solidFill>
                <a:uFill>
                  <a:solidFill>
                    <a:srgbClr val="ffffff"/>
                  </a:solidFill>
                </a:uFill>
                <a:latin typeface="Calibri"/>
              </a:rPr>
              <a:t>Wichtige Begriffe &amp; Konzepte</a:t>
            </a:r>
            <a:endParaRPr b="0" lang="en-US" sz="1800" spc="-1" strike="noStrike">
              <a:solidFill>
                <a:srgbClr val="000000"/>
              </a:solidFill>
              <a:uFill>
                <a:solidFill>
                  <a:srgbClr val="ffffff"/>
                </a:solidFill>
              </a:uFill>
              <a:latin typeface="Calibri"/>
            </a:endParaRPr>
          </a:p>
        </p:txBody>
      </p:sp>
      <p:sp>
        <p:nvSpPr>
          <p:cNvPr id="380"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381" name="TextShape 3"/>
          <p:cNvSpPr txBox="1"/>
          <p:nvPr/>
        </p:nvSpPr>
        <p:spPr>
          <a:xfrm>
            <a:off x="6553080" y="6430680"/>
            <a:ext cx="2133360" cy="364680"/>
          </a:xfrm>
          <a:prstGeom prst="rect">
            <a:avLst/>
          </a:prstGeom>
          <a:noFill/>
          <a:ln>
            <a:noFill/>
          </a:ln>
        </p:spPr>
        <p:txBody>
          <a:bodyPr anchor="ctr"/>
          <a:p>
            <a:pPr algn="r">
              <a:lnSpc>
                <a:spcPct val="100000"/>
              </a:lnSpc>
            </a:pPr>
            <a:fld id="{3FD278A5-3BB0-4DA2-BA59-072310575182}"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382" name="Table 4"/>
          <p:cNvGraphicFramePr/>
          <p:nvPr/>
        </p:nvGraphicFramePr>
        <p:xfrm>
          <a:off x="457200" y="1696680"/>
          <a:ext cx="8229240" cy="1274760"/>
        </p:xfrm>
        <a:graphic>
          <a:graphicData uri="http://schemas.openxmlformats.org/drawingml/2006/table">
            <a:tbl>
              <a:tblPr/>
              <a:tblGrid>
                <a:gridCol w="8229600"/>
              </a:tblGrid>
              <a:tr h="18468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090080">
                <a:tc>
                  <a:txBody>
                    <a:bodyPr lIns="68400" rIns="68400" tIns="0" bIns="0"/>
                    <a:p>
                      <a:pPr>
                        <a:lnSpc>
                          <a:spcPct val="100000"/>
                        </a:lnSpc>
                      </a:pPr>
                      <a:r>
                        <a:rPr b="0" lang="de-DE" sz="2000" spc="-1" strike="noStrike">
                          <a:solidFill>
                            <a:srgbClr val="000000"/>
                          </a:solidFill>
                          <a:uFill>
                            <a:solidFill>
                              <a:srgbClr val="ffffff"/>
                            </a:solidFill>
                          </a:uFill>
                          <a:latin typeface="Calibri"/>
                        </a:rPr>
                        <a:t>Top-Management:</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Oberstes Management in einer Organisation, welches über die Autorität verfügt, verbindliche </a:t>
                      </a:r>
                      <a:r>
                        <a:rPr b="0" i="1" lang="de-DE" sz="1800" spc="-1" strike="noStrike">
                          <a:solidFill>
                            <a:srgbClr val="000000"/>
                          </a:solidFill>
                          <a:uFill>
                            <a:solidFill>
                              <a:srgbClr val="ffffff"/>
                            </a:solidFill>
                          </a:uFill>
                          <a:latin typeface="Calibri"/>
                        </a:rPr>
                        <a:t>Richtlinien</a:t>
                      </a:r>
                      <a:r>
                        <a:rPr b="0" lang="de-DE" sz="1800" spc="-1" strike="noStrike">
                          <a:solidFill>
                            <a:srgbClr val="000000"/>
                          </a:solidFill>
                          <a:uFill>
                            <a:solidFill>
                              <a:srgbClr val="ffffff"/>
                            </a:solidFill>
                          </a:uFill>
                          <a:latin typeface="Calibri"/>
                        </a:rPr>
                        <a:t> festzulegen und übergreifende Kontrolle über die Organisation auszuüben</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383" name="Table 5"/>
          <p:cNvGraphicFramePr/>
          <p:nvPr/>
        </p:nvGraphicFramePr>
        <p:xfrm>
          <a:off x="457200" y="3212640"/>
          <a:ext cx="8229240" cy="97128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794160">
                <a:tc>
                  <a:txBody>
                    <a:bodyPr lIns="68400" rIns="68400" tIns="0" bIns="0"/>
                    <a:p>
                      <a:pPr>
                        <a:lnSpc>
                          <a:spcPct val="100000"/>
                        </a:lnSpc>
                      </a:pPr>
                      <a:r>
                        <a:rPr b="0" lang="de-DE" sz="2000" spc="-1" strike="noStrike">
                          <a:solidFill>
                            <a:srgbClr val="000000"/>
                          </a:solidFill>
                          <a:uFill>
                            <a:solidFill>
                              <a:srgbClr val="ffffff"/>
                            </a:solidFill>
                          </a:uFill>
                          <a:latin typeface="Calibri"/>
                        </a:rPr>
                        <a:t>Service-Provider:</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Organisation oder </a:t>
                      </a:r>
                      <a:r>
                        <a:rPr b="0" i="1" lang="de-DE" sz="1800" spc="-1" strike="noStrike">
                          <a:solidFill>
                            <a:srgbClr val="000000"/>
                          </a:solidFill>
                          <a:uFill>
                            <a:solidFill>
                              <a:srgbClr val="ffffff"/>
                            </a:solidFill>
                          </a:uFill>
                          <a:latin typeface="Calibri"/>
                        </a:rPr>
                        <a:t>Föderation</a:t>
                      </a:r>
                      <a:r>
                        <a:rPr b="0" lang="de-DE" sz="1800" spc="-1" strike="noStrike">
                          <a:solidFill>
                            <a:srgbClr val="000000"/>
                          </a:solidFill>
                          <a:uFill>
                            <a:solidFill>
                              <a:srgbClr val="ffffff"/>
                            </a:solidFill>
                          </a:uFill>
                          <a:latin typeface="Calibri"/>
                        </a:rPr>
                        <a:t> (oder Teil einer Organisation oder </a:t>
                      </a:r>
                      <a:r>
                        <a:rPr b="0" i="1" lang="de-DE" sz="1800" spc="-1" strike="noStrike">
                          <a:solidFill>
                            <a:srgbClr val="000000"/>
                          </a:solidFill>
                          <a:uFill>
                            <a:solidFill>
                              <a:srgbClr val="ffffff"/>
                            </a:solidFill>
                          </a:uFill>
                          <a:latin typeface="Calibri"/>
                        </a:rPr>
                        <a:t>Föderation</a:t>
                      </a:r>
                      <a:r>
                        <a:rPr b="0" lang="de-DE" sz="1800" spc="-1" strike="noStrike">
                          <a:solidFill>
                            <a:srgbClr val="000000"/>
                          </a:solidFill>
                          <a:uFill>
                            <a:solidFill>
                              <a:srgbClr val="ffffff"/>
                            </a:solidFill>
                          </a:uFill>
                          <a:latin typeface="Calibri"/>
                        </a:rPr>
                        <a:t>), die einen oder mehrere </a:t>
                      </a:r>
                      <a:r>
                        <a:rPr b="0" i="1" lang="de-DE" sz="1800" spc="-1" strike="noStrike">
                          <a:solidFill>
                            <a:srgbClr val="000000"/>
                          </a:solidFill>
                          <a:uFill>
                            <a:solidFill>
                              <a:srgbClr val="ffffff"/>
                            </a:solidFill>
                          </a:uFill>
                          <a:latin typeface="Calibri"/>
                        </a:rPr>
                        <a:t>Services</a:t>
                      </a:r>
                      <a:r>
                        <a:rPr b="0" lang="de-DE" sz="1800" spc="-1" strike="noStrike">
                          <a:solidFill>
                            <a:srgbClr val="000000"/>
                          </a:solidFill>
                          <a:uFill>
                            <a:solidFill>
                              <a:srgbClr val="ffffff"/>
                            </a:solidFill>
                          </a:uFill>
                          <a:latin typeface="Calibri"/>
                        </a:rPr>
                        <a:t> für </a:t>
                      </a:r>
                      <a:r>
                        <a:rPr b="0" i="1" lang="de-DE" sz="1800" spc="-1" strike="noStrike">
                          <a:solidFill>
                            <a:srgbClr val="000000"/>
                          </a:solidFill>
                          <a:uFill>
                            <a:solidFill>
                              <a:srgbClr val="ffffff"/>
                            </a:solidFill>
                          </a:uFill>
                          <a:latin typeface="Calibri"/>
                        </a:rPr>
                        <a:t>Kunden</a:t>
                      </a:r>
                      <a:r>
                        <a:rPr b="0" lang="de-DE" sz="1800" spc="-1" strike="noStrike">
                          <a:solidFill>
                            <a:srgbClr val="000000"/>
                          </a:solidFill>
                          <a:uFill>
                            <a:solidFill>
                              <a:srgbClr val="ffffff"/>
                            </a:solidFill>
                          </a:uFill>
                          <a:latin typeface="Calibri"/>
                        </a:rPr>
                        <a:t> verwaltet und bereitstellt</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4"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Verantwortung des Top-Managements: Anforderungen nach FitSM-1</a:t>
            </a:r>
            <a:endParaRPr b="0" lang="en-US" sz="1800" spc="-1" strike="noStrike">
              <a:solidFill>
                <a:srgbClr val="000000"/>
              </a:solidFill>
              <a:uFill>
                <a:solidFill>
                  <a:srgbClr val="ffffff"/>
                </a:solidFill>
              </a:uFill>
              <a:latin typeface="Calibri"/>
            </a:endParaRPr>
          </a:p>
        </p:txBody>
      </p:sp>
      <p:sp>
        <p:nvSpPr>
          <p:cNvPr id="385" name="TextShape 2"/>
          <p:cNvSpPr txBox="1"/>
          <p:nvPr/>
        </p:nvSpPr>
        <p:spPr>
          <a:xfrm>
            <a:off x="6553080" y="6430680"/>
            <a:ext cx="2133360" cy="364680"/>
          </a:xfrm>
          <a:prstGeom prst="rect">
            <a:avLst/>
          </a:prstGeom>
          <a:noFill/>
          <a:ln>
            <a:noFill/>
          </a:ln>
        </p:spPr>
        <p:txBody>
          <a:bodyPr anchor="ctr"/>
          <a:p>
            <a:pPr algn="r">
              <a:lnSpc>
                <a:spcPct val="100000"/>
              </a:lnSpc>
            </a:pPr>
            <a:fld id="{9A5BEAFC-5015-4E3D-8E5F-6FC4188B76C0}"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386" name="Table 3"/>
          <p:cNvGraphicFramePr/>
          <p:nvPr/>
        </p:nvGraphicFramePr>
        <p:xfrm>
          <a:off x="457200" y="1776960"/>
          <a:ext cx="8229240" cy="2089800"/>
        </p:xfrm>
        <a:graphic>
          <a:graphicData uri="http://schemas.openxmlformats.org/drawingml/2006/table">
            <a:tbl>
              <a:tblPr/>
              <a:tblGrid>
                <a:gridCol w="82296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GR1 Engagement &amp; Verantwortung des Top-Managements</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27520">
                <a:tc>
                  <a:txBody>
                    <a:bodyPr lIns="68400" rIns="68400" tIns="0" bIns="0"/>
                    <a:p>
                      <a:pPr>
                        <a:lnSpc>
                          <a:spcPct val="100000"/>
                        </a:lnSpc>
                      </a:pPr>
                      <a:r>
                        <a:rPr b="0" lang="de-DE" sz="1800" spc="-1" strike="noStrike" cap="all">
                          <a:solidFill>
                            <a:srgbClr val="ffffff"/>
                          </a:solidFill>
                          <a:uFill>
                            <a:solidFill>
                              <a:srgbClr val="ffffff"/>
                            </a:solidFill>
                          </a:uFill>
                          <a:latin typeface="Calibri"/>
                          <a:ea typeface="MS Mincho"/>
                        </a:rPr>
                        <a:t>Anforderungen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3437280">
                <a:tc>
                  <a:txBody>
                    <a:bodyPr lIns="68400" rIns="68400" tIns="0" bIns="0"/>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GR1.1 Das Top-Management der in die Service-Erbringung involvierten Organisation(en) muss nachweisen, dass es sich im Zusammenhang mit der Planung, Implementierung, Anwendung, Überwachung, Bewertung und Verbesserung des Service-Management-Systems (SMS) und der Services engagiert. Es muss:</a:t>
                      </a:r>
                      <a:endParaRPr b="0" lang="de-DE" sz="1800" spc="-1" strike="noStrike">
                        <a:solidFill>
                          <a:srgbClr val="000000"/>
                        </a:solidFill>
                        <a:uFill>
                          <a:solidFill>
                            <a:srgbClr val="ffffff"/>
                          </a:solidFill>
                        </a:uFill>
                        <a:latin typeface="Arial"/>
                      </a:endParaRPr>
                    </a:p>
                    <a:p>
                      <a:pPr lvl="1" marL="743040" indent="-285480">
                        <a:lnSpc>
                          <a:spcPct val="115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Einer Person die Verantwortung für das gesamte SMS übertragen; dies schließt die Übertragung ausreichender Kompetenzen ein, um diese Rolle auszuüben.</a:t>
                      </a:r>
                      <a:endParaRPr b="0" lang="de-DE" sz="1800" spc="-1" strike="noStrike">
                        <a:solidFill>
                          <a:srgbClr val="000000"/>
                        </a:solidFill>
                        <a:uFill>
                          <a:solidFill>
                            <a:srgbClr val="ffffff"/>
                          </a:solidFill>
                        </a:uFill>
                        <a:latin typeface="Arial"/>
                      </a:endParaRPr>
                    </a:p>
                    <a:p>
                      <a:pPr lvl="1" marL="743040" indent="-285480">
                        <a:lnSpc>
                          <a:spcPct val="115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Ziele definieren und kommunizieren</a:t>
                      </a:r>
                      <a:endParaRPr b="0" lang="de-DE" sz="1800" spc="-1" strike="noStrike">
                        <a:solidFill>
                          <a:srgbClr val="000000"/>
                        </a:solidFill>
                        <a:uFill>
                          <a:solidFill>
                            <a:srgbClr val="ffffff"/>
                          </a:solidFill>
                        </a:uFill>
                        <a:latin typeface="Arial"/>
                      </a:endParaRPr>
                    </a:p>
                    <a:p>
                      <a:pPr lvl="1" marL="743040" indent="-285480">
                        <a:lnSpc>
                          <a:spcPct val="115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Eine übergeordnete Service-Management-Richtlinie definieren</a:t>
                      </a:r>
                      <a:endParaRPr b="0" lang="de-DE" sz="1800" spc="-1" strike="noStrike">
                        <a:solidFill>
                          <a:srgbClr val="000000"/>
                        </a:solidFill>
                        <a:uFill>
                          <a:solidFill>
                            <a:srgbClr val="ffffff"/>
                          </a:solidFill>
                        </a:uFill>
                        <a:latin typeface="Arial"/>
                      </a:endParaRPr>
                    </a:p>
                    <a:p>
                      <a:pPr lvl="1" marL="743040" indent="-285480">
                        <a:lnSpc>
                          <a:spcPct val="115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In geplanten Abständen Management-Reviews durchführen</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GR1.2 Die Service-Management-Richtlinie muss mindestens folgendes umfassen:</a:t>
                      </a:r>
                      <a:endParaRPr b="0" lang="de-DE" sz="1800" spc="-1" strike="noStrike">
                        <a:solidFill>
                          <a:srgbClr val="000000"/>
                        </a:solidFill>
                        <a:uFill>
                          <a:solidFill>
                            <a:srgbClr val="ffffff"/>
                          </a:solidFill>
                        </a:uFill>
                        <a:latin typeface="Arial"/>
                      </a:endParaRPr>
                    </a:p>
                    <a:p>
                      <a:pPr lvl="1" marL="743040" indent="-285480">
                        <a:lnSpc>
                          <a:spcPct val="115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Ein Bekenntnis zur Erfüllung von Kundenanforderungen an Services</a:t>
                      </a:r>
                      <a:endParaRPr b="0" lang="de-DE" sz="1800" spc="-1" strike="noStrike">
                        <a:solidFill>
                          <a:srgbClr val="000000"/>
                        </a:solidFill>
                        <a:uFill>
                          <a:solidFill>
                            <a:srgbClr val="ffffff"/>
                          </a:solidFill>
                        </a:uFill>
                        <a:latin typeface="Arial"/>
                      </a:endParaRPr>
                    </a:p>
                    <a:p>
                      <a:pPr lvl="1" marL="743040" indent="-285480">
                        <a:lnSpc>
                          <a:spcPct val="115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Ein Bekenntnis zu einem serviceorientierten Ansatz</a:t>
                      </a:r>
                      <a:endParaRPr b="0" lang="de-DE" sz="1800" spc="-1" strike="noStrike">
                        <a:solidFill>
                          <a:srgbClr val="000000"/>
                        </a:solidFill>
                        <a:uFill>
                          <a:solidFill>
                            <a:srgbClr val="ffffff"/>
                          </a:solidFill>
                        </a:uFill>
                        <a:latin typeface="Arial"/>
                      </a:endParaRPr>
                    </a:p>
                    <a:p>
                      <a:pPr lvl="1" marL="743040" indent="-285480">
                        <a:lnSpc>
                          <a:spcPct val="115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Ein Bekenntnis zu einem prozessorientierten Ansatz</a:t>
                      </a:r>
                      <a:endParaRPr b="0" lang="de-DE" sz="1800" spc="-1" strike="noStrike">
                        <a:solidFill>
                          <a:srgbClr val="000000"/>
                        </a:solidFill>
                        <a:uFill>
                          <a:solidFill>
                            <a:srgbClr val="ffffff"/>
                          </a:solidFill>
                        </a:uFill>
                        <a:latin typeface="Arial"/>
                      </a:endParaRPr>
                    </a:p>
                    <a:p>
                      <a:pPr lvl="1" marL="743040" indent="-285480">
                        <a:lnSpc>
                          <a:spcPct val="115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Ein Bekenntnis zur kontinuierlichen Verbesserung</a:t>
                      </a:r>
                      <a:endParaRPr b="0" lang="de-DE" sz="1800" spc="-1" strike="noStrike">
                        <a:solidFill>
                          <a:srgbClr val="000000"/>
                        </a:solidFill>
                        <a:uFill>
                          <a:solidFill>
                            <a:srgbClr val="ffffff"/>
                          </a:solidFill>
                        </a:uFill>
                        <a:latin typeface="Arial"/>
                      </a:endParaRPr>
                    </a:p>
                    <a:p>
                      <a:pPr lvl="1" marL="743040" indent="-285480">
                        <a:lnSpc>
                          <a:spcPct val="115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Übergeordnete Service-Management-Ziele</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FitSM Advanced Level Prüfung</a:t>
            </a:r>
            <a:endParaRPr b="0" lang="en-US" sz="1800" spc="-1" strike="noStrike">
              <a:solidFill>
                <a:srgbClr val="000000"/>
              </a:solidFill>
              <a:uFill>
                <a:solidFill>
                  <a:srgbClr val="ffffff"/>
                </a:solidFill>
              </a:uFill>
              <a:latin typeface="Calibri"/>
            </a:endParaRPr>
          </a:p>
        </p:txBody>
      </p:sp>
      <p:sp>
        <p:nvSpPr>
          <p:cNvPr id="152"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Am Ende dieses Trainings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Closed book, d.h. keine Hilfsmittel zugelassen</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Dauer: 60 Minuten </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30 Multiple-Choice-Fragen:</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Vier Antwortmöglichkeiten pro Frage: A, B, C oder D</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Genau eine korrekte Antwort pro Frage</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Mindestens 70% korrekte Antworten (21 aus 30) werden benötigt, um die Prüfung zu bestehen</a:t>
            </a:r>
            <a:endParaRPr b="0" lang="en-US" sz="2800" spc="-1" strike="noStrike">
              <a:solidFill>
                <a:srgbClr val="000000"/>
              </a:solidFill>
              <a:uFill>
                <a:solidFill>
                  <a:srgbClr val="ffffff"/>
                </a:solidFill>
              </a:uFill>
              <a:latin typeface="Calibri"/>
            </a:endParaRPr>
          </a:p>
        </p:txBody>
      </p:sp>
      <p:sp>
        <p:nvSpPr>
          <p:cNvPr id="153" name="TextShape 3"/>
          <p:cNvSpPr txBox="1"/>
          <p:nvPr/>
        </p:nvSpPr>
        <p:spPr>
          <a:xfrm>
            <a:off x="6553080" y="6430680"/>
            <a:ext cx="2133360" cy="364680"/>
          </a:xfrm>
          <a:prstGeom prst="rect">
            <a:avLst/>
          </a:prstGeom>
          <a:noFill/>
          <a:ln>
            <a:noFill/>
          </a:ln>
        </p:spPr>
        <p:txBody>
          <a:bodyPr anchor="ctr"/>
          <a:p>
            <a:pPr algn="r">
              <a:lnSpc>
                <a:spcPct val="100000"/>
              </a:lnSpc>
            </a:pPr>
            <a:fld id="{BB10E5D3-881F-4434-A3D3-6F3031DD21AA}"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7"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Dokumentation</a:t>
            </a:r>
            <a:endParaRPr b="0" lang="en-US" sz="1800" spc="-1" strike="noStrike">
              <a:solidFill>
                <a:srgbClr val="000000"/>
              </a:solidFill>
              <a:uFill>
                <a:solidFill>
                  <a:srgbClr val="ffffff"/>
                </a:solidFill>
              </a:uFill>
              <a:latin typeface="Calibri"/>
            </a:endParaRPr>
          </a:p>
        </p:txBody>
      </p:sp>
      <p:sp>
        <p:nvSpPr>
          <p:cNvPr id="388" name="TextShape 2"/>
          <p:cNvSpPr txBox="1"/>
          <p:nvPr/>
        </p:nvSpPr>
        <p:spPr>
          <a:xfrm>
            <a:off x="6553080" y="6430680"/>
            <a:ext cx="2133360" cy="364680"/>
          </a:xfrm>
          <a:prstGeom prst="rect">
            <a:avLst/>
          </a:prstGeom>
          <a:noFill/>
          <a:ln>
            <a:noFill/>
          </a:ln>
        </p:spPr>
        <p:txBody>
          <a:bodyPr anchor="ctr"/>
          <a:p>
            <a:pPr algn="r">
              <a:lnSpc>
                <a:spcPct val="100000"/>
              </a:lnSpc>
            </a:pPr>
            <a:fld id="{416A585C-22EC-4FA8-87F9-F9B35617BD20}"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389"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390"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391"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Warum?</a:t>
            </a:r>
            <a:endParaRPr b="0" lang="de-DE" sz="1800" spc="-1" strike="noStrike">
              <a:solidFill>
                <a:srgbClr val="000000"/>
              </a:solidFill>
              <a:uFill>
                <a:solidFill>
                  <a:srgbClr val="ffffff"/>
                </a:solidFill>
              </a:uFill>
              <a:latin typeface="Arial"/>
            </a:endParaRPr>
          </a:p>
        </p:txBody>
      </p:sp>
      <p:sp>
        <p:nvSpPr>
          <p:cNvPr id="392" name="CustomShape 6"/>
          <p:cNvSpPr/>
          <p:nvPr/>
        </p:nvSpPr>
        <p:spPr>
          <a:xfrm>
            <a:off x="1445760" y="4448520"/>
            <a:ext cx="6232680" cy="118764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Um sicherzustellen, dass Richtlinien, Prozesse und Verfahren sowie deren Ergebnisse ausreichend dokumentiert sind, um die Effizienz und Nachvollziehbarkeit des IT-Service-Managements zu unterstützen und zu verbessern</a:t>
            </a:r>
            <a:endParaRPr b="0" lang="de-DE" sz="1800" spc="-1" strike="noStrike">
              <a:solidFill>
                <a:srgbClr val="000000"/>
              </a:solidFill>
              <a:uFill>
                <a:solidFill>
                  <a:srgbClr val="ffffff"/>
                </a:solidFill>
              </a:uFill>
              <a:latin typeface="Arial"/>
            </a:endParaRPr>
          </a:p>
        </p:txBody>
      </p:sp>
    </p:spTree>
  </p:cSld>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3"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Dokumentation:</a:t>
            </a:r>
            <a:r>
              <a:rPr b="0" lang="en-US" sz="3200" spc="-1" strike="noStrike">
                <a:solidFill>
                  <a:srgbClr val="205595"/>
                </a:solidFill>
                <a:uFill>
                  <a:solidFill>
                    <a:srgbClr val="ffffff"/>
                  </a:solidFill>
                </a:uFill>
                <a:latin typeface="Calibri"/>
              </a:rPr>
              <a:t>
</a:t>
            </a:r>
            <a:r>
              <a:rPr b="0" lang="en-US" sz="3200" spc="-1" strike="noStrike">
                <a:solidFill>
                  <a:srgbClr val="205595"/>
                </a:solidFill>
                <a:uFill>
                  <a:solidFill>
                    <a:srgbClr val="ffffff"/>
                  </a:solidFill>
                </a:uFill>
                <a:latin typeface="Calibri"/>
              </a:rPr>
              <a:t>Anforderungen nach FitSM-1</a:t>
            </a:r>
            <a:endParaRPr b="0" lang="en-US" sz="1800" spc="-1" strike="noStrike">
              <a:solidFill>
                <a:srgbClr val="000000"/>
              </a:solidFill>
              <a:uFill>
                <a:solidFill>
                  <a:srgbClr val="ffffff"/>
                </a:solidFill>
              </a:uFill>
              <a:latin typeface="Calibri"/>
            </a:endParaRPr>
          </a:p>
        </p:txBody>
      </p:sp>
      <p:sp>
        <p:nvSpPr>
          <p:cNvPr id="394" name="TextShape 2"/>
          <p:cNvSpPr txBox="1"/>
          <p:nvPr/>
        </p:nvSpPr>
        <p:spPr>
          <a:xfrm>
            <a:off x="6553080" y="6430680"/>
            <a:ext cx="2133360" cy="364680"/>
          </a:xfrm>
          <a:prstGeom prst="rect">
            <a:avLst/>
          </a:prstGeom>
          <a:noFill/>
          <a:ln>
            <a:noFill/>
          </a:ln>
        </p:spPr>
        <p:txBody>
          <a:bodyPr anchor="ctr"/>
          <a:p>
            <a:pPr algn="r">
              <a:lnSpc>
                <a:spcPct val="100000"/>
              </a:lnSpc>
            </a:pPr>
            <a:fld id="{6135B21E-B1A3-4C5C-88D5-B6EEF7E63595}"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395" name="Table 3"/>
          <p:cNvGraphicFramePr/>
          <p:nvPr/>
        </p:nvGraphicFramePr>
        <p:xfrm>
          <a:off x="457200" y="1774080"/>
          <a:ext cx="8229240" cy="2740320"/>
        </p:xfrm>
        <a:graphic>
          <a:graphicData uri="http://schemas.openxmlformats.org/drawingml/2006/table">
            <a:tbl>
              <a:tblPr/>
              <a:tblGrid>
                <a:gridCol w="82296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GR2 Dokumentation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27520">
                <a:tc>
                  <a:txBody>
                    <a:bodyPr lIns="68400" rIns="68400" tIns="0" bIns="0"/>
                    <a:p>
                      <a:pPr>
                        <a:lnSpc>
                          <a:spcPct val="100000"/>
                        </a:lnSpc>
                      </a:pPr>
                      <a:r>
                        <a:rPr b="0" lang="de-DE" sz="1800" spc="-1" strike="noStrike" cap="all">
                          <a:solidFill>
                            <a:srgbClr val="ffffff"/>
                          </a:solidFill>
                          <a:uFill>
                            <a:solidFill>
                              <a:srgbClr val="ffffff"/>
                            </a:solidFill>
                          </a:uFill>
                          <a:latin typeface="Calibri"/>
                          <a:ea typeface="MS Mincho"/>
                        </a:rPr>
                        <a:t>Anforderungen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3337200">
                <a:tc>
                  <a:txBody>
                    <a:bodyPr lIns="68400" rIns="68400" tIns="0" bIns="0"/>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GR2.1 Zur Unterstützung einer effektiven Planung müssen die grundlegenden Bestandteile des SMS dokumentiert werden. Diese Dokumentation muss folgendes beinhalten:</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Erklärung zum Geltungsbereich des Service-Managements (siehe GR3)</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Service-Management-Richtlinie (siehe GR1)</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Service-Management Planung und damit verbundene Pläne (siehe GR4)</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GR2.2 Dokumentierte Definitionen aller Service-Management-Prozesse (siehe PR1-PR14) müssen erstellt und gepflegt werden. Jede dieser Definitionen muss mindestens folgende Elemente beinhalten oder referenzieren:</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Beschreibung der Prozessziele</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Beschreibung von Inputs, Aktivitäten und Outputs des Prozesses</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Beschreibung prozessspezifischer Rollen und Verantwortlichkeiten</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Beschreibung der Schnittstellen zu anderen Prozessen</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Prozessspezifische Richtlinien, soweit relevant</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Prozess- und aktivitätsspezifische Verfahren, soweit relevant</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Dokumentation:</a:t>
            </a:r>
            <a:r>
              <a:rPr b="0" lang="en-US" sz="3200" spc="-1" strike="noStrike">
                <a:solidFill>
                  <a:srgbClr val="205595"/>
                </a:solidFill>
                <a:uFill>
                  <a:solidFill>
                    <a:srgbClr val="ffffff"/>
                  </a:solidFill>
                </a:uFill>
                <a:latin typeface="Calibri"/>
              </a:rPr>
              <a:t>
</a:t>
            </a:r>
            <a:r>
              <a:rPr b="0" lang="en-US" sz="3200" spc="-1" strike="noStrike">
                <a:solidFill>
                  <a:srgbClr val="205595"/>
                </a:solidFill>
                <a:uFill>
                  <a:solidFill>
                    <a:srgbClr val="ffffff"/>
                  </a:solidFill>
                </a:uFill>
                <a:latin typeface="Calibri"/>
              </a:rPr>
              <a:t>Anforderungen nach FitSM-1</a:t>
            </a:r>
            <a:endParaRPr b="0" lang="en-US" sz="1800" spc="-1" strike="noStrike">
              <a:solidFill>
                <a:srgbClr val="000000"/>
              </a:solidFill>
              <a:uFill>
                <a:solidFill>
                  <a:srgbClr val="ffffff"/>
                </a:solidFill>
              </a:uFill>
              <a:latin typeface="Calibri"/>
            </a:endParaRPr>
          </a:p>
        </p:txBody>
      </p:sp>
      <p:sp>
        <p:nvSpPr>
          <p:cNvPr id="397" name="TextShape 2"/>
          <p:cNvSpPr txBox="1"/>
          <p:nvPr/>
        </p:nvSpPr>
        <p:spPr>
          <a:xfrm>
            <a:off x="6553080" y="6430680"/>
            <a:ext cx="2133360" cy="364680"/>
          </a:xfrm>
          <a:prstGeom prst="rect">
            <a:avLst/>
          </a:prstGeom>
          <a:noFill/>
          <a:ln>
            <a:noFill/>
          </a:ln>
        </p:spPr>
        <p:txBody>
          <a:bodyPr anchor="ctr"/>
          <a:p>
            <a:pPr algn="r">
              <a:lnSpc>
                <a:spcPct val="100000"/>
              </a:lnSpc>
            </a:pPr>
            <a:fld id="{A74E192D-6B43-463C-B594-9CE8A88745B8}"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398" name="Table 3"/>
          <p:cNvGraphicFramePr/>
          <p:nvPr/>
        </p:nvGraphicFramePr>
        <p:xfrm>
          <a:off x="457200" y="1774080"/>
          <a:ext cx="8229240" cy="2292840"/>
        </p:xfrm>
        <a:graphic>
          <a:graphicData uri="http://schemas.openxmlformats.org/drawingml/2006/table">
            <a:tbl>
              <a:tblPr/>
              <a:tblGrid>
                <a:gridCol w="82296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GR2 Dokumentation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27520">
                <a:tc>
                  <a:txBody>
                    <a:bodyPr lIns="68400" rIns="68400" tIns="0" bIns="0"/>
                    <a:p>
                      <a:pPr>
                        <a:lnSpc>
                          <a:spcPct val="100000"/>
                        </a:lnSpc>
                      </a:pPr>
                      <a:r>
                        <a:rPr b="0" lang="de-DE" sz="1800" spc="-1" strike="noStrike" cap="all">
                          <a:solidFill>
                            <a:srgbClr val="ffffff"/>
                          </a:solidFill>
                          <a:uFill>
                            <a:solidFill>
                              <a:srgbClr val="ffffff"/>
                            </a:solidFill>
                          </a:uFill>
                          <a:latin typeface="Calibri"/>
                          <a:ea typeface="MS Mincho"/>
                        </a:rPr>
                        <a:t>Anforderungen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2131200">
                <a:tc>
                  <a:txBody>
                    <a:bodyPr lIns="68400" rIns="68400" tIns="0" bIns="0"/>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GR2.3 Die Outputs aller Service-Management-Prozesse (siehe PR1-PR14) müssen dokumentiert und die Ausführung wesentlicher Aktivitäten der Prozesse aufgezeichnet werden.</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GR2.4 Dokumentation muss unter Berücksichtigung der folgenden Aktivitäten, soweit anwendbar, gelenkt werden:</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Erstellung und Genehmigung</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Kommunikation und Verteilung</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Überprüfung</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Versionierung und Nachverfolgung von Änderungen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Dokumentation:</a:t>
            </a:r>
            <a:r>
              <a:rPr b="0" lang="en-US" sz="3200" spc="-1" strike="noStrike">
                <a:solidFill>
                  <a:srgbClr val="205595"/>
                </a:solidFill>
                <a:uFill>
                  <a:solidFill>
                    <a:srgbClr val="ffffff"/>
                  </a:solidFill>
                </a:uFill>
                <a:latin typeface="Calibri"/>
              </a:rPr>
              <a:t>
</a:t>
            </a:r>
            <a:r>
              <a:rPr b="0" lang="en-US" sz="3200" spc="-1" strike="noStrike">
                <a:solidFill>
                  <a:srgbClr val="205595"/>
                </a:solidFill>
                <a:uFill>
                  <a:solidFill>
                    <a:srgbClr val="ffffff"/>
                  </a:solidFill>
                </a:uFill>
                <a:latin typeface="Calibri"/>
              </a:rPr>
              <a:t>Wichtige Begriffe &amp; Konzepte</a:t>
            </a:r>
            <a:endParaRPr b="0" lang="en-US" sz="1800" spc="-1" strike="noStrike">
              <a:solidFill>
                <a:srgbClr val="000000"/>
              </a:solidFill>
              <a:uFill>
                <a:solidFill>
                  <a:srgbClr val="ffffff"/>
                </a:solidFill>
              </a:uFill>
              <a:latin typeface="Calibri"/>
            </a:endParaRPr>
          </a:p>
        </p:txBody>
      </p:sp>
      <p:sp>
        <p:nvSpPr>
          <p:cNvPr id="400"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401" name="TextShape 3"/>
          <p:cNvSpPr txBox="1"/>
          <p:nvPr/>
        </p:nvSpPr>
        <p:spPr>
          <a:xfrm>
            <a:off x="6553080" y="6430680"/>
            <a:ext cx="2133360" cy="364680"/>
          </a:xfrm>
          <a:prstGeom prst="rect">
            <a:avLst/>
          </a:prstGeom>
          <a:noFill/>
          <a:ln>
            <a:noFill/>
          </a:ln>
        </p:spPr>
        <p:txBody>
          <a:bodyPr anchor="ctr"/>
          <a:p>
            <a:pPr algn="r">
              <a:lnSpc>
                <a:spcPct val="100000"/>
              </a:lnSpc>
            </a:pPr>
            <a:fld id="{2C0F5972-959B-419D-9E61-29E7156119DB}"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402" name="Table 4"/>
          <p:cNvGraphicFramePr/>
          <p:nvPr/>
        </p:nvGraphicFramePr>
        <p:xfrm>
          <a:off x="457200" y="1696680"/>
          <a:ext cx="8229240" cy="1760760"/>
        </p:xfrm>
        <a:graphic>
          <a:graphicData uri="http://schemas.openxmlformats.org/drawingml/2006/table">
            <a:tbl>
              <a:tblPr/>
              <a:tblGrid>
                <a:gridCol w="8229600"/>
              </a:tblGrid>
              <a:tr h="25524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505520">
                <a:tc>
                  <a:txBody>
                    <a:bodyPr lIns="68400" rIns="68400" tIns="0" bIns="0"/>
                    <a:p>
                      <a:pPr>
                        <a:lnSpc>
                          <a:spcPct val="100000"/>
                        </a:lnSpc>
                      </a:pPr>
                      <a:r>
                        <a:rPr b="0" lang="de-DE" sz="2000" spc="-1" strike="noStrike">
                          <a:solidFill>
                            <a:srgbClr val="000000"/>
                          </a:solidFill>
                          <a:uFill>
                            <a:solidFill>
                              <a:srgbClr val="ffffff"/>
                            </a:solidFill>
                          </a:uFill>
                          <a:latin typeface="Calibri"/>
                        </a:rPr>
                        <a:t>Dokument:</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Informationen und ihr Trägermedium</a:t>
                      </a:r>
                      <a:endParaRPr b="0" lang="de-DE" sz="1800" spc="-1" strike="noStrike">
                        <a:solidFill>
                          <a:srgbClr val="000000"/>
                        </a:solidFill>
                        <a:uFill>
                          <a:solidFill>
                            <a:srgbClr val="ffffff"/>
                          </a:solidFill>
                        </a:uFill>
                        <a:latin typeface="Arial"/>
                      </a:endParaRPr>
                    </a:p>
                    <a:p>
                      <a:pPr marL="457200">
                        <a:lnSpc>
                          <a:spcPct val="100000"/>
                        </a:lnSpc>
                      </a:pP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Anmerkung: Beispiele von Dokumenten sind Richtlinien, Pläne, Prozessbeschreibungen, Verfahren, Service Level Agreements (SLAs), Verträge oder Aufzeichnungen über durchgeführte Aktivitäten.</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403" name="Table 5"/>
          <p:cNvGraphicFramePr/>
          <p:nvPr/>
        </p:nvGraphicFramePr>
        <p:xfrm>
          <a:off x="457200" y="3754440"/>
          <a:ext cx="8229240" cy="97128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794160">
                <a:tc>
                  <a:txBody>
                    <a:bodyPr lIns="68400" rIns="68400" tIns="0" bIns="0"/>
                    <a:p>
                      <a:pPr>
                        <a:lnSpc>
                          <a:spcPct val="100000"/>
                        </a:lnSpc>
                      </a:pPr>
                      <a:r>
                        <a:rPr b="0" lang="de-DE" sz="2000" spc="-1" strike="noStrike">
                          <a:solidFill>
                            <a:srgbClr val="000000"/>
                          </a:solidFill>
                          <a:uFill>
                            <a:solidFill>
                              <a:srgbClr val="ffffff"/>
                            </a:solidFill>
                          </a:uFill>
                          <a:latin typeface="Calibri"/>
                        </a:rPr>
                        <a:t>Aufzeichnung:</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Dokumentation zu einem Ereignis oder über die Ergebnisse der Ausführung eines </a:t>
                      </a:r>
                      <a:r>
                        <a:rPr b="0" i="1" lang="de-DE" sz="1800" spc="-1" strike="noStrike">
                          <a:solidFill>
                            <a:srgbClr val="000000"/>
                          </a:solidFill>
                          <a:uFill>
                            <a:solidFill>
                              <a:srgbClr val="ffffff"/>
                            </a:solidFill>
                          </a:uFill>
                          <a:latin typeface="Calibri"/>
                        </a:rPr>
                        <a:t>Prozesses</a:t>
                      </a:r>
                      <a:r>
                        <a:rPr b="0" lang="de-DE" sz="1800" spc="-1" strike="noStrike">
                          <a:solidFill>
                            <a:srgbClr val="000000"/>
                          </a:solidFill>
                          <a:uFill>
                            <a:solidFill>
                              <a:srgbClr val="ffffff"/>
                            </a:solidFill>
                          </a:uFill>
                          <a:latin typeface="Calibri"/>
                        </a:rPr>
                        <a:t> oder einer </a:t>
                      </a:r>
                      <a:r>
                        <a:rPr b="0" i="1" lang="de-DE" sz="1800" spc="-1" strike="noStrike">
                          <a:solidFill>
                            <a:srgbClr val="000000"/>
                          </a:solidFill>
                          <a:uFill>
                            <a:solidFill>
                              <a:srgbClr val="ffffff"/>
                            </a:solidFill>
                          </a:uFill>
                          <a:latin typeface="Calibri"/>
                        </a:rPr>
                        <a:t>Aktivität</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4"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Dokumentation:</a:t>
            </a:r>
            <a:r>
              <a:rPr b="0" lang="en-US" sz="3200" spc="-1" strike="noStrike">
                <a:solidFill>
                  <a:srgbClr val="205595"/>
                </a:solidFill>
                <a:uFill>
                  <a:solidFill>
                    <a:srgbClr val="ffffff"/>
                  </a:solidFill>
                </a:uFill>
                <a:latin typeface="Calibri"/>
              </a:rPr>
              <a:t>
</a:t>
            </a:r>
            <a:r>
              <a:rPr b="0" lang="en-US" sz="3200" spc="-1" strike="noStrike">
                <a:solidFill>
                  <a:srgbClr val="205595"/>
                </a:solidFill>
                <a:uFill>
                  <a:solidFill>
                    <a:srgbClr val="ffffff"/>
                  </a:solidFill>
                </a:uFill>
                <a:latin typeface="Calibri"/>
              </a:rPr>
              <a:t>Beispiele</a:t>
            </a:r>
            <a:endParaRPr b="0" lang="en-US" sz="1800" spc="-1" strike="noStrike">
              <a:solidFill>
                <a:srgbClr val="000000"/>
              </a:solidFill>
              <a:uFill>
                <a:solidFill>
                  <a:srgbClr val="ffffff"/>
                </a:solidFill>
              </a:uFill>
              <a:latin typeface="Calibri"/>
            </a:endParaRPr>
          </a:p>
        </p:txBody>
      </p:sp>
      <p:sp>
        <p:nvSpPr>
          <p:cNvPr id="405"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Beispiele von Dokumenten, die </a:t>
            </a:r>
            <a:r>
              <a:rPr b="1" lang="en-US" sz="2800" spc="-1" strike="noStrike">
                <a:solidFill>
                  <a:srgbClr val="000000"/>
                </a:solidFill>
                <a:uFill>
                  <a:solidFill>
                    <a:srgbClr val="ffffff"/>
                  </a:solidFill>
                </a:uFill>
                <a:latin typeface="Calibri"/>
              </a:rPr>
              <a:t>keine</a:t>
            </a:r>
            <a:r>
              <a:rPr b="0" lang="en-US" sz="2800" spc="-1" strike="noStrike">
                <a:solidFill>
                  <a:srgbClr val="000000"/>
                </a:solidFill>
                <a:uFill>
                  <a:solidFill>
                    <a:srgbClr val="ffffff"/>
                  </a:solidFill>
                </a:uFill>
                <a:latin typeface="Calibri"/>
              </a:rPr>
              <a:t> Aufzeichnung sind:</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Richtlinie</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Plan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Prozessbeschreibung</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Verfahrensbeschreibung</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Vereinbarung</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Vertrag</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Beispiele von Dokumenten, die Aufzeichnungen sind :</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Ticket (z.B. Incident / Service Request / Change Ticket)</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Trainingsaufzeichnung</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Auditbericht</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Besprechungsprotokolle</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Besucherliste / Gästebuch</a:t>
            </a:r>
            <a:endParaRPr b="0" lang="en-US" sz="2000" spc="-1" strike="noStrike">
              <a:solidFill>
                <a:srgbClr val="000000"/>
              </a:solidFill>
              <a:uFill>
                <a:solidFill>
                  <a:srgbClr val="ffffff"/>
                </a:solidFill>
              </a:uFill>
              <a:latin typeface="Calibri"/>
            </a:endParaRPr>
          </a:p>
        </p:txBody>
      </p:sp>
      <p:sp>
        <p:nvSpPr>
          <p:cNvPr id="406" name="TextShape 3"/>
          <p:cNvSpPr txBox="1"/>
          <p:nvPr/>
        </p:nvSpPr>
        <p:spPr>
          <a:xfrm>
            <a:off x="6553080" y="6430680"/>
            <a:ext cx="2133360" cy="364680"/>
          </a:xfrm>
          <a:prstGeom prst="rect">
            <a:avLst/>
          </a:prstGeom>
          <a:noFill/>
          <a:ln>
            <a:noFill/>
          </a:ln>
        </p:spPr>
        <p:txBody>
          <a:bodyPr anchor="ctr"/>
          <a:p>
            <a:pPr algn="r">
              <a:lnSpc>
                <a:spcPct val="100000"/>
              </a:lnSpc>
            </a:pPr>
            <a:fld id="{1501603B-6C7E-48DF-B17E-60AD7364BA74}"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7" name="TextShape 1"/>
          <p:cNvSpPr txBox="1"/>
          <p:nvPr/>
        </p:nvSpPr>
        <p:spPr>
          <a:xfrm>
            <a:off x="685800" y="2130480"/>
            <a:ext cx="7772040" cy="1469520"/>
          </a:xfrm>
          <a:prstGeom prst="rect">
            <a:avLst/>
          </a:prstGeom>
          <a:noFill/>
          <a:ln>
            <a:noFill/>
          </a:ln>
        </p:spPr>
        <p:txBody>
          <a:bodyPr anchor="ctr"/>
          <a:p>
            <a:pPr algn="ctr">
              <a:lnSpc>
                <a:spcPct val="100000"/>
              </a:lnSpc>
            </a:pPr>
            <a:r>
              <a:rPr b="0" lang="en-US" sz="3200" spc="-1" strike="noStrike">
                <a:solidFill>
                  <a:srgbClr val="205595"/>
                </a:solidFill>
                <a:uFill>
                  <a:solidFill>
                    <a:srgbClr val="ffffff"/>
                  </a:solidFill>
                </a:uFill>
                <a:latin typeface="Calibri"/>
              </a:rPr>
              <a:t>Definition des Geltungsbereichs des SMS</a:t>
            </a:r>
            <a:endParaRPr b="0" lang="en-US" sz="1800" spc="-1" strike="noStrike">
              <a:solidFill>
                <a:srgbClr val="000000"/>
              </a:solidFill>
              <a:uFill>
                <a:solidFill>
                  <a:srgbClr val="ffffff"/>
                </a:solidFill>
              </a:uFill>
              <a:latin typeface="Calibri"/>
            </a:endParaRPr>
          </a:p>
        </p:txBody>
      </p:sp>
      <p:sp>
        <p:nvSpPr>
          <p:cNvPr id="408" name="TextShape 2"/>
          <p:cNvSpPr txBox="1"/>
          <p:nvPr/>
        </p:nvSpPr>
        <p:spPr>
          <a:xfrm>
            <a:off x="6553080" y="6430680"/>
            <a:ext cx="2133360" cy="364680"/>
          </a:xfrm>
          <a:prstGeom prst="rect">
            <a:avLst/>
          </a:prstGeom>
          <a:noFill/>
          <a:ln>
            <a:noFill/>
          </a:ln>
        </p:spPr>
        <p:txBody>
          <a:bodyPr anchor="ctr"/>
          <a:p>
            <a:pPr algn="r">
              <a:lnSpc>
                <a:spcPct val="100000"/>
              </a:lnSpc>
            </a:pPr>
            <a:fld id="{A500B41A-0EE5-4FBB-B451-B2A74CCAF340}"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409"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410"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411"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Warum?</a:t>
            </a:r>
            <a:endParaRPr b="0" lang="de-DE" sz="1800" spc="-1" strike="noStrike">
              <a:solidFill>
                <a:srgbClr val="000000"/>
              </a:solidFill>
              <a:uFill>
                <a:solidFill>
                  <a:srgbClr val="ffffff"/>
                </a:solidFill>
              </a:uFill>
              <a:latin typeface="Arial"/>
            </a:endParaRPr>
          </a:p>
        </p:txBody>
      </p:sp>
      <p:sp>
        <p:nvSpPr>
          <p:cNvPr id="412" name="CustomShape 6"/>
          <p:cNvSpPr/>
          <p:nvPr/>
        </p:nvSpPr>
        <p:spPr>
          <a:xfrm>
            <a:off x="1445760" y="4448520"/>
            <a:ext cx="6232680" cy="118764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Um Ausmaß und Grenzen des SMS zu vereinbaren und zu dokumentieren und damit eindeutig zu definieren, für welche Services, Organisation(en) und Ort(e) das SMS gilt</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p:txBody>
      </p:sp>
    </p:spTree>
  </p:cSld>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3"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Definition des Geltungsbereichs des SMS: Anforderungen nach FitSM-1</a:t>
            </a:r>
            <a:endParaRPr b="0" lang="en-US" sz="1800" spc="-1" strike="noStrike">
              <a:solidFill>
                <a:srgbClr val="000000"/>
              </a:solidFill>
              <a:uFill>
                <a:solidFill>
                  <a:srgbClr val="ffffff"/>
                </a:solidFill>
              </a:uFill>
              <a:latin typeface="Calibri"/>
            </a:endParaRPr>
          </a:p>
        </p:txBody>
      </p:sp>
      <p:sp>
        <p:nvSpPr>
          <p:cNvPr id="414" name="TextShape 2"/>
          <p:cNvSpPr txBox="1"/>
          <p:nvPr/>
        </p:nvSpPr>
        <p:spPr>
          <a:xfrm>
            <a:off x="457200" y="1696680"/>
            <a:ext cx="8229240" cy="4625640"/>
          </a:xfrm>
          <a:prstGeom prst="rect">
            <a:avLst/>
          </a:prstGeom>
          <a:noFill/>
          <a:ln>
            <a:noFill/>
          </a:ln>
        </p:spPr>
        <p:txBody>
          <a:bodyPr/>
          <a:p>
            <a:pPr>
              <a:lnSpc>
                <a:spcPct val="100000"/>
              </a:lnSpc>
            </a:pP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Der Geltungsbereich des SMS kann beschränkt werden auf …</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Services oder Servicekataloge</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Technolgien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(geografische) Orte</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Organisationen oder Teile von Organisationen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Teile einer Föderation (in föderierten Umgebungen)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Bereitstellung eines Service für spezifische Kunden / Nutzer</a:t>
            </a:r>
            <a:endParaRPr b="0" lang="en-US" sz="2000" spc="-1" strike="noStrike">
              <a:solidFill>
                <a:srgbClr val="000000"/>
              </a:solidFill>
              <a:uFill>
                <a:solidFill>
                  <a:srgbClr val="ffffff"/>
                </a:solidFill>
              </a:uFill>
              <a:latin typeface="Calibri"/>
            </a:endParaRPr>
          </a:p>
        </p:txBody>
      </p:sp>
      <p:sp>
        <p:nvSpPr>
          <p:cNvPr id="415" name="TextShape 3"/>
          <p:cNvSpPr txBox="1"/>
          <p:nvPr/>
        </p:nvSpPr>
        <p:spPr>
          <a:xfrm>
            <a:off x="6553080" y="6430680"/>
            <a:ext cx="2133360" cy="364680"/>
          </a:xfrm>
          <a:prstGeom prst="rect">
            <a:avLst/>
          </a:prstGeom>
          <a:noFill/>
          <a:ln>
            <a:noFill/>
          </a:ln>
        </p:spPr>
        <p:txBody>
          <a:bodyPr anchor="ctr"/>
          <a:p>
            <a:pPr algn="r">
              <a:lnSpc>
                <a:spcPct val="100000"/>
              </a:lnSpc>
            </a:pPr>
            <a:fld id="{A1B09C4E-B5C6-4B2F-8B29-C507C5E758F7}"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416" name="Table 4"/>
          <p:cNvGraphicFramePr/>
          <p:nvPr/>
        </p:nvGraphicFramePr>
        <p:xfrm>
          <a:off x="457200" y="1774080"/>
          <a:ext cx="8229240" cy="788040"/>
        </p:xfrm>
        <a:graphic>
          <a:graphicData uri="http://schemas.openxmlformats.org/drawingml/2006/table">
            <a:tbl>
              <a:tblPr/>
              <a:tblGrid>
                <a:gridCol w="82296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GR3 Definition des Geltungsbereichs des Service-Managements</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27520">
                <a:tc>
                  <a:txBody>
                    <a:bodyPr lIns="68400" rIns="68400" tIns="0" bIns="0"/>
                    <a:p>
                      <a:pPr>
                        <a:lnSpc>
                          <a:spcPct val="100000"/>
                        </a:lnSpc>
                      </a:pPr>
                      <a:r>
                        <a:rPr b="0" lang="de-DE" sz="1800" spc="-1" strike="noStrike" cap="all">
                          <a:solidFill>
                            <a:srgbClr val="ffffff"/>
                          </a:solidFill>
                          <a:uFill>
                            <a:solidFill>
                              <a:srgbClr val="ffffff"/>
                            </a:solidFill>
                          </a:uFill>
                          <a:latin typeface="Calibri"/>
                          <a:ea typeface="MS Mincho"/>
                        </a:rPr>
                        <a:t>Anforderungen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432720">
                <a:tc>
                  <a:txBody>
                    <a:bodyPr lIns="68400" rIns="68400" tIns="0" bIns="0"/>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GR3.1 Der Geltungsbereich des SMS muss definiert und eine entsprechende Erklärung zum Geltungsbereich erstellt werden.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7"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Definition des Geltungsbereichs des SMS: Beispiele für Geltungsbereiche</a:t>
            </a:r>
            <a:endParaRPr b="0" lang="en-US" sz="1800" spc="-1" strike="noStrike">
              <a:solidFill>
                <a:srgbClr val="000000"/>
              </a:solidFill>
              <a:uFill>
                <a:solidFill>
                  <a:srgbClr val="ffffff"/>
                </a:solidFill>
              </a:uFill>
              <a:latin typeface="Calibri"/>
            </a:endParaRPr>
          </a:p>
        </p:txBody>
      </p:sp>
      <p:sp>
        <p:nvSpPr>
          <p:cNvPr id="418"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Generischer Geltungsbereich (scope statement):</a:t>
            </a:r>
            <a:endParaRPr b="0" lang="en-US" sz="2800" spc="-1" strike="noStrike">
              <a:solidFill>
                <a:srgbClr val="000000"/>
              </a:solidFill>
              <a:uFill>
                <a:solidFill>
                  <a:srgbClr val="ffffff"/>
                </a:solidFill>
              </a:uFill>
              <a:latin typeface="Calibri"/>
            </a:endParaRPr>
          </a:p>
          <a:p>
            <a:r>
              <a:rPr b="0" i="1" lang="en-US" sz="2400" spc="-1" strike="noStrike">
                <a:solidFill>
                  <a:srgbClr val="000000"/>
                </a:solidFill>
                <a:uFill>
                  <a:solidFill>
                    <a:srgbClr val="ffffff"/>
                  </a:solidFill>
                </a:uFill>
                <a:latin typeface="Calibri"/>
              </a:rPr>
              <a:t>Das SMS von [Name des Service-Providers oder der Föderation], welches [Technolgie] [Service(s)] von [Standort(e) des Service-Providers] an [Kunde(n)] am [Standort(e) des Kunden] erbringt</a:t>
            </a: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Beispiel:</a:t>
            </a:r>
            <a:endParaRPr b="0" lang="en-US" sz="2800" spc="-1" strike="noStrike">
              <a:solidFill>
                <a:srgbClr val="000000"/>
              </a:solidFill>
              <a:uFill>
                <a:solidFill>
                  <a:srgbClr val="ffffff"/>
                </a:solidFill>
              </a:uFill>
              <a:latin typeface="Calibri"/>
            </a:endParaRPr>
          </a:p>
          <a:p>
            <a:r>
              <a:rPr b="0" i="1" lang="en-US" sz="2400" spc="-1" strike="noStrike">
                <a:solidFill>
                  <a:srgbClr val="000000"/>
                </a:solidFill>
                <a:uFill>
                  <a:solidFill>
                    <a:srgbClr val="ffffff"/>
                  </a:solidFill>
                </a:uFill>
                <a:latin typeface="Calibri"/>
              </a:rPr>
              <a:t>Das SMS der ACME IT Servicrabteilung, das Microsoft Windows basierte Desktop- und Kommunikationsservices von deren Rechenzentrum in Amsterdam allen ACME Niederlassungen in den Niederlanden erbringt</a:t>
            </a:r>
            <a:endParaRPr b="0" lang="en-US" sz="2800" spc="-1" strike="noStrike">
              <a:solidFill>
                <a:srgbClr val="000000"/>
              </a:solidFill>
              <a:uFill>
                <a:solidFill>
                  <a:srgbClr val="ffffff"/>
                </a:solidFill>
              </a:uFill>
              <a:latin typeface="Calibri"/>
            </a:endParaRPr>
          </a:p>
          <a:p>
            <a:endParaRPr b="0" lang="en-US" sz="2800" spc="-1" strike="noStrike">
              <a:solidFill>
                <a:srgbClr val="000000"/>
              </a:solidFill>
              <a:uFill>
                <a:solidFill>
                  <a:srgbClr val="ffffff"/>
                </a:solidFill>
              </a:uFill>
              <a:latin typeface="Calibri"/>
            </a:endParaRPr>
          </a:p>
        </p:txBody>
      </p:sp>
      <p:sp>
        <p:nvSpPr>
          <p:cNvPr id="419" name="TextShape 3"/>
          <p:cNvSpPr txBox="1"/>
          <p:nvPr/>
        </p:nvSpPr>
        <p:spPr>
          <a:xfrm>
            <a:off x="6553080" y="6430680"/>
            <a:ext cx="2133360" cy="364680"/>
          </a:xfrm>
          <a:prstGeom prst="rect">
            <a:avLst/>
          </a:prstGeom>
          <a:noFill/>
          <a:ln>
            <a:noFill/>
          </a:ln>
        </p:spPr>
        <p:txBody>
          <a:bodyPr anchor="ctr"/>
          <a:p>
            <a:pPr algn="r">
              <a:lnSpc>
                <a:spcPct val="100000"/>
              </a:lnSpc>
            </a:pPr>
            <a:fld id="{7A9A456A-784F-4C68-BDBA-A8E99C4E1599}"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0"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Anwendung des PDCA Kreislaufs auf das SMS</a:t>
            </a:r>
            <a:endParaRPr b="0" lang="en-US" sz="1800" spc="-1" strike="noStrike">
              <a:solidFill>
                <a:srgbClr val="000000"/>
              </a:solidFill>
              <a:uFill>
                <a:solidFill>
                  <a:srgbClr val="ffffff"/>
                </a:solidFill>
              </a:uFill>
              <a:latin typeface="Calibri"/>
            </a:endParaRPr>
          </a:p>
        </p:txBody>
      </p:sp>
      <p:sp>
        <p:nvSpPr>
          <p:cNvPr id="421" name="TextShape 2"/>
          <p:cNvSpPr txBox="1"/>
          <p:nvPr/>
        </p:nvSpPr>
        <p:spPr>
          <a:xfrm>
            <a:off x="6553080" y="6430680"/>
            <a:ext cx="2133360" cy="364680"/>
          </a:xfrm>
          <a:prstGeom prst="rect">
            <a:avLst/>
          </a:prstGeom>
          <a:noFill/>
          <a:ln>
            <a:noFill/>
          </a:ln>
        </p:spPr>
        <p:txBody>
          <a:bodyPr anchor="ctr"/>
          <a:p>
            <a:pPr algn="r">
              <a:lnSpc>
                <a:spcPct val="100000"/>
              </a:lnSpc>
            </a:pPr>
            <a:fld id="{95D6059A-199C-4511-BFAA-20F1693C5D1E}"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422"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423"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424"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Warum?</a:t>
            </a:r>
            <a:endParaRPr b="0" lang="de-DE" sz="1800" spc="-1" strike="noStrike">
              <a:solidFill>
                <a:srgbClr val="000000"/>
              </a:solidFill>
              <a:uFill>
                <a:solidFill>
                  <a:srgbClr val="ffffff"/>
                </a:solidFill>
              </a:uFill>
              <a:latin typeface="Arial"/>
            </a:endParaRPr>
          </a:p>
        </p:txBody>
      </p:sp>
      <p:sp>
        <p:nvSpPr>
          <p:cNvPr id="425" name="CustomShape 6"/>
          <p:cNvSpPr/>
          <p:nvPr/>
        </p:nvSpPr>
        <p:spPr>
          <a:xfrm>
            <a:off x="1445760" y="4448520"/>
            <a:ext cx="6232680" cy="63900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Um sicherzustellen, dass das SMS als Ganzes fest geplant ist, umgesetzt, überwacht und kontinuierlich verbessert wird</a:t>
            </a:r>
            <a:endParaRPr b="0" lang="de-DE" sz="1800" spc="-1" strike="noStrike">
              <a:solidFill>
                <a:srgbClr val="000000"/>
              </a:solidFill>
              <a:uFill>
                <a:solidFill>
                  <a:srgbClr val="ffffff"/>
                </a:solidFill>
              </a:uFill>
              <a:latin typeface="Arial"/>
            </a:endParaRPr>
          </a:p>
        </p:txBody>
      </p:sp>
    </p:spTree>
  </p:cSld>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Plan-Do-Check-Act-Zyklus (PDCA)</a:t>
            </a:r>
            <a:endParaRPr b="0" lang="en-US" sz="1800" spc="-1" strike="noStrike">
              <a:solidFill>
                <a:srgbClr val="000000"/>
              </a:solidFill>
              <a:uFill>
                <a:solidFill>
                  <a:srgbClr val="ffffff"/>
                </a:solidFill>
              </a:uFill>
              <a:latin typeface="Calibri"/>
            </a:endParaRPr>
          </a:p>
        </p:txBody>
      </p:sp>
      <p:sp>
        <p:nvSpPr>
          <p:cNvPr id="427" name="TextShape 2"/>
          <p:cNvSpPr txBox="1"/>
          <p:nvPr/>
        </p:nvSpPr>
        <p:spPr>
          <a:xfrm>
            <a:off x="6553080" y="6430680"/>
            <a:ext cx="2133360" cy="364680"/>
          </a:xfrm>
          <a:prstGeom prst="rect">
            <a:avLst/>
          </a:prstGeom>
          <a:noFill/>
          <a:ln>
            <a:noFill/>
          </a:ln>
        </p:spPr>
        <p:txBody>
          <a:bodyPr anchor="ctr"/>
          <a:p>
            <a:pPr algn="r">
              <a:lnSpc>
                <a:spcPct val="100000"/>
              </a:lnSpc>
            </a:pPr>
            <a:fld id="{8D25E36A-EAEA-4E48-9141-A1D73ED8DDC3}"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428" name="CustomShape 3"/>
          <p:cNvSpPr/>
          <p:nvPr/>
        </p:nvSpPr>
        <p:spPr>
          <a:xfrm>
            <a:off x="2646360" y="2102040"/>
            <a:ext cx="1767600" cy="1749960"/>
          </a:xfrm>
          <a:prstGeom prst="ellipse">
            <a:avLst/>
          </a:prstGeom>
          <a:ln>
            <a:round/>
          </a:ln>
        </p:spPr>
        <p:style>
          <a:lnRef idx="2">
            <a:schemeClr val="accent1">
              <a:shade val="50000"/>
            </a:schemeClr>
          </a:lnRef>
          <a:fillRef idx="1">
            <a:schemeClr val="accent1"/>
          </a:fillRef>
          <a:effectRef idx="0">
            <a:schemeClr val="accent1"/>
          </a:effectRef>
          <a:fontRef idx="minor"/>
        </p:style>
      </p:sp>
      <p:sp>
        <p:nvSpPr>
          <p:cNvPr id="429" name="Line 4"/>
          <p:cNvSpPr/>
          <p:nvPr/>
        </p:nvSpPr>
        <p:spPr>
          <a:xfrm flipV="1">
            <a:off x="743040" y="3324960"/>
            <a:ext cx="5696280" cy="1065960"/>
          </a:xfrm>
          <a:prstGeom prst="line">
            <a:avLst/>
          </a:prstGeom>
          <a:ln w="12600">
            <a:solidFill>
              <a:schemeClr val="tx1"/>
            </a:solidFill>
            <a:round/>
          </a:ln>
        </p:spPr>
        <p:style>
          <a:lnRef idx="0"/>
          <a:fillRef idx="0"/>
          <a:effectRef idx="0"/>
          <a:fontRef idx="minor"/>
        </p:style>
      </p:sp>
      <p:sp>
        <p:nvSpPr>
          <p:cNvPr id="430" name="CustomShape 5"/>
          <p:cNvSpPr/>
          <p:nvPr/>
        </p:nvSpPr>
        <p:spPr>
          <a:xfrm rot="20880000">
            <a:off x="2465640" y="3542760"/>
            <a:ext cx="1005480" cy="424800"/>
          </a:xfrm>
          <a:prstGeom prst="rtTriangle">
            <a:avLst/>
          </a:prstGeom>
          <a:solidFill>
            <a:srgbClr val="000000"/>
          </a:solidFill>
          <a:ln w="12600">
            <a:solidFill>
              <a:schemeClr val="tx1"/>
            </a:solidFill>
            <a:miter/>
          </a:ln>
        </p:spPr>
        <p:style>
          <a:lnRef idx="0"/>
          <a:fillRef idx="0"/>
          <a:effectRef idx="0"/>
          <a:fontRef idx="minor"/>
        </p:style>
      </p:sp>
      <p:sp>
        <p:nvSpPr>
          <p:cNvPr id="431" name="Line 6"/>
          <p:cNvSpPr/>
          <p:nvPr/>
        </p:nvSpPr>
        <p:spPr>
          <a:xfrm flipH="1" flipV="1">
            <a:off x="3003480" y="2286000"/>
            <a:ext cx="1097280" cy="1391760"/>
          </a:xfrm>
          <a:prstGeom prst="line">
            <a:avLst/>
          </a:prstGeom>
          <a:ln w="12600">
            <a:solidFill>
              <a:schemeClr val="tx1"/>
            </a:solidFill>
            <a:round/>
          </a:ln>
        </p:spPr>
        <p:style>
          <a:lnRef idx="0"/>
          <a:fillRef idx="0"/>
          <a:effectRef idx="0"/>
          <a:fontRef idx="minor"/>
        </p:style>
      </p:sp>
      <p:sp>
        <p:nvSpPr>
          <p:cNvPr id="432" name="Line 7"/>
          <p:cNvSpPr/>
          <p:nvPr/>
        </p:nvSpPr>
        <p:spPr>
          <a:xfrm flipH="1">
            <a:off x="2826000" y="2444400"/>
            <a:ext cx="1417680" cy="1079280"/>
          </a:xfrm>
          <a:prstGeom prst="line">
            <a:avLst/>
          </a:prstGeom>
          <a:ln w="12600">
            <a:solidFill>
              <a:schemeClr val="tx1"/>
            </a:solidFill>
            <a:round/>
          </a:ln>
        </p:spPr>
        <p:style>
          <a:lnRef idx="0"/>
          <a:fillRef idx="0"/>
          <a:effectRef idx="0"/>
          <a:fontRef idx="minor"/>
        </p:style>
      </p:sp>
      <p:sp>
        <p:nvSpPr>
          <p:cNvPr id="433" name="CustomShape 8"/>
          <p:cNvSpPr/>
          <p:nvPr/>
        </p:nvSpPr>
        <p:spPr>
          <a:xfrm rot="11220000">
            <a:off x="3175920" y="3387600"/>
            <a:ext cx="614880" cy="365760"/>
          </a:xfrm>
          <a:prstGeom prst="rect">
            <a:avLst/>
          </a:prstGeom>
          <a:noFill/>
          <a:ln w="12600">
            <a:noFill/>
          </a:ln>
        </p:spPr>
        <p:style>
          <a:lnRef idx="0"/>
          <a:fillRef idx="0"/>
          <a:effectRef idx="0"/>
          <a:fontRef idx="minor"/>
        </p:style>
        <p:txBody>
          <a:bodyPr wrap="none" lIns="0" rIns="40680" tIns="0" bIns="0" anchorCtr="1"/>
          <a:p>
            <a:pPr marL="40320">
              <a:lnSpc>
                <a:spcPct val="100000"/>
              </a:lnSpc>
            </a:pPr>
            <a:r>
              <a:rPr b="0" lang="de-DE" sz="2400" spc="-1" strike="noStrike">
                <a:solidFill>
                  <a:srgbClr val="ffffff"/>
                </a:solidFill>
                <a:uFill>
                  <a:solidFill>
                    <a:srgbClr val="ffffff"/>
                  </a:solidFill>
                </a:uFill>
                <a:latin typeface="Calibri"/>
              </a:rPr>
              <a:t>Plan</a:t>
            </a:r>
            <a:endParaRPr b="0" lang="de-DE" sz="1800" spc="-1" strike="noStrike">
              <a:solidFill>
                <a:srgbClr val="000000"/>
              </a:solidFill>
              <a:uFill>
                <a:solidFill>
                  <a:srgbClr val="ffffff"/>
                </a:solidFill>
              </a:uFill>
              <a:latin typeface="Arial"/>
            </a:endParaRPr>
          </a:p>
        </p:txBody>
      </p:sp>
      <p:sp>
        <p:nvSpPr>
          <p:cNvPr id="434" name="CustomShape 9"/>
          <p:cNvSpPr/>
          <p:nvPr/>
        </p:nvSpPr>
        <p:spPr>
          <a:xfrm rot="16686000">
            <a:off x="2736360" y="2724480"/>
            <a:ext cx="490320" cy="365760"/>
          </a:xfrm>
          <a:prstGeom prst="rect">
            <a:avLst/>
          </a:prstGeom>
          <a:noFill/>
          <a:ln w="12600">
            <a:noFill/>
          </a:ln>
        </p:spPr>
        <p:style>
          <a:lnRef idx="0"/>
          <a:fillRef idx="0"/>
          <a:effectRef idx="0"/>
          <a:fontRef idx="minor"/>
        </p:style>
        <p:txBody>
          <a:bodyPr wrap="none" lIns="0" rIns="40680" tIns="0" bIns="0" anchorCtr="1"/>
          <a:p>
            <a:pPr marL="40320">
              <a:lnSpc>
                <a:spcPct val="100000"/>
              </a:lnSpc>
            </a:pPr>
            <a:r>
              <a:rPr b="0" lang="de-DE" sz="2400" spc="-1" strike="noStrike">
                <a:solidFill>
                  <a:srgbClr val="ffffff"/>
                </a:solidFill>
                <a:uFill>
                  <a:solidFill>
                    <a:srgbClr val="ffffff"/>
                  </a:solidFill>
                </a:uFill>
                <a:latin typeface="Calibri"/>
              </a:rPr>
              <a:t>Act</a:t>
            </a:r>
            <a:endParaRPr b="0" lang="de-DE" sz="1800" spc="-1" strike="noStrike">
              <a:solidFill>
                <a:srgbClr val="000000"/>
              </a:solidFill>
              <a:uFill>
                <a:solidFill>
                  <a:srgbClr val="ffffff"/>
                </a:solidFill>
              </a:uFill>
              <a:latin typeface="Arial"/>
            </a:endParaRPr>
          </a:p>
        </p:txBody>
      </p:sp>
      <p:sp>
        <p:nvSpPr>
          <p:cNvPr id="435" name="CustomShape 10"/>
          <p:cNvSpPr/>
          <p:nvPr/>
        </p:nvSpPr>
        <p:spPr>
          <a:xfrm rot="6010800">
            <a:off x="3886920" y="2905560"/>
            <a:ext cx="428760" cy="366120"/>
          </a:xfrm>
          <a:prstGeom prst="rect">
            <a:avLst/>
          </a:prstGeom>
          <a:noFill/>
          <a:ln w="12600">
            <a:noFill/>
          </a:ln>
        </p:spPr>
        <p:style>
          <a:lnRef idx="0"/>
          <a:fillRef idx="0"/>
          <a:effectRef idx="0"/>
          <a:fontRef idx="minor"/>
        </p:style>
        <p:txBody>
          <a:bodyPr wrap="none" lIns="0" rIns="40680" tIns="0" bIns="0" anchorCtr="1"/>
          <a:p>
            <a:pPr marL="40320">
              <a:lnSpc>
                <a:spcPct val="100000"/>
              </a:lnSpc>
            </a:pPr>
            <a:r>
              <a:rPr b="0" lang="de-DE" sz="2400" spc="-1" strike="noStrike">
                <a:solidFill>
                  <a:srgbClr val="ffffff"/>
                </a:solidFill>
                <a:uFill>
                  <a:solidFill>
                    <a:srgbClr val="ffffff"/>
                  </a:solidFill>
                </a:uFill>
                <a:latin typeface="Calibri"/>
              </a:rPr>
              <a:t>Do</a:t>
            </a:r>
            <a:endParaRPr b="0" lang="de-DE" sz="1800" spc="-1" strike="noStrike">
              <a:solidFill>
                <a:srgbClr val="000000"/>
              </a:solidFill>
              <a:uFill>
                <a:solidFill>
                  <a:srgbClr val="ffffff"/>
                </a:solidFill>
              </a:uFill>
              <a:latin typeface="Arial"/>
            </a:endParaRPr>
          </a:p>
        </p:txBody>
      </p:sp>
      <p:sp>
        <p:nvSpPr>
          <p:cNvPr id="436" name="Line 11"/>
          <p:cNvSpPr/>
          <p:nvPr/>
        </p:nvSpPr>
        <p:spPr>
          <a:xfrm>
            <a:off x="735480" y="4396680"/>
            <a:ext cx="7409160" cy="1080"/>
          </a:xfrm>
          <a:prstGeom prst="line">
            <a:avLst/>
          </a:prstGeom>
          <a:ln w="12600">
            <a:solidFill>
              <a:schemeClr val="tx1"/>
            </a:solidFill>
            <a:round/>
            <a:tailEnd len="med" type="triangle" w="med"/>
          </a:ln>
        </p:spPr>
        <p:style>
          <a:lnRef idx="0"/>
          <a:fillRef idx="0"/>
          <a:effectRef idx="0"/>
          <a:fontRef idx="minor"/>
        </p:style>
      </p:sp>
      <p:sp>
        <p:nvSpPr>
          <p:cNvPr id="437" name="CustomShape 12"/>
          <p:cNvSpPr/>
          <p:nvPr/>
        </p:nvSpPr>
        <p:spPr>
          <a:xfrm rot="16200000">
            <a:off x="153720" y="3147120"/>
            <a:ext cx="878400" cy="274320"/>
          </a:xfrm>
          <a:prstGeom prst="rect">
            <a:avLst/>
          </a:prstGeom>
          <a:noFill/>
          <a:ln w="12600">
            <a:noFill/>
          </a:ln>
        </p:spPr>
        <p:style>
          <a:lnRef idx="0"/>
          <a:fillRef idx="0"/>
          <a:effectRef idx="0"/>
          <a:fontRef idx="minor"/>
        </p:style>
        <p:txBody>
          <a:bodyPr wrap="none" lIns="0" rIns="0" tIns="0" bIns="0"/>
          <a:p>
            <a:pPr>
              <a:lnSpc>
                <a:spcPct val="100000"/>
              </a:lnSpc>
            </a:pPr>
            <a:r>
              <a:rPr b="0" lang="de-DE" sz="1800" spc="-1" strike="noStrike">
                <a:solidFill>
                  <a:srgbClr val="000000"/>
                </a:solidFill>
                <a:uFill>
                  <a:solidFill>
                    <a:srgbClr val="ffffff"/>
                  </a:solidFill>
                </a:uFill>
                <a:latin typeface="Calibri"/>
              </a:rPr>
              <a:t>Reifegrad</a:t>
            </a:r>
            <a:endParaRPr b="0" lang="de-DE" sz="1800" spc="-1" strike="noStrike">
              <a:solidFill>
                <a:srgbClr val="000000"/>
              </a:solidFill>
              <a:uFill>
                <a:solidFill>
                  <a:srgbClr val="ffffff"/>
                </a:solidFill>
              </a:uFill>
              <a:latin typeface="Arial"/>
            </a:endParaRPr>
          </a:p>
        </p:txBody>
      </p:sp>
      <p:sp>
        <p:nvSpPr>
          <p:cNvPr id="438" name="CustomShape 13"/>
          <p:cNvSpPr/>
          <p:nvPr/>
        </p:nvSpPr>
        <p:spPr>
          <a:xfrm>
            <a:off x="5093280" y="2673360"/>
            <a:ext cx="660600" cy="428400"/>
          </a:xfrm>
          <a:prstGeom prst="rightArrow">
            <a:avLst>
              <a:gd name="adj1" fmla="val 57648"/>
              <a:gd name="adj2" fmla="val 69168"/>
            </a:avLst>
          </a:prstGeom>
          <a:ln>
            <a:round/>
          </a:ln>
        </p:spPr>
        <p:style>
          <a:lnRef idx="2">
            <a:schemeClr val="accent1"/>
          </a:lnRef>
          <a:fillRef idx="1">
            <a:schemeClr val="lt1"/>
          </a:fillRef>
          <a:effectRef idx="0">
            <a:schemeClr val="accent1"/>
          </a:effectRef>
          <a:fontRef idx="minor"/>
        </p:style>
      </p:sp>
      <p:sp>
        <p:nvSpPr>
          <p:cNvPr id="439" name="Line 14"/>
          <p:cNvSpPr/>
          <p:nvPr/>
        </p:nvSpPr>
        <p:spPr>
          <a:xfrm flipV="1">
            <a:off x="735480" y="2096280"/>
            <a:ext cx="1080" cy="2302560"/>
          </a:xfrm>
          <a:prstGeom prst="line">
            <a:avLst/>
          </a:prstGeom>
          <a:ln w="12600">
            <a:solidFill>
              <a:schemeClr val="tx1"/>
            </a:solidFill>
            <a:round/>
            <a:tailEnd len="med" type="triangle" w="med"/>
          </a:ln>
        </p:spPr>
        <p:style>
          <a:lnRef idx="0"/>
          <a:fillRef idx="0"/>
          <a:effectRef idx="0"/>
          <a:fontRef idx="minor"/>
        </p:style>
      </p:sp>
      <p:sp>
        <p:nvSpPr>
          <p:cNvPr id="440" name="CustomShape 15"/>
          <p:cNvSpPr/>
          <p:nvPr/>
        </p:nvSpPr>
        <p:spPr>
          <a:xfrm rot="445800">
            <a:off x="3222360" y="2227320"/>
            <a:ext cx="825840" cy="366480"/>
          </a:xfrm>
          <a:prstGeom prst="rect">
            <a:avLst/>
          </a:prstGeom>
          <a:noFill/>
          <a:ln w="12600">
            <a:noFill/>
          </a:ln>
        </p:spPr>
        <p:style>
          <a:lnRef idx="0"/>
          <a:fillRef idx="0"/>
          <a:effectRef idx="0"/>
          <a:fontRef idx="minor"/>
        </p:style>
        <p:txBody>
          <a:bodyPr wrap="none" lIns="0" rIns="40680" tIns="0" bIns="0" anchorCtr="1"/>
          <a:p>
            <a:pPr marL="40320">
              <a:lnSpc>
                <a:spcPct val="100000"/>
              </a:lnSpc>
            </a:pPr>
            <a:r>
              <a:rPr b="0" lang="de-DE" sz="2400" spc="-1" strike="noStrike">
                <a:solidFill>
                  <a:srgbClr val="ffffff"/>
                </a:solidFill>
                <a:uFill>
                  <a:solidFill>
                    <a:srgbClr val="ffffff"/>
                  </a:solidFill>
                </a:uFill>
                <a:latin typeface="Calibri"/>
              </a:rPr>
              <a:t>Check</a:t>
            </a:r>
            <a:endParaRPr b="0" lang="de-DE" sz="1800" spc="-1" strike="noStrike">
              <a:solidFill>
                <a:srgbClr val="000000"/>
              </a:solidFill>
              <a:uFill>
                <a:solidFill>
                  <a:srgbClr val="ffffff"/>
                </a:solidFill>
              </a:uFill>
              <a:latin typeface="Arial"/>
            </a:endParaRPr>
          </a:p>
        </p:txBody>
      </p:sp>
      <p:sp>
        <p:nvSpPr>
          <p:cNvPr id="441" name="CustomShape 16"/>
          <p:cNvSpPr/>
          <p:nvPr/>
        </p:nvSpPr>
        <p:spPr>
          <a:xfrm>
            <a:off x="4260240" y="4472640"/>
            <a:ext cx="347040" cy="274680"/>
          </a:xfrm>
          <a:prstGeom prst="rect">
            <a:avLst/>
          </a:prstGeom>
          <a:noFill/>
          <a:ln w="12600">
            <a:noFill/>
          </a:ln>
        </p:spPr>
        <p:style>
          <a:lnRef idx="0"/>
          <a:fillRef idx="0"/>
          <a:effectRef idx="0"/>
          <a:fontRef idx="minor"/>
        </p:style>
        <p:txBody>
          <a:bodyPr wrap="none" lIns="0" rIns="0" tIns="0" bIns="0"/>
          <a:p>
            <a:pPr>
              <a:lnSpc>
                <a:spcPct val="100000"/>
              </a:lnSpc>
            </a:pPr>
            <a:r>
              <a:rPr b="0" lang="de-DE" sz="1800" spc="-1" strike="noStrike">
                <a:solidFill>
                  <a:srgbClr val="000000"/>
                </a:solidFill>
                <a:uFill>
                  <a:solidFill>
                    <a:srgbClr val="ffffff"/>
                  </a:solidFill>
                </a:uFill>
                <a:latin typeface="Calibri"/>
              </a:rPr>
              <a:t>Zeit</a:t>
            </a:r>
            <a:endParaRPr b="0" lang="de-DE" sz="1800" spc="-1" strike="noStrike">
              <a:solidFill>
                <a:srgbClr val="000000"/>
              </a:solidFill>
              <a:uFill>
                <a:solidFill>
                  <a:srgbClr val="ffffff"/>
                </a:solidFill>
              </a:uFill>
              <a:latin typeface="Arial"/>
            </a:endParaRPr>
          </a:p>
        </p:txBody>
      </p:sp>
      <p:sp>
        <p:nvSpPr>
          <p:cNvPr id="442" name="TextShape 17"/>
          <p:cNvSpPr txBox="1"/>
          <p:nvPr/>
        </p:nvSpPr>
        <p:spPr>
          <a:xfrm>
            <a:off x="455760" y="4828680"/>
            <a:ext cx="8401320" cy="1391400"/>
          </a:xfrm>
          <a:prstGeom prst="rect">
            <a:avLst/>
          </a:prstGeom>
          <a:noFill/>
          <a:ln>
            <a:noFill/>
          </a:ln>
        </p:spPr>
        <p:txBody>
          <a:bodyPr rIns="117000"/>
          <a:p>
            <a:pPr marL="268920" indent="-240840">
              <a:lnSpc>
                <a:spcPct val="90000"/>
              </a:lnSpc>
              <a:buClr>
                <a:srgbClr val="000000"/>
              </a:buClr>
              <a:buFont typeface="Arial"/>
              <a:buChar char="•"/>
            </a:pPr>
            <a:r>
              <a:rPr b="0" lang="en-US" sz="2000" spc="-1" strike="noStrike">
                <a:solidFill>
                  <a:srgbClr val="000000"/>
                </a:solidFill>
                <a:uFill>
                  <a:solidFill>
                    <a:srgbClr val="ffffff"/>
                  </a:solidFill>
                </a:uFill>
                <a:latin typeface="Calibri"/>
                <a:ea typeface="ＭＳ Ｐゴシック"/>
              </a:rPr>
              <a:t>Ansatz aus dem Qualitätsmanagement nach W. E. Deming</a:t>
            </a:r>
            <a:endParaRPr b="0" lang="en-US" sz="2800" spc="-1" strike="noStrike">
              <a:solidFill>
                <a:srgbClr val="000000"/>
              </a:solidFill>
              <a:uFill>
                <a:solidFill>
                  <a:srgbClr val="ffffff"/>
                </a:solidFill>
              </a:uFill>
              <a:latin typeface="Calibri"/>
            </a:endParaRPr>
          </a:p>
          <a:p>
            <a:pPr marL="268920" indent="-240840">
              <a:lnSpc>
                <a:spcPct val="90000"/>
              </a:lnSpc>
              <a:buClr>
                <a:srgbClr val="000000"/>
              </a:buClr>
              <a:buFont typeface="Arial"/>
              <a:buChar char="•"/>
            </a:pPr>
            <a:r>
              <a:rPr b="0" lang="en-US" sz="2000" spc="-1" strike="noStrike">
                <a:solidFill>
                  <a:srgbClr val="000000"/>
                </a:solidFill>
                <a:uFill>
                  <a:solidFill>
                    <a:srgbClr val="ffffff"/>
                  </a:solidFill>
                </a:uFill>
                <a:latin typeface="Calibri"/>
                <a:ea typeface="ＭＳ Ｐゴシック"/>
              </a:rPr>
              <a:t>Grundsatz: Kontinuierliche Verbesserung</a:t>
            </a:r>
            <a:endParaRPr b="0" lang="en-US" sz="2800" spc="-1" strike="noStrike">
              <a:solidFill>
                <a:srgbClr val="000000"/>
              </a:solidFill>
              <a:uFill>
                <a:solidFill>
                  <a:srgbClr val="ffffff"/>
                </a:solidFill>
              </a:uFill>
              <a:latin typeface="Calibri"/>
            </a:endParaRPr>
          </a:p>
          <a:p>
            <a:pPr marL="268920" indent="-240840">
              <a:lnSpc>
                <a:spcPct val="90000"/>
              </a:lnSpc>
              <a:buClr>
                <a:srgbClr val="000000"/>
              </a:buClr>
              <a:buFont typeface="Arial"/>
              <a:buChar char="•"/>
            </a:pPr>
            <a:r>
              <a:rPr b="0" lang="en-US" sz="2000" spc="-1" strike="noStrike">
                <a:solidFill>
                  <a:srgbClr val="000000"/>
                </a:solidFill>
                <a:uFill>
                  <a:solidFill>
                    <a:srgbClr val="ffffff"/>
                  </a:solidFill>
                </a:uFill>
                <a:latin typeface="Calibri"/>
                <a:ea typeface="ＭＳ Ｐゴシック"/>
              </a:rPr>
              <a:t>Plan-Do-Check-Act kann auf das gesamte Service Management System angewandt werden</a:t>
            </a:r>
            <a:endParaRPr b="0" lang="en-US" sz="2800" spc="-1" strike="noStrike">
              <a:solidFill>
                <a:srgbClr val="000000"/>
              </a:solidFill>
              <a:uFill>
                <a:solidFill>
                  <a:srgbClr val="ffffff"/>
                </a:solidFill>
              </a:uFill>
              <a:latin typeface="Calibri"/>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FitSM Qualifizierungsprogramm</a:t>
            </a:r>
            <a:endParaRPr b="0" lang="en-US" sz="1800" spc="-1" strike="noStrike">
              <a:solidFill>
                <a:srgbClr val="000000"/>
              </a:solidFill>
              <a:uFill>
                <a:solidFill>
                  <a:srgbClr val="ffffff"/>
                </a:solidFill>
              </a:uFill>
              <a:latin typeface="Calibri"/>
            </a:endParaRPr>
          </a:p>
        </p:txBody>
      </p:sp>
      <p:sp>
        <p:nvSpPr>
          <p:cNvPr id="155" name="TextShape 2"/>
          <p:cNvSpPr txBox="1"/>
          <p:nvPr/>
        </p:nvSpPr>
        <p:spPr>
          <a:xfrm>
            <a:off x="6553080" y="6430680"/>
            <a:ext cx="2133360" cy="364680"/>
          </a:xfrm>
          <a:prstGeom prst="rect">
            <a:avLst/>
          </a:prstGeom>
          <a:noFill/>
          <a:ln>
            <a:noFill/>
          </a:ln>
        </p:spPr>
        <p:txBody>
          <a:bodyPr anchor="ctr"/>
          <a:p>
            <a:pPr algn="r">
              <a:lnSpc>
                <a:spcPct val="100000"/>
              </a:lnSpc>
            </a:pPr>
            <a:fld id="{BB0CAD0A-42CF-4178-B495-813C07D41A2B}"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156" name="Table 3"/>
          <p:cNvGraphicFramePr/>
          <p:nvPr/>
        </p:nvGraphicFramePr>
        <p:xfrm>
          <a:off x="457200" y="5067720"/>
          <a:ext cx="8229240" cy="1319040"/>
        </p:xfrm>
        <a:graphic>
          <a:graphicData uri="http://schemas.openxmlformats.org/drawingml/2006/table">
            <a:tbl>
              <a:tblPr/>
              <a:tblGrid>
                <a:gridCol w="8229600"/>
              </a:tblGrid>
              <a:tr h="278640">
                <a:tc>
                  <a:txBody>
                    <a:bodyPr lIns="68400" rIns="68400" tIns="0" bIns="0"/>
                    <a:p>
                      <a:pPr algn="ctr">
                        <a:lnSpc>
                          <a:spcPct val="100000"/>
                        </a:lnSpc>
                      </a:pPr>
                      <a:r>
                        <a:rPr b="1" lang="de-DE" sz="1400" spc="-1" strike="noStrike">
                          <a:solidFill>
                            <a:srgbClr val="ffffff"/>
                          </a:solidFill>
                          <a:uFill>
                            <a:solidFill>
                              <a:srgbClr val="ffffff"/>
                            </a:solidFill>
                          </a:uFill>
                          <a:latin typeface="Calibri"/>
                        </a:rPr>
                        <a:t>Foundation Level</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040400">
                <a:tc>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
        <p:nvSpPr>
          <p:cNvPr id="157" name="CustomShape 4"/>
          <p:cNvSpPr/>
          <p:nvPr/>
        </p:nvSpPr>
        <p:spPr>
          <a:xfrm>
            <a:off x="2190600" y="5513760"/>
            <a:ext cx="4762800" cy="682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de-DE" sz="1800" spc="-1" strike="noStrike">
                <a:solidFill>
                  <a:srgbClr val="ffffff"/>
                </a:solidFill>
                <a:uFill>
                  <a:solidFill>
                    <a:srgbClr val="ffffff"/>
                  </a:solidFill>
                </a:uFill>
                <a:latin typeface="Calibri"/>
              </a:rPr>
              <a:t>Foundation training in IT-Service-Management</a:t>
            </a:r>
            <a:endParaRPr b="0" lang="de-DE" sz="1800" spc="-1" strike="noStrike">
              <a:solidFill>
                <a:srgbClr val="000000"/>
              </a:solidFill>
              <a:uFill>
                <a:solidFill>
                  <a:srgbClr val="ffffff"/>
                </a:solidFill>
              </a:uFill>
              <a:latin typeface="Arial"/>
            </a:endParaRPr>
          </a:p>
        </p:txBody>
      </p:sp>
      <p:graphicFrame>
        <p:nvGraphicFramePr>
          <p:cNvPr id="158" name="Table 5"/>
          <p:cNvGraphicFramePr/>
          <p:nvPr/>
        </p:nvGraphicFramePr>
        <p:xfrm>
          <a:off x="457200" y="3404880"/>
          <a:ext cx="8229240" cy="1319040"/>
        </p:xfrm>
        <a:graphic>
          <a:graphicData uri="http://schemas.openxmlformats.org/drawingml/2006/table">
            <a:tbl>
              <a:tblPr/>
              <a:tblGrid>
                <a:gridCol w="8229600"/>
              </a:tblGrid>
              <a:tr h="278640">
                <a:tc>
                  <a:txBody>
                    <a:bodyPr lIns="68400" rIns="68400" tIns="0" bIns="0"/>
                    <a:p>
                      <a:pPr algn="ctr">
                        <a:lnSpc>
                          <a:spcPct val="100000"/>
                        </a:lnSpc>
                      </a:pPr>
                      <a:r>
                        <a:rPr b="1" lang="de-DE" sz="1400" spc="-1" strike="noStrike">
                          <a:solidFill>
                            <a:srgbClr val="ffffff"/>
                          </a:solidFill>
                          <a:uFill>
                            <a:solidFill>
                              <a:srgbClr val="ffffff"/>
                            </a:solidFill>
                          </a:uFill>
                          <a:latin typeface="Calibri"/>
                        </a:rPr>
                        <a:t>Advanced Level</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040400">
                <a:tc>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159" name="Table 6"/>
          <p:cNvGraphicFramePr/>
          <p:nvPr/>
        </p:nvGraphicFramePr>
        <p:xfrm>
          <a:off x="457200" y="1742040"/>
          <a:ext cx="8229240" cy="1319040"/>
        </p:xfrm>
        <a:graphic>
          <a:graphicData uri="http://schemas.openxmlformats.org/drawingml/2006/table">
            <a:tbl>
              <a:tblPr/>
              <a:tblGrid>
                <a:gridCol w="8229600"/>
              </a:tblGrid>
              <a:tr h="278640">
                <a:tc>
                  <a:txBody>
                    <a:bodyPr lIns="68400" rIns="68400" tIns="0" bIns="0"/>
                    <a:p>
                      <a:pPr algn="ctr">
                        <a:lnSpc>
                          <a:spcPct val="100000"/>
                        </a:lnSpc>
                      </a:pPr>
                      <a:r>
                        <a:rPr b="1" lang="de-DE" sz="1400" spc="-1" strike="noStrike">
                          <a:solidFill>
                            <a:srgbClr val="ffffff"/>
                          </a:solidFill>
                          <a:uFill>
                            <a:solidFill>
                              <a:srgbClr val="ffffff"/>
                            </a:solidFill>
                          </a:uFill>
                          <a:latin typeface="Calibri"/>
                        </a:rPr>
                        <a:t>Expert Level</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040400">
                <a:tc>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
        <p:nvSpPr>
          <p:cNvPr id="160" name="CustomShape 7"/>
          <p:cNvSpPr/>
          <p:nvPr/>
        </p:nvSpPr>
        <p:spPr>
          <a:xfrm>
            <a:off x="2190600" y="2199600"/>
            <a:ext cx="4762800" cy="6822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de-DE" sz="1800" spc="-1" strike="noStrike">
                <a:solidFill>
                  <a:srgbClr val="ffffff"/>
                </a:solidFill>
                <a:uFill>
                  <a:solidFill>
                    <a:srgbClr val="ffffff"/>
                  </a:solidFill>
                </a:uFill>
                <a:latin typeface="Calibri"/>
              </a:rPr>
              <a:t>Expert training in IT-Service-Management</a:t>
            </a:r>
            <a:endParaRPr b="0" lang="de-DE" sz="1800" spc="-1" strike="noStrike">
              <a:solidFill>
                <a:srgbClr val="000000"/>
              </a:solidFill>
              <a:uFill>
                <a:solidFill>
                  <a:srgbClr val="ffffff"/>
                </a:solidFill>
              </a:uFill>
              <a:latin typeface="Arial"/>
            </a:endParaRPr>
          </a:p>
        </p:txBody>
      </p:sp>
      <p:sp>
        <p:nvSpPr>
          <p:cNvPr id="161" name="CustomShape 8"/>
          <p:cNvSpPr/>
          <p:nvPr/>
        </p:nvSpPr>
        <p:spPr>
          <a:xfrm>
            <a:off x="634680" y="3866760"/>
            <a:ext cx="3841560" cy="682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de-DE" sz="1800" spc="-1" strike="noStrike">
                <a:solidFill>
                  <a:srgbClr val="ffffff"/>
                </a:solidFill>
                <a:uFill>
                  <a:solidFill>
                    <a:srgbClr val="ffffff"/>
                  </a:solidFill>
                </a:uFill>
                <a:latin typeface="Calibri"/>
              </a:rPr>
              <a:t>Advanced training in</a:t>
            </a:r>
            <a:endParaRPr b="0" lang="de-DE" sz="1800" spc="-1" strike="noStrike">
              <a:solidFill>
                <a:srgbClr val="000000"/>
              </a:solidFill>
              <a:uFill>
                <a:solidFill>
                  <a:srgbClr val="ffffff"/>
                </a:solidFill>
              </a:uFill>
              <a:latin typeface="Arial"/>
            </a:endParaRPr>
          </a:p>
          <a:p>
            <a:pPr algn="ctr">
              <a:lnSpc>
                <a:spcPct val="100000"/>
              </a:lnSpc>
            </a:pPr>
            <a:r>
              <a:rPr b="1" lang="de-DE" sz="1800" spc="-1" strike="noStrike">
                <a:solidFill>
                  <a:srgbClr val="ffffff"/>
                </a:solidFill>
                <a:uFill>
                  <a:solidFill>
                    <a:srgbClr val="ffffff"/>
                  </a:solidFill>
                </a:uFill>
                <a:latin typeface="Calibri"/>
              </a:rPr>
              <a:t>service planning and delivery</a:t>
            </a:r>
            <a:endParaRPr b="0" lang="de-DE" sz="1800" spc="-1" strike="noStrike">
              <a:solidFill>
                <a:srgbClr val="000000"/>
              </a:solidFill>
              <a:uFill>
                <a:solidFill>
                  <a:srgbClr val="ffffff"/>
                </a:solidFill>
              </a:uFill>
              <a:latin typeface="Arial"/>
            </a:endParaRPr>
          </a:p>
        </p:txBody>
      </p:sp>
      <p:sp>
        <p:nvSpPr>
          <p:cNvPr id="162" name="CustomShape 9"/>
          <p:cNvSpPr/>
          <p:nvPr/>
        </p:nvSpPr>
        <p:spPr>
          <a:xfrm>
            <a:off x="4659480" y="3866760"/>
            <a:ext cx="3841560" cy="682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de-DE" sz="1800" spc="-1" strike="noStrike">
                <a:solidFill>
                  <a:srgbClr val="ffffff"/>
                </a:solidFill>
                <a:uFill>
                  <a:solidFill>
                    <a:srgbClr val="ffffff"/>
                  </a:solidFill>
                </a:uFill>
                <a:latin typeface="Calibri"/>
              </a:rPr>
              <a:t>Advanced training in</a:t>
            </a:r>
            <a:endParaRPr b="0" lang="de-DE" sz="1800" spc="-1" strike="noStrike">
              <a:solidFill>
                <a:srgbClr val="000000"/>
              </a:solidFill>
              <a:uFill>
                <a:solidFill>
                  <a:srgbClr val="ffffff"/>
                </a:solidFill>
              </a:uFill>
              <a:latin typeface="Arial"/>
            </a:endParaRPr>
          </a:p>
          <a:p>
            <a:pPr algn="ctr">
              <a:lnSpc>
                <a:spcPct val="100000"/>
              </a:lnSpc>
            </a:pPr>
            <a:r>
              <a:rPr b="1" lang="de-DE" sz="1800" spc="-1" strike="noStrike">
                <a:solidFill>
                  <a:srgbClr val="ffffff"/>
                </a:solidFill>
                <a:uFill>
                  <a:solidFill>
                    <a:srgbClr val="ffffff"/>
                  </a:solidFill>
                </a:uFill>
                <a:latin typeface="Calibri"/>
              </a:rPr>
              <a:t>service operation and control</a:t>
            </a:r>
            <a:endParaRPr b="0" lang="de-DE" sz="1800" spc="-1" strike="noStrike">
              <a:solidFill>
                <a:srgbClr val="000000"/>
              </a:solidFill>
              <a:uFill>
                <a:solidFill>
                  <a:srgbClr val="ffffff"/>
                </a:solidFill>
              </a:uFill>
              <a:latin typeface="Arial"/>
            </a:endParaRPr>
          </a:p>
        </p:txBody>
      </p:sp>
      <p:sp>
        <p:nvSpPr>
          <p:cNvPr id="163" name="CustomShape 10"/>
          <p:cNvSpPr/>
          <p:nvPr/>
        </p:nvSpPr>
        <p:spPr>
          <a:xfrm rot="10800000">
            <a:off x="4759200" y="4981320"/>
            <a:ext cx="373680" cy="215640"/>
          </a:xfrm>
          <a:prstGeom prst="downArrow">
            <a:avLst>
              <a:gd name="adj1" fmla="val 50000"/>
              <a:gd name="adj2" fmla="val 50000"/>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64" name="CustomShape 11"/>
          <p:cNvSpPr/>
          <p:nvPr/>
        </p:nvSpPr>
        <p:spPr>
          <a:xfrm rot="10800000">
            <a:off x="4743720" y="3335760"/>
            <a:ext cx="373680" cy="215640"/>
          </a:xfrm>
          <a:prstGeom prst="downArrow">
            <a:avLst>
              <a:gd name="adj1" fmla="val 50000"/>
              <a:gd name="adj2" fmla="val 50000"/>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65" name="CustomShape 12"/>
          <p:cNvSpPr/>
          <p:nvPr/>
        </p:nvSpPr>
        <p:spPr>
          <a:xfrm>
            <a:off x="6844680" y="5901840"/>
            <a:ext cx="701280" cy="388080"/>
          </a:xfrm>
          <a:prstGeom prst="rect">
            <a:avLst/>
          </a:prstGeom>
          <a:ln>
            <a:round/>
          </a:ln>
        </p:spPr>
        <p:style>
          <a:lnRef idx="2">
            <a:schemeClr val="accent1"/>
          </a:lnRef>
          <a:fillRef idx="1">
            <a:schemeClr val="lt1"/>
          </a:fillRef>
          <a:effectRef idx="0">
            <a:schemeClr val="accent1"/>
          </a:effectRef>
          <a:fontRef idx="minor"/>
        </p:style>
        <p:txBody>
          <a:bodyPr lIns="64440" rIns="64440" tIns="32040" bIns="32040" anchor="ctr"/>
          <a:p>
            <a:pPr algn="ctr">
              <a:lnSpc>
                <a:spcPct val="100000"/>
              </a:lnSpc>
            </a:pPr>
            <a:r>
              <a:rPr b="1" lang="de-DE" sz="1400" spc="-1" strike="noStrike">
                <a:solidFill>
                  <a:srgbClr val="000000"/>
                </a:solidFill>
                <a:uFill>
                  <a:solidFill>
                    <a:srgbClr val="ffffff"/>
                  </a:solidFill>
                </a:uFill>
                <a:latin typeface="Calibri"/>
              </a:rPr>
              <a:t>1 Tag</a:t>
            </a:r>
            <a:endParaRPr b="0" lang="de-DE" sz="1800" spc="-1" strike="noStrike">
              <a:solidFill>
                <a:srgbClr val="000000"/>
              </a:solidFill>
              <a:uFill>
                <a:solidFill>
                  <a:srgbClr val="ffffff"/>
                </a:solidFill>
              </a:uFill>
              <a:latin typeface="Arial"/>
            </a:endParaRPr>
          </a:p>
        </p:txBody>
      </p:sp>
      <p:sp>
        <p:nvSpPr>
          <p:cNvPr id="166" name="CustomShape 13"/>
          <p:cNvSpPr/>
          <p:nvPr/>
        </p:nvSpPr>
        <p:spPr>
          <a:xfrm>
            <a:off x="4582800" y="3801240"/>
            <a:ext cx="701280" cy="388080"/>
          </a:xfrm>
          <a:prstGeom prst="rect">
            <a:avLst/>
          </a:prstGeom>
          <a:ln>
            <a:round/>
          </a:ln>
        </p:spPr>
        <p:style>
          <a:lnRef idx="2">
            <a:schemeClr val="accent1"/>
          </a:lnRef>
          <a:fillRef idx="1">
            <a:schemeClr val="lt1"/>
          </a:fillRef>
          <a:effectRef idx="0">
            <a:schemeClr val="accent1"/>
          </a:effectRef>
          <a:fontRef idx="minor"/>
        </p:style>
        <p:txBody>
          <a:bodyPr lIns="64440" rIns="64440" tIns="32040" bIns="32040" anchor="ctr"/>
          <a:p>
            <a:pPr algn="ctr">
              <a:lnSpc>
                <a:spcPct val="100000"/>
              </a:lnSpc>
            </a:pPr>
            <a:r>
              <a:rPr b="1" lang="de-DE" sz="1400" spc="-1" strike="noStrike">
                <a:solidFill>
                  <a:srgbClr val="000000"/>
                </a:solidFill>
                <a:uFill>
                  <a:solidFill>
                    <a:srgbClr val="ffffff"/>
                  </a:solidFill>
                </a:uFill>
                <a:latin typeface="Calibri"/>
              </a:rPr>
              <a:t>2 Tage</a:t>
            </a:r>
            <a:endParaRPr b="0" lang="de-DE" sz="1800" spc="-1" strike="noStrike">
              <a:solidFill>
                <a:srgbClr val="000000"/>
              </a:solidFill>
              <a:uFill>
                <a:solidFill>
                  <a:srgbClr val="ffffff"/>
                </a:solidFill>
              </a:uFill>
              <a:latin typeface="Arial"/>
            </a:endParaRPr>
          </a:p>
        </p:txBody>
      </p:sp>
      <p:sp>
        <p:nvSpPr>
          <p:cNvPr id="167" name="CustomShape 14"/>
          <p:cNvSpPr/>
          <p:nvPr/>
        </p:nvSpPr>
        <p:spPr>
          <a:xfrm>
            <a:off x="579960" y="3801240"/>
            <a:ext cx="701280" cy="388080"/>
          </a:xfrm>
          <a:prstGeom prst="rect">
            <a:avLst/>
          </a:prstGeom>
          <a:ln>
            <a:round/>
          </a:ln>
        </p:spPr>
        <p:style>
          <a:lnRef idx="2">
            <a:schemeClr val="accent1"/>
          </a:lnRef>
          <a:fillRef idx="1">
            <a:schemeClr val="lt1"/>
          </a:fillRef>
          <a:effectRef idx="0">
            <a:schemeClr val="accent1"/>
          </a:effectRef>
          <a:fontRef idx="minor"/>
        </p:style>
        <p:txBody>
          <a:bodyPr lIns="64440" rIns="64440" tIns="32040" bIns="32040" anchor="ctr"/>
          <a:p>
            <a:pPr algn="ctr">
              <a:lnSpc>
                <a:spcPct val="100000"/>
              </a:lnSpc>
            </a:pPr>
            <a:r>
              <a:rPr b="1" lang="de-DE" sz="1400" spc="-1" strike="noStrike">
                <a:solidFill>
                  <a:srgbClr val="000000"/>
                </a:solidFill>
                <a:uFill>
                  <a:solidFill>
                    <a:srgbClr val="ffffff"/>
                  </a:solidFill>
                </a:uFill>
                <a:latin typeface="Calibri"/>
              </a:rPr>
              <a:t>2 Tage</a:t>
            </a:r>
            <a:endParaRPr b="0" lang="de-DE" sz="1800" spc="-1" strike="noStrike">
              <a:solidFill>
                <a:srgbClr val="000000"/>
              </a:solidFill>
              <a:uFill>
                <a:solidFill>
                  <a:srgbClr val="ffffff"/>
                </a:solidFill>
              </a:uFill>
              <a:latin typeface="Arial"/>
            </a:endParaRPr>
          </a:p>
        </p:txBody>
      </p:sp>
      <p:sp>
        <p:nvSpPr>
          <p:cNvPr id="168" name="CustomShape 15"/>
          <p:cNvSpPr/>
          <p:nvPr/>
        </p:nvSpPr>
        <p:spPr>
          <a:xfrm>
            <a:off x="6840000" y="2596680"/>
            <a:ext cx="701280" cy="388080"/>
          </a:xfrm>
          <a:prstGeom prst="rect">
            <a:avLst/>
          </a:prstGeom>
          <a:ln>
            <a:round/>
          </a:ln>
        </p:spPr>
        <p:style>
          <a:lnRef idx="2">
            <a:schemeClr val="accent1"/>
          </a:lnRef>
          <a:fillRef idx="1">
            <a:schemeClr val="lt1"/>
          </a:fillRef>
          <a:effectRef idx="0">
            <a:schemeClr val="accent1"/>
          </a:effectRef>
          <a:fontRef idx="minor"/>
        </p:style>
        <p:txBody>
          <a:bodyPr lIns="64440" rIns="64440" tIns="32040" bIns="32040" anchor="ctr"/>
          <a:p>
            <a:pPr algn="ctr">
              <a:lnSpc>
                <a:spcPct val="100000"/>
              </a:lnSpc>
            </a:pPr>
            <a:r>
              <a:rPr b="1" lang="de-DE" sz="1400" spc="-1" strike="noStrike">
                <a:solidFill>
                  <a:srgbClr val="000000"/>
                </a:solidFill>
                <a:uFill>
                  <a:solidFill>
                    <a:srgbClr val="ffffff"/>
                  </a:solidFill>
                </a:uFill>
                <a:latin typeface="Calibri"/>
              </a:rPr>
              <a:t>2 Tage</a:t>
            </a:r>
            <a:endParaRPr b="0" lang="de-DE" sz="1800" spc="-1" strike="noStrike">
              <a:solidFill>
                <a:srgbClr val="000000"/>
              </a:solidFill>
              <a:uFill>
                <a:solidFill>
                  <a:srgbClr val="ffffff"/>
                </a:solidFill>
              </a:uFill>
              <a:latin typeface="Arial"/>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3"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Anwendung von PDCA auf das SMS</a:t>
            </a:r>
            <a:endParaRPr b="0" lang="en-US" sz="1800" spc="-1" strike="noStrike">
              <a:solidFill>
                <a:srgbClr val="000000"/>
              </a:solidFill>
              <a:uFill>
                <a:solidFill>
                  <a:srgbClr val="ffffff"/>
                </a:solidFill>
              </a:uFill>
              <a:latin typeface="Calibri"/>
            </a:endParaRPr>
          </a:p>
        </p:txBody>
      </p:sp>
      <p:sp>
        <p:nvSpPr>
          <p:cNvPr id="444"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Plan:</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Definition des Geltungsbereichs (Scope) des SMS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Erstellung eines Zeitplans zur Implementierung von Service Management-Prozessen (Service-Management-Planung)</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Do:</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Plangemäße Etablierung von Prozessen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Sicherstellung der praktischen Anwendung definierter Prozesse</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Check:</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Überwachung von Leistungsindikatoren (KPIs) zur Evaluierung der Effektivität und Effizienz</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Durchführung von (internen) Audits zur Bewertung der Konformität</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Bewertung der organisatorischen Reife</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Act:</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Identifikation von Verbesserungsmöglichkeiten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Priorisierung und Einleitung von Verbesserungen</a:t>
            </a:r>
            <a:endParaRPr b="0" lang="en-US" sz="2000" spc="-1" strike="noStrike">
              <a:solidFill>
                <a:srgbClr val="000000"/>
              </a:solidFill>
              <a:uFill>
                <a:solidFill>
                  <a:srgbClr val="ffffff"/>
                </a:solidFill>
              </a:uFill>
              <a:latin typeface="Calibri"/>
            </a:endParaRPr>
          </a:p>
        </p:txBody>
      </p:sp>
      <p:sp>
        <p:nvSpPr>
          <p:cNvPr id="445" name="TextShape 3"/>
          <p:cNvSpPr txBox="1"/>
          <p:nvPr/>
        </p:nvSpPr>
        <p:spPr>
          <a:xfrm>
            <a:off x="6553080" y="6430680"/>
            <a:ext cx="2133360" cy="364680"/>
          </a:xfrm>
          <a:prstGeom prst="rect">
            <a:avLst/>
          </a:prstGeom>
          <a:noFill/>
          <a:ln>
            <a:noFill/>
          </a:ln>
        </p:spPr>
        <p:txBody>
          <a:bodyPr anchor="ctr"/>
          <a:p>
            <a:pPr algn="r">
              <a:lnSpc>
                <a:spcPct val="100000"/>
              </a:lnSpc>
            </a:pPr>
            <a:fld id="{EB0B31D0-8514-439F-BD3A-6F5A137866FF}"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446" name="Table 4"/>
          <p:cNvGraphicFramePr/>
          <p:nvPr/>
        </p:nvGraphicFramePr>
        <p:xfrm>
          <a:off x="1849320" y="1741680"/>
          <a:ext cx="6693840" cy="114840"/>
        </p:xfrm>
        <a:graphic>
          <a:graphicData uri="http://schemas.openxmlformats.org/drawingml/2006/table">
            <a:tbl>
              <a:tblPr/>
              <a:tblGrid>
                <a:gridCol w="66942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GR3, GR4</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bl>
          </a:graphicData>
        </a:graphic>
      </p:graphicFrame>
      <p:graphicFrame>
        <p:nvGraphicFramePr>
          <p:cNvPr id="447" name="Table 5"/>
          <p:cNvGraphicFramePr/>
          <p:nvPr/>
        </p:nvGraphicFramePr>
        <p:xfrm>
          <a:off x="1849320" y="2904120"/>
          <a:ext cx="6693840" cy="114840"/>
        </p:xfrm>
        <a:graphic>
          <a:graphicData uri="http://schemas.openxmlformats.org/drawingml/2006/table">
            <a:tbl>
              <a:tblPr/>
              <a:tblGrid>
                <a:gridCol w="66942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GR5</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bl>
          </a:graphicData>
        </a:graphic>
      </p:graphicFrame>
      <p:graphicFrame>
        <p:nvGraphicFramePr>
          <p:cNvPr id="448" name="Table 6"/>
          <p:cNvGraphicFramePr/>
          <p:nvPr/>
        </p:nvGraphicFramePr>
        <p:xfrm>
          <a:off x="1849320" y="3780000"/>
          <a:ext cx="6693840" cy="114840"/>
        </p:xfrm>
        <a:graphic>
          <a:graphicData uri="http://schemas.openxmlformats.org/drawingml/2006/table">
            <a:tbl>
              <a:tblPr/>
              <a:tblGrid>
                <a:gridCol w="66942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GR6</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bl>
          </a:graphicData>
        </a:graphic>
      </p:graphicFrame>
      <p:graphicFrame>
        <p:nvGraphicFramePr>
          <p:cNvPr id="449" name="Table 7"/>
          <p:cNvGraphicFramePr/>
          <p:nvPr/>
        </p:nvGraphicFramePr>
        <p:xfrm>
          <a:off x="1849320" y="5215320"/>
          <a:ext cx="6693840" cy="114840"/>
        </p:xfrm>
        <a:graphic>
          <a:graphicData uri="http://schemas.openxmlformats.org/drawingml/2006/table">
            <a:tbl>
              <a:tblPr/>
              <a:tblGrid>
                <a:gridCol w="66942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GR7</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bl>
          </a:graphicData>
        </a:graphic>
      </p:graphicFrame>
    </p:spTree>
  </p:cSld>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0"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Planung des ITSM:</a:t>
            </a:r>
            <a:r>
              <a:rPr b="0" lang="en-US" sz="3200" spc="-1" strike="noStrike">
                <a:solidFill>
                  <a:srgbClr val="205595"/>
                </a:solidFill>
                <a:uFill>
                  <a:solidFill>
                    <a:srgbClr val="ffffff"/>
                  </a:solidFill>
                </a:uFill>
                <a:latin typeface="Calibri"/>
              </a:rPr>
              <a:t>
</a:t>
            </a:r>
            <a:r>
              <a:rPr b="0" lang="en-US" sz="3200" spc="-1" strike="noStrike">
                <a:solidFill>
                  <a:srgbClr val="205595"/>
                </a:solidFill>
                <a:uFill>
                  <a:solidFill>
                    <a:srgbClr val="ffffff"/>
                  </a:solidFill>
                </a:uFill>
                <a:latin typeface="Calibri"/>
              </a:rPr>
              <a:t>Anforderungen nach FitSM-1</a:t>
            </a:r>
            <a:endParaRPr b="0" lang="en-US" sz="1800" spc="-1" strike="noStrike">
              <a:solidFill>
                <a:srgbClr val="000000"/>
              </a:solidFill>
              <a:uFill>
                <a:solidFill>
                  <a:srgbClr val="ffffff"/>
                </a:solidFill>
              </a:uFill>
              <a:latin typeface="Calibri"/>
            </a:endParaRPr>
          </a:p>
        </p:txBody>
      </p:sp>
      <p:sp>
        <p:nvSpPr>
          <p:cNvPr id="451" name="TextShape 2"/>
          <p:cNvSpPr txBox="1"/>
          <p:nvPr/>
        </p:nvSpPr>
        <p:spPr>
          <a:xfrm>
            <a:off x="6553080" y="6430680"/>
            <a:ext cx="2133360" cy="364680"/>
          </a:xfrm>
          <a:prstGeom prst="rect">
            <a:avLst/>
          </a:prstGeom>
          <a:noFill/>
          <a:ln>
            <a:noFill/>
          </a:ln>
        </p:spPr>
        <p:txBody>
          <a:bodyPr anchor="ctr"/>
          <a:p>
            <a:pPr algn="r">
              <a:lnSpc>
                <a:spcPct val="100000"/>
              </a:lnSpc>
            </a:pPr>
            <a:fld id="{9150F66A-6E9B-4112-AAE4-88699273A409}"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452" name="Table 3"/>
          <p:cNvGraphicFramePr/>
          <p:nvPr/>
        </p:nvGraphicFramePr>
        <p:xfrm>
          <a:off x="457200" y="1774080"/>
          <a:ext cx="8229240" cy="1825920"/>
        </p:xfrm>
        <a:graphic>
          <a:graphicData uri="http://schemas.openxmlformats.org/drawingml/2006/table">
            <a:tbl>
              <a:tblPr/>
              <a:tblGrid>
                <a:gridCol w="82296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GR4 Planung des Service-Managements (PLAN)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27520">
                <a:tc>
                  <a:txBody>
                    <a:bodyPr lIns="68400" rIns="68400" tIns="0" bIns="0"/>
                    <a:p>
                      <a:pPr>
                        <a:lnSpc>
                          <a:spcPct val="100000"/>
                        </a:lnSpc>
                      </a:pPr>
                      <a:r>
                        <a:rPr b="0" lang="de-DE" sz="1800" spc="-1" strike="noStrike" cap="all">
                          <a:solidFill>
                            <a:srgbClr val="ffffff"/>
                          </a:solidFill>
                          <a:uFill>
                            <a:solidFill>
                              <a:srgbClr val="ffffff"/>
                            </a:solidFill>
                          </a:uFill>
                          <a:latin typeface="Calibri"/>
                          <a:ea typeface="MS Mincho"/>
                        </a:rPr>
                        <a:t>Anforderungen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2131200">
                <a:tc>
                  <a:txBody>
                    <a:bodyPr lIns="68400" rIns="68400" tIns="0" bIns="0"/>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GR4.1 Ein Service-Management-Plan muss erstellt und gepflegt werden.</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GR4.2 Der Service-Management-Plan muss mindestens folgende Elemente beinhalten oder referenzieren:</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Ziele und zeitliche Planung der Umsetzung des SMS und der damit verbundenen Prozesse</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Übergreifende Rollen und Verantwortlichkeiten</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Erforderliche Schulungs- und Sensibilisierungsaktivitäten</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Erforderliche Technologie (Werkzeuge / Tools) zur Unterstützung des SMS</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GR4.3 Jeder Plan muss mit anderen Plänen und der Service-Management-Planung insgesamt abgestimmt werden.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3"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Planung des ITSM:</a:t>
            </a:r>
            <a:r>
              <a:rPr b="0" lang="en-US" sz="3200" spc="-1" strike="noStrike">
                <a:solidFill>
                  <a:srgbClr val="205595"/>
                </a:solidFill>
                <a:uFill>
                  <a:solidFill>
                    <a:srgbClr val="ffffff"/>
                  </a:solidFill>
                </a:uFill>
                <a:latin typeface="Calibri"/>
              </a:rPr>
              <a:t>
</a:t>
            </a:r>
            <a:r>
              <a:rPr b="0" lang="en-US" sz="3200" spc="-1" strike="noStrike">
                <a:solidFill>
                  <a:srgbClr val="205595"/>
                </a:solidFill>
                <a:uFill>
                  <a:solidFill>
                    <a:srgbClr val="ffffff"/>
                  </a:solidFill>
                </a:uFill>
                <a:latin typeface="Calibri"/>
              </a:rPr>
              <a:t>Rollen und Verantwortlichkeiten</a:t>
            </a:r>
            <a:endParaRPr b="0" lang="en-US" sz="1800" spc="-1" strike="noStrike">
              <a:solidFill>
                <a:srgbClr val="000000"/>
              </a:solidFill>
              <a:uFill>
                <a:solidFill>
                  <a:srgbClr val="ffffff"/>
                </a:solidFill>
              </a:uFill>
              <a:latin typeface="Calibri"/>
            </a:endParaRPr>
          </a:p>
        </p:txBody>
      </p:sp>
      <p:graphicFrame>
        <p:nvGraphicFramePr>
          <p:cNvPr id="454" name="Table 2"/>
          <p:cNvGraphicFramePr/>
          <p:nvPr/>
        </p:nvGraphicFramePr>
        <p:xfrm>
          <a:off x="457200" y="1697040"/>
          <a:ext cx="8229240" cy="1112040"/>
        </p:xfrm>
        <a:graphic>
          <a:graphicData uri="http://schemas.openxmlformats.org/drawingml/2006/table">
            <a:tbl>
              <a:tblPr/>
              <a:tblGrid>
                <a:gridCol w="1299240"/>
                <a:gridCol w="3300120"/>
                <a:gridCol w="1814760"/>
                <a:gridCol w="1815120"/>
              </a:tblGrid>
              <a:tr h="546120">
                <a:tc>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Description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ITSM example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Non-ITSM example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896760">
                <a:tc>
                  <a:txBody>
                    <a:bodyPr/>
                    <a:p>
                      <a:pPr>
                        <a:lnSpc>
                          <a:spcPct val="100000"/>
                        </a:lnSpc>
                      </a:pPr>
                      <a:r>
                        <a:rPr b="1" lang="de-DE" sz="1600" spc="-1" strike="noStrike">
                          <a:solidFill>
                            <a:srgbClr val="000000"/>
                          </a:solidFill>
                          <a:uFill>
                            <a:solidFill>
                              <a:srgbClr val="ffffff"/>
                            </a:solidFill>
                          </a:uFill>
                          <a:latin typeface="Calibri"/>
                        </a:rPr>
                        <a:t>Generische 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Die konzeptuelle Klasse einer Rolle, die in einem bestimmten Kontext instanziiert wird, um eine spezifische Rolle zu schaffen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Prozess-Manager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Flugkapitän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1500480">
                <a:tc>
                  <a:txBody>
                    <a:bodyPr/>
                    <a:p>
                      <a:pPr>
                        <a:lnSpc>
                          <a:spcPct val="100000"/>
                        </a:lnSpc>
                      </a:pPr>
                      <a:r>
                        <a:rPr b="1" lang="de-DE" sz="1600" spc="-1" strike="noStrike">
                          <a:solidFill>
                            <a:srgbClr val="000000"/>
                          </a:solidFill>
                          <a:uFill>
                            <a:solidFill>
                              <a:srgbClr val="ffffff"/>
                            </a:solidFill>
                          </a:uFill>
                          <a:latin typeface="Calibri"/>
                        </a:rPr>
                        <a:t>Spezifische 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Eine konkrete Rolle, die einer Person oder einem Team zugewiesen wird, um dieser Person oder diesem Team die Verantwortung für etwas zu geben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Incident Manager (Prozess-Manager für den Incident &amp; Service Request Management Process) eines IT-Service-Providers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Flugkapitän für Flug XX123 von München nach Brüssel</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455" name="TextShape 3"/>
          <p:cNvSpPr txBox="1"/>
          <p:nvPr/>
        </p:nvSpPr>
        <p:spPr>
          <a:xfrm>
            <a:off x="6553080" y="6430680"/>
            <a:ext cx="2133360" cy="364680"/>
          </a:xfrm>
          <a:prstGeom prst="rect">
            <a:avLst/>
          </a:prstGeom>
          <a:noFill/>
          <a:ln>
            <a:noFill/>
          </a:ln>
        </p:spPr>
        <p:txBody>
          <a:bodyPr anchor="ctr"/>
          <a:p>
            <a:pPr algn="r">
              <a:lnSpc>
                <a:spcPct val="100000"/>
              </a:lnSpc>
            </a:pPr>
            <a:fld id="{31186277-EADF-4B00-B5B3-BB7A863278B6}"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Planung des ITSM:</a:t>
            </a:r>
            <a:r>
              <a:rPr b="0" lang="en-US" sz="3200" spc="-1" strike="noStrike">
                <a:solidFill>
                  <a:srgbClr val="205595"/>
                </a:solidFill>
                <a:uFill>
                  <a:solidFill>
                    <a:srgbClr val="ffffff"/>
                  </a:solidFill>
                </a:uFill>
                <a:latin typeface="Calibri"/>
              </a:rPr>
              <a:t>
</a:t>
            </a:r>
            <a:r>
              <a:rPr b="0" lang="en-US" sz="3200" spc="-1" strike="noStrike">
                <a:solidFill>
                  <a:srgbClr val="205595"/>
                </a:solidFill>
                <a:uFill>
                  <a:solidFill>
                    <a:srgbClr val="ffffff"/>
                  </a:solidFill>
                </a:uFill>
                <a:latin typeface="Calibri"/>
              </a:rPr>
              <a:t>Generische Rollen nach FitSM-3</a:t>
            </a:r>
            <a:endParaRPr b="0" lang="en-US" sz="1800" spc="-1" strike="noStrike">
              <a:solidFill>
                <a:srgbClr val="000000"/>
              </a:solidFill>
              <a:uFill>
                <a:solidFill>
                  <a:srgbClr val="ffffff"/>
                </a:solidFill>
              </a:uFill>
              <a:latin typeface="Calibri"/>
            </a:endParaRPr>
          </a:p>
        </p:txBody>
      </p:sp>
      <p:sp>
        <p:nvSpPr>
          <p:cNvPr id="457"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SMS-Verantwortlicher (SMS Owner)</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Prozess-Owner (Process Owner, optional)</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Prozessmanager (Process Manager)</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Fallverantwortlicher (Case Owner)</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Prozessbeteiligter (Member of process staff,  Mitarbeiter eines Prozessteams)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Service-Owner (Service Owner)</a:t>
            </a:r>
            <a:endParaRPr b="0" lang="en-US" sz="2800" spc="-1" strike="noStrike">
              <a:solidFill>
                <a:srgbClr val="000000"/>
              </a:solidFill>
              <a:uFill>
                <a:solidFill>
                  <a:srgbClr val="ffffff"/>
                </a:solidFill>
              </a:uFill>
              <a:latin typeface="Calibri"/>
            </a:endParaRPr>
          </a:p>
        </p:txBody>
      </p:sp>
      <p:sp>
        <p:nvSpPr>
          <p:cNvPr id="458" name="TextShape 3"/>
          <p:cNvSpPr txBox="1"/>
          <p:nvPr/>
        </p:nvSpPr>
        <p:spPr>
          <a:xfrm>
            <a:off x="6553080" y="6430680"/>
            <a:ext cx="2133360" cy="364680"/>
          </a:xfrm>
          <a:prstGeom prst="rect">
            <a:avLst/>
          </a:prstGeom>
          <a:noFill/>
          <a:ln>
            <a:noFill/>
          </a:ln>
        </p:spPr>
        <p:txBody>
          <a:bodyPr anchor="ctr"/>
          <a:p>
            <a:pPr algn="r">
              <a:lnSpc>
                <a:spcPct val="100000"/>
              </a:lnSpc>
            </a:pPr>
            <a:fld id="{A7AE2178-71A6-4B60-9ED3-DFB0617FC19B}"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SMS-Owner: Allgemeine Aufgaben</a:t>
            </a:r>
            <a:endParaRPr b="0" lang="en-US" sz="1800" spc="-1" strike="noStrike">
              <a:solidFill>
                <a:srgbClr val="000000"/>
              </a:solidFill>
              <a:uFill>
                <a:solidFill>
                  <a:srgbClr val="ffffff"/>
                </a:solidFill>
              </a:uFill>
              <a:latin typeface="Calibri"/>
            </a:endParaRPr>
          </a:p>
        </p:txBody>
      </p:sp>
      <p:graphicFrame>
        <p:nvGraphicFramePr>
          <p:cNvPr id="460" name="Table 2"/>
          <p:cNvGraphicFramePr/>
          <p:nvPr/>
        </p:nvGraphicFramePr>
        <p:xfrm>
          <a:off x="457200" y="1697040"/>
          <a:ext cx="8229240" cy="741240"/>
        </p:xfrm>
        <a:graphic>
          <a:graphicData uri="http://schemas.openxmlformats.org/drawingml/2006/table">
            <a:tbl>
              <a:tblPr/>
              <a:tblGrid>
                <a:gridCol w="1666800"/>
                <a:gridCol w="4233960"/>
                <a:gridCol w="2328480"/>
              </a:tblGrid>
              <a:tr h="546120">
                <a:tc>
                  <a:txBody>
                    <a:bodyPr/>
                    <a:p>
                      <a:pPr>
                        <a:lnSpc>
                          <a:spcPct val="100000"/>
                        </a:lnSpc>
                      </a:pPr>
                      <a:r>
                        <a:rPr b="1" lang="de-DE" sz="1800" spc="-1" strike="noStrike">
                          <a:solidFill>
                            <a:srgbClr val="ffffff"/>
                          </a:solidFill>
                          <a:uFill>
                            <a:solidFill>
                              <a:srgbClr val="ffffff"/>
                            </a:solidFill>
                          </a:uFill>
                          <a:latin typeface="Calibri"/>
                        </a:rPr>
                        <a:t>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Aufgaben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Ca. Anzahl Personen mit dieser 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3311640">
                <a:tc>
                  <a:txBody>
                    <a:bodyPr/>
                    <a:p>
                      <a:pPr>
                        <a:lnSpc>
                          <a:spcPct val="100000"/>
                        </a:lnSpc>
                      </a:pPr>
                      <a:r>
                        <a:rPr b="0" lang="de-DE" sz="1600" spc="-1" strike="noStrike">
                          <a:solidFill>
                            <a:srgbClr val="000000"/>
                          </a:solidFill>
                          <a:uFill>
                            <a:solidFill>
                              <a:srgbClr val="ffffff"/>
                            </a:solidFill>
                          </a:uFill>
                          <a:latin typeface="Calibri"/>
                        </a:rPr>
                        <a:t>SMS-Owner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Letztendliche Verantwortung für das gesamte Service-Management-System (SMS)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Gesamtverantwortung für alle ITSM-bezogenen Aktivitäten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Primäre Anlaufstelle für alle Belange bzgl. der </a:t>
                      </a:r>
                      <a:r>
                        <a:rPr b="0" lang="de-DE" sz="1600" spc="-1" strike="noStrike" u="sng">
                          <a:solidFill>
                            <a:srgbClr val="000000"/>
                          </a:solidFill>
                          <a:uFill>
                            <a:solidFill>
                              <a:srgbClr val="ffffff"/>
                            </a:solidFill>
                          </a:uFill>
                          <a:latin typeface="Calibri"/>
                        </a:rPr>
                        <a:t>Leitung</a:t>
                      </a:r>
                      <a:r>
                        <a:rPr b="0" lang="de-DE" sz="1600" spc="-1" strike="noStrike">
                          <a:solidFill>
                            <a:srgbClr val="000000"/>
                          </a:solidFill>
                          <a:uFill>
                            <a:solidFill>
                              <a:srgbClr val="ffffff"/>
                            </a:solidFill>
                          </a:uFill>
                          <a:latin typeface="Calibri"/>
                        </a:rPr>
                        <a:t> des gesamten SMS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Definition und Freigabe von Zielen und Strategien für das gesamte SMS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Ernennung der Prozessverantwortlichen und Sicherstellung derer Kompetenzen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Freigabe von Änderungen am gesamten SMS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Bereitstellung von Ressourcen für ITSM</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Entscheidung über notwendige Änderungen an Zielen, Richtlinien und bereitgestellten Ressourcen im SMS basierend auf der Überwachung und Bewertung</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für das gesamte SMS</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a:p>
                      <a:pPr>
                        <a:lnSpc>
                          <a:spcPct val="100000"/>
                        </a:lnSpc>
                      </a:pPr>
                      <a:r>
                        <a:rPr b="0" i="1" lang="de-DE" sz="1600" spc="-1" strike="noStrike">
                          <a:solidFill>
                            <a:srgbClr val="000000"/>
                          </a:solidFill>
                          <a:uFill>
                            <a:solidFill>
                              <a:srgbClr val="ffffff"/>
                            </a:solidFill>
                          </a:uFill>
                          <a:latin typeface="Calibri"/>
                        </a:rPr>
                        <a:t>Oft übernimmt die Person, die SMS Owner ist, auch die Rolle des Prozess Owners für die Gesamtheit oder einen Teil der ITSM-Prozesse (siehe nächste Folie)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461" name="TextShape 3"/>
          <p:cNvSpPr txBox="1"/>
          <p:nvPr/>
        </p:nvSpPr>
        <p:spPr>
          <a:xfrm>
            <a:off x="6553080" y="6430680"/>
            <a:ext cx="2133360" cy="364680"/>
          </a:xfrm>
          <a:prstGeom prst="rect">
            <a:avLst/>
          </a:prstGeom>
          <a:noFill/>
          <a:ln>
            <a:noFill/>
          </a:ln>
        </p:spPr>
        <p:txBody>
          <a:bodyPr anchor="ctr"/>
          <a:p>
            <a:pPr algn="r">
              <a:lnSpc>
                <a:spcPct val="100000"/>
              </a:lnSpc>
            </a:pPr>
            <a:fld id="{01901A08-A103-41D3-872C-840A4B7D6B0B}"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SMS-Manager: Allgemeine Aufgaben</a:t>
            </a:r>
            <a:endParaRPr b="0" lang="en-US" sz="1800" spc="-1" strike="noStrike">
              <a:solidFill>
                <a:srgbClr val="000000"/>
              </a:solidFill>
              <a:uFill>
                <a:solidFill>
                  <a:srgbClr val="ffffff"/>
                </a:solidFill>
              </a:uFill>
              <a:latin typeface="Calibri"/>
            </a:endParaRPr>
          </a:p>
        </p:txBody>
      </p:sp>
      <p:graphicFrame>
        <p:nvGraphicFramePr>
          <p:cNvPr id="463" name="Table 2"/>
          <p:cNvGraphicFramePr/>
          <p:nvPr/>
        </p:nvGraphicFramePr>
        <p:xfrm>
          <a:off x="457200" y="1697040"/>
          <a:ext cx="8229240" cy="741240"/>
        </p:xfrm>
        <a:graphic>
          <a:graphicData uri="http://schemas.openxmlformats.org/drawingml/2006/table">
            <a:tbl>
              <a:tblPr/>
              <a:tblGrid>
                <a:gridCol w="1666800"/>
                <a:gridCol w="4233960"/>
                <a:gridCol w="2328480"/>
              </a:tblGrid>
              <a:tr h="546120">
                <a:tc>
                  <a:txBody>
                    <a:bodyPr/>
                    <a:p>
                      <a:pPr>
                        <a:lnSpc>
                          <a:spcPct val="100000"/>
                        </a:lnSpc>
                      </a:pPr>
                      <a:r>
                        <a:rPr b="1" lang="de-DE" sz="1800" spc="-1" strike="noStrike">
                          <a:solidFill>
                            <a:srgbClr val="ffffff"/>
                          </a:solidFill>
                          <a:uFill>
                            <a:solidFill>
                              <a:srgbClr val="ffffff"/>
                            </a:solidFill>
                          </a:uFill>
                          <a:latin typeface="Calibri"/>
                        </a:rPr>
                        <a:t>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Aufgaben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Ca. Anzahl Personen mit dieser 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3512880">
                <a:tc>
                  <a:txBody>
                    <a:bodyPr/>
                    <a:p>
                      <a:pPr>
                        <a:lnSpc>
                          <a:spcPct val="100000"/>
                        </a:lnSpc>
                      </a:pPr>
                      <a:r>
                        <a:rPr b="0" lang="de-DE" sz="1600" spc="-1" strike="noStrike">
                          <a:solidFill>
                            <a:srgbClr val="000000"/>
                          </a:solidFill>
                          <a:uFill>
                            <a:solidFill>
                              <a:srgbClr val="ffffff"/>
                            </a:solidFill>
                          </a:uFill>
                          <a:latin typeface="Calibri"/>
                        </a:rPr>
                        <a:t>SMS-Manager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Primäre Anlaufstelle für alle Belange bzgl. der taktischen bzw. operativen Belange in Bezig auf das SMS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Pflege und Kommunikation des Service-Management-Plans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Sicherstellen, dass ITSM-Prozesse entsprechend der Richtlinien und Zielvorgaben umgesetzt werden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Erhaltung eines angemessenen Niveaus an Kompetent und Bewusstsein für alle im SMS involvierten Personen, insbesondere Prozess-Manager</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Berichtet und eskaliert ggf. an den SMS-Owner</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Identifiziert Verbesserungsmöglichkeiten hinsichtlich Wirksamkeit und Effizienz des SMS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für das gesamte SMS</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464" name="TextShape 3"/>
          <p:cNvSpPr txBox="1"/>
          <p:nvPr/>
        </p:nvSpPr>
        <p:spPr>
          <a:xfrm>
            <a:off x="6553080" y="6430680"/>
            <a:ext cx="2133360" cy="364680"/>
          </a:xfrm>
          <a:prstGeom prst="rect">
            <a:avLst/>
          </a:prstGeom>
          <a:noFill/>
          <a:ln>
            <a:noFill/>
          </a:ln>
        </p:spPr>
        <p:txBody>
          <a:bodyPr anchor="ctr"/>
          <a:p>
            <a:pPr algn="r">
              <a:lnSpc>
                <a:spcPct val="100000"/>
              </a:lnSpc>
            </a:pPr>
            <a:fld id="{D4FF5166-9475-45A9-AF5C-F8A76CF3003B}"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5"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Prozess-Owner: Allgemeine Aufgaben</a:t>
            </a:r>
            <a:endParaRPr b="0" lang="en-US" sz="1800" spc="-1" strike="noStrike">
              <a:solidFill>
                <a:srgbClr val="000000"/>
              </a:solidFill>
              <a:uFill>
                <a:solidFill>
                  <a:srgbClr val="ffffff"/>
                </a:solidFill>
              </a:uFill>
              <a:latin typeface="Calibri"/>
            </a:endParaRPr>
          </a:p>
        </p:txBody>
      </p:sp>
      <p:graphicFrame>
        <p:nvGraphicFramePr>
          <p:cNvPr id="466" name="Table 2"/>
          <p:cNvGraphicFramePr/>
          <p:nvPr/>
        </p:nvGraphicFramePr>
        <p:xfrm>
          <a:off x="457200" y="1697040"/>
          <a:ext cx="8229240" cy="741240"/>
        </p:xfrm>
        <a:graphic>
          <a:graphicData uri="http://schemas.openxmlformats.org/drawingml/2006/table">
            <a:tbl>
              <a:tblPr/>
              <a:tblGrid>
                <a:gridCol w="1666800"/>
                <a:gridCol w="4233960"/>
                <a:gridCol w="2328480"/>
              </a:tblGrid>
              <a:tr h="546120">
                <a:tc>
                  <a:txBody>
                    <a:bodyPr/>
                    <a:p>
                      <a:pPr>
                        <a:lnSpc>
                          <a:spcPct val="100000"/>
                        </a:lnSpc>
                      </a:pPr>
                      <a:r>
                        <a:rPr b="1" lang="de-DE" sz="1800" spc="-1" strike="noStrike">
                          <a:solidFill>
                            <a:srgbClr val="ffffff"/>
                          </a:solidFill>
                          <a:uFill>
                            <a:solidFill>
                              <a:srgbClr val="ffffff"/>
                            </a:solidFill>
                          </a:uFill>
                          <a:latin typeface="Calibri"/>
                        </a:rPr>
                        <a:t>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Aufgaben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Ca. Anzahl Personen mit dieser 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3714120">
                <a:tc>
                  <a:txBody>
                    <a:bodyPr/>
                    <a:p>
                      <a:pPr>
                        <a:lnSpc>
                          <a:spcPct val="100000"/>
                        </a:lnSpc>
                      </a:pPr>
                      <a:r>
                        <a:rPr b="0" lang="de-DE" sz="1600" spc="-1" strike="noStrike">
                          <a:solidFill>
                            <a:srgbClr val="000000"/>
                          </a:solidFill>
                          <a:uFill>
                            <a:solidFill>
                              <a:srgbClr val="ffffff"/>
                            </a:solidFill>
                          </a:uFill>
                          <a:latin typeface="Calibri"/>
                        </a:rPr>
                        <a:t>Prozess-Owner</a:t>
                      </a:r>
                      <a:endParaRPr b="0" lang="de-DE" sz="1800" spc="-1" strike="noStrike">
                        <a:solidFill>
                          <a:srgbClr val="000000"/>
                        </a:solidFill>
                        <a:uFill>
                          <a:solidFill>
                            <a:srgbClr val="ffffff"/>
                          </a:solidFill>
                        </a:uFill>
                        <a:latin typeface="Arial"/>
                      </a:endParaRPr>
                    </a:p>
                    <a:p>
                      <a:pPr>
                        <a:lnSpc>
                          <a:spcPct val="100000"/>
                        </a:lnSpc>
                      </a:pPr>
                      <a:r>
                        <a:rPr b="0" i="1" lang="de-DE" sz="1600" spc="-1" strike="noStrike">
                          <a:solidFill>
                            <a:srgbClr val="000000"/>
                          </a:solidFill>
                          <a:uFill>
                            <a:solidFill>
                              <a:srgbClr val="ffffff"/>
                            </a:solidFill>
                          </a:uFill>
                          <a:latin typeface="Calibri"/>
                        </a:rPr>
                        <a:t>(optional, siehe Kommentar rechte Spalte)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Primäre Anlaufstelle für alle Belange bzgl. der </a:t>
                      </a:r>
                      <a:r>
                        <a:rPr b="0" lang="de-DE" sz="1600" spc="-1" strike="noStrike" u="sng">
                          <a:solidFill>
                            <a:srgbClr val="000000"/>
                          </a:solidFill>
                          <a:uFill>
                            <a:solidFill>
                              <a:srgbClr val="ffffff"/>
                            </a:solidFill>
                          </a:uFill>
                          <a:latin typeface="Calibri"/>
                        </a:rPr>
                        <a:t>Leitung</a:t>
                      </a:r>
                      <a:r>
                        <a:rPr b="0" lang="de-DE" sz="1600" spc="-1" strike="noStrike">
                          <a:solidFill>
                            <a:srgbClr val="000000"/>
                          </a:solidFill>
                          <a:uFill>
                            <a:solidFill>
                              <a:srgbClr val="ffffff"/>
                            </a:solidFill>
                          </a:uFill>
                          <a:latin typeface="Calibri"/>
                        </a:rPr>
                        <a:t> eines spezifischen ITSM Prozesses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Definition und Freigabe von Zielen und Richtlinien eines Prozesses entsprechend der gesamten SMS Ziele und Richtlinien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Ernennung des Prozessmanagers und Sicherstellung dessen Kompetenzen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Freigabe von Änderungen / Verbesserungen an operativen Verfahren wie z.B. (signifikante) Änderungen an der Prozessbeschreibung</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Entscheidung über die Bereitstellung von Ressourcen für diesen Prozess und seine Aktivitäten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Entscheidung über notwendige Änderungen an prozessspezifischen Zielen, Richtlinien und bereitgestellten Ressourcen basierend auf der Überwachung und Bewertung</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je Prozess</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a:p>
                      <a:pPr>
                        <a:lnSpc>
                          <a:spcPct val="100000"/>
                        </a:lnSpc>
                      </a:pPr>
                      <a:r>
                        <a:rPr b="0" i="1" lang="de-DE" sz="1600" spc="-1" strike="noStrike">
                          <a:solidFill>
                            <a:srgbClr val="000000"/>
                          </a:solidFill>
                          <a:uFill>
                            <a:solidFill>
                              <a:srgbClr val="ffffff"/>
                            </a:solidFill>
                          </a:uFill>
                          <a:latin typeface="Calibri"/>
                        </a:rPr>
                        <a:t>Oft übernimmt die Person, die SMS Owner ist, auch die Rolle des Prozess Owners für die </a:t>
                      </a:r>
                      <a:r>
                        <a:rPr b="0" i="1" lang="de-DE" sz="1600" spc="-1" strike="noStrike" u="sng">
                          <a:solidFill>
                            <a:srgbClr val="000000"/>
                          </a:solidFill>
                          <a:uFill>
                            <a:solidFill>
                              <a:srgbClr val="ffffff"/>
                            </a:solidFill>
                          </a:uFill>
                          <a:latin typeface="Calibri"/>
                        </a:rPr>
                        <a:t>Gesamtheit</a:t>
                      </a:r>
                      <a:r>
                        <a:rPr b="0" i="1" lang="de-DE" sz="1600" spc="-1" strike="noStrike">
                          <a:solidFill>
                            <a:srgbClr val="000000"/>
                          </a:solidFill>
                          <a:uFill>
                            <a:solidFill>
                              <a:srgbClr val="ffffff"/>
                            </a:solidFill>
                          </a:uFill>
                          <a:latin typeface="Calibri"/>
                        </a:rPr>
                        <a:t> der ITSM-Prozesse. In diesem Fall ist es nicht erforderlich, die Rolle des Prozess Owners gesondert zu etablieren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467" name="TextShape 3"/>
          <p:cNvSpPr txBox="1"/>
          <p:nvPr/>
        </p:nvSpPr>
        <p:spPr>
          <a:xfrm>
            <a:off x="6553080" y="6430680"/>
            <a:ext cx="2133360" cy="364680"/>
          </a:xfrm>
          <a:prstGeom prst="rect">
            <a:avLst/>
          </a:prstGeom>
          <a:noFill/>
          <a:ln>
            <a:noFill/>
          </a:ln>
        </p:spPr>
        <p:txBody>
          <a:bodyPr anchor="ctr"/>
          <a:p>
            <a:pPr algn="r">
              <a:lnSpc>
                <a:spcPct val="100000"/>
              </a:lnSpc>
            </a:pPr>
            <a:fld id="{7E77C126-575C-4653-81A6-B14226705B06}"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Prozessmanager: Allgemeine Aufgaben</a:t>
            </a:r>
            <a:endParaRPr b="0" lang="en-US" sz="1800" spc="-1" strike="noStrike">
              <a:solidFill>
                <a:srgbClr val="000000"/>
              </a:solidFill>
              <a:uFill>
                <a:solidFill>
                  <a:srgbClr val="ffffff"/>
                </a:solidFill>
              </a:uFill>
              <a:latin typeface="Calibri"/>
            </a:endParaRPr>
          </a:p>
        </p:txBody>
      </p:sp>
      <p:graphicFrame>
        <p:nvGraphicFramePr>
          <p:cNvPr id="469" name="Table 2"/>
          <p:cNvGraphicFramePr/>
          <p:nvPr/>
        </p:nvGraphicFramePr>
        <p:xfrm>
          <a:off x="457200" y="1697040"/>
          <a:ext cx="8229240" cy="741240"/>
        </p:xfrm>
        <a:graphic>
          <a:graphicData uri="http://schemas.openxmlformats.org/drawingml/2006/table">
            <a:tbl>
              <a:tblPr/>
              <a:tblGrid>
                <a:gridCol w="1676160"/>
                <a:gridCol w="4224600"/>
                <a:gridCol w="2328480"/>
              </a:tblGrid>
              <a:tr h="546120">
                <a:tc>
                  <a:txBody>
                    <a:bodyPr/>
                    <a:p>
                      <a:pPr>
                        <a:lnSpc>
                          <a:spcPct val="100000"/>
                        </a:lnSpc>
                      </a:pPr>
                      <a:r>
                        <a:rPr b="1" lang="de-DE" sz="1800" spc="-1" strike="noStrike">
                          <a:solidFill>
                            <a:srgbClr val="ffffff"/>
                          </a:solidFill>
                          <a:uFill>
                            <a:solidFill>
                              <a:srgbClr val="ffffff"/>
                            </a:solidFill>
                          </a:uFill>
                          <a:latin typeface="Calibri"/>
                        </a:rPr>
                        <a:t>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Aufgaben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Ca. Anzahl Personen mit dieser 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3714120">
                <a:tc>
                  <a:txBody>
                    <a:bodyPr/>
                    <a:p>
                      <a:pPr>
                        <a:lnSpc>
                          <a:spcPct val="100000"/>
                        </a:lnSpc>
                      </a:pPr>
                      <a:r>
                        <a:rPr b="0" lang="de-DE" sz="1600" spc="-1" strike="noStrike">
                          <a:solidFill>
                            <a:srgbClr val="000000"/>
                          </a:solidFill>
                          <a:uFill>
                            <a:solidFill>
                              <a:srgbClr val="ffffff"/>
                            </a:solidFill>
                          </a:uFill>
                          <a:latin typeface="Calibri"/>
                        </a:rPr>
                        <a:t>Prozessmanager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Primäre Anlaufstelle für alle </a:t>
                      </a:r>
                      <a:r>
                        <a:rPr b="0" lang="de-DE" sz="1600" spc="-1" strike="noStrike" u="sng">
                          <a:solidFill>
                            <a:srgbClr val="000000"/>
                          </a:solidFill>
                          <a:uFill>
                            <a:solidFill>
                              <a:srgbClr val="ffffff"/>
                            </a:solidFill>
                          </a:uFill>
                          <a:latin typeface="Calibri"/>
                        </a:rPr>
                        <a:t>operativen </a:t>
                      </a:r>
                      <a:r>
                        <a:rPr b="0" lang="de-DE" sz="1600" spc="-1" strike="noStrike">
                          <a:solidFill>
                            <a:srgbClr val="000000"/>
                          </a:solidFill>
                          <a:uFill>
                            <a:solidFill>
                              <a:srgbClr val="ffffff"/>
                            </a:solidFill>
                          </a:uFill>
                          <a:latin typeface="Calibri"/>
                        </a:rPr>
                        <a:t>Belange bzgl. der Ausführung eines spezifischen ITSM Prozesses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Pflege der Prozessbeschreibung und Sicherstellung, dass diese alle relevanten Personen zur Verfügung steht</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Pflege eines angemessenen Maßes an Bewusstsein und Kompetenz der beteiligten Personen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Überwachung der Prozessausführung und dder Ergebnisse (inkl. Prozessbewertung)</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Bericht der Prozessleistung an den Prozess Owner</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Ermittlung von Möglichkeiten zur Verbesserung von Effektivität und Effizienz</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1" i="1" lang="de-DE" sz="1600" spc="-1" strike="noStrike">
                          <a:solidFill>
                            <a:srgbClr val="000000"/>
                          </a:solidFill>
                          <a:uFill>
                            <a:solidFill>
                              <a:srgbClr val="ffffff"/>
                            </a:solidFill>
                          </a:uFill>
                          <a:latin typeface="Calibri"/>
                        </a:rPr>
                        <a:t>Zusätzliche Aufgaben – je nach Prozess </a:t>
                      </a:r>
                      <a:r>
                        <a:rPr b="1" i="1" lang="de-DE" sz="1600" spc="-1" strike="noStrike">
                          <a:solidFill>
                            <a:srgbClr val="000000"/>
                          </a:solidFill>
                          <a:uFill>
                            <a:solidFill>
                              <a:srgbClr val="ffffff"/>
                            </a:solidFill>
                          </a:uFill>
                          <a:latin typeface="Calibri"/>
                        </a:rPr>
                        <a:t>
</a:t>
                      </a:r>
                      <a:r>
                        <a:rPr b="1" i="1" lang="de-DE" sz="1600" spc="-1" strike="noStrike">
                          <a:solidFill>
                            <a:srgbClr val="000000"/>
                          </a:solidFill>
                          <a:uFill>
                            <a:solidFill>
                              <a:srgbClr val="ffffff"/>
                            </a:solidFill>
                          </a:uFill>
                          <a:latin typeface="Calibri"/>
                        </a:rPr>
                        <a:t>(siehe: prozessspezifische Rollenmodelle)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je Prozess</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a:p>
                      <a:pPr>
                        <a:lnSpc>
                          <a:spcPct val="100000"/>
                        </a:lnSpc>
                      </a:pPr>
                      <a:r>
                        <a:rPr b="0" i="1" lang="de-DE" sz="1600" spc="-1" strike="noStrike">
                          <a:solidFill>
                            <a:srgbClr val="000000"/>
                          </a:solidFill>
                          <a:uFill>
                            <a:solidFill>
                              <a:srgbClr val="ffffff"/>
                            </a:solidFill>
                          </a:uFill>
                          <a:latin typeface="Calibri"/>
                        </a:rPr>
                        <a:t>Eine Person kann die Rolle des Prozessmanagers für einen oder mehrere Prozesse übernehmen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470" name="TextShape 3"/>
          <p:cNvSpPr txBox="1"/>
          <p:nvPr/>
        </p:nvSpPr>
        <p:spPr>
          <a:xfrm>
            <a:off x="6553080" y="6430680"/>
            <a:ext cx="2133360" cy="364680"/>
          </a:xfrm>
          <a:prstGeom prst="rect">
            <a:avLst/>
          </a:prstGeom>
          <a:noFill/>
          <a:ln>
            <a:noFill/>
          </a:ln>
        </p:spPr>
        <p:txBody>
          <a:bodyPr anchor="ctr"/>
          <a:p>
            <a:pPr algn="r">
              <a:lnSpc>
                <a:spcPct val="100000"/>
              </a:lnSpc>
            </a:pPr>
            <a:fld id="{3A0D7B7F-3369-4EE9-B0D8-A10EEFBFC70C}"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1"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Fallverantortlicher: Allgemeine Aufgaben</a:t>
            </a:r>
            <a:endParaRPr b="0" lang="en-US" sz="1800" spc="-1" strike="noStrike">
              <a:solidFill>
                <a:srgbClr val="000000"/>
              </a:solidFill>
              <a:uFill>
                <a:solidFill>
                  <a:srgbClr val="ffffff"/>
                </a:solidFill>
              </a:uFill>
              <a:latin typeface="Calibri"/>
            </a:endParaRPr>
          </a:p>
        </p:txBody>
      </p:sp>
      <p:graphicFrame>
        <p:nvGraphicFramePr>
          <p:cNvPr id="472" name="Table 2"/>
          <p:cNvGraphicFramePr/>
          <p:nvPr/>
        </p:nvGraphicFramePr>
        <p:xfrm>
          <a:off x="457200" y="1697040"/>
          <a:ext cx="8229240" cy="741240"/>
        </p:xfrm>
        <a:graphic>
          <a:graphicData uri="http://schemas.openxmlformats.org/drawingml/2006/table">
            <a:tbl>
              <a:tblPr/>
              <a:tblGrid>
                <a:gridCol w="1676160"/>
                <a:gridCol w="4224600"/>
                <a:gridCol w="2328480"/>
              </a:tblGrid>
              <a:tr h="546120">
                <a:tc>
                  <a:txBody>
                    <a:bodyPr/>
                    <a:p>
                      <a:pPr>
                        <a:lnSpc>
                          <a:spcPct val="100000"/>
                        </a:lnSpc>
                      </a:pPr>
                      <a:r>
                        <a:rPr b="1" lang="de-DE" sz="1800" spc="-1" strike="noStrike">
                          <a:solidFill>
                            <a:srgbClr val="ffffff"/>
                          </a:solidFill>
                          <a:uFill>
                            <a:solidFill>
                              <a:srgbClr val="ffffff"/>
                            </a:solidFill>
                          </a:uFill>
                          <a:latin typeface="Calibri"/>
                        </a:rPr>
                        <a:t>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Aufgaben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Ca. Anzahl Personen mit dieser 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2506680">
                <a:tc>
                  <a:txBody>
                    <a:bodyPr/>
                    <a:p>
                      <a:pPr>
                        <a:lnSpc>
                          <a:spcPct val="100000"/>
                        </a:lnSpc>
                      </a:pPr>
                      <a:r>
                        <a:rPr b="0" lang="de-DE" sz="1600" spc="-1" strike="noStrike">
                          <a:solidFill>
                            <a:srgbClr val="000000"/>
                          </a:solidFill>
                          <a:uFill>
                            <a:solidFill>
                              <a:srgbClr val="ffffff"/>
                            </a:solidFill>
                          </a:uFill>
                          <a:latin typeface="Calibri"/>
                        </a:rPr>
                        <a:t>Fall-verantwortlicher (Case Owner)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Gesamte Verantwortung für einen spezifischen Fall im Prozesskontext (z.B. ein zu lösender Incident)</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Primäre Anlaufstelle für alle Belange im Kontext dieses spezifischen Falls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Koordination aller Aktivitäten zur Behandlung des spezifischen Falls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Eskalation von Ausnahmen an den Prozessmanager wenn nötig</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1" i="1" lang="de-DE" sz="1600" spc="-1" strike="noStrike">
                          <a:solidFill>
                            <a:srgbClr val="000000"/>
                          </a:solidFill>
                          <a:uFill>
                            <a:solidFill>
                              <a:srgbClr val="ffffff"/>
                            </a:solidFill>
                          </a:uFill>
                          <a:latin typeface="Calibri"/>
                        </a:rPr>
                        <a:t>Zusätzliche Aufgaben – je nach Prozess </a:t>
                      </a:r>
                      <a:r>
                        <a:rPr b="1" i="1" lang="de-DE" sz="1600" spc="-1" strike="noStrike">
                          <a:solidFill>
                            <a:srgbClr val="000000"/>
                          </a:solidFill>
                          <a:uFill>
                            <a:solidFill>
                              <a:srgbClr val="ffffff"/>
                            </a:solidFill>
                          </a:uFill>
                          <a:latin typeface="Calibri"/>
                        </a:rPr>
                        <a:t>
</a:t>
                      </a:r>
                      <a:r>
                        <a:rPr b="1" i="1" lang="de-DE" sz="1600" spc="-1" strike="noStrike">
                          <a:solidFill>
                            <a:srgbClr val="000000"/>
                          </a:solidFill>
                          <a:uFill>
                            <a:solidFill>
                              <a:srgbClr val="ffffff"/>
                            </a:solidFill>
                          </a:uFill>
                          <a:latin typeface="Calibri"/>
                        </a:rPr>
                        <a:t>(siehe: prozessspezifische Rollenmodelle)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je Fall</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a:p>
                      <a:pPr>
                        <a:lnSpc>
                          <a:spcPct val="100000"/>
                        </a:lnSpc>
                      </a:pPr>
                      <a:r>
                        <a:rPr b="0" i="1" lang="de-DE" sz="1600" spc="-1" strike="noStrike">
                          <a:solidFill>
                            <a:srgbClr val="000000"/>
                          </a:solidFill>
                          <a:uFill>
                            <a:solidFill>
                              <a:srgbClr val="ffffff"/>
                            </a:solidFill>
                          </a:uFill>
                          <a:latin typeface="Calibri"/>
                        </a:rPr>
                        <a:t>In einem Prozess können mehrere Fälle gleichzeitig existieren. Eine Person oder ein Team kann Fallvarantwortlicher für einen oder mehrere (auch alle) aktuellen Fälle sein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473" name="TextShape 3"/>
          <p:cNvSpPr txBox="1"/>
          <p:nvPr/>
        </p:nvSpPr>
        <p:spPr>
          <a:xfrm>
            <a:off x="6553080" y="6430680"/>
            <a:ext cx="2133360" cy="364680"/>
          </a:xfrm>
          <a:prstGeom prst="rect">
            <a:avLst/>
          </a:prstGeom>
          <a:noFill/>
          <a:ln>
            <a:noFill/>
          </a:ln>
        </p:spPr>
        <p:txBody>
          <a:bodyPr anchor="ctr"/>
          <a:p>
            <a:pPr algn="r">
              <a:lnSpc>
                <a:spcPct val="100000"/>
              </a:lnSpc>
            </a:pPr>
            <a:fld id="{ADDF2369-6B6D-42E8-8D56-239E521A447E}"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4"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Prozessbeteiligter: Allgemeine Aufgaben</a:t>
            </a:r>
            <a:endParaRPr b="0" lang="en-US" sz="1800" spc="-1" strike="noStrike">
              <a:solidFill>
                <a:srgbClr val="000000"/>
              </a:solidFill>
              <a:uFill>
                <a:solidFill>
                  <a:srgbClr val="ffffff"/>
                </a:solidFill>
              </a:uFill>
              <a:latin typeface="Calibri"/>
            </a:endParaRPr>
          </a:p>
        </p:txBody>
      </p:sp>
      <p:graphicFrame>
        <p:nvGraphicFramePr>
          <p:cNvPr id="475" name="Table 2"/>
          <p:cNvGraphicFramePr/>
          <p:nvPr/>
        </p:nvGraphicFramePr>
        <p:xfrm>
          <a:off x="457200" y="1697040"/>
          <a:ext cx="8229240" cy="741240"/>
        </p:xfrm>
        <a:graphic>
          <a:graphicData uri="http://schemas.openxmlformats.org/drawingml/2006/table">
            <a:tbl>
              <a:tblPr/>
              <a:tblGrid>
                <a:gridCol w="1676160"/>
                <a:gridCol w="4224600"/>
                <a:gridCol w="2328480"/>
              </a:tblGrid>
              <a:tr h="546120">
                <a:tc>
                  <a:txBody>
                    <a:bodyPr/>
                    <a:p>
                      <a:pPr>
                        <a:lnSpc>
                          <a:spcPct val="100000"/>
                        </a:lnSpc>
                      </a:pPr>
                      <a:r>
                        <a:rPr b="1" lang="de-DE" sz="1800" spc="-1" strike="noStrike">
                          <a:solidFill>
                            <a:srgbClr val="ffffff"/>
                          </a:solidFill>
                          <a:uFill>
                            <a:solidFill>
                              <a:srgbClr val="ffffff"/>
                            </a:solidFill>
                          </a:uFill>
                          <a:latin typeface="Calibri"/>
                        </a:rPr>
                        <a:t>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Aufgaben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Ca. Anzahl Personen mit dieser 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1701720">
                <a:tc>
                  <a:txBody>
                    <a:bodyPr/>
                    <a:p>
                      <a:pPr>
                        <a:lnSpc>
                          <a:spcPct val="100000"/>
                        </a:lnSpc>
                      </a:pPr>
                      <a:r>
                        <a:rPr b="0" lang="de-DE" sz="1600" spc="-1" strike="noStrike">
                          <a:solidFill>
                            <a:srgbClr val="000000"/>
                          </a:solidFill>
                          <a:uFill>
                            <a:solidFill>
                              <a:srgbClr val="ffffff"/>
                            </a:solidFill>
                          </a:uFill>
                          <a:latin typeface="Calibri"/>
                        </a:rPr>
                        <a:t>Prozessbeteiligter (Mitglied eines Prozessteams)</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a:p>
                      <a:pPr>
                        <a:lnSpc>
                          <a:spcPct val="100000"/>
                        </a:lnSpc>
                      </a:pPr>
                      <a:r>
                        <a:rPr b="0" i="1" lang="de-DE" sz="1600" spc="-1" strike="noStrike">
                          <a:solidFill>
                            <a:srgbClr val="000000"/>
                          </a:solidFill>
                          <a:uFill>
                            <a:solidFill>
                              <a:srgbClr val="ffffff"/>
                            </a:solidFill>
                          </a:uFill>
                          <a:latin typeface="Calibri"/>
                        </a:rPr>
                        <a:t>(auch Process Practitioner)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Ausführung definierter Aktivitäten entsprechend dem definierten / etablierten Prozess und seiner Verfahren (z.B. Priorisierung eines Incidents)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Bericht an den Fallverantwortlichen und / oder den Prozessmanager</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1" i="1" lang="de-DE" sz="1600" spc="-1" strike="noStrike">
                          <a:solidFill>
                            <a:srgbClr val="000000"/>
                          </a:solidFill>
                          <a:uFill>
                            <a:solidFill>
                              <a:srgbClr val="ffffff"/>
                            </a:solidFill>
                          </a:uFill>
                          <a:latin typeface="Calibri"/>
                        </a:rPr>
                        <a:t>Zusätzliche Aufgaben – je nach Prozess </a:t>
                      </a:r>
                      <a:r>
                        <a:rPr b="1" i="1" lang="de-DE" sz="1600" spc="-1" strike="noStrike">
                          <a:solidFill>
                            <a:srgbClr val="000000"/>
                          </a:solidFill>
                          <a:uFill>
                            <a:solidFill>
                              <a:srgbClr val="ffffff"/>
                            </a:solidFill>
                          </a:uFill>
                          <a:latin typeface="Calibri"/>
                        </a:rPr>
                        <a:t>
</a:t>
                      </a:r>
                      <a:r>
                        <a:rPr b="1" i="1" lang="de-DE" sz="1600" spc="-1" strike="noStrike">
                          <a:solidFill>
                            <a:srgbClr val="000000"/>
                          </a:solidFill>
                          <a:uFill>
                            <a:solidFill>
                              <a:srgbClr val="ffffff"/>
                            </a:solidFill>
                          </a:uFill>
                          <a:latin typeface="Calibri"/>
                        </a:rPr>
                        <a:t>(siehe: prozessspezifische Rollenmodelle)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oder mehr je Prozess</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a:p>
                      <a:pPr>
                        <a:lnSpc>
                          <a:spcPct val="100000"/>
                        </a:lnSpc>
                      </a:pPr>
                      <a:r>
                        <a:rPr b="0" i="1" lang="de-DE" sz="1600" spc="-1" strike="noStrike">
                          <a:solidFill>
                            <a:srgbClr val="000000"/>
                          </a:solidFill>
                          <a:uFill>
                            <a:solidFill>
                              <a:srgbClr val="ffffff"/>
                            </a:solidFill>
                          </a:uFill>
                          <a:latin typeface="Calibri"/>
                        </a:rPr>
                        <a:t>Eine Person kann auch gleichzeitig in mehreren Prozessteams Mitglied sein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476" name="TextShape 3"/>
          <p:cNvSpPr txBox="1"/>
          <p:nvPr/>
        </p:nvSpPr>
        <p:spPr>
          <a:xfrm>
            <a:off x="6553080" y="6430680"/>
            <a:ext cx="2133360" cy="364680"/>
          </a:xfrm>
          <a:prstGeom prst="rect">
            <a:avLst/>
          </a:prstGeom>
          <a:noFill/>
          <a:ln>
            <a:noFill/>
          </a:ln>
        </p:spPr>
        <p:txBody>
          <a:bodyPr anchor="ctr"/>
          <a:p>
            <a:pPr algn="r">
              <a:lnSpc>
                <a:spcPct val="100000"/>
              </a:lnSpc>
            </a:pPr>
            <a:fld id="{1DB71C61-2DD5-4335-B31E-C9D751A86056}"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TextShape 1"/>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FitSM Foundation Zusammenfassung &amp; ITSM Basics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Ausgewählte allgemeine Aspekte eines Service-Management-Systems (SMS)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ITSM Prozesse zur Planung und Erbringung von Services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ITSM Prozess-Schnittstellen und -abhängigkeiten</a:t>
            </a:r>
            <a:endParaRPr b="0" lang="en-US" sz="2800" spc="-1" strike="noStrike">
              <a:solidFill>
                <a:srgbClr val="000000"/>
              </a:solidFill>
              <a:uFill>
                <a:solidFill>
                  <a:srgbClr val="ffffff"/>
                </a:solidFill>
              </a:uFill>
              <a:latin typeface="Calibri"/>
            </a:endParaRPr>
          </a:p>
        </p:txBody>
      </p:sp>
      <p:sp>
        <p:nvSpPr>
          <p:cNvPr id="170" name="TextShape 2"/>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Agenda dieses Trainings</a:t>
            </a:r>
            <a:endParaRPr b="0" lang="en-US" sz="1800" spc="-1" strike="noStrike">
              <a:solidFill>
                <a:srgbClr val="000000"/>
              </a:solidFill>
              <a:uFill>
                <a:solidFill>
                  <a:srgbClr val="ffffff"/>
                </a:solidFill>
              </a:uFill>
              <a:latin typeface="Calibri"/>
            </a:endParaRPr>
          </a:p>
        </p:txBody>
      </p:sp>
      <p:sp>
        <p:nvSpPr>
          <p:cNvPr id="171" name="TextShape 3"/>
          <p:cNvSpPr txBox="1"/>
          <p:nvPr/>
        </p:nvSpPr>
        <p:spPr>
          <a:xfrm>
            <a:off x="6553080" y="6430680"/>
            <a:ext cx="2133360" cy="364680"/>
          </a:xfrm>
          <a:prstGeom prst="rect">
            <a:avLst/>
          </a:prstGeom>
          <a:noFill/>
          <a:ln>
            <a:noFill/>
          </a:ln>
        </p:spPr>
        <p:txBody>
          <a:bodyPr anchor="ctr"/>
          <a:p>
            <a:pPr algn="r">
              <a:lnSpc>
                <a:spcPct val="100000"/>
              </a:lnSpc>
            </a:pPr>
            <a:fld id="{1C7A7F50-9C58-40DC-9A3F-BBD5A0583021}"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7"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Service-Owner: Allgemeine Aufgaben</a:t>
            </a:r>
            <a:endParaRPr b="0" lang="en-US" sz="1800" spc="-1" strike="noStrike">
              <a:solidFill>
                <a:srgbClr val="000000"/>
              </a:solidFill>
              <a:uFill>
                <a:solidFill>
                  <a:srgbClr val="ffffff"/>
                </a:solidFill>
              </a:uFill>
              <a:latin typeface="Calibri"/>
            </a:endParaRPr>
          </a:p>
        </p:txBody>
      </p:sp>
      <p:graphicFrame>
        <p:nvGraphicFramePr>
          <p:cNvPr id="478" name="Table 2"/>
          <p:cNvGraphicFramePr/>
          <p:nvPr/>
        </p:nvGraphicFramePr>
        <p:xfrm>
          <a:off x="457200" y="1697040"/>
          <a:ext cx="8229240" cy="741240"/>
        </p:xfrm>
        <a:graphic>
          <a:graphicData uri="http://schemas.openxmlformats.org/drawingml/2006/table">
            <a:tbl>
              <a:tblPr/>
              <a:tblGrid>
                <a:gridCol w="1676160"/>
                <a:gridCol w="4224600"/>
                <a:gridCol w="2328480"/>
              </a:tblGrid>
              <a:tr h="546120">
                <a:tc>
                  <a:txBody>
                    <a:bodyPr/>
                    <a:p>
                      <a:pPr>
                        <a:lnSpc>
                          <a:spcPct val="100000"/>
                        </a:lnSpc>
                      </a:pPr>
                      <a:r>
                        <a:rPr b="1" lang="de-DE" sz="1800" spc="-1" strike="noStrike">
                          <a:solidFill>
                            <a:srgbClr val="ffffff"/>
                          </a:solidFill>
                          <a:uFill>
                            <a:solidFill>
                              <a:srgbClr val="ffffff"/>
                            </a:solidFill>
                          </a:uFill>
                          <a:latin typeface="Calibri"/>
                        </a:rPr>
                        <a:t>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Aufgaben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Ca. Anzahl Personen mit dieser 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3512880">
                <a:tc>
                  <a:txBody>
                    <a:bodyPr/>
                    <a:p>
                      <a:pPr>
                        <a:lnSpc>
                          <a:spcPct val="100000"/>
                        </a:lnSpc>
                      </a:pPr>
                      <a:r>
                        <a:rPr b="0" lang="de-DE" sz="1600" spc="-1" strike="noStrike">
                          <a:solidFill>
                            <a:srgbClr val="000000"/>
                          </a:solidFill>
                          <a:uFill>
                            <a:solidFill>
                              <a:srgbClr val="ffffff"/>
                            </a:solidFill>
                          </a:uFill>
                          <a:latin typeface="Calibri"/>
                        </a:rPr>
                        <a:t>Service-Owner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Gesamtverantwortung für einen spezifischen Service im Service Portfolio</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Primäre Anlaufstelle für alle (prozessunabhängigen) Belange bzgl. eines spezifischen Service</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Ist “Experte” für den Service in technischer und nicht-technischer Sicht</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Pflege der Servicedokumentation wie die Service Beschreibung</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Wird über Ereignisse und Changes im Zusammenhang mit dem Service informiert</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Ist involviert in signifkante Aufgaben bzgl. Des Service als Teil einiger ITSM Prozesse wie SPM und SLM </a:t>
                      </a:r>
                      <a:r>
                        <a:rPr b="1" i="1" lang="de-DE" sz="1600" spc="-1" strike="noStrike">
                          <a:solidFill>
                            <a:srgbClr val="000000"/>
                          </a:solidFill>
                          <a:uFill>
                            <a:solidFill>
                              <a:srgbClr val="ffffff"/>
                            </a:solidFill>
                          </a:uFill>
                          <a:latin typeface="Calibri"/>
                        </a:rPr>
                        <a:t>(siehe: prozessspezifische Rollenmodelle)</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Bericht über einen Service an den SMS-Verantwortlichen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je Service im </a:t>
                      </a: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Service Portfolio</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a:p>
                      <a:pPr>
                        <a:lnSpc>
                          <a:spcPct val="100000"/>
                        </a:lnSpc>
                      </a:pPr>
                      <a:r>
                        <a:rPr b="0" i="1" lang="de-DE" sz="1600" spc="-1" strike="noStrike">
                          <a:solidFill>
                            <a:srgbClr val="000000"/>
                          </a:solidFill>
                          <a:uFill>
                            <a:solidFill>
                              <a:srgbClr val="ffffff"/>
                            </a:solidFill>
                          </a:uFill>
                          <a:latin typeface="Calibri"/>
                        </a:rPr>
                        <a:t>Eine Person kann die Rolle des Service Owners für einen oder mehrere (auch alle) Services über-nehmen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479" name="TextShape 3"/>
          <p:cNvSpPr txBox="1"/>
          <p:nvPr/>
        </p:nvSpPr>
        <p:spPr>
          <a:xfrm>
            <a:off x="6553080" y="6430680"/>
            <a:ext cx="2133360" cy="364680"/>
          </a:xfrm>
          <a:prstGeom prst="rect">
            <a:avLst/>
          </a:prstGeom>
          <a:noFill/>
          <a:ln>
            <a:noFill/>
          </a:ln>
        </p:spPr>
        <p:txBody>
          <a:bodyPr anchor="ctr"/>
          <a:p>
            <a:pPr algn="r">
              <a:lnSpc>
                <a:spcPct val="100000"/>
              </a:lnSpc>
            </a:pPr>
            <a:fld id="{BA90450A-D347-4F4B-84A1-E8144B03CAE5}"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0"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Planung des ITSM:</a:t>
            </a:r>
            <a:r>
              <a:rPr b="0" lang="en-US" sz="3200" spc="-1" strike="noStrike">
                <a:solidFill>
                  <a:srgbClr val="205595"/>
                </a:solidFill>
                <a:uFill>
                  <a:solidFill>
                    <a:srgbClr val="ffffff"/>
                  </a:solidFill>
                </a:uFill>
                <a:latin typeface="Calibri"/>
              </a:rPr>
              <a:t>
</a:t>
            </a:r>
            <a:r>
              <a:rPr b="0" lang="en-US" sz="3200" spc="-1" strike="noStrike">
                <a:solidFill>
                  <a:srgbClr val="205595"/>
                </a:solidFill>
                <a:uFill>
                  <a:solidFill>
                    <a:srgbClr val="ffffff"/>
                  </a:solidFill>
                </a:uFill>
                <a:latin typeface="Calibri"/>
              </a:rPr>
              <a:t>Zusammenfassung des Rollenmodells</a:t>
            </a:r>
            <a:endParaRPr b="0" lang="en-US" sz="1800" spc="-1" strike="noStrike">
              <a:solidFill>
                <a:srgbClr val="000000"/>
              </a:solidFill>
              <a:uFill>
                <a:solidFill>
                  <a:srgbClr val="ffffff"/>
                </a:solidFill>
              </a:uFill>
              <a:latin typeface="Calibri"/>
            </a:endParaRPr>
          </a:p>
        </p:txBody>
      </p:sp>
      <p:sp>
        <p:nvSpPr>
          <p:cNvPr id="481" name="TextShape 2"/>
          <p:cNvSpPr txBox="1"/>
          <p:nvPr/>
        </p:nvSpPr>
        <p:spPr>
          <a:xfrm>
            <a:off x="6553080" y="6430680"/>
            <a:ext cx="2133360" cy="364680"/>
          </a:xfrm>
          <a:prstGeom prst="rect">
            <a:avLst/>
          </a:prstGeom>
          <a:noFill/>
          <a:ln>
            <a:noFill/>
          </a:ln>
        </p:spPr>
        <p:txBody>
          <a:bodyPr anchor="ctr"/>
          <a:p>
            <a:pPr algn="r">
              <a:lnSpc>
                <a:spcPct val="100000"/>
              </a:lnSpc>
            </a:pPr>
            <a:fld id="{AE8B0CFD-B753-4D39-80CF-38F6B24D472B}"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482" name="CustomShape 3"/>
          <p:cNvSpPr/>
          <p:nvPr/>
        </p:nvSpPr>
        <p:spPr>
          <a:xfrm>
            <a:off x="438120" y="1886040"/>
            <a:ext cx="8257680" cy="459072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p>
            <a:pPr algn="ctr">
              <a:lnSpc>
                <a:spcPct val="100000"/>
              </a:lnSpc>
            </a:pPr>
            <a:r>
              <a:rPr b="1" lang="de-DE" sz="1400" spc="-1" strike="noStrike">
                <a:solidFill>
                  <a:srgbClr val="000000"/>
                </a:solidFill>
                <a:uFill>
                  <a:solidFill>
                    <a:srgbClr val="ffffff"/>
                  </a:solidFill>
                </a:uFill>
                <a:latin typeface="Calibri"/>
              </a:rPr>
              <a:t>Gesamtes Service-Management-System (SMS)</a:t>
            </a:r>
            <a:endParaRPr b="0" lang="de-DE" sz="1800" spc="-1" strike="noStrike">
              <a:solidFill>
                <a:srgbClr val="000000"/>
              </a:solidFill>
              <a:uFill>
                <a:solidFill>
                  <a:srgbClr val="ffffff"/>
                </a:solidFill>
              </a:uFill>
              <a:latin typeface="Arial"/>
            </a:endParaRPr>
          </a:p>
        </p:txBody>
      </p:sp>
      <p:sp>
        <p:nvSpPr>
          <p:cNvPr id="483" name="CustomShape 4"/>
          <p:cNvSpPr/>
          <p:nvPr/>
        </p:nvSpPr>
        <p:spPr>
          <a:xfrm>
            <a:off x="581040" y="2705040"/>
            <a:ext cx="2133360" cy="63792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Service: E-Mail</a:t>
            </a:r>
            <a:endParaRPr b="0" lang="de-DE" sz="1800" spc="-1" strike="noStrike">
              <a:solidFill>
                <a:srgbClr val="000000"/>
              </a:solidFill>
              <a:uFill>
                <a:solidFill>
                  <a:srgbClr val="ffffff"/>
                </a:solidFill>
              </a:uFill>
              <a:latin typeface="Arial"/>
            </a:endParaRPr>
          </a:p>
        </p:txBody>
      </p:sp>
      <p:sp>
        <p:nvSpPr>
          <p:cNvPr id="484" name="CustomShape 5"/>
          <p:cNvSpPr/>
          <p:nvPr/>
        </p:nvSpPr>
        <p:spPr>
          <a:xfrm>
            <a:off x="2962440" y="2705040"/>
            <a:ext cx="2133360" cy="63792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Service: High performance computing</a:t>
            </a:r>
            <a:endParaRPr b="0" lang="de-DE" sz="1800" spc="-1" strike="noStrike">
              <a:solidFill>
                <a:srgbClr val="000000"/>
              </a:solidFill>
              <a:uFill>
                <a:solidFill>
                  <a:srgbClr val="ffffff"/>
                </a:solidFill>
              </a:uFill>
              <a:latin typeface="Arial"/>
            </a:endParaRPr>
          </a:p>
        </p:txBody>
      </p:sp>
      <p:sp>
        <p:nvSpPr>
          <p:cNvPr id="485" name="CustomShape 6"/>
          <p:cNvSpPr/>
          <p:nvPr/>
        </p:nvSpPr>
        <p:spPr>
          <a:xfrm>
            <a:off x="6467400" y="2705040"/>
            <a:ext cx="2085480" cy="63792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Andere Services</a:t>
            </a:r>
            <a:endParaRPr b="0" lang="de-DE" sz="1800" spc="-1" strike="noStrike">
              <a:solidFill>
                <a:srgbClr val="000000"/>
              </a:solidFill>
              <a:uFill>
                <a:solidFill>
                  <a:srgbClr val="ffffff"/>
                </a:solidFill>
              </a:uFill>
              <a:latin typeface="Arial"/>
            </a:endParaRPr>
          </a:p>
        </p:txBody>
      </p:sp>
      <p:sp>
        <p:nvSpPr>
          <p:cNvPr id="486" name="CustomShape 7"/>
          <p:cNvSpPr/>
          <p:nvPr/>
        </p:nvSpPr>
        <p:spPr>
          <a:xfrm>
            <a:off x="581040" y="4105440"/>
            <a:ext cx="1152000" cy="220932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p>
            <a:pPr algn="ctr">
              <a:lnSpc>
                <a:spcPct val="100000"/>
              </a:lnSpc>
            </a:pPr>
            <a:endParaRPr b="0" lang="de-DE" sz="1800" spc="-1" strike="noStrike">
              <a:solidFill>
                <a:srgbClr val="000000"/>
              </a:solidFill>
              <a:uFill>
                <a:solidFill>
                  <a:srgbClr val="ffffff"/>
                </a:solidFill>
              </a:uFill>
              <a:latin typeface="Arial"/>
            </a:endParaRPr>
          </a:p>
          <a:p>
            <a:pPr algn="ctr">
              <a:lnSpc>
                <a:spcPct val="100000"/>
              </a:lnSpc>
            </a:pPr>
            <a:r>
              <a:rPr b="0" lang="de-DE" sz="1400" spc="-1" strike="noStrike">
                <a:solidFill>
                  <a:srgbClr val="000000"/>
                </a:solidFill>
                <a:uFill>
                  <a:solidFill>
                    <a:srgbClr val="ffffff"/>
                  </a:solidFill>
                </a:uFill>
                <a:latin typeface="Calibri"/>
              </a:rPr>
              <a:t>Prozess: SPM</a:t>
            </a:r>
            <a:endParaRPr b="0" lang="de-DE" sz="1800" spc="-1" strike="noStrike">
              <a:solidFill>
                <a:srgbClr val="000000"/>
              </a:solidFill>
              <a:uFill>
                <a:solidFill>
                  <a:srgbClr val="ffffff"/>
                </a:solidFill>
              </a:uFill>
              <a:latin typeface="Arial"/>
            </a:endParaRPr>
          </a:p>
        </p:txBody>
      </p:sp>
      <p:sp>
        <p:nvSpPr>
          <p:cNvPr id="487" name="CustomShape 8"/>
          <p:cNvSpPr/>
          <p:nvPr/>
        </p:nvSpPr>
        <p:spPr>
          <a:xfrm>
            <a:off x="1933560" y="4105440"/>
            <a:ext cx="1152000" cy="220932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p>
            <a:pPr algn="ctr">
              <a:lnSpc>
                <a:spcPct val="100000"/>
              </a:lnSpc>
            </a:pPr>
            <a:endParaRPr b="0" lang="de-DE" sz="1800" spc="-1" strike="noStrike">
              <a:solidFill>
                <a:srgbClr val="000000"/>
              </a:solidFill>
              <a:uFill>
                <a:solidFill>
                  <a:srgbClr val="ffffff"/>
                </a:solidFill>
              </a:uFill>
              <a:latin typeface="Arial"/>
            </a:endParaRPr>
          </a:p>
          <a:p>
            <a:pPr algn="ctr">
              <a:lnSpc>
                <a:spcPct val="100000"/>
              </a:lnSpc>
            </a:pPr>
            <a:r>
              <a:rPr b="0" lang="de-DE" sz="1400" spc="-1" strike="noStrike">
                <a:solidFill>
                  <a:srgbClr val="000000"/>
                </a:solidFill>
                <a:uFill>
                  <a:solidFill>
                    <a:srgbClr val="ffffff"/>
                  </a:solidFill>
                </a:uFill>
                <a:latin typeface="Calibri"/>
              </a:rPr>
              <a:t>Prozess: SLM</a:t>
            </a:r>
            <a:endParaRPr b="0" lang="de-DE" sz="1800" spc="-1" strike="noStrike">
              <a:solidFill>
                <a:srgbClr val="000000"/>
              </a:solidFill>
              <a:uFill>
                <a:solidFill>
                  <a:srgbClr val="ffffff"/>
                </a:solidFill>
              </a:uFill>
              <a:latin typeface="Arial"/>
            </a:endParaRPr>
          </a:p>
        </p:txBody>
      </p:sp>
      <p:sp>
        <p:nvSpPr>
          <p:cNvPr id="488" name="CustomShape 9"/>
          <p:cNvSpPr/>
          <p:nvPr/>
        </p:nvSpPr>
        <p:spPr>
          <a:xfrm>
            <a:off x="3276720" y="3848040"/>
            <a:ext cx="2009520" cy="246672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p>
            <a:pPr algn="ctr">
              <a:lnSpc>
                <a:spcPct val="100000"/>
              </a:lnSpc>
            </a:pPr>
            <a:endParaRPr b="0" lang="de-DE" sz="1800" spc="-1" strike="noStrike">
              <a:solidFill>
                <a:srgbClr val="000000"/>
              </a:solidFill>
              <a:uFill>
                <a:solidFill>
                  <a:srgbClr val="ffffff"/>
                </a:solidFill>
              </a:uFill>
              <a:latin typeface="Arial"/>
            </a:endParaRPr>
          </a:p>
          <a:p>
            <a:pPr algn="ctr">
              <a:lnSpc>
                <a:spcPct val="100000"/>
              </a:lnSpc>
            </a:pPr>
            <a:r>
              <a:rPr b="0" lang="de-DE" sz="1400" spc="-1" strike="noStrike">
                <a:solidFill>
                  <a:srgbClr val="000000"/>
                </a:solidFill>
                <a:uFill>
                  <a:solidFill>
                    <a:srgbClr val="ffffff"/>
                  </a:solidFill>
                </a:uFill>
                <a:latin typeface="Calibri"/>
              </a:rPr>
              <a:t>Prozess: ISRM</a:t>
            </a:r>
            <a:endParaRPr b="0" lang="de-DE" sz="1800" spc="-1" strike="noStrike">
              <a:solidFill>
                <a:srgbClr val="000000"/>
              </a:solidFill>
              <a:uFill>
                <a:solidFill>
                  <a:srgbClr val="ffffff"/>
                </a:solidFill>
              </a:uFill>
              <a:latin typeface="Arial"/>
            </a:endParaRPr>
          </a:p>
        </p:txBody>
      </p:sp>
      <p:sp>
        <p:nvSpPr>
          <p:cNvPr id="489" name="CustomShape 10"/>
          <p:cNvSpPr/>
          <p:nvPr/>
        </p:nvSpPr>
        <p:spPr>
          <a:xfrm>
            <a:off x="6467400" y="4083840"/>
            <a:ext cx="2085480" cy="223092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p>
            <a:pPr algn="ctr">
              <a:lnSpc>
                <a:spcPct val="100000"/>
              </a:lnSpc>
            </a:pPr>
            <a:endParaRPr b="0" lang="de-DE" sz="1800" spc="-1" strike="noStrike">
              <a:solidFill>
                <a:srgbClr val="000000"/>
              </a:solidFill>
              <a:uFill>
                <a:solidFill>
                  <a:srgbClr val="ffffff"/>
                </a:solidFill>
              </a:uFill>
              <a:latin typeface="Arial"/>
            </a:endParaRPr>
          </a:p>
          <a:p>
            <a:pPr algn="ctr">
              <a:lnSpc>
                <a:spcPct val="100000"/>
              </a:lnSpc>
            </a:pPr>
            <a:r>
              <a:rPr b="0" lang="de-DE" sz="1400" spc="-1" strike="noStrike">
                <a:solidFill>
                  <a:srgbClr val="000000"/>
                </a:solidFill>
                <a:uFill>
                  <a:solidFill>
                    <a:srgbClr val="ffffff"/>
                  </a:solidFill>
                </a:uFill>
                <a:latin typeface="Calibri"/>
              </a:rPr>
              <a:t>Andere Prozesse</a:t>
            </a:r>
            <a:endParaRPr b="0" lang="de-DE" sz="1800" spc="-1" strike="noStrike">
              <a:solidFill>
                <a:srgbClr val="000000"/>
              </a:solidFill>
              <a:uFill>
                <a:solidFill>
                  <a:srgbClr val="ffffff"/>
                </a:solidFill>
              </a:uFill>
              <a:latin typeface="Arial"/>
            </a:endParaRPr>
          </a:p>
        </p:txBody>
      </p:sp>
      <p:sp>
        <p:nvSpPr>
          <p:cNvPr id="490" name="CustomShape 11"/>
          <p:cNvSpPr/>
          <p:nvPr/>
        </p:nvSpPr>
        <p:spPr>
          <a:xfrm>
            <a:off x="762120" y="4724280"/>
            <a:ext cx="918720" cy="23760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Activity 1</a:t>
            </a:r>
            <a:endParaRPr b="0" lang="de-DE" sz="1800" spc="-1" strike="noStrike">
              <a:solidFill>
                <a:srgbClr val="000000"/>
              </a:solidFill>
              <a:uFill>
                <a:solidFill>
                  <a:srgbClr val="ffffff"/>
                </a:solidFill>
              </a:uFill>
              <a:latin typeface="Arial"/>
            </a:endParaRPr>
          </a:p>
        </p:txBody>
      </p:sp>
      <p:sp>
        <p:nvSpPr>
          <p:cNvPr id="491" name="CustomShape 12"/>
          <p:cNvSpPr/>
          <p:nvPr/>
        </p:nvSpPr>
        <p:spPr>
          <a:xfrm>
            <a:off x="762120" y="5114880"/>
            <a:ext cx="918720" cy="23760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Activity 2</a:t>
            </a:r>
            <a:endParaRPr b="0" lang="de-DE" sz="1800" spc="-1" strike="noStrike">
              <a:solidFill>
                <a:srgbClr val="000000"/>
              </a:solidFill>
              <a:uFill>
                <a:solidFill>
                  <a:srgbClr val="ffffff"/>
                </a:solidFill>
              </a:uFill>
              <a:latin typeface="Arial"/>
            </a:endParaRPr>
          </a:p>
        </p:txBody>
      </p:sp>
      <p:sp>
        <p:nvSpPr>
          <p:cNvPr id="492" name="CustomShape 13"/>
          <p:cNvSpPr/>
          <p:nvPr/>
        </p:nvSpPr>
        <p:spPr>
          <a:xfrm>
            <a:off x="762120" y="5505480"/>
            <a:ext cx="918720" cy="23760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Activity 3</a:t>
            </a:r>
            <a:endParaRPr b="0" lang="de-DE" sz="1800" spc="-1" strike="noStrike">
              <a:solidFill>
                <a:srgbClr val="000000"/>
              </a:solidFill>
              <a:uFill>
                <a:solidFill>
                  <a:srgbClr val="ffffff"/>
                </a:solidFill>
              </a:uFill>
              <a:latin typeface="Arial"/>
            </a:endParaRPr>
          </a:p>
        </p:txBody>
      </p:sp>
      <p:sp>
        <p:nvSpPr>
          <p:cNvPr id="493" name="CustomShape 14"/>
          <p:cNvSpPr/>
          <p:nvPr/>
        </p:nvSpPr>
        <p:spPr>
          <a:xfrm>
            <a:off x="2112120" y="4705200"/>
            <a:ext cx="918720" cy="23760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Activity 1</a:t>
            </a:r>
            <a:endParaRPr b="0" lang="de-DE" sz="1800" spc="-1" strike="noStrike">
              <a:solidFill>
                <a:srgbClr val="000000"/>
              </a:solidFill>
              <a:uFill>
                <a:solidFill>
                  <a:srgbClr val="ffffff"/>
                </a:solidFill>
              </a:uFill>
              <a:latin typeface="Arial"/>
            </a:endParaRPr>
          </a:p>
        </p:txBody>
      </p:sp>
      <p:sp>
        <p:nvSpPr>
          <p:cNvPr id="494" name="CustomShape 15"/>
          <p:cNvSpPr/>
          <p:nvPr/>
        </p:nvSpPr>
        <p:spPr>
          <a:xfrm>
            <a:off x="2112120" y="5095800"/>
            <a:ext cx="918720" cy="23760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Activity 2</a:t>
            </a:r>
            <a:endParaRPr b="0" lang="de-DE" sz="1800" spc="-1" strike="noStrike">
              <a:solidFill>
                <a:srgbClr val="000000"/>
              </a:solidFill>
              <a:uFill>
                <a:solidFill>
                  <a:srgbClr val="ffffff"/>
                </a:solidFill>
              </a:uFill>
              <a:latin typeface="Arial"/>
            </a:endParaRPr>
          </a:p>
        </p:txBody>
      </p:sp>
      <p:sp>
        <p:nvSpPr>
          <p:cNvPr id="495" name="CustomShape 16"/>
          <p:cNvSpPr/>
          <p:nvPr/>
        </p:nvSpPr>
        <p:spPr>
          <a:xfrm>
            <a:off x="2112120" y="5486400"/>
            <a:ext cx="918720" cy="23760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Activity 3</a:t>
            </a:r>
            <a:endParaRPr b="0" lang="de-DE" sz="1800" spc="-1" strike="noStrike">
              <a:solidFill>
                <a:srgbClr val="000000"/>
              </a:solidFill>
              <a:uFill>
                <a:solidFill>
                  <a:srgbClr val="ffffff"/>
                </a:solidFill>
              </a:uFill>
              <a:latin typeface="Arial"/>
            </a:endParaRPr>
          </a:p>
        </p:txBody>
      </p:sp>
      <p:sp>
        <p:nvSpPr>
          <p:cNvPr id="496" name="CustomShape 17"/>
          <p:cNvSpPr/>
          <p:nvPr/>
        </p:nvSpPr>
        <p:spPr>
          <a:xfrm>
            <a:off x="3436200" y="4438800"/>
            <a:ext cx="918720" cy="23760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Activity 1</a:t>
            </a:r>
            <a:endParaRPr b="0" lang="de-DE" sz="1800" spc="-1" strike="noStrike">
              <a:solidFill>
                <a:srgbClr val="000000"/>
              </a:solidFill>
              <a:uFill>
                <a:solidFill>
                  <a:srgbClr val="ffffff"/>
                </a:solidFill>
              </a:uFill>
              <a:latin typeface="Arial"/>
            </a:endParaRPr>
          </a:p>
        </p:txBody>
      </p:sp>
      <p:sp>
        <p:nvSpPr>
          <p:cNvPr id="497" name="CustomShape 18"/>
          <p:cNvSpPr/>
          <p:nvPr/>
        </p:nvSpPr>
        <p:spPr>
          <a:xfrm>
            <a:off x="3436200" y="6010200"/>
            <a:ext cx="918720" cy="23760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Activity 2</a:t>
            </a:r>
            <a:endParaRPr b="0" lang="de-DE" sz="1800" spc="-1" strike="noStrike">
              <a:solidFill>
                <a:srgbClr val="000000"/>
              </a:solidFill>
              <a:uFill>
                <a:solidFill>
                  <a:srgbClr val="ffffff"/>
                </a:solidFill>
              </a:uFill>
              <a:latin typeface="Arial"/>
            </a:endParaRPr>
          </a:p>
        </p:txBody>
      </p:sp>
      <p:sp>
        <p:nvSpPr>
          <p:cNvPr id="498" name="CustomShape 19"/>
          <p:cNvSpPr/>
          <p:nvPr/>
        </p:nvSpPr>
        <p:spPr>
          <a:xfrm>
            <a:off x="4443480" y="4748040"/>
            <a:ext cx="180720" cy="117612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vert="vert270"/>
          <a:p>
            <a:pPr algn="ctr">
              <a:lnSpc>
                <a:spcPct val="100000"/>
              </a:lnSpc>
            </a:pPr>
            <a:r>
              <a:rPr b="0" i="1" lang="de-DE" sz="1400" spc="-1" strike="noStrike">
                <a:solidFill>
                  <a:srgbClr val="000000"/>
                </a:solidFill>
                <a:uFill>
                  <a:solidFill>
                    <a:srgbClr val="ffffff"/>
                  </a:solidFill>
                </a:uFill>
                <a:latin typeface="Calibri"/>
              </a:rPr>
              <a:t>Incident 142</a:t>
            </a:r>
            <a:endParaRPr b="0" lang="de-DE" sz="1800" spc="-1" strike="noStrike">
              <a:solidFill>
                <a:srgbClr val="000000"/>
              </a:solidFill>
              <a:uFill>
                <a:solidFill>
                  <a:srgbClr val="ffffff"/>
                </a:solidFill>
              </a:uFill>
              <a:latin typeface="Arial"/>
            </a:endParaRPr>
          </a:p>
        </p:txBody>
      </p:sp>
      <p:sp>
        <p:nvSpPr>
          <p:cNvPr id="499" name="CustomShape 20"/>
          <p:cNvSpPr/>
          <p:nvPr/>
        </p:nvSpPr>
        <p:spPr>
          <a:xfrm>
            <a:off x="4714920" y="4748040"/>
            <a:ext cx="180720" cy="117612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vert="vert270"/>
          <a:p>
            <a:pPr algn="ctr">
              <a:lnSpc>
                <a:spcPct val="100000"/>
              </a:lnSpc>
            </a:pPr>
            <a:r>
              <a:rPr b="0" i="1" lang="de-DE" sz="1400" spc="-1" strike="noStrike">
                <a:solidFill>
                  <a:srgbClr val="000000"/>
                </a:solidFill>
                <a:uFill>
                  <a:solidFill>
                    <a:srgbClr val="ffffff"/>
                  </a:solidFill>
                </a:uFill>
                <a:latin typeface="Calibri"/>
              </a:rPr>
              <a:t>Incident 143</a:t>
            </a:r>
            <a:endParaRPr b="0" lang="de-DE" sz="1800" spc="-1" strike="noStrike">
              <a:solidFill>
                <a:srgbClr val="000000"/>
              </a:solidFill>
              <a:uFill>
                <a:solidFill>
                  <a:srgbClr val="ffffff"/>
                </a:solidFill>
              </a:uFill>
              <a:latin typeface="Arial"/>
            </a:endParaRPr>
          </a:p>
        </p:txBody>
      </p:sp>
      <p:sp>
        <p:nvSpPr>
          <p:cNvPr id="500" name="CustomShape 21"/>
          <p:cNvSpPr/>
          <p:nvPr/>
        </p:nvSpPr>
        <p:spPr>
          <a:xfrm>
            <a:off x="4986360" y="4748040"/>
            <a:ext cx="180720" cy="117612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vert="vert270"/>
          <a:p>
            <a:pPr algn="ctr">
              <a:lnSpc>
                <a:spcPct val="100000"/>
              </a:lnSpc>
            </a:pPr>
            <a:r>
              <a:rPr b="0" i="1" lang="de-DE" sz="1400" spc="-1" strike="noStrike">
                <a:solidFill>
                  <a:srgbClr val="000000"/>
                </a:solidFill>
                <a:uFill>
                  <a:solidFill>
                    <a:srgbClr val="ffffff"/>
                  </a:solidFill>
                </a:uFill>
                <a:latin typeface="Calibri"/>
              </a:rPr>
              <a:t>Incident 144</a:t>
            </a:r>
            <a:endParaRPr b="0" lang="de-DE" sz="1800" spc="-1" strike="noStrike">
              <a:solidFill>
                <a:srgbClr val="000000"/>
              </a:solidFill>
              <a:uFill>
                <a:solidFill>
                  <a:srgbClr val="ffffff"/>
                </a:solidFill>
              </a:uFill>
              <a:latin typeface="Arial"/>
            </a:endParaRPr>
          </a:p>
        </p:txBody>
      </p:sp>
      <p:sp>
        <p:nvSpPr>
          <p:cNvPr id="501" name="CustomShape 22"/>
          <p:cNvSpPr/>
          <p:nvPr/>
        </p:nvSpPr>
        <p:spPr>
          <a:xfrm>
            <a:off x="3629160" y="4748040"/>
            <a:ext cx="725760" cy="23760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Step 1</a:t>
            </a:r>
            <a:endParaRPr b="0" lang="de-DE" sz="1800" spc="-1" strike="noStrike">
              <a:solidFill>
                <a:srgbClr val="000000"/>
              </a:solidFill>
              <a:uFill>
                <a:solidFill>
                  <a:srgbClr val="ffffff"/>
                </a:solidFill>
              </a:uFill>
              <a:latin typeface="Arial"/>
            </a:endParaRPr>
          </a:p>
        </p:txBody>
      </p:sp>
      <p:sp>
        <p:nvSpPr>
          <p:cNvPr id="502" name="CustomShape 23"/>
          <p:cNvSpPr/>
          <p:nvPr/>
        </p:nvSpPr>
        <p:spPr>
          <a:xfrm>
            <a:off x="3629160" y="5067360"/>
            <a:ext cx="725760" cy="23760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Step 2</a:t>
            </a:r>
            <a:endParaRPr b="0" lang="de-DE" sz="1800" spc="-1" strike="noStrike">
              <a:solidFill>
                <a:srgbClr val="000000"/>
              </a:solidFill>
              <a:uFill>
                <a:solidFill>
                  <a:srgbClr val="ffffff"/>
                </a:solidFill>
              </a:uFill>
              <a:latin typeface="Arial"/>
            </a:endParaRPr>
          </a:p>
        </p:txBody>
      </p:sp>
      <p:sp>
        <p:nvSpPr>
          <p:cNvPr id="503" name="CustomShape 24"/>
          <p:cNvSpPr/>
          <p:nvPr/>
        </p:nvSpPr>
        <p:spPr>
          <a:xfrm>
            <a:off x="3629160" y="5376960"/>
            <a:ext cx="725760" cy="23760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Step 3</a:t>
            </a:r>
            <a:endParaRPr b="0" lang="de-DE" sz="1800" spc="-1" strike="noStrike">
              <a:solidFill>
                <a:srgbClr val="000000"/>
              </a:solidFill>
              <a:uFill>
                <a:solidFill>
                  <a:srgbClr val="ffffff"/>
                </a:solidFill>
              </a:uFill>
              <a:latin typeface="Arial"/>
            </a:endParaRPr>
          </a:p>
        </p:txBody>
      </p:sp>
      <p:sp>
        <p:nvSpPr>
          <p:cNvPr id="504" name="CustomShape 25"/>
          <p:cNvSpPr/>
          <p:nvPr/>
        </p:nvSpPr>
        <p:spPr>
          <a:xfrm>
            <a:off x="3629160" y="5686560"/>
            <a:ext cx="725760" cy="23760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Step 4</a:t>
            </a:r>
            <a:endParaRPr b="0" lang="de-DE" sz="1800" spc="-1" strike="noStrike">
              <a:solidFill>
                <a:srgbClr val="000000"/>
              </a:solidFill>
              <a:uFill>
                <a:solidFill>
                  <a:srgbClr val="ffffff"/>
                </a:solidFill>
              </a:uFill>
              <a:latin typeface="Arial"/>
            </a:endParaRPr>
          </a:p>
        </p:txBody>
      </p:sp>
      <p:sp>
        <p:nvSpPr>
          <p:cNvPr id="505" name="CustomShape 26"/>
          <p:cNvSpPr/>
          <p:nvPr/>
        </p:nvSpPr>
        <p:spPr>
          <a:xfrm>
            <a:off x="676440" y="2352600"/>
            <a:ext cx="1342800" cy="442440"/>
          </a:xfrm>
          <a:prstGeom prst="roundRect">
            <a:avLst>
              <a:gd name="adj" fmla="val 16667"/>
            </a:avLst>
          </a:prstGeom>
          <a:solidFill>
            <a:schemeClr val="accent1">
              <a:lumMod val="60000"/>
              <a:lumOff val="40000"/>
            </a:schemeClr>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Calibri"/>
              </a:rPr>
              <a:t>Service Owner: E-Mail</a:t>
            </a:r>
            <a:endParaRPr b="0" lang="de-DE" sz="1800" spc="-1" strike="noStrike">
              <a:solidFill>
                <a:srgbClr val="000000"/>
              </a:solidFill>
              <a:uFill>
                <a:solidFill>
                  <a:srgbClr val="ffffff"/>
                </a:solidFill>
              </a:uFill>
              <a:latin typeface="Arial"/>
            </a:endParaRPr>
          </a:p>
        </p:txBody>
      </p:sp>
      <p:sp>
        <p:nvSpPr>
          <p:cNvPr id="506" name="CustomShape 27"/>
          <p:cNvSpPr/>
          <p:nvPr/>
        </p:nvSpPr>
        <p:spPr>
          <a:xfrm>
            <a:off x="3038400" y="2352600"/>
            <a:ext cx="1342800" cy="442440"/>
          </a:xfrm>
          <a:prstGeom prst="roundRect">
            <a:avLst>
              <a:gd name="adj" fmla="val 16667"/>
            </a:avLst>
          </a:prstGeom>
          <a:solidFill>
            <a:schemeClr val="accent1">
              <a:lumMod val="60000"/>
              <a:lumOff val="40000"/>
            </a:schemeClr>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Calibri"/>
              </a:rPr>
              <a:t>Service Owner: HP computing</a:t>
            </a:r>
            <a:endParaRPr b="0" lang="de-DE" sz="1800" spc="-1" strike="noStrike">
              <a:solidFill>
                <a:srgbClr val="000000"/>
              </a:solidFill>
              <a:uFill>
                <a:solidFill>
                  <a:srgbClr val="ffffff"/>
                </a:solidFill>
              </a:uFill>
              <a:latin typeface="Arial"/>
            </a:endParaRPr>
          </a:p>
        </p:txBody>
      </p:sp>
      <p:sp>
        <p:nvSpPr>
          <p:cNvPr id="507" name="CustomShape 28"/>
          <p:cNvSpPr/>
          <p:nvPr/>
        </p:nvSpPr>
        <p:spPr>
          <a:xfrm>
            <a:off x="1416600" y="1666800"/>
            <a:ext cx="1342800" cy="533160"/>
          </a:xfrm>
          <a:prstGeom prst="roundRect">
            <a:avLst>
              <a:gd name="adj" fmla="val 16667"/>
            </a:avLst>
          </a:prstGeom>
          <a:solidFill>
            <a:schemeClr val="accent1">
              <a:lumMod val="75000"/>
            </a:schemeClr>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Calibri"/>
              </a:rPr>
              <a:t>SMS-Verantwortlicher</a:t>
            </a:r>
            <a:endParaRPr b="0" lang="de-DE" sz="1800" spc="-1" strike="noStrike">
              <a:solidFill>
                <a:srgbClr val="000000"/>
              </a:solidFill>
              <a:uFill>
                <a:solidFill>
                  <a:srgbClr val="ffffff"/>
                </a:solidFill>
              </a:uFill>
              <a:latin typeface="Arial"/>
            </a:endParaRPr>
          </a:p>
        </p:txBody>
      </p:sp>
      <p:sp>
        <p:nvSpPr>
          <p:cNvPr id="508" name="CustomShape 29"/>
          <p:cNvSpPr/>
          <p:nvPr/>
        </p:nvSpPr>
        <p:spPr>
          <a:xfrm>
            <a:off x="1990800" y="3956400"/>
            <a:ext cx="973440" cy="292680"/>
          </a:xfrm>
          <a:prstGeom prst="roundRect">
            <a:avLst>
              <a:gd name="adj" fmla="val 16667"/>
            </a:avLst>
          </a:prstGeom>
          <a:solidFill>
            <a:schemeClr val="accent3"/>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Calibri"/>
              </a:rPr>
              <a:t>PM SLM</a:t>
            </a:r>
            <a:endParaRPr b="0" lang="de-DE" sz="1800" spc="-1" strike="noStrike">
              <a:solidFill>
                <a:srgbClr val="000000"/>
              </a:solidFill>
              <a:uFill>
                <a:solidFill>
                  <a:srgbClr val="ffffff"/>
                </a:solidFill>
              </a:uFill>
              <a:latin typeface="Arial"/>
            </a:endParaRPr>
          </a:p>
        </p:txBody>
      </p:sp>
      <p:sp>
        <p:nvSpPr>
          <p:cNvPr id="509" name="CustomShape 30"/>
          <p:cNvSpPr/>
          <p:nvPr/>
        </p:nvSpPr>
        <p:spPr>
          <a:xfrm>
            <a:off x="5238720" y="4393440"/>
            <a:ext cx="1049760" cy="473400"/>
          </a:xfrm>
          <a:prstGeom prst="roundRect">
            <a:avLst>
              <a:gd name="adj" fmla="val 16667"/>
            </a:avLst>
          </a:prstGeom>
          <a:solidFill>
            <a:schemeClr val="accent4">
              <a:lumMod val="60000"/>
              <a:lumOff val="40000"/>
            </a:schemeClr>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Arial Narrow"/>
              </a:rPr>
              <a:t>Case Owner Incident 142</a:t>
            </a:r>
            <a:endParaRPr b="0" lang="de-DE" sz="1800" spc="-1" strike="noStrike">
              <a:solidFill>
                <a:srgbClr val="000000"/>
              </a:solidFill>
              <a:uFill>
                <a:solidFill>
                  <a:srgbClr val="ffffff"/>
                </a:solidFill>
              </a:uFill>
              <a:latin typeface="Arial"/>
            </a:endParaRPr>
          </a:p>
        </p:txBody>
      </p:sp>
      <p:sp>
        <p:nvSpPr>
          <p:cNvPr id="510" name="CustomShape 31"/>
          <p:cNvSpPr/>
          <p:nvPr/>
        </p:nvSpPr>
        <p:spPr>
          <a:xfrm>
            <a:off x="658440" y="3964680"/>
            <a:ext cx="973440" cy="292680"/>
          </a:xfrm>
          <a:prstGeom prst="roundRect">
            <a:avLst>
              <a:gd name="adj" fmla="val 16667"/>
            </a:avLst>
          </a:prstGeom>
          <a:solidFill>
            <a:schemeClr val="accent3"/>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Calibri"/>
              </a:rPr>
              <a:t>PM SPM</a:t>
            </a:r>
            <a:endParaRPr b="0" lang="de-DE" sz="1800" spc="-1" strike="noStrike">
              <a:solidFill>
                <a:srgbClr val="000000"/>
              </a:solidFill>
              <a:uFill>
                <a:solidFill>
                  <a:srgbClr val="ffffff"/>
                </a:solidFill>
              </a:uFill>
              <a:latin typeface="Arial"/>
            </a:endParaRPr>
          </a:p>
        </p:txBody>
      </p:sp>
      <p:sp>
        <p:nvSpPr>
          <p:cNvPr id="511" name="CustomShape 32"/>
          <p:cNvSpPr/>
          <p:nvPr/>
        </p:nvSpPr>
        <p:spPr>
          <a:xfrm>
            <a:off x="3764880" y="3705120"/>
            <a:ext cx="973440" cy="292680"/>
          </a:xfrm>
          <a:prstGeom prst="roundRect">
            <a:avLst>
              <a:gd name="adj" fmla="val 16667"/>
            </a:avLst>
          </a:prstGeom>
          <a:solidFill>
            <a:schemeClr val="accent3"/>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Calibri"/>
              </a:rPr>
              <a:t>PM ISRM</a:t>
            </a:r>
            <a:endParaRPr b="0" lang="de-DE" sz="1800" spc="-1" strike="noStrike">
              <a:solidFill>
                <a:srgbClr val="000000"/>
              </a:solidFill>
              <a:uFill>
                <a:solidFill>
                  <a:srgbClr val="ffffff"/>
                </a:solidFill>
              </a:uFill>
              <a:latin typeface="Arial"/>
            </a:endParaRPr>
          </a:p>
        </p:txBody>
      </p:sp>
      <p:sp>
        <p:nvSpPr>
          <p:cNvPr id="512" name="CustomShape 33"/>
          <p:cNvSpPr/>
          <p:nvPr/>
        </p:nvSpPr>
        <p:spPr>
          <a:xfrm>
            <a:off x="658440" y="3524400"/>
            <a:ext cx="2305800" cy="363960"/>
          </a:xfrm>
          <a:prstGeom prst="roundRect">
            <a:avLst>
              <a:gd name="adj" fmla="val 16667"/>
            </a:avLst>
          </a:prstGeom>
          <a:solidFill>
            <a:schemeClr val="tx2">
              <a:lumMod val="60000"/>
              <a:lumOff val="40000"/>
            </a:schemeClr>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Calibri"/>
              </a:rPr>
              <a:t>Prozess Owner SPM &amp; SLM</a:t>
            </a:r>
            <a:endParaRPr b="0" lang="de-DE" sz="1800" spc="-1" strike="noStrike">
              <a:solidFill>
                <a:srgbClr val="000000"/>
              </a:solidFill>
              <a:uFill>
                <a:solidFill>
                  <a:srgbClr val="ffffff"/>
                </a:solidFill>
              </a:uFill>
              <a:latin typeface="Arial"/>
            </a:endParaRPr>
          </a:p>
        </p:txBody>
      </p:sp>
      <p:sp>
        <p:nvSpPr>
          <p:cNvPr id="513" name="CustomShape 34"/>
          <p:cNvSpPr/>
          <p:nvPr/>
        </p:nvSpPr>
        <p:spPr>
          <a:xfrm>
            <a:off x="6534000" y="3937320"/>
            <a:ext cx="1942560" cy="292680"/>
          </a:xfrm>
          <a:prstGeom prst="roundRect">
            <a:avLst>
              <a:gd name="adj" fmla="val 16667"/>
            </a:avLst>
          </a:prstGeom>
          <a:solidFill>
            <a:schemeClr val="accent3"/>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Calibri"/>
              </a:rPr>
              <a:t>Prozessmanager</a:t>
            </a:r>
            <a:endParaRPr b="0" lang="de-DE" sz="1800" spc="-1" strike="noStrike">
              <a:solidFill>
                <a:srgbClr val="000000"/>
              </a:solidFill>
              <a:uFill>
                <a:solidFill>
                  <a:srgbClr val="ffffff"/>
                </a:solidFill>
              </a:uFill>
              <a:latin typeface="Arial"/>
            </a:endParaRPr>
          </a:p>
        </p:txBody>
      </p:sp>
      <p:sp>
        <p:nvSpPr>
          <p:cNvPr id="514" name="CustomShape 35"/>
          <p:cNvSpPr/>
          <p:nvPr/>
        </p:nvSpPr>
        <p:spPr>
          <a:xfrm>
            <a:off x="6534000" y="3476520"/>
            <a:ext cx="1942560" cy="363960"/>
          </a:xfrm>
          <a:prstGeom prst="roundRect">
            <a:avLst>
              <a:gd name="adj" fmla="val 16667"/>
            </a:avLst>
          </a:prstGeom>
          <a:solidFill>
            <a:schemeClr val="tx2">
              <a:lumMod val="60000"/>
              <a:lumOff val="40000"/>
            </a:schemeClr>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Calibri"/>
              </a:rPr>
              <a:t>Prozess-Owners</a:t>
            </a:r>
            <a:endParaRPr b="0" lang="de-DE" sz="1800" spc="-1" strike="noStrike">
              <a:solidFill>
                <a:srgbClr val="000000"/>
              </a:solidFill>
              <a:uFill>
                <a:solidFill>
                  <a:srgbClr val="ffffff"/>
                </a:solidFill>
              </a:uFill>
              <a:latin typeface="Arial"/>
            </a:endParaRPr>
          </a:p>
        </p:txBody>
      </p:sp>
      <p:sp>
        <p:nvSpPr>
          <p:cNvPr id="515" name="CustomShape 36"/>
          <p:cNvSpPr/>
          <p:nvPr/>
        </p:nvSpPr>
        <p:spPr>
          <a:xfrm>
            <a:off x="6610320" y="2352600"/>
            <a:ext cx="1342800" cy="442440"/>
          </a:xfrm>
          <a:prstGeom prst="roundRect">
            <a:avLst>
              <a:gd name="adj" fmla="val 16667"/>
            </a:avLst>
          </a:prstGeom>
          <a:solidFill>
            <a:schemeClr val="accent1">
              <a:lumMod val="60000"/>
              <a:lumOff val="40000"/>
            </a:schemeClr>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Calibri"/>
              </a:rPr>
              <a:t>Service Owners</a:t>
            </a:r>
            <a:endParaRPr b="0" lang="de-DE" sz="1800" spc="-1" strike="noStrike">
              <a:solidFill>
                <a:srgbClr val="000000"/>
              </a:solidFill>
              <a:uFill>
                <a:solidFill>
                  <a:srgbClr val="ffffff"/>
                </a:solidFill>
              </a:uFill>
              <a:latin typeface="Arial"/>
            </a:endParaRPr>
          </a:p>
        </p:txBody>
      </p:sp>
      <p:sp>
        <p:nvSpPr>
          <p:cNvPr id="516" name="CustomShape 37"/>
          <p:cNvSpPr/>
          <p:nvPr/>
        </p:nvSpPr>
        <p:spPr>
          <a:xfrm>
            <a:off x="5238720" y="4921920"/>
            <a:ext cx="1049760" cy="473400"/>
          </a:xfrm>
          <a:prstGeom prst="roundRect">
            <a:avLst>
              <a:gd name="adj" fmla="val 16667"/>
            </a:avLst>
          </a:prstGeom>
          <a:solidFill>
            <a:schemeClr val="accent4">
              <a:lumMod val="60000"/>
              <a:lumOff val="40000"/>
            </a:schemeClr>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Arial Narrow"/>
              </a:rPr>
              <a:t>Case Owner Incident 143</a:t>
            </a:r>
            <a:endParaRPr b="0" lang="de-DE" sz="1800" spc="-1" strike="noStrike">
              <a:solidFill>
                <a:srgbClr val="000000"/>
              </a:solidFill>
              <a:uFill>
                <a:solidFill>
                  <a:srgbClr val="ffffff"/>
                </a:solidFill>
              </a:uFill>
              <a:latin typeface="Arial"/>
            </a:endParaRPr>
          </a:p>
        </p:txBody>
      </p:sp>
      <p:sp>
        <p:nvSpPr>
          <p:cNvPr id="517" name="CustomShape 38"/>
          <p:cNvSpPr/>
          <p:nvPr/>
        </p:nvSpPr>
        <p:spPr>
          <a:xfrm>
            <a:off x="5238720" y="5450760"/>
            <a:ext cx="1049760" cy="473400"/>
          </a:xfrm>
          <a:prstGeom prst="roundRect">
            <a:avLst>
              <a:gd name="adj" fmla="val 16667"/>
            </a:avLst>
          </a:prstGeom>
          <a:solidFill>
            <a:schemeClr val="accent4">
              <a:lumMod val="60000"/>
              <a:lumOff val="40000"/>
            </a:schemeClr>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Arial Narrow"/>
              </a:rPr>
              <a:t>Case Owner Incident 144</a:t>
            </a:r>
            <a:endParaRPr b="0" lang="de-DE" sz="1800" spc="-1" strike="noStrike">
              <a:solidFill>
                <a:srgbClr val="000000"/>
              </a:solidFill>
              <a:uFill>
                <a:solidFill>
                  <a:srgbClr val="ffffff"/>
                </a:solidFill>
              </a:uFill>
              <a:latin typeface="Arial"/>
            </a:endParaRPr>
          </a:p>
        </p:txBody>
      </p:sp>
      <p:sp>
        <p:nvSpPr>
          <p:cNvPr id="518" name="CustomShape 39"/>
          <p:cNvSpPr/>
          <p:nvPr/>
        </p:nvSpPr>
        <p:spPr>
          <a:xfrm>
            <a:off x="6648480" y="4824360"/>
            <a:ext cx="1049760" cy="473400"/>
          </a:xfrm>
          <a:prstGeom prst="roundRect">
            <a:avLst>
              <a:gd name="adj" fmla="val 16667"/>
            </a:avLst>
          </a:prstGeom>
          <a:solidFill>
            <a:schemeClr val="accent4">
              <a:lumMod val="60000"/>
              <a:lumOff val="40000"/>
            </a:schemeClr>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Calibri"/>
              </a:rPr>
              <a:t>Case Owner</a:t>
            </a:r>
            <a:endParaRPr b="0" lang="de-DE" sz="1800" spc="-1" strike="noStrike">
              <a:solidFill>
                <a:srgbClr val="000000"/>
              </a:solidFill>
              <a:uFill>
                <a:solidFill>
                  <a:srgbClr val="ffffff"/>
                </a:solidFill>
              </a:uFill>
              <a:latin typeface="Arial"/>
            </a:endParaRPr>
          </a:p>
        </p:txBody>
      </p:sp>
      <p:sp>
        <p:nvSpPr>
          <p:cNvPr id="519" name="CustomShape 40"/>
          <p:cNvSpPr/>
          <p:nvPr/>
        </p:nvSpPr>
        <p:spPr>
          <a:xfrm>
            <a:off x="3333600" y="4467240"/>
            <a:ext cx="193680" cy="1742760"/>
          </a:xfrm>
          <a:prstGeom prst="roundRect">
            <a:avLst>
              <a:gd name="adj" fmla="val 16667"/>
            </a:avLst>
          </a:prstGeom>
          <a:solidFill>
            <a:schemeClr val="accent6"/>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vert="vert270"/>
          <a:p>
            <a:pPr algn="ctr">
              <a:lnSpc>
                <a:spcPct val="100000"/>
              </a:lnSpc>
            </a:pPr>
            <a:r>
              <a:rPr b="0" lang="de-DE" sz="1400" spc="-1" strike="noStrike">
                <a:solidFill>
                  <a:srgbClr val="ffffff"/>
                </a:solidFill>
                <a:uFill>
                  <a:solidFill>
                    <a:srgbClr val="ffffff"/>
                  </a:solidFill>
                </a:uFill>
                <a:latin typeface="Calibri"/>
              </a:rPr>
              <a:t>ISRM Team</a:t>
            </a:r>
            <a:endParaRPr b="0" lang="de-DE" sz="1800" spc="-1" strike="noStrike">
              <a:solidFill>
                <a:srgbClr val="000000"/>
              </a:solidFill>
              <a:uFill>
                <a:solidFill>
                  <a:srgbClr val="ffffff"/>
                </a:solidFill>
              </a:uFill>
              <a:latin typeface="Arial"/>
            </a:endParaRPr>
          </a:p>
        </p:txBody>
      </p:sp>
      <p:sp>
        <p:nvSpPr>
          <p:cNvPr id="520" name="CustomShape 41"/>
          <p:cNvSpPr/>
          <p:nvPr/>
        </p:nvSpPr>
        <p:spPr>
          <a:xfrm>
            <a:off x="639360" y="4768560"/>
            <a:ext cx="215280" cy="918720"/>
          </a:xfrm>
          <a:prstGeom prst="roundRect">
            <a:avLst>
              <a:gd name="adj" fmla="val 16667"/>
            </a:avLst>
          </a:prstGeom>
          <a:solidFill>
            <a:schemeClr val="accent6"/>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vert="vert270"/>
          <a:p>
            <a:pPr algn="ctr">
              <a:lnSpc>
                <a:spcPct val="100000"/>
              </a:lnSpc>
            </a:pPr>
            <a:r>
              <a:rPr b="0" lang="de-DE" sz="1400" spc="-1" strike="noStrike">
                <a:solidFill>
                  <a:srgbClr val="ffffff"/>
                </a:solidFill>
                <a:uFill>
                  <a:solidFill>
                    <a:srgbClr val="ffffff"/>
                  </a:solidFill>
                </a:uFill>
                <a:latin typeface="Calibri"/>
              </a:rPr>
              <a:t>SPM Team</a:t>
            </a:r>
            <a:endParaRPr b="0" lang="de-DE" sz="1800" spc="-1" strike="noStrike">
              <a:solidFill>
                <a:srgbClr val="000000"/>
              </a:solidFill>
              <a:uFill>
                <a:solidFill>
                  <a:srgbClr val="ffffff"/>
                </a:solidFill>
              </a:uFill>
              <a:latin typeface="Arial"/>
            </a:endParaRPr>
          </a:p>
        </p:txBody>
      </p:sp>
      <p:sp>
        <p:nvSpPr>
          <p:cNvPr id="521" name="CustomShape 42"/>
          <p:cNvSpPr/>
          <p:nvPr/>
        </p:nvSpPr>
        <p:spPr>
          <a:xfrm>
            <a:off x="1988280" y="4755240"/>
            <a:ext cx="215280" cy="918720"/>
          </a:xfrm>
          <a:prstGeom prst="roundRect">
            <a:avLst>
              <a:gd name="adj" fmla="val 16667"/>
            </a:avLst>
          </a:prstGeom>
          <a:solidFill>
            <a:schemeClr val="accent6"/>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vert="vert270"/>
          <a:p>
            <a:pPr algn="ctr">
              <a:lnSpc>
                <a:spcPct val="100000"/>
              </a:lnSpc>
            </a:pPr>
            <a:r>
              <a:rPr b="0" lang="de-DE" sz="1400" spc="-1" strike="noStrike">
                <a:solidFill>
                  <a:srgbClr val="ffffff"/>
                </a:solidFill>
                <a:uFill>
                  <a:solidFill>
                    <a:srgbClr val="ffffff"/>
                  </a:solidFill>
                </a:uFill>
                <a:latin typeface="Calibri"/>
              </a:rPr>
              <a:t>SLM Team</a:t>
            </a:r>
            <a:endParaRPr b="0" lang="de-DE" sz="1800" spc="-1" strike="noStrike">
              <a:solidFill>
                <a:srgbClr val="000000"/>
              </a:solidFill>
              <a:uFill>
                <a:solidFill>
                  <a:srgbClr val="ffffff"/>
                </a:solidFill>
              </a:uFill>
              <a:latin typeface="Arial"/>
            </a:endParaRPr>
          </a:p>
        </p:txBody>
      </p:sp>
      <p:sp>
        <p:nvSpPr>
          <p:cNvPr id="522" name="CustomShape 43"/>
          <p:cNvSpPr/>
          <p:nvPr/>
        </p:nvSpPr>
        <p:spPr>
          <a:xfrm>
            <a:off x="7272360" y="5549040"/>
            <a:ext cx="1076760" cy="477720"/>
          </a:xfrm>
          <a:prstGeom prst="roundRect">
            <a:avLst>
              <a:gd name="adj" fmla="val 16667"/>
            </a:avLst>
          </a:prstGeom>
          <a:solidFill>
            <a:schemeClr val="accent6"/>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Calibri"/>
              </a:rPr>
              <a:t>Prozess-team</a:t>
            </a:r>
            <a:endParaRPr b="0" lang="de-DE" sz="1800" spc="-1" strike="noStrike">
              <a:solidFill>
                <a:srgbClr val="000000"/>
              </a:solidFill>
              <a:uFill>
                <a:solidFill>
                  <a:srgbClr val="ffffff"/>
                </a:solidFill>
              </a:uFill>
              <a:latin typeface="Arial"/>
            </a:endParaRPr>
          </a:p>
        </p:txBody>
      </p:sp>
    </p:spTree>
  </p:cSld>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3"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Implementierung des ITSM:</a:t>
            </a:r>
            <a:r>
              <a:rPr b="0" lang="en-US" sz="3200" spc="-1" strike="noStrike">
                <a:solidFill>
                  <a:srgbClr val="205595"/>
                </a:solidFill>
                <a:uFill>
                  <a:solidFill>
                    <a:srgbClr val="ffffff"/>
                  </a:solidFill>
                </a:uFill>
                <a:latin typeface="Calibri"/>
              </a:rPr>
              <a:t>
</a:t>
            </a:r>
            <a:r>
              <a:rPr b="0" lang="en-US" sz="3200" spc="-1" strike="noStrike">
                <a:solidFill>
                  <a:srgbClr val="205595"/>
                </a:solidFill>
                <a:uFill>
                  <a:solidFill>
                    <a:srgbClr val="ffffff"/>
                  </a:solidFill>
                </a:uFill>
                <a:latin typeface="Calibri"/>
              </a:rPr>
              <a:t>Anforderungen nach FitSM-1</a:t>
            </a:r>
            <a:endParaRPr b="0" lang="en-US" sz="1800" spc="-1" strike="noStrike">
              <a:solidFill>
                <a:srgbClr val="000000"/>
              </a:solidFill>
              <a:uFill>
                <a:solidFill>
                  <a:srgbClr val="ffffff"/>
                </a:solidFill>
              </a:uFill>
              <a:latin typeface="Calibri"/>
            </a:endParaRPr>
          </a:p>
        </p:txBody>
      </p:sp>
      <p:sp>
        <p:nvSpPr>
          <p:cNvPr id="524" name="TextShape 2"/>
          <p:cNvSpPr txBox="1"/>
          <p:nvPr/>
        </p:nvSpPr>
        <p:spPr>
          <a:xfrm>
            <a:off x="6553080" y="6430680"/>
            <a:ext cx="2133360" cy="364680"/>
          </a:xfrm>
          <a:prstGeom prst="rect">
            <a:avLst/>
          </a:prstGeom>
          <a:noFill/>
          <a:ln>
            <a:noFill/>
          </a:ln>
        </p:spPr>
        <p:txBody>
          <a:bodyPr anchor="ctr"/>
          <a:p>
            <a:pPr algn="r">
              <a:lnSpc>
                <a:spcPct val="100000"/>
              </a:lnSpc>
            </a:pPr>
            <a:fld id="{0DCC55A4-141B-4672-B8AB-AC9DAFAC8AD2}"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525" name="Table 3"/>
          <p:cNvGraphicFramePr/>
          <p:nvPr/>
        </p:nvGraphicFramePr>
        <p:xfrm>
          <a:off x="457200" y="1774080"/>
          <a:ext cx="8229240" cy="635400"/>
        </p:xfrm>
        <a:graphic>
          <a:graphicData uri="http://schemas.openxmlformats.org/drawingml/2006/table">
            <a:tbl>
              <a:tblPr/>
              <a:tblGrid>
                <a:gridCol w="82296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GR5 Implementierung des Service-Managements (DO)</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27520">
                <a:tc>
                  <a:txBody>
                    <a:bodyPr lIns="68400" rIns="68400" tIns="0" bIns="0"/>
                    <a:p>
                      <a:pPr>
                        <a:lnSpc>
                          <a:spcPct val="100000"/>
                        </a:lnSpc>
                      </a:pPr>
                      <a:r>
                        <a:rPr b="0" lang="de-DE" sz="1800" spc="-1" strike="noStrike" cap="all">
                          <a:solidFill>
                            <a:srgbClr val="ffffff"/>
                          </a:solidFill>
                          <a:uFill>
                            <a:solidFill>
                              <a:srgbClr val="ffffff"/>
                            </a:solidFill>
                          </a:uFill>
                          <a:latin typeface="Calibri"/>
                          <a:ea typeface="MS Mincho"/>
                        </a:rPr>
                        <a:t>Anforderungen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894960">
                <a:tc>
                  <a:txBody>
                    <a:bodyPr lIns="68400" rIns="68400" tIns="0" bIns="0"/>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GR5.1 Der Service-Management-Plan muss umgesetzt werden.</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GR5.2 Innerhalb des Geltungsbereichs des SMS muss den definierten Service-Management-Prozessen gefolgt und ihre praktische Anwendung, wie auch die Einhaltung zugehöriger Richtlinien und Verfahren, durchgesetzt werden.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Überwachung und Bewertung des ITSM:</a:t>
            </a:r>
            <a:r>
              <a:rPr b="0" lang="en-US" sz="3200" spc="-1" strike="noStrike">
                <a:solidFill>
                  <a:srgbClr val="205595"/>
                </a:solidFill>
                <a:uFill>
                  <a:solidFill>
                    <a:srgbClr val="ffffff"/>
                  </a:solidFill>
                </a:uFill>
                <a:latin typeface="Calibri"/>
              </a:rPr>
              <a:t>
</a:t>
            </a:r>
            <a:r>
              <a:rPr b="0" lang="en-US" sz="3200" spc="-1" strike="noStrike">
                <a:solidFill>
                  <a:srgbClr val="205595"/>
                </a:solidFill>
                <a:uFill>
                  <a:solidFill>
                    <a:srgbClr val="ffffff"/>
                  </a:solidFill>
                </a:uFill>
                <a:latin typeface="Calibri"/>
              </a:rPr>
              <a:t>Anforderungen nach FitSM-1</a:t>
            </a:r>
            <a:endParaRPr b="0" lang="en-US" sz="1800" spc="-1" strike="noStrike">
              <a:solidFill>
                <a:srgbClr val="000000"/>
              </a:solidFill>
              <a:uFill>
                <a:solidFill>
                  <a:srgbClr val="ffffff"/>
                </a:solidFill>
              </a:uFill>
              <a:latin typeface="Calibri"/>
            </a:endParaRPr>
          </a:p>
        </p:txBody>
      </p:sp>
      <p:sp>
        <p:nvSpPr>
          <p:cNvPr id="527" name="TextShape 2"/>
          <p:cNvSpPr txBox="1"/>
          <p:nvPr/>
        </p:nvSpPr>
        <p:spPr>
          <a:xfrm>
            <a:off x="6553080" y="6430680"/>
            <a:ext cx="2133360" cy="364680"/>
          </a:xfrm>
          <a:prstGeom prst="rect">
            <a:avLst/>
          </a:prstGeom>
          <a:noFill/>
          <a:ln>
            <a:noFill/>
          </a:ln>
        </p:spPr>
        <p:txBody>
          <a:bodyPr anchor="ctr"/>
          <a:p>
            <a:pPr algn="r">
              <a:lnSpc>
                <a:spcPct val="100000"/>
              </a:lnSpc>
            </a:pPr>
            <a:fld id="{12FB6A63-903C-4B1B-B261-AA9DFA1EBB39}"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528" name="Table 3"/>
          <p:cNvGraphicFramePr/>
          <p:nvPr/>
        </p:nvGraphicFramePr>
        <p:xfrm>
          <a:off x="457200" y="1774080"/>
          <a:ext cx="8229240" cy="1073520"/>
        </p:xfrm>
        <a:graphic>
          <a:graphicData uri="http://schemas.openxmlformats.org/drawingml/2006/table">
            <a:tbl>
              <a:tblPr/>
              <a:tblGrid>
                <a:gridCol w="82296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GR6 Überwachung und Bewertung des Service-Managements (CHECK)</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27520">
                <a:tc>
                  <a:txBody>
                    <a:bodyPr lIns="68400" rIns="68400" tIns="0" bIns="0"/>
                    <a:p>
                      <a:pPr>
                        <a:lnSpc>
                          <a:spcPct val="100000"/>
                        </a:lnSpc>
                      </a:pPr>
                      <a:r>
                        <a:rPr b="0" lang="de-DE" sz="1800" spc="-1" strike="noStrike" cap="all">
                          <a:solidFill>
                            <a:srgbClr val="ffffff"/>
                          </a:solidFill>
                          <a:uFill>
                            <a:solidFill>
                              <a:srgbClr val="ffffff"/>
                            </a:solidFill>
                          </a:uFill>
                          <a:latin typeface="Calibri"/>
                          <a:ea typeface="MS Mincho"/>
                        </a:rPr>
                        <a:t>Anforderungen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1166400">
                <a:tc>
                  <a:txBody>
                    <a:bodyPr lIns="68400" rIns="68400" tIns="0" bIns="0"/>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GR6.1 Effektivität und Leistung des SMS und seiner Service-Management-Prozesse müssen mit Hilfe geeigneter Leistungsindikatoren gemessen und bewertet werden, um zu ermitteln, inwieweit festgelegte oder vereinbarte Ziele erreicht werden.</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GR6.2 Bewertungen und Audits des SMS müssen durchgeführt werden, um den Reifegrad und das Maß an Konformität zu ermitteln.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Kontinuierliche Verbesserung des ITSM:</a:t>
            </a:r>
            <a:r>
              <a:rPr b="0" lang="en-US" sz="3200" spc="-1" strike="noStrike">
                <a:solidFill>
                  <a:srgbClr val="205595"/>
                </a:solidFill>
                <a:uFill>
                  <a:solidFill>
                    <a:srgbClr val="ffffff"/>
                  </a:solidFill>
                </a:uFill>
                <a:latin typeface="Calibri"/>
              </a:rPr>
              <a:t>
</a:t>
            </a:r>
            <a:r>
              <a:rPr b="0" lang="en-US" sz="3200" spc="-1" strike="noStrike">
                <a:solidFill>
                  <a:srgbClr val="205595"/>
                </a:solidFill>
                <a:uFill>
                  <a:solidFill>
                    <a:srgbClr val="ffffff"/>
                  </a:solidFill>
                </a:uFill>
                <a:latin typeface="Calibri"/>
              </a:rPr>
              <a:t>Anforderungen nach FitSM-1</a:t>
            </a:r>
            <a:endParaRPr b="0" lang="en-US" sz="1800" spc="-1" strike="noStrike">
              <a:solidFill>
                <a:srgbClr val="000000"/>
              </a:solidFill>
              <a:uFill>
                <a:solidFill>
                  <a:srgbClr val="ffffff"/>
                </a:solidFill>
              </a:uFill>
              <a:latin typeface="Calibri"/>
            </a:endParaRPr>
          </a:p>
        </p:txBody>
      </p:sp>
      <p:sp>
        <p:nvSpPr>
          <p:cNvPr id="530" name="TextShape 2"/>
          <p:cNvSpPr txBox="1"/>
          <p:nvPr/>
        </p:nvSpPr>
        <p:spPr>
          <a:xfrm>
            <a:off x="6553080" y="6430680"/>
            <a:ext cx="2133360" cy="364680"/>
          </a:xfrm>
          <a:prstGeom prst="rect">
            <a:avLst/>
          </a:prstGeom>
          <a:noFill/>
          <a:ln>
            <a:noFill/>
          </a:ln>
        </p:spPr>
        <p:txBody>
          <a:bodyPr anchor="ctr"/>
          <a:p>
            <a:pPr algn="r">
              <a:lnSpc>
                <a:spcPct val="100000"/>
              </a:lnSpc>
            </a:pPr>
            <a:fld id="{7C3114C1-F7B1-4F7E-98D7-5D3F1D69186A}"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531" name="Table 3"/>
          <p:cNvGraphicFramePr/>
          <p:nvPr/>
        </p:nvGraphicFramePr>
        <p:xfrm>
          <a:off x="457200" y="1774080"/>
          <a:ext cx="8229240" cy="1245240"/>
        </p:xfrm>
        <a:graphic>
          <a:graphicData uri="http://schemas.openxmlformats.org/drawingml/2006/table">
            <a:tbl>
              <a:tblPr/>
              <a:tblGrid>
                <a:gridCol w="82296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GR7 Kontinuierliche Verbesserung des Service-Managements (ACT)</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27520">
                <a:tc>
                  <a:txBody>
                    <a:bodyPr lIns="68400" rIns="68400" tIns="0" bIns="0"/>
                    <a:p>
                      <a:pPr>
                        <a:lnSpc>
                          <a:spcPct val="100000"/>
                        </a:lnSpc>
                      </a:pPr>
                      <a:r>
                        <a:rPr b="0" lang="de-DE" sz="1800" spc="-1" strike="noStrike" cap="all">
                          <a:solidFill>
                            <a:srgbClr val="ffffff"/>
                          </a:solidFill>
                          <a:uFill>
                            <a:solidFill>
                              <a:srgbClr val="ffffff"/>
                            </a:solidFill>
                          </a:uFill>
                          <a:latin typeface="Calibri"/>
                          <a:ea typeface="MS Mincho"/>
                        </a:rPr>
                        <a:t>Anforderungen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925200">
                <a:tc>
                  <a:txBody>
                    <a:bodyPr lIns="68400" rIns="68400" tIns="0" bIns="0"/>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GR7.1 Nichtkonformität und Abweichungen von Zielen müssen identifiziert und korrigierende Maßnahmen eingeleitet werden, um ein erneutes Auftreten zu verhindern.</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GR7.2 Verbesserungen müssen gemäß dem Prozess Continual Service Improvement Management (siehe PR14) geplant und umgesetzt werden.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2" name="TextShape 1"/>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FitSM Foundation Zusammenfassung &amp; ITSM Basics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Ausgewählte allgemeine Aspekte eines Service-Management-Systems (SMS)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b="1" lang="en-US" sz="2800" spc="-1" strike="noStrike">
                <a:solidFill>
                  <a:srgbClr val="000000"/>
                </a:solidFill>
                <a:uFill>
                  <a:solidFill>
                    <a:srgbClr val="ffffff"/>
                  </a:solidFill>
                </a:uFill>
                <a:latin typeface="Calibri"/>
              </a:rPr>
              <a:t>ITSM Prozesse zur Planung und Erbringung von Services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ITSM Prozess-Schnittstellen und -abhängigkeiten</a:t>
            </a:r>
            <a:endParaRPr b="0" lang="en-US" sz="2800" spc="-1" strike="noStrike">
              <a:solidFill>
                <a:srgbClr val="000000"/>
              </a:solidFill>
              <a:uFill>
                <a:solidFill>
                  <a:srgbClr val="ffffff"/>
                </a:solidFill>
              </a:uFill>
              <a:latin typeface="Calibri"/>
            </a:endParaRPr>
          </a:p>
        </p:txBody>
      </p:sp>
      <p:sp>
        <p:nvSpPr>
          <p:cNvPr id="533" name="TextShape 2"/>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Agenda dieses Trainings</a:t>
            </a:r>
            <a:endParaRPr b="0" lang="en-US" sz="1800" spc="-1" strike="noStrike">
              <a:solidFill>
                <a:srgbClr val="000000"/>
              </a:solidFill>
              <a:uFill>
                <a:solidFill>
                  <a:srgbClr val="ffffff"/>
                </a:solidFill>
              </a:uFill>
              <a:latin typeface="Calibri"/>
            </a:endParaRPr>
          </a:p>
        </p:txBody>
      </p:sp>
      <p:sp>
        <p:nvSpPr>
          <p:cNvPr id="534" name="TextShape 3"/>
          <p:cNvSpPr txBox="1"/>
          <p:nvPr/>
        </p:nvSpPr>
        <p:spPr>
          <a:xfrm>
            <a:off x="6553080" y="6430680"/>
            <a:ext cx="2133360" cy="364680"/>
          </a:xfrm>
          <a:prstGeom prst="rect">
            <a:avLst/>
          </a:prstGeom>
          <a:noFill/>
          <a:ln>
            <a:noFill/>
          </a:ln>
        </p:spPr>
        <p:txBody>
          <a:bodyPr anchor="ctr"/>
          <a:p>
            <a:pPr algn="r">
              <a:lnSpc>
                <a:spcPct val="100000"/>
              </a:lnSpc>
            </a:pPr>
            <a:fld id="{B5987867-B28A-4D0D-8EC0-01F4CAEE8603}"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5"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ITSM Prozesse zur Planung und Erbringung von Services</a:t>
            </a:r>
            <a:endParaRPr b="0" lang="en-US" sz="1800" spc="-1" strike="noStrike">
              <a:solidFill>
                <a:srgbClr val="000000"/>
              </a:solidFill>
              <a:uFill>
                <a:solidFill>
                  <a:srgbClr val="ffffff"/>
                </a:solidFill>
              </a:uFill>
              <a:latin typeface="Calibri"/>
            </a:endParaRPr>
          </a:p>
        </p:txBody>
      </p:sp>
      <p:sp>
        <p:nvSpPr>
          <p:cNvPr id="536" name="TextShape 2"/>
          <p:cNvSpPr txBox="1"/>
          <p:nvPr/>
        </p:nvSpPr>
        <p:spPr>
          <a:xfrm>
            <a:off x="6553080" y="6430680"/>
            <a:ext cx="2133360" cy="364680"/>
          </a:xfrm>
          <a:prstGeom prst="rect">
            <a:avLst/>
          </a:prstGeom>
          <a:noFill/>
          <a:ln>
            <a:noFill/>
          </a:ln>
        </p:spPr>
        <p:txBody>
          <a:bodyPr anchor="ctr"/>
          <a:p>
            <a:pPr algn="r">
              <a:lnSpc>
                <a:spcPct val="100000"/>
              </a:lnSpc>
            </a:pPr>
            <a:fld id="{5918DA21-ACBE-4A97-83F1-1D00657EC3AB}"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537"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Tree>
  </p:cSld>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Übersicht</a:t>
            </a:r>
            <a:endParaRPr b="0" lang="en-US" sz="1800" spc="-1" strike="noStrike">
              <a:solidFill>
                <a:srgbClr val="000000"/>
              </a:solidFill>
              <a:uFill>
                <a:solidFill>
                  <a:srgbClr val="ffffff"/>
                </a:solidFill>
              </a:uFill>
              <a:latin typeface="Calibri"/>
            </a:endParaRPr>
          </a:p>
        </p:txBody>
      </p:sp>
      <p:sp>
        <p:nvSpPr>
          <p:cNvPr id="539" name="TextShape 2"/>
          <p:cNvSpPr txBox="1"/>
          <p:nvPr/>
        </p:nvSpPr>
        <p:spPr>
          <a:xfrm>
            <a:off x="457200" y="1696680"/>
            <a:ext cx="839988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Portfolio Management (SPM)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Level Management (SLM)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Reporting Management (SRM)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Availability &amp; Continuity Management (SACM)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Capacity Management (CAPM)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Information Security Management (ISM)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Customer Relationship Management (CRM)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Supplier Relationship Management (SUPPM)</a:t>
            </a:r>
            <a:endParaRPr b="0" lang="en-US" sz="2800" spc="-1" strike="noStrike">
              <a:solidFill>
                <a:srgbClr val="000000"/>
              </a:solidFill>
              <a:uFill>
                <a:solidFill>
                  <a:srgbClr val="ffffff"/>
                </a:solidFill>
              </a:uFill>
              <a:latin typeface="Calibri"/>
            </a:endParaRPr>
          </a:p>
        </p:txBody>
      </p:sp>
      <p:sp>
        <p:nvSpPr>
          <p:cNvPr id="540" name="TextShape 3"/>
          <p:cNvSpPr txBox="1"/>
          <p:nvPr/>
        </p:nvSpPr>
        <p:spPr>
          <a:xfrm>
            <a:off x="6553080" y="6430680"/>
            <a:ext cx="2133360" cy="364680"/>
          </a:xfrm>
          <a:prstGeom prst="rect">
            <a:avLst/>
          </a:prstGeom>
          <a:noFill/>
          <a:ln>
            <a:noFill/>
          </a:ln>
        </p:spPr>
        <p:txBody>
          <a:bodyPr anchor="ctr"/>
          <a:p>
            <a:pPr algn="r">
              <a:lnSpc>
                <a:spcPct val="100000"/>
              </a:lnSpc>
            </a:pPr>
            <a:fld id="{1DE964EB-F2FB-48AD-92AE-CEC109EFED5B}"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1"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Einheitliche Struktur der Präsentation von ITSM-Prozessen in diesem Training</a:t>
            </a:r>
            <a:endParaRPr b="0" lang="en-US" sz="1800" spc="-1" strike="noStrike">
              <a:solidFill>
                <a:srgbClr val="000000"/>
              </a:solidFill>
              <a:uFill>
                <a:solidFill>
                  <a:srgbClr val="ffffff"/>
                </a:solidFill>
              </a:uFill>
              <a:latin typeface="Calibri"/>
            </a:endParaRPr>
          </a:p>
        </p:txBody>
      </p:sp>
      <p:sp>
        <p:nvSpPr>
          <p:cNvPr id="542"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Zielsetzung</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Wichtige Begriffe &amp; Konzepte</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Prozessspezifische Anforderungen nach FitSM-1</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Initiale Einrichtung des Prozesses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Inputs &amp; Outputs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Fortlaufende Prozessaktivitäten</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Rollen und Verantwortlichkeiten</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Kritische Erfolgsfaktoren &amp; KPIs</a:t>
            </a:r>
            <a:endParaRPr b="0" lang="en-US" sz="2800" spc="-1" strike="noStrike">
              <a:solidFill>
                <a:srgbClr val="000000"/>
              </a:solidFill>
              <a:uFill>
                <a:solidFill>
                  <a:srgbClr val="ffffff"/>
                </a:solidFill>
              </a:uFill>
              <a:latin typeface="Calibri"/>
            </a:endParaRPr>
          </a:p>
          <a:p>
            <a:pPr marL="343080" indent="-342720">
              <a:lnSpc>
                <a:spcPct val="100000"/>
              </a:lnSpc>
              <a:buClr>
                <a:srgbClr val="c0504d"/>
              </a:buClr>
              <a:buFont typeface="Arial"/>
              <a:buChar char="•"/>
            </a:pPr>
            <a:r>
              <a:rPr b="0" lang="en-US" sz="2800" spc="-1" strike="noStrike">
                <a:solidFill>
                  <a:srgbClr val="c0504d"/>
                </a:solidFill>
                <a:uFill>
                  <a:solidFill>
                    <a:srgbClr val="ffffff"/>
                  </a:solidFill>
                </a:uFill>
                <a:latin typeface="Calibri"/>
              </a:rPr>
              <a:t>Einfaches Anwendungsbeispiel</a:t>
            </a:r>
            <a:endParaRPr b="0" lang="en-US" sz="2800" spc="-1" strike="noStrike">
              <a:solidFill>
                <a:srgbClr val="000000"/>
              </a:solidFill>
              <a:uFill>
                <a:solidFill>
                  <a:srgbClr val="ffffff"/>
                </a:solidFill>
              </a:uFill>
              <a:latin typeface="Calibri"/>
            </a:endParaRPr>
          </a:p>
        </p:txBody>
      </p:sp>
      <p:sp>
        <p:nvSpPr>
          <p:cNvPr id="543" name="TextShape 3"/>
          <p:cNvSpPr txBox="1"/>
          <p:nvPr/>
        </p:nvSpPr>
        <p:spPr>
          <a:xfrm>
            <a:off x="6553080" y="6430680"/>
            <a:ext cx="2133360" cy="364680"/>
          </a:xfrm>
          <a:prstGeom prst="rect">
            <a:avLst/>
          </a:prstGeom>
          <a:noFill/>
          <a:ln>
            <a:noFill/>
          </a:ln>
        </p:spPr>
        <p:txBody>
          <a:bodyPr anchor="ctr"/>
          <a:p>
            <a:pPr algn="r">
              <a:lnSpc>
                <a:spcPct val="100000"/>
              </a:lnSpc>
            </a:pPr>
            <a:fld id="{FB42AD72-8E01-4D62-A3C3-46E897F39DEF}"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544" name="Picture 2" descr=""/>
          <p:cNvPicPr/>
          <p:nvPr/>
        </p:nvPicPr>
        <p:blipFill>
          <a:blip r:embed="rId1"/>
          <a:stretch/>
        </p:blipFill>
        <p:spPr>
          <a:xfrm>
            <a:off x="5451840" y="5816160"/>
            <a:ext cx="503280" cy="503280"/>
          </a:xfrm>
          <a:prstGeom prst="rect">
            <a:avLst/>
          </a:prstGeom>
          <a:ln>
            <a:noFill/>
          </a:ln>
        </p:spPr>
      </p:pic>
      <p:sp>
        <p:nvSpPr>
          <p:cNvPr id="545" name="CustomShape 4"/>
          <p:cNvSpPr/>
          <p:nvPr/>
        </p:nvSpPr>
        <p:spPr>
          <a:xfrm>
            <a:off x="6324480" y="5381640"/>
            <a:ext cx="266400" cy="942480"/>
          </a:xfrm>
          <a:prstGeom prst="rightBrace">
            <a:avLst>
              <a:gd name="adj1" fmla="val 40476"/>
              <a:gd name="adj2" fmla="val 50000"/>
            </a:avLst>
          </a:prstGeom>
          <a:noFill/>
          <a:ln>
            <a:roun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546" name="CustomShape 5"/>
          <p:cNvSpPr/>
          <p:nvPr/>
        </p:nvSpPr>
        <p:spPr>
          <a:xfrm>
            <a:off x="6806160" y="5529960"/>
            <a:ext cx="1672920" cy="639000"/>
          </a:xfrm>
          <a:prstGeom prst="rect">
            <a:avLst/>
          </a:prstGeom>
          <a:noFill/>
          <a:ln w="9360">
            <a:noFill/>
          </a:ln>
        </p:spPr>
        <p:style>
          <a:lnRef idx="0"/>
          <a:fillRef idx="0"/>
          <a:effectRef idx="0"/>
          <a:fontRef idx="minor"/>
        </p:style>
        <p:txBody>
          <a:bodyPr wrap="none" lIns="90000" rIns="90000" tIns="45000" bIns="45000"/>
          <a:p>
            <a:pPr>
              <a:lnSpc>
                <a:spcPct val="100000"/>
              </a:lnSpc>
            </a:pPr>
            <a:r>
              <a:rPr b="0" lang="de-DE" sz="1800" spc="-1" strike="noStrike">
                <a:solidFill>
                  <a:srgbClr val="000000"/>
                </a:solidFill>
                <a:uFill>
                  <a:solidFill>
                    <a:srgbClr val="ffffff"/>
                  </a:solidFill>
                </a:uFill>
                <a:latin typeface="Calibri"/>
              </a:rPr>
              <a:t>für ausgewählte</a:t>
            </a:r>
            <a:endParaRPr b="0" lang="de-DE" sz="1800" spc="-1" strike="noStrike">
              <a:solidFill>
                <a:srgbClr val="000000"/>
              </a:solidFill>
              <a:uFill>
                <a:solidFill>
                  <a:srgbClr val="ffffff"/>
                </a:solidFill>
              </a:uFill>
              <a:latin typeface="Arial"/>
            </a:endParaRPr>
          </a:p>
          <a:p>
            <a:pPr>
              <a:lnSpc>
                <a:spcPct val="100000"/>
              </a:lnSpc>
            </a:pPr>
            <a:r>
              <a:rPr b="0" lang="de-DE" sz="1800" spc="-1" strike="noStrike">
                <a:solidFill>
                  <a:srgbClr val="000000"/>
                </a:solidFill>
                <a:uFill>
                  <a:solidFill>
                    <a:srgbClr val="ffffff"/>
                  </a:solidFill>
                </a:uFill>
                <a:latin typeface="Calibri"/>
              </a:rPr>
              <a:t>ITSM Prozesse</a:t>
            </a:r>
            <a:endParaRPr b="0" lang="de-DE" sz="1800" spc="-1" strike="noStrike">
              <a:solidFill>
                <a:srgbClr val="000000"/>
              </a:solidFill>
              <a:uFill>
                <a:solidFill>
                  <a:srgbClr val="ffffff"/>
                </a:solidFill>
              </a:uFill>
              <a:latin typeface="Arial"/>
            </a:endParaRPr>
          </a:p>
        </p:txBody>
      </p:sp>
    </p:spTree>
  </p:cSld>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7"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Übersicht</a:t>
            </a:r>
            <a:endParaRPr b="0" lang="en-US" sz="1800" spc="-1" strike="noStrike">
              <a:solidFill>
                <a:srgbClr val="000000"/>
              </a:solidFill>
              <a:uFill>
                <a:solidFill>
                  <a:srgbClr val="ffffff"/>
                </a:solidFill>
              </a:uFill>
              <a:latin typeface="Calibri"/>
            </a:endParaRPr>
          </a:p>
        </p:txBody>
      </p:sp>
      <p:sp>
        <p:nvSpPr>
          <p:cNvPr id="548" name="TextShape 2"/>
          <p:cNvSpPr txBox="1"/>
          <p:nvPr/>
        </p:nvSpPr>
        <p:spPr>
          <a:xfrm>
            <a:off x="457200" y="1696680"/>
            <a:ext cx="8399880" cy="4625640"/>
          </a:xfrm>
          <a:prstGeom prst="rect">
            <a:avLst/>
          </a:prstGeom>
          <a:noFill/>
          <a:ln>
            <a:noFill/>
          </a:ln>
        </p:spPr>
        <p:txBody>
          <a:bodyPr/>
          <a:p>
            <a:pPr marL="343080" indent="-342720">
              <a:lnSpc>
                <a:spcPct val="100000"/>
              </a:lnSpc>
              <a:buClr>
                <a:srgbClr val="000000"/>
              </a:buClr>
              <a:buFont typeface="Arial"/>
              <a:buChar char="•"/>
            </a:pPr>
            <a:r>
              <a:rPr b="1" lang="en-US" sz="2800" spc="-1" strike="noStrike">
                <a:solidFill>
                  <a:srgbClr val="000000"/>
                </a:solidFill>
                <a:uFill>
                  <a:solidFill>
                    <a:srgbClr val="ffffff"/>
                  </a:solidFill>
                </a:uFill>
                <a:latin typeface="Calibri"/>
              </a:rPr>
              <a:t>Service Portfolio Management (SPM)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Level Management (SLM)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Reporting Management (SRM)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Availability &amp; Continuity Management (SACM)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Capacity Management (CAPM)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Information Security Management (ISM)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Customer Relationship Management (CRM)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Supplier Relationship Management (SUPPM)</a:t>
            </a:r>
            <a:endParaRPr b="0" lang="en-US" sz="2800" spc="-1" strike="noStrike">
              <a:solidFill>
                <a:srgbClr val="000000"/>
              </a:solidFill>
              <a:uFill>
                <a:solidFill>
                  <a:srgbClr val="ffffff"/>
                </a:solidFill>
              </a:uFill>
              <a:latin typeface="Calibri"/>
            </a:endParaRPr>
          </a:p>
        </p:txBody>
      </p:sp>
      <p:sp>
        <p:nvSpPr>
          <p:cNvPr id="549" name="TextShape 3"/>
          <p:cNvSpPr txBox="1"/>
          <p:nvPr/>
        </p:nvSpPr>
        <p:spPr>
          <a:xfrm>
            <a:off x="6553080" y="6430680"/>
            <a:ext cx="2133360" cy="364680"/>
          </a:xfrm>
          <a:prstGeom prst="rect">
            <a:avLst/>
          </a:prstGeom>
          <a:noFill/>
          <a:ln>
            <a:noFill/>
          </a:ln>
        </p:spPr>
        <p:txBody>
          <a:bodyPr anchor="ctr"/>
          <a:p>
            <a:pPr algn="r">
              <a:lnSpc>
                <a:spcPct val="100000"/>
              </a:lnSpc>
            </a:pPr>
            <a:fld id="{6E635FC2-1C65-4DD7-9719-8D7B33D8D26D}"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FitSM Foundation Zusammenfassung &amp; </a:t>
            </a:r>
            <a:r>
              <a:rPr b="1" lang="en-US" sz="3200" spc="-1" strike="noStrike">
                <a:solidFill>
                  <a:srgbClr val="205595"/>
                </a:solidFill>
                <a:uFill>
                  <a:solidFill>
                    <a:srgbClr val="ffffff"/>
                  </a:solidFill>
                </a:uFill>
                <a:latin typeface="Calibri"/>
              </a:rPr>
              <a:t>
</a:t>
            </a:r>
            <a:r>
              <a:rPr b="1" lang="en-US" sz="3200" spc="-1" strike="noStrike">
                <a:solidFill>
                  <a:srgbClr val="205595"/>
                </a:solidFill>
                <a:uFill>
                  <a:solidFill>
                    <a:srgbClr val="ffffff"/>
                  </a:solidFill>
                </a:uFill>
                <a:latin typeface="Calibri"/>
              </a:rPr>
              <a:t>ITSM Basics</a:t>
            </a:r>
            <a:endParaRPr b="0" lang="en-US" sz="1800" spc="-1" strike="noStrike">
              <a:solidFill>
                <a:srgbClr val="000000"/>
              </a:solidFill>
              <a:uFill>
                <a:solidFill>
                  <a:srgbClr val="ffffff"/>
                </a:solidFill>
              </a:uFill>
              <a:latin typeface="Calibri"/>
            </a:endParaRPr>
          </a:p>
        </p:txBody>
      </p:sp>
      <p:sp>
        <p:nvSpPr>
          <p:cNvPr id="173" name="TextShape 2"/>
          <p:cNvSpPr txBox="1"/>
          <p:nvPr/>
        </p:nvSpPr>
        <p:spPr>
          <a:xfrm>
            <a:off x="6553080" y="6430680"/>
            <a:ext cx="2133360" cy="364680"/>
          </a:xfrm>
          <a:prstGeom prst="rect">
            <a:avLst/>
          </a:prstGeom>
          <a:noFill/>
          <a:ln>
            <a:noFill/>
          </a:ln>
        </p:spPr>
        <p:txBody>
          <a:bodyPr anchor="ctr"/>
          <a:p>
            <a:pPr algn="r">
              <a:lnSpc>
                <a:spcPct val="100000"/>
              </a:lnSpc>
            </a:pPr>
            <a:fld id="{DB53018A-5BEB-41CB-92FA-F1D0FE9F8E6C}"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174"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0"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Service Portfolio Management (SPM)</a:t>
            </a:r>
            <a:endParaRPr b="0" lang="en-US" sz="1800" spc="-1" strike="noStrike">
              <a:solidFill>
                <a:srgbClr val="000000"/>
              </a:solidFill>
              <a:uFill>
                <a:solidFill>
                  <a:srgbClr val="ffffff"/>
                </a:solidFill>
              </a:uFill>
              <a:latin typeface="Calibri"/>
            </a:endParaRPr>
          </a:p>
        </p:txBody>
      </p:sp>
      <p:sp>
        <p:nvSpPr>
          <p:cNvPr id="551" name="TextShape 2"/>
          <p:cNvSpPr txBox="1"/>
          <p:nvPr/>
        </p:nvSpPr>
        <p:spPr>
          <a:xfrm>
            <a:off x="6553080" y="6430680"/>
            <a:ext cx="2133360" cy="364680"/>
          </a:xfrm>
          <a:prstGeom prst="rect">
            <a:avLst/>
          </a:prstGeom>
          <a:noFill/>
          <a:ln>
            <a:noFill/>
          </a:ln>
        </p:spPr>
        <p:txBody>
          <a:bodyPr anchor="ctr"/>
          <a:p>
            <a:pPr algn="r">
              <a:lnSpc>
                <a:spcPct val="100000"/>
              </a:lnSpc>
            </a:pPr>
            <a:fld id="{6812BCEB-B299-4787-AFAB-CD7DC0DC6BC0}"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552"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553"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554"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Zielsetzung</a:t>
            </a:r>
            <a:endParaRPr b="0" lang="de-DE" sz="1800" spc="-1" strike="noStrike">
              <a:solidFill>
                <a:srgbClr val="000000"/>
              </a:solidFill>
              <a:uFill>
                <a:solidFill>
                  <a:srgbClr val="ffffff"/>
                </a:solidFill>
              </a:uFill>
              <a:latin typeface="Arial"/>
            </a:endParaRPr>
          </a:p>
        </p:txBody>
      </p:sp>
      <p:sp>
        <p:nvSpPr>
          <p:cNvPr id="555" name="CustomShape 6"/>
          <p:cNvSpPr/>
          <p:nvPr/>
        </p:nvSpPr>
        <p:spPr>
          <a:xfrm>
            <a:off x="1473480" y="4448520"/>
            <a:ext cx="433080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de-DE" sz="1800" spc="-1" strike="noStrike">
                <a:solidFill>
                  <a:srgbClr val="000000"/>
                </a:solidFill>
                <a:uFill>
                  <a:solidFill>
                    <a:srgbClr val="ffffff"/>
                  </a:solidFill>
                </a:uFill>
                <a:latin typeface="Calibri"/>
              </a:rPr>
              <a:t>Erstellung und Pflege eines Service Portfolios</a:t>
            </a:r>
            <a:endParaRPr b="0" lang="de-DE" sz="1800" spc="-1" strike="noStrike">
              <a:solidFill>
                <a:srgbClr val="000000"/>
              </a:solidFill>
              <a:uFill>
                <a:solidFill>
                  <a:srgbClr val="ffffff"/>
                </a:solidFill>
              </a:uFill>
              <a:latin typeface="Arial"/>
            </a:endParaRPr>
          </a:p>
        </p:txBody>
      </p:sp>
    </p:spTree>
  </p:cSld>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SPM: Wichtige Begriffe &amp; Konzepte </a:t>
            </a:r>
            <a:endParaRPr b="0" lang="en-US" sz="1800" spc="-1" strike="noStrike">
              <a:solidFill>
                <a:srgbClr val="000000"/>
              </a:solidFill>
              <a:uFill>
                <a:solidFill>
                  <a:srgbClr val="ffffff"/>
                </a:solidFill>
              </a:uFill>
              <a:latin typeface="Calibri"/>
            </a:endParaRPr>
          </a:p>
        </p:txBody>
      </p:sp>
      <p:sp>
        <p:nvSpPr>
          <p:cNvPr id="557"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558" name="TextShape 3"/>
          <p:cNvSpPr txBox="1"/>
          <p:nvPr/>
        </p:nvSpPr>
        <p:spPr>
          <a:xfrm>
            <a:off x="6553080" y="6430680"/>
            <a:ext cx="2133360" cy="364680"/>
          </a:xfrm>
          <a:prstGeom prst="rect">
            <a:avLst/>
          </a:prstGeom>
          <a:noFill/>
          <a:ln>
            <a:noFill/>
          </a:ln>
        </p:spPr>
        <p:txBody>
          <a:bodyPr anchor="ctr"/>
          <a:p>
            <a:pPr algn="r">
              <a:lnSpc>
                <a:spcPct val="100000"/>
              </a:lnSpc>
            </a:pPr>
            <a:fld id="{E076373D-A52C-49FD-A647-948D0BAD9FEC}"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559" name="Table 4"/>
          <p:cNvGraphicFramePr/>
          <p:nvPr/>
        </p:nvGraphicFramePr>
        <p:xfrm>
          <a:off x="457200" y="1696680"/>
          <a:ext cx="8229240" cy="91152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274760">
                <a:tc>
                  <a:txBody>
                    <a:bodyPr lIns="68400" rIns="68400" tIns="0" bIns="0"/>
                    <a:p>
                      <a:pPr>
                        <a:lnSpc>
                          <a:spcPct val="100000"/>
                        </a:lnSpc>
                      </a:pPr>
                      <a:r>
                        <a:rPr b="0" lang="de-DE" sz="2000" spc="-1" strike="noStrike">
                          <a:solidFill>
                            <a:srgbClr val="000000"/>
                          </a:solidFill>
                          <a:uFill>
                            <a:solidFill>
                              <a:srgbClr val="ffffff"/>
                            </a:solidFill>
                          </a:uFill>
                          <a:latin typeface="Calibri"/>
                        </a:rPr>
                        <a:t>Service:</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Mittel zur Lieferung eines </a:t>
                      </a:r>
                      <a:r>
                        <a:rPr b="0" i="1" lang="de-DE" sz="1800" spc="-1" strike="noStrike">
                          <a:solidFill>
                            <a:srgbClr val="000000"/>
                          </a:solidFill>
                          <a:uFill>
                            <a:solidFill>
                              <a:srgbClr val="ffffff"/>
                            </a:solidFill>
                          </a:uFill>
                          <a:latin typeface="Calibri"/>
                        </a:rPr>
                        <a:t>Mehrwerts</a:t>
                      </a:r>
                      <a:r>
                        <a:rPr b="0" lang="de-DE" sz="1800" spc="-1" strike="noStrike">
                          <a:solidFill>
                            <a:srgbClr val="000000"/>
                          </a:solidFill>
                          <a:uFill>
                            <a:solidFill>
                              <a:srgbClr val="ffffff"/>
                            </a:solidFill>
                          </a:uFill>
                          <a:latin typeface="Calibri"/>
                        </a:rPr>
                        <a:t> für </a:t>
                      </a:r>
                      <a:r>
                        <a:rPr b="0" i="1" lang="de-DE" sz="1800" spc="-1" strike="noStrike">
                          <a:solidFill>
                            <a:srgbClr val="000000"/>
                          </a:solidFill>
                          <a:uFill>
                            <a:solidFill>
                              <a:srgbClr val="ffffff"/>
                            </a:solidFill>
                          </a:uFill>
                          <a:latin typeface="Calibri"/>
                        </a:rPr>
                        <a:t>Kunden</a:t>
                      </a:r>
                      <a:r>
                        <a:rPr b="0" lang="de-DE" sz="1800" spc="-1" strike="noStrike">
                          <a:solidFill>
                            <a:srgbClr val="000000"/>
                          </a:solidFill>
                          <a:uFill>
                            <a:solidFill>
                              <a:srgbClr val="ffffff"/>
                            </a:solidFill>
                          </a:uFill>
                          <a:latin typeface="Calibri"/>
                        </a:rPr>
                        <a:t>, indem die Ziele der </a:t>
                      </a:r>
                      <a:r>
                        <a:rPr b="0" i="1" lang="de-DE" sz="1800" spc="-1" strike="noStrike">
                          <a:solidFill>
                            <a:srgbClr val="000000"/>
                          </a:solidFill>
                          <a:uFill>
                            <a:solidFill>
                              <a:srgbClr val="ffffff"/>
                            </a:solidFill>
                          </a:uFill>
                          <a:latin typeface="Calibri"/>
                        </a:rPr>
                        <a:t>Kunden</a:t>
                      </a:r>
                      <a:r>
                        <a:rPr b="0" lang="de-DE" sz="1800" spc="-1" strike="noStrike">
                          <a:solidFill>
                            <a:srgbClr val="000000"/>
                          </a:solidFill>
                          <a:uFill>
                            <a:solidFill>
                              <a:srgbClr val="ffffff"/>
                            </a:solidFill>
                          </a:uFill>
                          <a:latin typeface="Calibri"/>
                        </a:rPr>
                        <a:t> unterstützt werden</a:t>
                      </a:r>
                      <a:endParaRPr b="0" lang="de-DE" sz="1800" spc="-1" strike="noStrike">
                        <a:solidFill>
                          <a:srgbClr val="000000"/>
                        </a:solidFill>
                        <a:uFill>
                          <a:solidFill>
                            <a:srgbClr val="ffffff"/>
                          </a:solidFill>
                        </a:uFill>
                        <a:latin typeface="Arial"/>
                      </a:endParaRPr>
                    </a:p>
                    <a:p>
                      <a:pPr marL="457200">
                        <a:lnSpc>
                          <a:spcPct val="100000"/>
                        </a:lnSpc>
                      </a:pP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Anmerkung: Im Zusammenhang mit dem FitSM-Standard sind üblicherweise IT-Services gemeint, wenn von Services gesprochen wird.</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560" name="Table 5"/>
          <p:cNvGraphicFramePr/>
          <p:nvPr/>
        </p:nvGraphicFramePr>
        <p:xfrm>
          <a:off x="457200" y="3560760"/>
          <a:ext cx="8229240" cy="91152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2410560">
                <a:tc>
                  <a:txBody>
                    <a:bodyPr lIns="68400" rIns="68400" tIns="0" bIns="0"/>
                    <a:p>
                      <a:pPr>
                        <a:lnSpc>
                          <a:spcPct val="100000"/>
                        </a:lnSpc>
                      </a:pPr>
                      <a:r>
                        <a:rPr b="0" lang="de-DE" sz="2000" spc="-1" strike="noStrike">
                          <a:solidFill>
                            <a:srgbClr val="000000"/>
                          </a:solidFill>
                          <a:uFill>
                            <a:solidFill>
                              <a:srgbClr val="ffffff"/>
                            </a:solidFill>
                          </a:uFill>
                          <a:latin typeface="Calibri"/>
                        </a:rPr>
                        <a:t>Servicekomponente:</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Logischer Bestandteil eines </a:t>
                      </a:r>
                      <a:r>
                        <a:rPr b="0" i="1" lang="de-DE" sz="1800" spc="-1" strike="noStrike">
                          <a:solidFill>
                            <a:srgbClr val="000000"/>
                          </a:solidFill>
                          <a:uFill>
                            <a:solidFill>
                              <a:srgbClr val="ffffff"/>
                            </a:solidFill>
                          </a:uFill>
                          <a:latin typeface="Calibri"/>
                        </a:rPr>
                        <a:t>Service</a:t>
                      </a:r>
                      <a:r>
                        <a:rPr b="0" lang="de-DE" sz="1800" spc="-1" strike="noStrike">
                          <a:solidFill>
                            <a:srgbClr val="000000"/>
                          </a:solidFill>
                          <a:uFill>
                            <a:solidFill>
                              <a:srgbClr val="ffffff"/>
                            </a:solidFill>
                          </a:uFill>
                          <a:latin typeface="Calibri"/>
                        </a:rPr>
                        <a:t>, der eine Funktionalität zur Verfügung stellt, die den </a:t>
                      </a:r>
                      <a:r>
                        <a:rPr b="0" i="1" lang="de-DE" sz="1800" spc="-1" strike="noStrike">
                          <a:solidFill>
                            <a:srgbClr val="000000"/>
                          </a:solidFill>
                          <a:uFill>
                            <a:solidFill>
                              <a:srgbClr val="ffffff"/>
                            </a:solidFill>
                          </a:uFill>
                          <a:latin typeface="Calibri"/>
                        </a:rPr>
                        <a:t>Service</a:t>
                      </a:r>
                      <a:r>
                        <a:rPr b="0" lang="de-DE" sz="1800" spc="-1" strike="noStrike">
                          <a:solidFill>
                            <a:srgbClr val="000000"/>
                          </a:solidFill>
                          <a:uFill>
                            <a:solidFill>
                              <a:srgbClr val="ffffff"/>
                            </a:solidFill>
                          </a:uFill>
                          <a:latin typeface="Calibri"/>
                        </a:rPr>
                        <a:t> ermöglicht oder aufwertet</a:t>
                      </a:r>
                      <a:endParaRPr b="0" lang="de-DE" sz="1800" spc="-1" strike="noStrike">
                        <a:solidFill>
                          <a:srgbClr val="000000"/>
                        </a:solidFill>
                        <a:uFill>
                          <a:solidFill>
                            <a:srgbClr val="ffffff"/>
                          </a:solidFill>
                        </a:uFill>
                        <a:latin typeface="Arial"/>
                      </a:endParaRPr>
                    </a:p>
                    <a:p>
                      <a:pPr marL="457200">
                        <a:lnSpc>
                          <a:spcPct val="100000"/>
                        </a:lnSpc>
                      </a:pP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Anmerkung 1: Ein Service ist typischerweise aus mehreren Servicekomponenten zusammengesetzt.</a:t>
                      </a: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Anmerkung 2: Eine Servicekomponente besteht typischerweise aus einem oder mehreren Configuration Items (CIs).</a:t>
                      </a: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Anmerkung 3: Eine Servicekomponente generiert für sich allein genommen typischerweise noch keinen Mehrwert für den Kunden und ist deswegen selbst kein Service, auch wenn sie einem oder mehreren Services untergeordnet ist.</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1"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SPM: Wichtige Begriffe &amp; Konzepte</a:t>
            </a:r>
            <a:endParaRPr b="0" lang="en-US" sz="1800" spc="-1" strike="noStrike">
              <a:solidFill>
                <a:srgbClr val="000000"/>
              </a:solidFill>
              <a:uFill>
                <a:solidFill>
                  <a:srgbClr val="ffffff"/>
                </a:solidFill>
              </a:uFill>
              <a:latin typeface="Calibri"/>
            </a:endParaRPr>
          </a:p>
        </p:txBody>
      </p:sp>
      <p:sp>
        <p:nvSpPr>
          <p:cNvPr id="562"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Wichtig: Ein Service wird in der Regel aus verschiedenen Servicekomponenten zusammengesetzt, die …</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den Service ermöglichen (</a:t>
            </a:r>
            <a:r>
              <a:rPr b="0" lang="en-US" sz="2400" spc="-1" strike="noStrike">
                <a:solidFill>
                  <a:srgbClr val="953735"/>
                </a:solidFill>
                <a:uFill>
                  <a:solidFill>
                    <a:srgbClr val="ffffff"/>
                  </a:solidFill>
                </a:uFill>
                <a:latin typeface="Calibri"/>
              </a:rPr>
              <a:t>enabling service components</a:t>
            </a:r>
            <a:r>
              <a:rPr b="0" lang="en-US" sz="2400" spc="-1" strike="noStrike">
                <a:solidFill>
                  <a:srgbClr val="000000"/>
                </a:solidFill>
                <a:uFill>
                  <a:solidFill>
                    <a:srgbClr val="ffffff"/>
                  </a:solidFill>
                </a:uFill>
                <a:latin typeface="Calibri"/>
              </a:rPr>
              <a:t>);</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den Service verbessern (</a:t>
            </a:r>
            <a:r>
              <a:rPr b="0" lang="en-US" sz="2400" spc="-1" strike="noStrike">
                <a:solidFill>
                  <a:srgbClr val="77933c"/>
                </a:solidFill>
                <a:uFill>
                  <a:solidFill>
                    <a:srgbClr val="ffffff"/>
                  </a:solidFill>
                </a:uFill>
                <a:latin typeface="Calibri"/>
              </a:rPr>
              <a:t>enhancing service components</a:t>
            </a:r>
            <a:r>
              <a:rPr b="0" lang="en-US" sz="2400" spc="-1" strike="noStrike">
                <a:solidFill>
                  <a:srgbClr val="000000"/>
                </a:solidFill>
                <a:uFill>
                  <a:solidFill>
                    <a:srgbClr val="ffffff"/>
                  </a:solidFill>
                </a:uFill>
                <a:latin typeface="Calibri"/>
              </a:rPr>
              <a:t>).</a:t>
            </a:r>
            <a:endParaRPr b="0" lang="en-US" sz="2000" spc="-1" strike="noStrike">
              <a:solidFill>
                <a:srgbClr val="000000"/>
              </a:solidFill>
              <a:uFill>
                <a:solidFill>
                  <a:srgbClr val="ffffff"/>
                </a:solidFill>
              </a:uFill>
              <a:latin typeface="Calibri"/>
            </a:endParaRPr>
          </a:p>
        </p:txBody>
      </p:sp>
      <p:sp>
        <p:nvSpPr>
          <p:cNvPr id="563" name="TextShape 3"/>
          <p:cNvSpPr txBox="1"/>
          <p:nvPr/>
        </p:nvSpPr>
        <p:spPr>
          <a:xfrm>
            <a:off x="6553080" y="6430680"/>
            <a:ext cx="2133360" cy="364680"/>
          </a:xfrm>
          <a:prstGeom prst="rect">
            <a:avLst/>
          </a:prstGeom>
          <a:noFill/>
          <a:ln>
            <a:noFill/>
          </a:ln>
        </p:spPr>
        <p:txBody>
          <a:bodyPr anchor="ctr"/>
          <a:p>
            <a:pPr algn="r">
              <a:lnSpc>
                <a:spcPct val="100000"/>
              </a:lnSpc>
            </a:pPr>
            <a:fld id="{5077FE19-C461-4858-A0CF-7D8FAB2FEA37}"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564" name="Picture 109" descr=""/>
          <p:cNvPicPr/>
          <p:nvPr/>
        </p:nvPicPr>
        <p:blipFill>
          <a:blip r:embed="rId1"/>
          <a:stretch/>
        </p:blipFill>
        <p:spPr>
          <a:xfrm>
            <a:off x="6044040" y="4266720"/>
            <a:ext cx="500760" cy="696240"/>
          </a:xfrm>
          <a:prstGeom prst="rect">
            <a:avLst/>
          </a:prstGeom>
          <a:ln w="9360">
            <a:noFill/>
          </a:ln>
        </p:spPr>
      </p:pic>
      <p:sp>
        <p:nvSpPr>
          <p:cNvPr id="565" name="CustomShape 4"/>
          <p:cNvSpPr/>
          <p:nvPr/>
        </p:nvSpPr>
        <p:spPr>
          <a:xfrm>
            <a:off x="5749200" y="5001120"/>
            <a:ext cx="1090080" cy="274680"/>
          </a:xfrm>
          <a:prstGeom prst="rect">
            <a:avLst/>
          </a:prstGeom>
          <a:noFill/>
          <a:ln w="12600">
            <a:noFill/>
          </a:ln>
        </p:spPr>
        <p:style>
          <a:lnRef idx="0"/>
          <a:fillRef idx="0"/>
          <a:effectRef idx="0"/>
          <a:fontRef idx="minor"/>
        </p:style>
        <p:txBody>
          <a:bodyPr lIns="0" rIns="40680" tIns="0" bIns="0"/>
          <a:p>
            <a:pPr marL="40320" algn="ctr">
              <a:lnSpc>
                <a:spcPct val="100000"/>
              </a:lnSpc>
            </a:pPr>
            <a:r>
              <a:rPr b="1" lang="de-DE" sz="1800" spc="-1" strike="noStrike">
                <a:solidFill>
                  <a:srgbClr val="000000"/>
                </a:solidFill>
                <a:uFill>
                  <a:solidFill>
                    <a:srgbClr val="ffffff"/>
                  </a:solidFill>
                </a:uFill>
                <a:latin typeface="Calibri"/>
              </a:rPr>
              <a:t>Kunde</a:t>
            </a:r>
            <a:endParaRPr b="0" lang="de-DE" sz="1800" spc="-1" strike="noStrike">
              <a:solidFill>
                <a:srgbClr val="000000"/>
              </a:solidFill>
              <a:uFill>
                <a:solidFill>
                  <a:srgbClr val="ffffff"/>
                </a:solidFill>
              </a:uFill>
              <a:latin typeface="Arial"/>
            </a:endParaRPr>
          </a:p>
        </p:txBody>
      </p:sp>
      <p:sp>
        <p:nvSpPr>
          <p:cNvPr id="566" name="CustomShape 5"/>
          <p:cNvSpPr/>
          <p:nvPr/>
        </p:nvSpPr>
        <p:spPr>
          <a:xfrm rot="16200000">
            <a:off x="5392800" y="4404960"/>
            <a:ext cx="373680" cy="462600"/>
          </a:xfrm>
          <a:prstGeom prst="downArrow">
            <a:avLst>
              <a:gd name="adj1" fmla="val 50000"/>
              <a:gd name="adj2" fmla="val 50000"/>
            </a:avLst>
          </a:prstGeom>
          <a:noFill/>
          <a:ln w="28440">
            <a:solidFill>
              <a:schemeClr val="tx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67" name="CustomShape 6"/>
          <p:cNvSpPr/>
          <p:nvPr/>
        </p:nvSpPr>
        <p:spPr>
          <a:xfrm>
            <a:off x="3389400" y="4280400"/>
            <a:ext cx="1733040" cy="711360"/>
          </a:xfrm>
          <a:prstGeom prst="ellipse">
            <a:avLst/>
          </a:prstGeom>
          <a:noFill/>
          <a:ln w="28440">
            <a:solidFill>
              <a:schemeClr val="tx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1" lang="de-DE" sz="1800" spc="-1" strike="noStrike">
                <a:solidFill>
                  <a:srgbClr val="000000"/>
                </a:solidFill>
                <a:uFill>
                  <a:solidFill>
                    <a:srgbClr val="ffffff"/>
                  </a:solidFill>
                </a:uFill>
                <a:latin typeface="Calibri"/>
              </a:rPr>
              <a:t>Service</a:t>
            </a:r>
            <a:endParaRPr b="0" lang="de-DE" sz="1800" spc="-1" strike="noStrike">
              <a:solidFill>
                <a:srgbClr val="000000"/>
              </a:solidFill>
              <a:uFill>
                <a:solidFill>
                  <a:srgbClr val="ffffff"/>
                </a:solidFill>
              </a:uFill>
              <a:latin typeface="Arial"/>
            </a:endParaRPr>
          </a:p>
        </p:txBody>
      </p:sp>
      <p:sp>
        <p:nvSpPr>
          <p:cNvPr id="568" name="CustomShape 7"/>
          <p:cNvSpPr/>
          <p:nvPr/>
        </p:nvSpPr>
        <p:spPr>
          <a:xfrm>
            <a:off x="2523960" y="5827320"/>
            <a:ext cx="304560" cy="418320"/>
          </a:xfrm>
          <a:prstGeom prst="rect">
            <a:avLst/>
          </a:prstGeom>
          <a:solidFill>
            <a:schemeClr val="accent2">
              <a:lumMod val="60000"/>
              <a:lumOff val="40000"/>
            </a:schemeClr>
          </a:solidFill>
          <a:ln w="28440">
            <a:solidFill>
              <a:schemeClr val="tx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69" name="CustomShape 8"/>
          <p:cNvSpPr/>
          <p:nvPr/>
        </p:nvSpPr>
        <p:spPr>
          <a:xfrm>
            <a:off x="4056120" y="5827320"/>
            <a:ext cx="304560" cy="418320"/>
          </a:xfrm>
          <a:prstGeom prst="rect">
            <a:avLst/>
          </a:prstGeom>
          <a:solidFill>
            <a:schemeClr val="accent3">
              <a:lumMod val="60000"/>
              <a:lumOff val="40000"/>
            </a:schemeClr>
          </a:solidFill>
          <a:ln w="28440">
            <a:solidFill>
              <a:schemeClr val="tx1"/>
            </a:solidFill>
            <a:custDash>
              <a:ds d="300000" sp="100000"/>
            </a:custDash>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70" name="CustomShape 9"/>
          <p:cNvSpPr/>
          <p:nvPr/>
        </p:nvSpPr>
        <p:spPr>
          <a:xfrm>
            <a:off x="2981160" y="5827320"/>
            <a:ext cx="304560" cy="418320"/>
          </a:xfrm>
          <a:prstGeom prst="rect">
            <a:avLst/>
          </a:prstGeom>
          <a:solidFill>
            <a:schemeClr val="accent2">
              <a:lumMod val="60000"/>
              <a:lumOff val="40000"/>
            </a:schemeClr>
          </a:solidFill>
          <a:ln w="28440">
            <a:solidFill>
              <a:schemeClr val="tx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71" name="CustomShape 10"/>
          <p:cNvSpPr/>
          <p:nvPr/>
        </p:nvSpPr>
        <p:spPr>
          <a:xfrm>
            <a:off x="3438360" y="5827320"/>
            <a:ext cx="304560" cy="418320"/>
          </a:xfrm>
          <a:prstGeom prst="rect">
            <a:avLst/>
          </a:prstGeom>
          <a:solidFill>
            <a:schemeClr val="accent2">
              <a:lumMod val="60000"/>
              <a:lumOff val="40000"/>
            </a:schemeClr>
          </a:solidFill>
          <a:ln w="28440">
            <a:solidFill>
              <a:schemeClr val="tx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72" name="CustomShape 11"/>
          <p:cNvSpPr/>
          <p:nvPr/>
        </p:nvSpPr>
        <p:spPr>
          <a:xfrm>
            <a:off x="4513320" y="5827320"/>
            <a:ext cx="304560" cy="418320"/>
          </a:xfrm>
          <a:prstGeom prst="rect">
            <a:avLst/>
          </a:prstGeom>
          <a:solidFill>
            <a:schemeClr val="accent3">
              <a:lumMod val="60000"/>
              <a:lumOff val="40000"/>
            </a:schemeClr>
          </a:solidFill>
          <a:ln w="28440">
            <a:solidFill>
              <a:schemeClr val="tx1"/>
            </a:solidFill>
            <a:custDash>
              <a:ds d="300000" sp="100000"/>
            </a:custDash>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73" name="CustomShape 12"/>
          <p:cNvSpPr/>
          <p:nvPr/>
        </p:nvSpPr>
        <p:spPr>
          <a:xfrm>
            <a:off x="4970520" y="5827320"/>
            <a:ext cx="304560" cy="418320"/>
          </a:xfrm>
          <a:prstGeom prst="rect">
            <a:avLst/>
          </a:prstGeom>
          <a:solidFill>
            <a:schemeClr val="accent3">
              <a:lumMod val="60000"/>
              <a:lumOff val="40000"/>
            </a:schemeClr>
          </a:solidFill>
          <a:ln w="28440">
            <a:solidFill>
              <a:schemeClr val="tx1"/>
            </a:solidFill>
            <a:custDash>
              <a:ds d="300000" sp="100000"/>
            </a:custDash>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74" name="CustomShape 13"/>
          <p:cNvSpPr/>
          <p:nvPr/>
        </p:nvSpPr>
        <p:spPr>
          <a:xfrm>
            <a:off x="5427720" y="5827320"/>
            <a:ext cx="304560" cy="418320"/>
          </a:xfrm>
          <a:prstGeom prst="rect">
            <a:avLst/>
          </a:prstGeom>
          <a:solidFill>
            <a:schemeClr val="accent3">
              <a:lumMod val="60000"/>
              <a:lumOff val="40000"/>
            </a:schemeClr>
          </a:solidFill>
          <a:ln w="28440">
            <a:solidFill>
              <a:schemeClr val="tx1"/>
            </a:solidFill>
            <a:custDash>
              <a:ds d="300000" sp="100000"/>
            </a:custDash>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75" name="CustomShape 14"/>
          <p:cNvSpPr/>
          <p:nvPr/>
        </p:nvSpPr>
        <p:spPr>
          <a:xfrm>
            <a:off x="5884920" y="5827320"/>
            <a:ext cx="304560" cy="418320"/>
          </a:xfrm>
          <a:prstGeom prst="rect">
            <a:avLst/>
          </a:prstGeom>
          <a:solidFill>
            <a:schemeClr val="accent3">
              <a:lumMod val="60000"/>
              <a:lumOff val="40000"/>
            </a:schemeClr>
          </a:solidFill>
          <a:ln w="28440">
            <a:solidFill>
              <a:schemeClr val="tx1"/>
            </a:solidFill>
            <a:custDash>
              <a:ds d="300000" sp="100000"/>
            </a:custDash>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76" name="Line 15"/>
          <p:cNvSpPr/>
          <p:nvPr/>
        </p:nvSpPr>
        <p:spPr>
          <a:xfrm flipV="1">
            <a:off x="2676240" y="4991760"/>
            <a:ext cx="1579680" cy="835200"/>
          </a:xfrm>
          <a:prstGeom prst="line">
            <a:avLst/>
          </a:prstGeom>
          <a:ln w="28440">
            <a:solidFill>
              <a:schemeClr val="tx1"/>
            </a:solidFill>
            <a:round/>
          </a:ln>
        </p:spPr>
        <p:style>
          <a:lnRef idx="1">
            <a:schemeClr val="accent1"/>
          </a:lnRef>
          <a:fillRef idx="3">
            <a:schemeClr val="accent1"/>
          </a:fillRef>
          <a:effectRef idx="2">
            <a:schemeClr val="accent1"/>
          </a:effectRef>
          <a:fontRef idx="minor"/>
        </p:style>
      </p:sp>
      <p:sp>
        <p:nvSpPr>
          <p:cNvPr id="577" name="Line 16"/>
          <p:cNvSpPr/>
          <p:nvPr/>
        </p:nvSpPr>
        <p:spPr>
          <a:xfrm flipV="1">
            <a:off x="3133440" y="4991760"/>
            <a:ext cx="1122480" cy="835200"/>
          </a:xfrm>
          <a:prstGeom prst="line">
            <a:avLst/>
          </a:prstGeom>
          <a:ln w="28440">
            <a:solidFill>
              <a:schemeClr val="tx1"/>
            </a:solidFill>
            <a:round/>
          </a:ln>
        </p:spPr>
        <p:style>
          <a:lnRef idx="1">
            <a:schemeClr val="accent1"/>
          </a:lnRef>
          <a:fillRef idx="3">
            <a:schemeClr val="accent1"/>
          </a:fillRef>
          <a:effectRef idx="2">
            <a:schemeClr val="accent1"/>
          </a:effectRef>
          <a:fontRef idx="minor"/>
        </p:style>
      </p:sp>
      <p:sp>
        <p:nvSpPr>
          <p:cNvPr id="578" name="Line 17"/>
          <p:cNvSpPr/>
          <p:nvPr/>
        </p:nvSpPr>
        <p:spPr>
          <a:xfrm flipV="1">
            <a:off x="3590640" y="4991760"/>
            <a:ext cx="665280" cy="835200"/>
          </a:xfrm>
          <a:prstGeom prst="line">
            <a:avLst/>
          </a:prstGeom>
          <a:ln w="28440">
            <a:solidFill>
              <a:schemeClr val="tx1"/>
            </a:solidFill>
            <a:round/>
          </a:ln>
        </p:spPr>
        <p:style>
          <a:lnRef idx="1">
            <a:schemeClr val="accent1"/>
          </a:lnRef>
          <a:fillRef idx="3">
            <a:schemeClr val="accent1"/>
          </a:fillRef>
          <a:effectRef idx="2">
            <a:schemeClr val="accent1"/>
          </a:effectRef>
          <a:fontRef idx="minor"/>
        </p:style>
      </p:sp>
      <p:sp>
        <p:nvSpPr>
          <p:cNvPr id="579" name="Line 18"/>
          <p:cNvSpPr/>
          <p:nvPr/>
        </p:nvSpPr>
        <p:spPr>
          <a:xfrm flipV="1">
            <a:off x="4208400" y="4991760"/>
            <a:ext cx="47520" cy="835200"/>
          </a:xfrm>
          <a:prstGeom prst="line">
            <a:avLst/>
          </a:prstGeom>
          <a:ln w="28440">
            <a:solidFill>
              <a:schemeClr val="tx1"/>
            </a:solidFill>
            <a:custDash>
              <a:ds d="300000" sp="100000"/>
            </a:custDash>
            <a:round/>
          </a:ln>
        </p:spPr>
        <p:style>
          <a:lnRef idx="1">
            <a:schemeClr val="accent1"/>
          </a:lnRef>
          <a:fillRef idx="3">
            <a:schemeClr val="accent1"/>
          </a:fillRef>
          <a:effectRef idx="2">
            <a:schemeClr val="accent1"/>
          </a:effectRef>
          <a:fontRef idx="minor"/>
        </p:style>
      </p:sp>
      <p:sp>
        <p:nvSpPr>
          <p:cNvPr id="580" name="Line 19"/>
          <p:cNvSpPr/>
          <p:nvPr/>
        </p:nvSpPr>
        <p:spPr>
          <a:xfrm flipH="1" flipV="1">
            <a:off x="4255920" y="4991760"/>
            <a:ext cx="409680" cy="835200"/>
          </a:xfrm>
          <a:prstGeom prst="line">
            <a:avLst/>
          </a:prstGeom>
          <a:ln w="28440">
            <a:solidFill>
              <a:schemeClr val="tx1"/>
            </a:solidFill>
            <a:custDash>
              <a:ds d="300000" sp="100000"/>
            </a:custDash>
            <a:round/>
          </a:ln>
        </p:spPr>
        <p:style>
          <a:lnRef idx="1">
            <a:schemeClr val="accent1"/>
          </a:lnRef>
          <a:fillRef idx="3">
            <a:schemeClr val="accent1"/>
          </a:fillRef>
          <a:effectRef idx="2">
            <a:schemeClr val="accent1"/>
          </a:effectRef>
          <a:fontRef idx="minor"/>
        </p:style>
      </p:sp>
      <p:sp>
        <p:nvSpPr>
          <p:cNvPr id="581" name="Line 20"/>
          <p:cNvSpPr/>
          <p:nvPr/>
        </p:nvSpPr>
        <p:spPr>
          <a:xfrm flipH="1" flipV="1">
            <a:off x="4255920" y="4991760"/>
            <a:ext cx="866880" cy="835200"/>
          </a:xfrm>
          <a:prstGeom prst="line">
            <a:avLst/>
          </a:prstGeom>
          <a:ln w="28440">
            <a:solidFill>
              <a:schemeClr val="tx1"/>
            </a:solidFill>
            <a:custDash>
              <a:ds d="300000" sp="100000"/>
            </a:custDash>
            <a:round/>
          </a:ln>
        </p:spPr>
        <p:style>
          <a:lnRef idx="1">
            <a:schemeClr val="accent1"/>
          </a:lnRef>
          <a:fillRef idx="3">
            <a:schemeClr val="accent1"/>
          </a:fillRef>
          <a:effectRef idx="2">
            <a:schemeClr val="accent1"/>
          </a:effectRef>
          <a:fontRef idx="minor"/>
        </p:style>
      </p:sp>
      <p:sp>
        <p:nvSpPr>
          <p:cNvPr id="582" name="Line 21"/>
          <p:cNvSpPr/>
          <p:nvPr/>
        </p:nvSpPr>
        <p:spPr>
          <a:xfrm flipH="1" flipV="1">
            <a:off x="4255920" y="4991760"/>
            <a:ext cx="1324080" cy="835200"/>
          </a:xfrm>
          <a:prstGeom prst="line">
            <a:avLst/>
          </a:prstGeom>
          <a:ln w="28440">
            <a:solidFill>
              <a:schemeClr val="tx1"/>
            </a:solidFill>
            <a:custDash>
              <a:ds d="300000" sp="100000"/>
            </a:custDash>
            <a:round/>
          </a:ln>
        </p:spPr>
        <p:style>
          <a:lnRef idx="1">
            <a:schemeClr val="accent1"/>
          </a:lnRef>
          <a:fillRef idx="3">
            <a:schemeClr val="accent1"/>
          </a:fillRef>
          <a:effectRef idx="2">
            <a:schemeClr val="accent1"/>
          </a:effectRef>
          <a:fontRef idx="minor"/>
        </p:style>
      </p:sp>
      <p:sp>
        <p:nvSpPr>
          <p:cNvPr id="583" name="Line 22"/>
          <p:cNvSpPr/>
          <p:nvPr/>
        </p:nvSpPr>
        <p:spPr>
          <a:xfrm flipH="1" flipV="1">
            <a:off x="4255920" y="4991760"/>
            <a:ext cx="1781280" cy="835200"/>
          </a:xfrm>
          <a:prstGeom prst="line">
            <a:avLst/>
          </a:prstGeom>
          <a:ln w="28440">
            <a:solidFill>
              <a:schemeClr val="tx1"/>
            </a:solidFill>
            <a:custDash>
              <a:ds d="300000" sp="100000"/>
            </a:custDash>
            <a:round/>
          </a:ln>
        </p:spPr>
        <p:style>
          <a:lnRef idx="1">
            <a:schemeClr val="accent1"/>
          </a:lnRef>
          <a:fillRef idx="3">
            <a:schemeClr val="accent1"/>
          </a:fillRef>
          <a:effectRef idx="2">
            <a:schemeClr val="accent1"/>
          </a:effectRef>
          <a:fontRef idx="minor"/>
        </p:style>
      </p:sp>
    </p:spTree>
  </p:cSld>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4"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Was sind die Services eines Hotels? </a:t>
            </a:r>
            <a:endParaRPr b="0" lang="en-US" sz="1800" spc="-1" strike="noStrike">
              <a:solidFill>
                <a:srgbClr val="000000"/>
              </a:solidFill>
              <a:uFill>
                <a:solidFill>
                  <a:srgbClr val="ffffff"/>
                </a:solidFill>
              </a:uFill>
              <a:latin typeface="Calibri"/>
            </a:endParaRPr>
          </a:p>
        </p:txBody>
      </p:sp>
      <p:sp>
        <p:nvSpPr>
          <p:cNvPr id="585" name="TextShape 2"/>
          <p:cNvSpPr txBox="1"/>
          <p:nvPr/>
        </p:nvSpPr>
        <p:spPr>
          <a:xfrm>
            <a:off x="6553080" y="6430680"/>
            <a:ext cx="2133360" cy="364680"/>
          </a:xfrm>
          <a:prstGeom prst="rect">
            <a:avLst/>
          </a:prstGeom>
          <a:noFill/>
          <a:ln>
            <a:noFill/>
          </a:ln>
        </p:spPr>
        <p:txBody>
          <a:bodyPr anchor="ctr"/>
          <a:p>
            <a:pPr algn="r">
              <a:lnSpc>
                <a:spcPct val="100000"/>
              </a:lnSpc>
            </a:pPr>
            <a:fld id="{D975EA54-9B6E-4951-83D8-82611366B388}"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586" name="TextShape 3"/>
          <p:cNvSpPr txBox="1"/>
          <p:nvPr/>
        </p:nvSpPr>
        <p:spPr>
          <a:xfrm>
            <a:off x="457200" y="1730880"/>
            <a:ext cx="7140600" cy="48902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Fahrstuhl</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Fernsehen</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Unterkunft</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Konferenzräume</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Restaurant</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Wäscherei</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Room-Service</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Fitness-Center</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Parkgarage</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Webseite</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Rechnungssystem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Concierge</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Schwimmbad</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Zimmerreinigung</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Pay-TV</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Brandmeldeanlage</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Nahrungsmitteleinkauf</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Facility Management</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Internet, WLAN</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Limousine</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Klimatisierung</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Zugangskontrolle</a:t>
            </a:r>
            <a:endParaRPr b="0" lang="en-US" sz="2800" spc="-1" strike="noStrike">
              <a:solidFill>
                <a:srgbClr val="000000"/>
              </a:solidFill>
              <a:uFill>
                <a:solidFill>
                  <a:srgbClr val="ffffff"/>
                </a:solidFill>
              </a:uFill>
              <a:latin typeface="Calibri"/>
            </a:endParaRPr>
          </a:p>
        </p:txBody>
      </p:sp>
      <p:pic>
        <p:nvPicPr>
          <p:cNvPr id="587" name="Picture 5" descr=""/>
          <p:cNvPicPr/>
          <p:nvPr/>
        </p:nvPicPr>
        <p:blipFill>
          <a:blip r:embed="rId1"/>
          <a:stretch/>
        </p:blipFill>
        <p:spPr>
          <a:xfrm>
            <a:off x="7412400" y="1730880"/>
            <a:ext cx="1459440" cy="1946160"/>
          </a:xfrm>
          <a:prstGeom prst="rect">
            <a:avLst/>
          </a:prstGeom>
          <a:ln>
            <a:noFill/>
          </a:ln>
        </p:spPr>
      </p:pic>
    </p:spTree>
  </p:cSld>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SPM: Wichtige Begriffe &amp; Konzepte </a:t>
            </a:r>
            <a:endParaRPr b="0" lang="en-US" sz="1800" spc="-1" strike="noStrike">
              <a:solidFill>
                <a:srgbClr val="000000"/>
              </a:solidFill>
              <a:uFill>
                <a:solidFill>
                  <a:srgbClr val="ffffff"/>
                </a:solidFill>
              </a:uFill>
              <a:latin typeface="Calibri"/>
            </a:endParaRPr>
          </a:p>
        </p:txBody>
      </p:sp>
      <p:sp>
        <p:nvSpPr>
          <p:cNvPr id="589"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590" name="TextShape 3"/>
          <p:cNvSpPr txBox="1"/>
          <p:nvPr/>
        </p:nvSpPr>
        <p:spPr>
          <a:xfrm>
            <a:off x="6553080" y="6430680"/>
            <a:ext cx="2133360" cy="364680"/>
          </a:xfrm>
          <a:prstGeom prst="rect">
            <a:avLst/>
          </a:prstGeom>
          <a:noFill/>
          <a:ln>
            <a:noFill/>
          </a:ln>
        </p:spPr>
        <p:txBody>
          <a:bodyPr anchor="ctr"/>
          <a:p>
            <a:pPr algn="r">
              <a:lnSpc>
                <a:spcPct val="100000"/>
              </a:lnSpc>
            </a:pPr>
            <a:fld id="{55C5C6A4-3D80-456F-90A5-D1C285AD8BC5}"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591" name="Table 4"/>
          <p:cNvGraphicFramePr/>
          <p:nvPr/>
        </p:nvGraphicFramePr>
        <p:xfrm>
          <a:off x="457200" y="1696680"/>
          <a:ext cx="8229240" cy="91152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2297880">
                <a:tc>
                  <a:txBody>
                    <a:bodyPr lIns="68400" rIns="68400" tIns="0" bIns="0"/>
                    <a:p>
                      <a:pPr>
                        <a:lnSpc>
                          <a:spcPct val="100000"/>
                        </a:lnSpc>
                      </a:pPr>
                      <a:r>
                        <a:rPr b="0" lang="de-DE" sz="2000" spc="-1" strike="noStrike">
                          <a:solidFill>
                            <a:srgbClr val="000000"/>
                          </a:solidFill>
                          <a:uFill>
                            <a:solidFill>
                              <a:srgbClr val="ffffff"/>
                            </a:solidFill>
                          </a:uFill>
                          <a:latin typeface="Calibri"/>
                        </a:rPr>
                        <a:t>Serviceportfolio:</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Interne Auflistung, die Informationen zu allen von einem Service-Provider angebotenen Services enthält, einschließlich Services in Vorbereitung, Services im Betrieb und stillgelegter Services</a:t>
                      </a:r>
                      <a:endParaRPr b="0" lang="de-DE" sz="1800" spc="-1" strike="noStrike">
                        <a:solidFill>
                          <a:srgbClr val="000000"/>
                        </a:solidFill>
                        <a:uFill>
                          <a:solidFill>
                            <a:srgbClr val="ffffff"/>
                          </a:solidFill>
                        </a:uFill>
                        <a:latin typeface="Arial"/>
                      </a:endParaRPr>
                    </a:p>
                    <a:p>
                      <a:pPr marL="457200">
                        <a:lnSpc>
                          <a:spcPct val="100000"/>
                        </a:lnSpc>
                      </a:pP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Anmerkung: Für jeden Service kann das Serviceportfolio u.a. folgende Informationen enthalten: Wertbeitrag, Zielgruppe(n) auf Kundenseite, Servicebeschreibung, relevante technische Spezifikationen, Kostenplanung und Preiskalkulation, Risiken für den Service-Provider, angebotene Service Level Pakete, etc.</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SPM: Wichtige Begriffe &amp; Konzepte</a:t>
            </a:r>
            <a:endParaRPr b="0" lang="en-US" sz="1800" spc="-1" strike="noStrike">
              <a:solidFill>
                <a:srgbClr val="000000"/>
              </a:solidFill>
              <a:uFill>
                <a:solidFill>
                  <a:srgbClr val="ffffff"/>
                </a:solidFill>
              </a:uFill>
              <a:latin typeface="Calibri"/>
            </a:endParaRPr>
          </a:p>
        </p:txBody>
      </p:sp>
      <p:sp>
        <p:nvSpPr>
          <p:cNvPr id="593"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594" name="TextShape 3"/>
          <p:cNvSpPr txBox="1"/>
          <p:nvPr/>
        </p:nvSpPr>
        <p:spPr>
          <a:xfrm>
            <a:off x="6553080" y="6430680"/>
            <a:ext cx="2133360" cy="364680"/>
          </a:xfrm>
          <a:prstGeom prst="rect">
            <a:avLst/>
          </a:prstGeom>
          <a:noFill/>
          <a:ln>
            <a:noFill/>
          </a:ln>
        </p:spPr>
        <p:txBody>
          <a:bodyPr anchor="ctr"/>
          <a:p>
            <a:pPr algn="r">
              <a:lnSpc>
                <a:spcPct val="100000"/>
              </a:lnSpc>
            </a:pPr>
            <a:fld id="{5DE9D13B-5A5F-468A-8371-66B579F35B17}"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595" name="Table 4"/>
          <p:cNvGraphicFramePr/>
          <p:nvPr/>
        </p:nvGraphicFramePr>
        <p:xfrm>
          <a:off x="457200" y="1828800"/>
          <a:ext cx="8229240" cy="80424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2752200">
                <a:tc>
                  <a:txBody>
                    <a:bodyPr lIns="68400" rIns="68400" tIns="0" bIns="0"/>
                    <a:p>
                      <a:pPr>
                        <a:lnSpc>
                          <a:spcPct val="100000"/>
                        </a:lnSpc>
                      </a:pPr>
                      <a:r>
                        <a:rPr b="0" lang="de-DE" sz="2000" spc="-1" strike="noStrike">
                          <a:solidFill>
                            <a:srgbClr val="000000"/>
                          </a:solidFill>
                          <a:uFill>
                            <a:solidFill>
                              <a:srgbClr val="ffffff"/>
                            </a:solidFill>
                          </a:uFill>
                          <a:latin typeface="Calibri"/>
                        </a:rPr>
                        <a:t>Service design and transition package (SDTP):</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Gesamtheit aller Planungen für das Design (Entwurf, Konzeption) und die Transition (Entwicklung, Produktivsetzung) eines spezifischen neuen oder geänderten Service</a:t>
                      </a:r>
                      <a:endParaRPr b="0" lang="de-DE" sz="1800" spc="-1" strike="noStrike">
                        <a:solidFill>
                          <a:srgbClr val="000000"/>
                        </a:solidFill>
                        <a:uFill>
                          <a:solidFill>
                            <a:srgbClr val="ffffff"/>
                          </a:solidFill>
                        </a:uFill>
                        <a:latin typeface="Arial"/>
                      </a:endParaRPr>
                    </a:p>
                    <a:p>
                      <a:pPr marL="457200">
                        <a:lnSpc>
                          <a:spcPct val="100000"/>
                        </a:lnSpc>
                      </a:pP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Anmerkung: Ein SDTP sollte für jeden neuen oder geänderten Service erstellt werden. Es kann aus einer Vielzahl dokumentierter Pläne und anderer relevanter Informationen bestehen, die in unterschiedlichen Formaten vorliegen können, einschließlich einer Liste der Anforderungen und Service-Abnahmekriterien, einer Projektplanung, einem Kommunikations- und Schulungsplan, technischen Plänen und Spezifikationen, Ressourcenplänen, Terminplänen für die Entwicklung und Produktivsetzung, etc.</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SPM: Wichtige Begriffe &amp; Konzepte</a:t>
            </a:r>
            <a:endParaRPr b="0" lang="en-US" sz="1800" spc="-1" strike="noStrike">
              <a:solidFill>
                <a:srgbClr val="000000"/>
              </a:solidFill>
              <a:uFill>
                <a:solidFill>
                  <a:srgbClr val="ffffff"/>
                </a:solidFill>
              </a:uFill>
              <a:latin typeface="Calibri"/>
            </a:endParaRPr>
          </a:p>
        </p:txBody>
      </p:sp>
      <p:sp>
        <p:nvSpPr>
          <p:cNvPr id="597"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Wichtig: Das Serviceportfolio ist die Grundlage für den Servicekatalog</a:t>
            </a:r>
            <a:endParaRPr b="0" lang="en-US" sz="2800" spc="-1" strike="noStrike">
              <a:solidFill>
                <a:srgbClr val="000000"/>
              </a:solidFill>
              <a:uFill>
                <a:solidFill>
                  <a:srgbClr val="ffffff"/>
                </a:solidFill>
              </a:uFill>
              <a:latin typeface="Calibri"/>
            </a:endParaRPr>
          </a:p>
        </p:txBody>
      </p:sp>
      <p:sp>
        <p:nvSpPr>
          <p:cNvPr id="598" name="TextShape 3"/>
          <p:cNvSpPr txBox="1"/>
          <p:nvPr/>
        </p:nvSpPr>
        <p:spPr>
          <a:xfrm>
            <a:off x="6553080" y="6430680"/>
            <a:ext cx="2133360" cy="364680"/>
          </a:xfrm>
          <a:prstGeom prst="rect">
            <a:avLst/>
          </a:prstGeom>
          <a:noFill/>
          <a:ln>
            <a:noFill/>
          </a:ln>
        </p:spPr>
        <p:txBody>
          <a:bodyPr anchor="ctr"/>
          <a:p>
            <a:pPr algn="r">
              <a:lnSpc>
                <a:spcPct val="100000"/>
              </a:lnSpc>
            </a:pPr>
            <a:fld id="{9314CCB5-D25E-4C7A-839E-664B3E45ED47}"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599" name="CustomShape 4"/>
          <p:cNvSpPr/>
          <p:nvPr/>
        </p:nvSpPr>
        <p:spPr>
          <a:xfrm>
            <a:off x="4677480" y="3366720"/>
            <a:ext cx="1222560" cy="1486800"/>
          </a:xfrm>
          <a:prstGeom prst="foldedCorner">
            <a:avLst>
              <a:gd name="adj" fmla="val 16667"/>
            </a:avLst>
          </a:prstGeom>
          <a:noFill/>
          <a:ln w="28440">
            <a:solidFill>
              <a:schemeClr val="tx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1" lang="de-DE" sz="1800" spc="-1" strike="noStrike">
                <a:solidFill>
                  <a:srgbClr val="000000"/>
                </a:solidFill>
                <a:uFill>
                  <a:solidFill>
                    <a:srgbClr val="ffffff"/>
                  </a:solidFill>
                </a:uFill>
                <a:latin typeface="Calibri"/>
              </a:rPr>
              <a:t>Service Katalog</a:t>
            </a:r>
            <a:endParaRPr b="0" lang="de-DE" sz="1800" spc="-1" strike="noStrike">
              <a:solidFill>
                <a:srgbClr val="000000"/>
              </a:solidFill>
              <a:uFill>
                <a:solidFill>
                  <a:srgbClr val="ffffff"/>
                </a:solidFill>
              </a:uFill>
              <a:latin typeface="Arial"/>
            </a:endParaRPr>
          </a:p>
        </p:txBody>
      </p:sp>
      <p:sp>
        <p:nvSpPr>
          <p:cNvPr id="600" name="CustomShape 5"/>
          <p:cNvSpPr/>
          <p:nvPr/>
        </p:nvSpPr>
        <p:spPr>
          <a:xfrm>
            <a:off x="1868040" y="3127680"/>
            <a:ext cx="1746720" cy="1964880"/>
          </a:xfrm>
          <a:prstGeom prst="can">
            <a:avLst>
              <a:gd name="adj" fmla="val 18965"/>
            </a:avLst>
          </a:prstGeom>
          <a:noFill/>
          <a:ln w="28440">
            <a:solidFill>
              <a:schemeClr val="tx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01" name="CustomShape 6"/>
          <p:cNvSpPr/>
          <p:nvPr/>
        </p:nvSpPr>
        <p:spPr>
          <a:xfrm>
            <a:off x="2196360" y="3833280"/>
            <a:ext cx="1090080" cy="549000"/>
          </a:xfrm>
          <a:prstGeom prst="rect">
            <a:avLst/>
          </a:prstGeom>
          <a:noFill/>
          <a:ln w="12600">
            <a:noFill/>
          </a:ln>
        </p:spPr>
        <p:style>
          <a:lnRef idx="0"/>
          <a:fillRef idx="0"/>
          <a:effectRef idx="0"/>
          <a:fontRef idx="minor"/>
        </p:style>
        <p:txBody>
          <a:bodyPr lIns="0" rIns="40680" tIns="0" bIns="0"/>
          <a:p>
            <a:pPr marL="40320" algn="ctr">
              <a:lnSpc>
                <a:spcPct val="100000"/>
              </a:lnSpc>
            </a:pPr>
            <a:r>
              <a:rPr b="1" lang="de-DE" sz="1800" spc="-1" strike="noStrike">
                <a:solidFill>
                  <a:srgbClr val="000000"/>
                </a:solidFill>
                <a:uFill>
                  <a:solidFill>
                    <a:srgbClr val="ffffff"/>
                  </a:solidFill>
                </a:uFill>
                <a:latin typeface="Calibri"/>
              </a:rPr>
              <a:t>Service Portfolio</a:t>
            </a:r>
            <a:endParaRPr b="0" lang="de-DE" sz="1800" spc="-1" strike="noStrike">
              <a:solidFill>
                <a:srgbClr val="000000"/>
              </a:solidFill>
              <a:uFill>
                <a:solidFill>
                  <a:srgbClr val="ffffff"/>
                </a:solidFill>
              </a:uFill>
              <a:latin typeface="Arial"/>
            </a:endParaRPr>
          </a:p>
        </p:txBody>
      </p:sp>
      <p:pic>
        <p:nvPicPr>
          <p:cNvPr id="602" name="Picture 109" descr=""/>
          <p:cNvPicPr/>
          <p:nvPr/>
        </p:nvPicPr>
        <p:blipFill>
          <a:blip r:embed="rId1"/>
          <a:stretch/>
        </p:blipFill>
        <p:spPr>
          <a:xfrm>
            <a:off x="6942240" y="3762000"/>
            <a:ext cx="500760" cy="696240"/>
          </a:xfrm>
          <a:prstGeom prst="rect">
            <a:avLst/>
          </a:prstGeom>
          <a:ln w="9360">
            <a:noFill/>
          </a:ln>
        </p:spPr>
      </p:pic>
      <p:sp>
        <p:nvSpPr>
          <p:cNvPr id="603" name="CustomShape 7"/>
          <p:cNvSpPr/>
          <p:nvPr/>
        </p:nvSpPr>
        <p:spPr>
          <a:xfrm>
            <a:off x="6647400" y="4496400"/>
            <a:ext cx="1090080" cy="274680"/>
          </a:xfrm>
          <a:prstGeom prst="rect">
            <a:avLst/>
          </a:prstGeom>
          <a:noFill/>
          <a:ln w="12600">
            <a:noFill/>
          </a:ln>
        </p:spPr>
        <p:style>
          <a:lnRef idx="0"/>
          <a:fillRef idx="0"/>
          <a:effectRef idx="0"/>
          <a:fontRef idx="minor"/>
        </p:style>
        <p:txBody>
          <a:bodyPr lIns="0" rIns="40680" tIns="0" bIns="0"/>
          <a:p>
            <a:pPr marL="40320" algn="ctr">
              <a:lnSpc>
                <a:spcPct val="100000"/>
              </a:lnSpc>
            </a:pPr>
            <a:r>
              <a:rPr b="1" lang="de-DE" sz="1800" spc="-1" strike="noStrike">
                <a:solidFill>
                  <a:srgbClr val="000000"/>
                </a:solidFill>
                <a:uFill>
                  <a:solidFill>
                    <a:srgbClr val="ffffff"/>
                  </a:solidFill>
                </a:uFill>
                <a:latin typeface="Calibri"/>
              </a:rPr>
              <a:t>Kunde</a:t>
            </a:r>
            <a:endParaRPr b="0" lang="de-DE" sz="1800" spc="-1" strike="noStrike">
              <a:solidFill>
                <a:srgbClr val="000000"/>
              </a:solidFill>
              <a:uFill>
                <a:solidFill>
                  <a:srgbClr val="ffffff"/>
                </a:solidFill>
              </a:uFill>
              <a:latin typeface="Arial"/>
            </a:endParaRPr>
          </a:p>
        </p:txBody>
      </p:sp>
      <p:sp>
        <p:nvSpPr>
          <p:cNvPr id="604" name="CustomShape 8"/>
          <p:cNvSpPr/>
          <p:nvPr/>
        </p:nvSpPr>
        <p:spPr>
          <a:xfrm rot="16200000">
            <a:off x="6252840" y="3879000"/>
            <a:ext cx="373680" cy="462600"/>
          </a:xfrm>
          <a:prstGeom prst="downArrow">
            <a:avLst>
              <a:gd name="adj1" fmla="val 50000"/>
              <a:gd name="adj2" fmla="val 50000"/>
            </a:avLst>
          </a:prstGeom>
          <a:noFill/>
          <a:ln w="28440">
            <a:solidFill>
              <a:schemeClr val="tx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05" name="CustomShape 9"/>
          <p:cNvSpPr/>
          <p:nvPr/>
        </p:nvSpPr>
        <p:spPr>
          <a:xfrm>
            <a:off x="3587040" y="4309560"/>
            <a:ext cx="1090080" cy="549000"/>
          </a:xfrm>
          <a:prstGeom prst="rect">
            <a:avLst/>
          </a:prstGeom>
          <a:noFill/>
          <a:ln w="12600">
            <a:noFill/>
          </a:ln>
        </p:spPr>
        <p:style>
          <a:lnRef idx="0"/>
          <a:fillRef idx="0"/>
          <a:effectRef idx="0"/>
          <a:fontRef idx="minor"/>
        </p:style>
        <p:txBody>
          <a:bodyPr lIns="0" rIns="40680" tIns="0" bIns="0"/>
          <a:p>
            <a:pPr marL="40320" algn="ctr">
              <a:lnSpc>
                <a:spcPct val="100000"/>
              </a:lnSpc>
            </a:pPr>
            <a:r>
              <a:rPr b="0" lang="de-DE" sz="1800" spc="-1" strike="noStrike">
                <a:solidFill>
                  <a:srgbClr val="000000"/>
                </a:solidFill>
                <a:uFill>
                  <a:solidFill>
                    <a:srgbClr val="ffffff"/>
                  </a:solidFill>
                </a:uFill>
                <a:latin typeface="Calibri"/>
              </a:rPr>
              <a:t>Basis</a:t>
            </a:r>
            <a:endParaRPr b="0" lang="de-DE" sz="1800" spc="-1" strike="noStrike">
              <a:solidFill>
                <a:srgbClr val="000000"/>
              </a:solidFill>
              <a:uFill>
                <a:solidFill>
                  <a:srgbClr val="ffffff"/>
                </a:solidFill>
              </a:uFill>
              <a:latin typeface="Arial"/>
            </a:endParaRPr>
          </a:p>
          <a:p>
            <a:pPr marL="40320" algn="ctr">
              <a:lnSpc>
                <a:spcPct val="100000"/>
              </a:lnSpc>
            </a:pPr>
            <a:r>
              <a:rPr b="0" lang="de-DE" sz="1800" spc="-1" strike="noStrike">
                <a:solidFill>
                  <a:srgbClr val="000000"/>
                </a:solidFill>
                <a:uFill>
                  <a:solidFill>
                    <a:srgbClr val="ffffff"/>
                  </a:solidFill>
                </a:uFill>
                <a:latin typeface="Calibri"/>
              </a:rPr>
              <a:t>für</a:t>
            </a:r>
            <a:endParaRPr b="0" lang="de-DE" sz="1800" spc="-1" strike="noStrike">
              <a:solidFill>
                <a:srgbClr val="000000"/>
              </a:solidFill>
              <a:uFill>
                <a:solidFill>
                  <a:srgbClr val="ffffff"/>
                </a:solidFill>
              </a:uFill>
              <a:latin typeface="Arial"/>
            </a:endParaRPr>
          </a:p>
        </p:txBody>
      </p:sp>
      <p:sp>
        <p:nvSpPr>
          <p:cNvPr id="606" name="CustomShape 10"/>
          <p:cNvSpPr/>
          <p:nvPr/>
        </p:nvSpPr>
        <p:spPr>
          <a:xfrm rot="16200000">
            <a:off x="3949200" y="3879000"/>
            <a:ext cx="373680" cy="462600"/>
          </a:xfrm>
          <a:prstGeom prst="downArrow">
            <a:avLst>
              <a:gd name="adj1" fmla="val 50000"/>
              <a:gd name="adj2" fmla="val 50000"/>
            </a:avLst>
          </a:prstGeom>
          <a:noFill/>
          <a:ln w="28440">
            <a:solidFill>
              <a:schemeClr val="tx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Tree>
  </p:cSld>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7"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SPM: Anforderungen nach FitSM-1</a:t>
            </a:r>
            <a:endParaRPr b="0" lang="en-US" sz="1800" spc="-1" strike="noStrike">
              <a:solidFill>
                <a:srgbClr val="000000"/>
              </a:solidFill>
              <a:uFill>
                <a:solidFill>
                  <a:srgbClr val="ffffff"/>
                </a:solidFill>
              </a:uFill>
              <a:latin typeface="Calibri"/>
            </a:endParaRPr>
          </a:p>
        </p:txBody>
      </p:sp>
      <p:sp>
        <p:nvSpPr>
          <p:cNvPr id="608" name="TextShape 2"/>
          <p:cNvSpPr txBox="1"/>
          <p:nvPr/>
        </p:nvSpPr>
        <p:spPr>
          <a:xfrm>
            <a:off x="6553080" y="6430680"/>
            <a:ext cx="2133360" cy="364680"/>
          </a:xfrm>
          <a:prstGeom prst="rect">
            <a:avLst/>
          </a:prstGeom>
          <a:noFill/>
          <a:ln>
            <a:noFill/>
          </a:ln>
        </p:spPr>
        <p:txBody>
          <a:bodyPr anchor="ctr"/>
          <a:p>
            <a:pPr algn="r">
              <a:lnSpc>
                <a:spcPct val="100000"/>
              </a:lnSpc>
            </a:pPr>
            <a:fld id="{3472C720-2D16-43B1-A632-2C3FF464EB9B}"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609" name="Table 3"/>
          <p:cNvGraphicFramePr/>
          <p:nvPr/>
        </p:nvGraphicFramePr>
        <p:xfrm>
          <a:off x="457200" y="1696680"/>
          <a:ext cx="8229240" cy="712800"/>
        </p:xfrm>
        <a:graphic>
          <a:graphicData uri="http://schemas.openxmlformats.org/drawingml/2006/table">
            <a:tbl>
              <a:tblPr/>
              <a:tblGrid>
                <a:gridCol w="82296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PR1 Service Portfolio Management (SPM)</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27520">
                <a:tc>
                  <a:txBody>
                    <a:bodyPr lIns="68400" rIns="68400" tIns="0" bIns="0"/>
                    <a:p>
                      <a:pPr>
                        <a:lnSpc>
                          <a:spcPct val="100000"/>
                        </a:lnSpc>
                      </a:pPr>
                      <a:r>
                        <a:rPr b="0" lang="de-DE" sz="1800" spc="-1" strike="noStrike" cap="all">
                          <a:solidFill>
                            <a:srgbClr val="ffffff"/>
                          </a:solidFill>
                          <a:uFill>
                            <a:solidFill>
                              <a:srgbClr val="ffffff"/>
                            </a:solidFill>
                          </a:uFill>
                          <a:latin typeface="Calibri"/>
                          <a:ea typeface="MS Mincho"/>
                        </a:rPr>
                        <a:t>Anforderungen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2131200">
                <a:tc>
                  <a:txBody>
                    <a:bodyPr lIns="68400" rIns="68400" tIns="0" bIns="0"/>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PR1.1 Ein Serviceportfolio muss gepflegt werden. Alle Services müssen als Teil des Serviceportfolios spezifiziert werden.</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PR1.2 Design und Transition neuer oder geänderter Services müssen geplant werden.</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PR1.3 Pläne für das Design und die Transition neuer oder geänderter Services müssen den zeitlichen Rahmen, Verantwortlichkeiten, neue oder geänderte Technologie, Kommunikation und Service-Abnahmekriterien berücksichtigen.</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PR1.4 Die organisatorische Struktur, die der Service-Erbringung zugrunde liegt, muss identifiziert werden, einschließlich einer möglichen Föderationsstruktur sowie Kontaktpunkte und Ansprechpartner für alle involvierten Parteien.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0"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SPM: Initiale Einrichtung des Prozesses</a:t>
            </a:r>
            <a:endParaRPr b="0" lang="en-US" sz="1800" spc="-1" strike="noStrike">
              <a:solidFill>
                <a:srgbClr val="000000"/>
              </a:solidFill>
              <a:uFill>
                <a:solidFill>
                  <a:srgbClr val="ffffff"/>
                </a:solidFill>
              </a:uFill>
              <a:latin typeface="Calibri"/>
            </a:endParaRPr>
          </a:p>
        </p:txBody>
      </p:sp>
      <p:graphicFrame>
        <p:nvGraphicFramePr>
          <p:cNvPr id="611" name="Table 2"/>
          <p:cNvGraphicFramePr/>
          <p:nvPr/>
        </p:nvGraphicFramePr>
        <p:xfrm>
          <a:off x="457200" y="1697040"/>
          <a:ext cx="8229240" cy="185400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Erste Aktivitäten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Typische Ergebnisse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494280">
                <a:tc>
                  <a:txBody>
                    <a:bodyPr/>
                    <a:p>
                      <a:pPr>
                        <a:lnSpc>
                          <a:spcPct val="100000"/>
                        </a:lnSpc>
                      </a:pPr>
                      <a:r>
                        <a:rPr b="0" lang="de-DE" sz="1600" spc="-1" strike="noStrike">
                          <a:solidFill>
                            <a:srgbClr val="000000"/>
                          </a:solidFill>
                          <a:uFill>
                            <a:solidFill>
                              <a:srgbClr val="ffffff"/>
                            </a:solidFill>
                          </a:uFill>
                          <a:latin typeface="Calibri"/>
                        </a:rPr>
                        <a:t>Festlegung, wie das Service Portfolio dokumentiert wird</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Erste Version eines (leeren) Service Portfolios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494280">
                <a:tc>
                  <a:txBody>
                    <a:bodyPr/>
                    <a:p>
                      <a:pPr>
                        <a:lnSpc>
                          <a:spcPct val="100000"/>
                        </a:lnSpc>
                      </a:pPr>
                      <a:r>
                        <a:rPr b="0" lang="de-DE" sz="1600" spc="-1" strike="noStrike">
                          <a:solidFill>
                            <a:srgbClr val="000000"/>
                          </a:solidFill>
                          <a:uFill>
                            <a:solidFill>
                              <a:srgbClr val="ffffff"/>
                            </a:solidFill>
                          </a:uFill>
                          <a:latin typeface="Calibri"/>
                        </a:rPr>
                        <a:t>Festlegung, wie ein spezifischer Service definiert und beschrieben wird</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Vorlage für die Servicebeschreibung</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1098000">
                <a:tc>
                  <a:txBody>
                    <a:bodyPr/>
                    <a:p>
                      <a:pPr>
                        <a:lnSpc>
                          <a:spcPct val="100000"/>
                        </a:lnSpc>
                      </a:pPr>
                      <a:r>
                        <a:rPr b="0" lang="de-DE" sz="1600" spc="-1" strike="noStrike">
                          <a:solidFill>
                            <a:srgbClr val="000000"/>
                          </a:solidFill>
                          <a:uFill>
                            <a:solidFill>
                              <a:srgbClr val="ffffff"/>
                            </a:solidFill>
                          </a:uFill>
                          <a:latin typeface="Calibri"/>
                        </a:rPr>
                        <a:t>Aufsetzen eines ersten Service Portfolios (inkl. Servicebeschreibungen), in dem mindestens alle Services beschrieben werden, die aktuell an Kunden erbracht werden, wenn diese im Scope des SMS sind</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Initiales Service Portfolio</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1500480">
                <a:tc>
                  <a:txBody>
                    <a:bodyPr/>
                    <a:p>
                      <a:pPr>
                        <a:lnSpc>
                          <a:spcPct val="100000"/>
                        </a:lnSpc>
                      </a:pPr>
                      <a:r>
                        <a:rPr b="0" lang="de-DE" sz="1600" spc="-1" strike="noStrike">
                          <a:solidFill>
                            <a:srgbClr val="000000"/>
                          </a:solidFill>
                          <a:uFill>
                            <a:solidFill>
                              <a:srgbClr val="ffffff"/>
                            </a:solidFill>
                          </a:uFill>
                          <a:latin typeface="Calibri"/>
                        </a:rPr>
                        <a:t>Erstellung einer Übersicht aller Organisation-steile (oder Föderationsmitglieder), die an der Service-Erbringung beteiligt sind</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Identifikation und Beschreibung der einzelnen Rollen und Parteien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Beschreibung der Schnittstellen zu jeder Rolle und Partei</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Dokumentierte Liste aller an der Serviceerbringung beteiligten Parteien, ihrer Rollen und ihrer Schnittstellen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612" name="TextShape 3"/>
          <p:cNvSpPr txBox="1"/>
          <p:nvPr/>
        </p:nvSpPr>
        <p:spPr>
          <a:xfrm>
            <a:off x="6553080" y="6430680"/>
            <a:ext cx="2133360" cy="364680"/>
          </a:xfrm>
          <a:prstGeom prst="rect">
            <a:avLst/>
          </a:prstGeom>
          <a:noFill/>
          <a:ln>
            <a:noFill/>
          </a:ln>
        </p:spPr>
        <p:txBody>
          <a:bodyPr anchor="ctr"/>
          <a:p>
            <a:pPr algn="r">
              <a:lnSpc>
                <a:spcPct val="100000"/>
              </a:lnSpc>
            </a:pPr>
            <a:fld id="{B1D95F0B-D551-4CE8-88BA-407726BBFA3D}"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3"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SPM: Inputs &amp; Outputs</a:t>
            </a:r>
            <a:endParaRPr b="0" lang="en-US" sz="1800" spc="-1" strike="noStrike">
              <a:solidFill>
                <a:srgbClr val="000000"/>
              </a:solidFill>
              <a:uFill>
                <a:solidFill>
                  <a:srgbClr val="ffffff"/>
                </a:solidFill>
              </a:uFill>
              <a:latin typeface="Calibri"/>
            </a:endParaRPr>
          </a:p>
        </p:txBody>
      </p:sp>
      <p:sp>
        <p:nvSpPr>
          <p:cNvPr id="614" name="CustomShape 2"/>
          <p:cNvSpPr/>
          <p:nvPr/>
        </p:nvSpPr>
        <p:spPr>
          <a:xfrm>
            <a:off x="457200" y="2008440"/>
            <a:ext cx="822924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Inputs</a:t>
            </a:r>
            <a:endParaRPr b="0" lang="de-DE" sz="1800" spc="-1" strike="noStrike">
              <a:solidFill>
                <a:srgbClr val="000000"/>
              </a:solidFill>
              <a:uFill>
                <a:solidFill>
                  <a:srgbClr val="ffffff"/>
                </a:solidFill>
              </a:uFill>
              <a:latin typeface="Arial"/>
            </a:endParaRPr>
          </a:p>
        </p:txBody>
      </p:sp>
      <p:sp>
        <p:nvSpPr>
          <p:cNvPr id="615" name="CustomShape 3"/>
          <p:cNvSpPr/>
          <p:nvPr/>
        </p:nvSpPr>
        <p:spPr>
          <a:xfrm>
            <a:off x="457200" y="29358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76320" rIns="76320" tIns="76320" bIns="76320"/>
          <a:p>
            <a:pPr>
              <a:lnSpc>
                <a:spcPct val="90000"/>
              </a:lnSpc>
            </a:pPr>
            <a:r>
              <a:rPr b="0" lang="de-DE" sz="2000" spc="-1" strike="noStrike">
                <a:solidFill>
                  <a:srgbClr val="000000"/>
                </a:solidFill>
                <a:uFill>
                  <a:solidFill>
                    <a:srgbClr val="ffffff"/>
                  </a:solidFill>
                </a:uFill>
                <a:latin typeface="Calibri"/>
              </a:rPr>
              <a:t>Kundenbedarf und Anforderungen</a:t>
            </a:r>
            <a:endParaRPr b="0" lang="de-DE" sz="1800" spc="-1" strike="noStrike">
              <a:solidFill>
                <a:srgbClr val="000000"/>
              </a:solidFill>
              <a:uFill>
                <a:solidFill>
                  <a:srgbClr val="ffffff"/>
                </a:solidFill>
              </a:uFill>
              <a:latin typeface="Arial"/>
            </a:endParaRPr>
          </a:p>
          <a:p>
            <a:pPr>
              <a:lnSpc>
                <a:spcPct val="90000"/>
              </a:lnSpc>
            </a:pPr>
            <a:r>
              <a:rPr b="0" lang="de-DE" sz="2000" spc="-1" strike="noStrike">
                <a:solidFill>
                  <a:srgbClr val="000000"/>
                </a:solidFill>
                <a:uFill>
                  <a:solidFill>
                    <a:srgbClr val="ffffff"/>
                  </a:solidFill>
                </a:uFill>
                <a:latin typeface="Calibri"/>
              </a:rPr>
              <a:t>Verständnis für die Ressourcen und Fähigkeiten des Service-Providers</a:t>
            </a:r>
            <a:endParaRPr b="0" lang="de-DE" sz="1800" spc="-1" strike="noStrike">
              <a:solidFill>
                <a:srgbClr val="000000"/>
              </a:solidFill>
              <a:uFill>
                <a:solidFill>
                  <a:srgbClr val="ffffff"/>
                </a:solidFill>
              </a:uFill>
              <a:latin typeface="Arial"/>
            </a:endParaRPr>
          </a:p>
          <a:p>
            <a:pPr>
              <a:lnSpc>
                <a:spcPct val="90000"/>
              </a:lnSpc>
            </a:pPr>
            <a:r>
              <a:rPr b="0" lang="de-DE" sz="2000" spc="-1" strike="noStrike">
                <a:solidFill>
                  <a:srgbClr val="000000"/>
                </a:solidFill>
                <a:uFill>
                  <a:solidFill>
                    <a:srgbClr val="ffffff"/>
                  </a:solidFill>
                </a:uFill>
                <a:latin typeface="Calibri"/>
              </a:rPr>
              <a:t>Verständnis für die Begrenzungen und Einschränkungen des Service-Providers</a:t>
            </a:r>
            <a:endParaRPr b="0" lang="de-DE" sz="1800" spc="-1" strike="noStrike">
              <a:solidFill>
                <a:srgbClr val="000000"/>
              </a:solidFill>
              <a:uFill>
                <a:solidFill>
                  <a:srgbClr val="ffffff"/>
                </a:solidFill>
              </a:uFill>
              <a:latin typeface="Arial"/>
            </a:endParaRPr>
          </a:p>
        </p:txBody>
      </p:sp>
      <p:sp>
        <p:nvSpPr>
          <p:cNvPr id="616" name="CustomShape 4"/>
          <p:cNvSpPr/>
          <p:nvPr/>
        </p:nvSpPr>
        <p:spPr>
          <a:xfrm>
            <a:off x="4259160" y="2408040"/>
            <a:ext cx="442728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Outputs</a:t>
            </a:r>
            <a:endParaRPr b="0" lang="de-DE" sz="1800" spc="-1" strike="noStrike">
              <a:solidFill>
                <a:srgbClr val="000000"/>
              </a:solidFill>
              <a:uFill>
                <a:solidFill>
                  <a:srgbClr val="ffffff"/>
                </a:solidFill>
              </a:uFill>
              <a:latin typeface="Arial"/>
            </a:endParaRPr>
          </a:p>
        </p:txBody>
      </p:sp>
      <p:sp>
        <p:nvSpPr>
          <p:cNvPr id="617" name="CustomShape 5"/>
          <p:cNvSpPr/>
          <p:nvPr/>
        </p:nvSpPr>
        <p:spPr>
          <a:xfrm>
            <a:off x="4259160" y="33354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76320" rIns="76320" tIns="76320" bIns="76320"/>
          <a:p>
            <a:pPr>
              <a:lnSpc>
                <a:spcPct val="90000"/>
              </a:lnSpc>
            </a:pPr>
            <a:r>
              <a:rPr b="0" lang="de-DE" sz="2000" spc="-1" strike="noStrike">
                <a:solidFill>
                  <a:srgbClr val="000000"/>
                </a:solidFill>
                <a:uFill>
                  <a:solidFill>
                    <a:srgbClr val="ffffff"/>
                  </a:solidFill>
                </a:uFill>
                <a:latin typeface="Calibri"/>
              </a:rPr>
              <a:t>Aktuelles und vollständiges Service-Portfolio</a:t>
            </a:r>
            <a:endParaRPr b="0" lang="de-DE" sz="1800" spc="-1" strike="noStrike">
              <a:solidFill>
                <a:srgbClr val="000000"/>
              </a:solidFill>
              <a:uFill>
                <a:solidFill>
                  <a:srgbClr val="ffffff"/>
                </a:solidFill>
              </a:uFill>
              <a:latin typeface="Arial"/>
            </a:endParaRPr>
          </a:p>
          <a:p>
            <a:pPr>
              <a:lnSpc>
                <a:spcPct val="90000"/>
              </a:lnSpc>
            </a:pPr>
            <a:r>
              <a:rPr b="0" lang="de-DE" sz="2000" spc="-1" strike="noStrike">
                <a:solidFill>
                  <a:srgbClr val="000000"/>
                </a:solidFill>
                <a:uFill>
                  <a:solidFill>
                    <a:srgbClr val="ffffff"/>
                  </a:solidFill>
                </a:uFill>
                <a:latin typeface="Calibri"/>
              </a:rPr>
              <a:t>Gültige und konsistente Service-Beschreibungen</a:t>
            </a:r>
            <a:endParaRPr b="0" lang="de-DE" sz="1800" spc="-1" strike="noStrike">
              <a:solidFill>
                <a:srgbClr val="000000"/>
              </a:solidFill>
              <a:uFill>
                <a:solidFill>
                  <a:srgbClr val="ffffff"/>
                </a:solidFill>
              </a:uFill>
              <a:latin typeface="Arial"/>
            </a:endParaRPr>
          </a:p>
          <a:p>
            <a:pPr>
              <a:lnSpc>
                <a:spcPct val="90000"/>
              </a:lnSpc>
            </a:pPr>
            <a:r>
              <a:rPr b="0" lang="de-DE" sz="2000" spc="-1" strike="noStrike">
                <a:solidFill>
                  <a:srgbClr val="000000"/>
                </a:solidFill>
                <a:uFill>
                  <a:solidFill>
                    <a:srgbClr val="ffffff"/>
                  </a:solidFill>
                </a:uFill>
                <a:latin typeface="Calibri"/>
              </a:rPr>
              <a:t>Service Design &amp; Transition Pakete für neue oder geänderte Services</a:t>
            </a:r>
            <a:endParaRPr b="0" lang="de-DE" sz="1800" spc="-1" strike="noStrike">
              <a:solidFill>
                <a:srgbClr val="000000"/>
              </a:solidFill>
              <a:uFill>
                <a:solidFill>
                  <a:srgbClr val="ffffff"/>
                </a:solidFill>
              </a:uFill>
              <a:latin typeface="Arial"/>
            </a:endParaRPr>
          </a:p>
        </p:txBody>
      </p:sp>
      <p:sp>
        <p:nvSpPr>
          <p:cNvPr id="618" name="TextShape 6"/>
          <p:cNvSpPr txBox="1"/>
          <p:nvPr/>
        </p:nvSpPr>
        <p:spPr>
          <a:xfrm>
            <a:off x="6553080" y="6430680"/>
            <a:ext cx="2133360" cy="364680"/>
          </a:xfrm>
          <a:prstGeom prst="rect">
            <a:avLst/>
          </a:prstGeom>
          <a:noFill/>
          <a:ln>
            <a:noFill/>
          </a:ln>
        </p:spPr>
        <p:txBody>
          <a:bodyPr anchor="ctr"/>
          <a:p>
            <a:pPr algn="r">
              <a:lnSpc>
                <a:spcPct val="100000"/>
              </a:lnSpc>
            </a:pPr>
            <a:fld id="{7E2348AC-70C9-4AB5-AB38-C59D585BAD8A}"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Was ist ein Service?</a:t>
            </a:r>
            <a:endParaRPr b="0" lang="en-US" sz="1800" spc="-1" strike="noStrike">
              <a:solidFill>
                <a:srgbClr val="000000"/>
              </a:solidFill>
              <a:uFill>
                <a:solidFill>
                  <a:srgbClr val="ffffff"/>
                </a:solidFill>
              </a:uFill>
              <a:latin typeface="Calibri"/>
            </a:endParaRPr>
          </a:p>
        </p:txBody>
      </p:sp>
      <p:sp>
        <p:nvSpPr>
          <p:cNvPr id="176"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177" name="TextShape 3"/>
          <p:cNvSpPr txBox="1"/>
          <p:nvPr/>
        </p:nvSpPr>
        <p:spPr>
          <a:xfrm>
            <a:off x="6553080" y="6430680"/>
            <a:ext cx="2133360" cy="364680"/>
          </a:xfrm>
          <a:prstGeom prst="rect">
            <a:avLst/>
          </a:prstGeom>
          <a:noFill/>
          <a:ln>
            <a:noFill/>
          </a:ln>
        </p:spPr>
        <p:txBody>
          <a:bodyPr anchor="ctr"/>
          <a:p>
            <a:pPr algn="r">
              <a:lnSpc>
                <a:spcPct val="100000"/>
              </a:lnSpc>
            </a:pPr>
            <a:fld id="{3133246D-CB1A-44AC-BE86-8FF4E342768F}"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178" name="Table 4"/>
          <p:cNvGraphicFramePr/>
          <p:nvPr/>
        </p:nvGraphicFramePr>
        <p:xfrm>
          <a:off x="457200" y="1696680"/>
          <a:ext cx="8229240" cy="1144080"/>
        </p:xfrm>
        <a:graphic>
          <a:graphicData uri="http://schemas.openxmlformats.org/drawingml/2006/table">
            <a:tbl>
              <a:tblPr/>
              <a:tblGrid>
                <a:gridCol w="8229240"/>
              </a:tblGrid>
              <a:tr h="20664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937440">
                <a:tc>
                  <a:txBody>
                    <a:bodyPr lIns="68400" rIns="68400" tIns="0" bIns="0"/>
                    <a:p>
                      <a:pPr>
                        <a:lnSpc>
                          <a:spcPct val="100000"/>
                        </a:lnSpc>
                      </a:pPr>
                      <a:r>
                        <a:rPr b="0" lang="de-DE" sz="2000" spc="-1" strike="noStrike">
                          <a:solidFill>
                            <a:srgbClr val="000000"/>
                          </a:solidFill>
                          <a:uFill>
                            <a:solidFill>
                              <a:srgbClr val="ffffff"/>
                            </a:solidFill>
                          </a:uFill>
                          <a:latin typeface="Calibri"/>
                        </a:rPr>
                        <a:t>Service:</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Mittel zur Lieferung eines </a:t>
                      </a:r>
                      <a:r>
                        <a:rPr b="0" i="1" lang="de-DE" sz="1800" spc="-1" strike="noStrike">
                          <a:solidFill>
                            <a:srgbClr val="000000"/>
                          </a:solidFill>
                          <a:uFill>
                            <a:solidFill>
                              <a:srgbClr val="ffffff"/>
                            </a:solidFill>
                          </a:uFill>
                          <a:latin typeface="Calibri"/>
                        </a:rPr>
                        <a:t>Mehrwerts</a:t>
                      </a:r>
                      <a:r>
                        <a:rPr b="0" lang="de-DE" sz="1800" spc="-1" strike="noStrike">
                          <a:solidFill>
                            <a:srgbClr val="000000"/>
                          </a:solidFill>
                          <a:uFill>
                            <a:solidFill>
                              <a:srgbClr val="ffffff"/>
                            </a:solidFill>
                          </a:uFill>
                          <a:latin typeface="Calibri"/>
                        </a:rPr>
                        <a:t> für </a:t>
                      </a:r>
                      <a:r>
                        <a:rPr b="0" i="1" lang="de-DE" sz="1800" spc="-1" strike="noStrike">
                          <a:solidFill>
                            <a:srgbClr val="000000"/>
                          </a:solidFill>
                          <a:uFill>
                            <a:solidFill>
                              <a:srgbClr val="ffffff"/>
                            </a:solidFill>
                          </a:uFill>
                          <a:latin typeface="Calibri"/>
                        </a:rPr>
                        <a:t>Kunden</a:t>
                      </a:r>
                      <a:r>
                        <a:rPr b="0" lang="de-DE" sz="1800" spc="-1" strike="noStrike">
                          <a:solidFill>
                            <a:srgbClr val="000000"/>
                          </a:solidFill>
                          <a:uFill>
                            <a:solidFill>
                              <a:srgbClr val="ffffff"/>
                            </a:solidFill>
                          </a:uFill>
                          <a:latin typeface="Calibri"/>
                        </a:rPr>
                        <a:t>, indem die Ziele der Kunden unterstützt werden</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179" name="Table 5"/>
          <p:cNvGraphicFramePr/>
          <p:nvPr/>
        </p:nvGraphicFramePr>
        <p:xfrm>
          <a:off x="457200" y="3077640"/>
          <a:ext cx="8229240" cy="731880"/>
        </p:xfrm>
        <a:graphic>
          <a:graphicData uri="http://schemas.openxmlformats.org/drawingml/2006/table">
            <a:tbl>
              <a:tblPr/>
              <a:tblGrid>
                <a:gridCol w="822924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554760">
                <a:tc>
                  <a:txBody>
                    <a:bodyPr lIns="68400" rIns="68400" tIns="0" bIns="0"/>
                    <a:p>
                      <a:pPr>
                        <a:lnSpc>
                          <a:spcPct val="100000"/>
                        </a:lnSpc>
                      </a:pPr>
                      <a:r>
                        <a:rPr b="0" lang="de-DE" sz="2000" spc="-1" strike="noStrike">
                          <a:solidFill>
                            <a:srgbClr val="000000"/>
                          </a:solidFill>
                          <a:uFill>
                            <a:solidFill>
                              <a:srgbClr val="ffffff"/>
                            </a:solidFill>
                          </a:uFill>
                          <a:latin typeface="Calibri"/>
                        </a:rPr>
                        <a:t>IT-Service:</a:t>
                      </a: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Service</a:t>
                      </a:r>
                      <a:r>
                        <a:rPr b="0" lang="de-DE" sz="1800" spc="-1" strike="noStrike">
                          <a:solidFill>
                            <a:srgbClr val="000000"/>
                          </a:solidFill>
                          <a:uFill>
                            <a:solidFill>
                              <a:srgbClr val="ffffff"/>
                            </a:solidFill>
                          </a:uFill>
                          <a:latin typeface="Calibri"/>
                        </a:rPr>
                        <a:t>, der durch den Einsatz von Informationstechnologie (IT) ermöglicht wird</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
        <p:nvSpPr>
          <p:cNvPr id="180" name="CustomShape 6"/>
          <p:cNvSpPr/>
          <p:nvPr/>
        </p:nvSpPr>
        <p:spPr>
          <a:xfrm>
            <a:off x="1067760" y="4186080"/>
            <a:ext cx="1513080" cy="1513080"/>
          </a:xfrm>
          <a:prstGeom prst="ellipse">
            <a:avLst/>
          </a:prstGeom>
          <a:solidFill>
            <a:schemeClr val="lt1">
              <a:hueOff val="0"/>
              <a:satOff val="0"/>
              <a:lumOff val="0"/>
              <a:alphaOff val="0"/>
            </a:schemeClr>
          </a:solidFill>
          <a:ln>
            <a:solidFill>
              <a:schemeClr val="accent1">
                <a:shade val="80000"/>
                <a:hueOff val="0"/>
                <a:satOff val="0"/>
                <a:lumOff val="0"/>
                <a:alphaOff val="0"/>
              </a:schemeClr>
            </a:solidFill>
            <a:round/>
          </a:ln>
          <a:effectLst>
            <a:outerShdw blurRad="40000" dir="5400000" dist="20000" rotWithShape="0">
              <a:srgbClr val="000000">
                <a:alpha val="38000"/>
              </a:srgbClr>
            </a:outerShdw>
          </a:effectLst>
        </p:spPr>
        <p:style>
          <a:lnRef idx="3"/>
          <a:fillRef idx="0"/>
          <a:effectRef idx="1"/>
          <a:fontRef idx="minor"/>
        </p:style>
        <p:txBody>
          <a:bodyPr lIns="17640" rIns="17640" tIns="17640" bIns="17640" anchor="ctr"/>
          <a:p>
            <a:pPr algn="ctr">
              <a:lnSpc>
                <a:spcPct val="90000"/>
              </a:lnSpc>
            </a:pPr>
            <a:r>
              <a:rPr b="1" lang="de-DE" sz="1400" spc="-1" strike="noStrike">
                <a:solidFill>
                  <a:srgbClr val="000000"/>
                </a:solidFill>
                <a:uFill>
                  <a:solidFill>
                    <a:srgbClr val="ffffff"/>
                  </a:solidFill>
                </a:uFill>
                <a:latin typeface="Calibri"/>
              </a:rPr>
              <a:t>Utility</a:t>
            </a:r>
            <a:endParaRPr b="0" lang="de-DE" sz="1800" spc="-1" strike="noStrike">
              <a:solidFill>
                <a:srgbClr val="000000"/>
              </a:solidFill>
              <a:uFill>
                <a:solidFill>
                  <a:srgbClr val="ffffff"/>
                </a:solidFill>
              </a:uFill>
              <a:latin typeface="Arial"/>
            </a:endParaRPr>
          </a:p>
          <a:p>
            <a:pPr algn="ctr">
              <a:lnSpc>
                <a:spcPct val="90000"/>
              </a:lnSpc>
            </a:pPr>
            <a:r>
              <a:rPr b="1" lang="de-DE" sz="1400" spc="-1" strike="noStrike">
                <a:solidFill>
                  <a:srgbClr val="000000"/>
                </a:solidFill>
                <a:uFill>
                  <a:solidFill>
                    <a:srgbClr val="ffffff"/>
                  </a:solidFill>
                </a:uFill>
                <a:latin typeface="Calibri"/>
              </a:rPr>
              <a:t>(Zweckmäßig-keit)</a:t>
            </a:r>
            <a:endParaRPr b="0" lang="de-DE" sz="1800" spc="-1" strike="noStrike">
              <a:solidFill>
                <a:srgbClr val="000000"/>
              </a:solidFill>
              <a:uFill>
                <a:solidFill>
                  <a:srgbClr val="ffffff"/>
                </a:solidFill>
              </a:uFill>
              <a:latin typeface="Arial"/>
            </a:endParaRPr>
          </a:p>
        </p:txBody>
      </p:sp>
      <p:sp>
        <p:nvSpPr>
          <p:cNvPr id="181" name="CustomShape 7"/>
          <p:cNvSpPr/>
          <p:nvPr/>
        </p:nvSpPr>
        <p:spPr>
          <a:xfrm>
            <a:off x="2704320" y="4503960"/>
            <a:ext cx="877320" cy="877320"/>
          </a:xfrm>
          <a:prstGeom prst="mathPlus">
            <a:avLst>
              <a:gd name="adj1" fmla="val 23520"/>
            </a:avLst>
          </a:prstGeom>
          <a:solidFill>
            <a:schemeClr val="accent1">
              <a:tint val="60000"/>
              <a:hueOff val="0"/>
              <a:satOff val="0"/>
              <a:lumOff val="0"/>
              <a:alphaOff val="0"/>
            </a:schemeClr>
          </a:solidFill>
          <a:ln>
            <a:noFill/>
          </a:ln>
          <a:effectLst>
            <a:outerShdw blurRad="40000" dir="5400000" dist="20000" rotWithShape="0">
              <a:srgbClr val="000000">
                <a:alpha val="38000"/>
              </a:srgbClr>
            </a:outerShdw>
          </a:effectLst>
        </p:spPr>
        <p:style>
          <a:lnRef idx="0"/>
          <a:fillRef idx="0"/>
          <a:effectRef idx="1"/>
          <a:fontRef idx="minor"/>
        </p:style>
      </p:sp>
      <p:sp>
        <p:nvSpPr>
          <p:cNvPr id="182" name="CustomShape 8"/>
          <p:cNvSpPr/>
          <p:nvPr/>
        </p:nvSpPr>
        <p:spPr>
          <a:xfrm>
            <a:off x="3704760" y="4186080"/>
            <a:ext cx="1513080" cy="1513080"/>
          </a:xfrm>
          <a:prstGeom prst="ellipse">
            <a:avLst/>
          </a:prstGeom>
          <a:solidFill>
            <a:schemeClr val="lt1">
              <a:hueOff val="0"/>
              <a:satOff val="0"/>
              <a:lumOff val="0"/>
              <a:alphaOff val="0"/>
            </a:schemeClr>
          </a:solidFill>
          <a:ln>
            <a:solidFill>
              <a:schemeClr val="accent1">
                <a:shade val="80000"/>
                <a:hueOff val="0"/>
                <a:satOff val="0"/>
                <a:lumOff val="0"/>
                <a:alphaOff val="0"/>
              </a:schemeClr>
            </a:solidFill>
            <a:round/>
          </a:ln>
          <a:effectLst>
            <a:outerShdw blurRad="40000" dir="5400000" dist="20000" rotWithShape="0">
              <a:srgbClr val="000000">
                <a:alpha val="38000"/>
              </a:srgbClr>
            </a:outerShdw>
          </a:effectLst>
        </p:spPr>
        <p:style>
          <a:lnRef idx="3"/>
          <a:fillRef idx="0"/>
          <a:effectRef idx="1"/>
          <a:fontRef idx="minor"/>
        </p:style>
        <p:txBody>
          <a:bodyPr lIns="17640" rIns="17640" tIns="17640" bIns="17640" anchor="ctr"/>
          <a:p>
            <a:pPr algn="ctr">
              <a:lnSpc>
                <a:spcPct val="90000"/>
              </a:lnSpc>
            </a:pPr>
            <a:r>
              <a:rPr b="1" lang="de-DE" sz="1400" spc="-1" strike="noStrike">
                <a:solidFill>
                  <a:srgbClr val="000000"/>
                </a:solidFill>
                <a:uFill>
                  <a:solidFill>
                    <a:srgbClr val="ffffff"/>
                  </a:solidFill>
                </a:uFill>
                <a:latin typeface="Calibri"/>
              </a:rPr>
              <a:t>Warranty</a:t>
            </a:r>
            <a:endParaRPr b="0" lang="de-DE" sz="1800" spc="-1" strike="noStrike">
              <a:solidFill>
                <a:srgbClr val="000000"/>
              </a:solidFill>
              <a:uFill>
                <a:solidFill>
                  <a:srgbClr val="ffffff"/>
                </a:solidFill>
              </a:uFill>
              <a:latin typeface="Arial"/>
            </a:endParaRPr>
          </a:p>
          <a:p>
            <a:pPr algn="ctr">
              <a:lnSpc>
                <a:spcPct val="90000"/>
              </a:lnSpc>
            </a:pPr>
            <a:r>
              <a:rPr b="1" lang="de-DE" sz="1400" spc="-1" strike="noStrike">
                <a:solidFill>
                  <a:srgbClr val="000000"/>
                </a:solidFill>
                <a:uFill>
                  <a:solidFill>
                    <a:srgbClr val="ffffff"/>
                  </a:solidFill>
                </a:uFill>
                <a:latin typeface="Calibri"/>
              </a:rPr>
              <a:t>(Garantie, Leistungs-versprechen)</a:t>
            </a:r>
            <a:endParaRPr b="0" lang="de-DE" sz="1800" spc="-1" strike="noStrike">
              <a:solidFill>
                <a:srgbClr val="000000"/>
              </a:solidFill>
              <a:uFill>
                <a:solidFill>
                  <a:srgbClr val="ffffff"/>
                </a:solidFill>
              </a:uFill>
              <a:latin typeface="Arial"/>
            </a:endParaRPr>
          </a:p>
        </p:txBody>
      </p:sp>
      <p:sp>
        <p:nvSpPr>
          <p:cNvPr id="183" name="CustomShape 9"/>
          <p:cNvSpPr/>
          <p:nvPr/>
        </p:nvSpPr>
        <p:spPr>
          <a:xfrm>
            <a:off x="5341320" y="4503960"/>
            <a:ext cx="877320" cy="877320"/>
          </a:xfrm>
          <a:prstGeom prst="mathEqual">
            <a:avLst>
              <a:gd name="adj1" fmla="val 23520"/>
              <a:gd name="adj2" fmla="val 11760"/>
            </a:avLst>
          </a:prstGeom>
          <a:solidFill>
            <a:schemeClr val="accent1">
              <a:tint val="60000"/>
              <a:hueOff val="0"/>
              <a:satOff val="0"/>
              <a:lumOff val="0"/>
              <a:alphaOff val="0"/>
            </a:schemeClr>
          </a:solidFill>
          <a:ln>
            <a:noFill/>
          </a:ln>
          <a:effectLst>
            <a:outerShdw blurRad="40000" dir="5400000" dist="20000" rotWithShape="0">
              <a:srgbClr val="000000">
                <a:alpha val="38000"/>
              </a:srgbClr>
            </a:outerShdw>
          </a:effectLst>
        </p:spPr>
        <p:style>
          <a:lnRef idx="0"/>
          <a:fillRef idx="0"/>
          <a:effectRef idx="1"/>
          <a:fontRef idx="minor"/>
        </p:style>
      </p:sp>
      <p:sp>
        <p:nvSpPr>
          <p:cNvPr id="184" name="CustomShape 10"/>
          <p:cNvSpPr/>
          <p:nvPr/>
        </p:nvSpPr>
        <p:spPr>
          <a:xfrm>
            <a:off x="6341760" y="4186080"/>
            <a:ext cx="1513080" cy="1513080"/>
          </a:xfrm>
          <a:prstGeom prst="ellipse">
            <a:avLst/>
          </a:prstGeom>
          <a:solidFill>
            <a:schemeClr val="lt1">
              <a:hueOff val="0"/>
              <a:satOff val="0"/>
              <a:lumOff val="0"/>
              <a:alphaOff val="0"/>
            </a:schemeClr>
          </a:solidFill>
          <a:ln>
            <a:solidFill>
              <a:schemeClr val="accent1">
                <a:shade val="80000"/>
                <a:hueOff val="0"/>
                <a:satOff val="0"/>
                <a:lumOff val="0"/>
                <a:alphaOff val="0"/>
              </a:schemeClr>
            </a:solidFill>
            <a:round/>
          </a:ln>
          <a:effectLst>
            <a:outerShdw blurRad="40000" dir="5400000" dist="20000" rotWithShape="0">
              <a:srgbClr val="000000">
                <a:alpha val="38000"/>
              </a:srgbClr>
            </a:outerShdw>
          </a:effectLst>
        </p:spPr>
        <p:style>
          <a:lnRef idx="3"/>
          <a:fillRef idx="0"/>
          <a:effectRef idx="1"/>
          <a:fontRef idx="minor"/>
        </p:style>
        <p:txBody>
          <a:bodyPr lIns="17640" rIns="17640" tIns="17640" bIns="17640" anchor="ctr"/>
          <a:p>
            <a:pPr algn="ctr">
              <a:lnSpc>
                <a:spcPct val="90000"/>
              </a:lnSpc>
            </a:pPr>
            <a:r>
              <a:rPr b="1" lang="de-DE" sz="1400" spc="-1" strike="noStrike">
                <a:solidFill>
                  <a:srgbClr val="000000"/>
                </a:solidFill>
                <a:uFill>
                  <a:solidFill>
                    <a:srgbClr val="ffffff"/>
                  </a:solidFill>
                </a:uFill>
                <a:latin typeface="Calibri"/>
              </a:rPr>
              <a:t>(Value)</a:t>
            </a:r>
            <a:endParaRPr b="0" lang="de-DE" sz="1800" spc="-1" strike="noStrike">
              <a:solidFill>
                <a:srgbClr val="000000"/>
              </a:solidFill>
              <a:uFill>
                <a:solidFill>
                  <a:srgbClr val="ffffff"/>
                </a:solidFill>
              </a:uFill>
              <a:latin typeface="Arial"/>
            </a:endParaRPr>
          </a:p>
          <a:p>
            <a:pPr algn="ctr">
              <a:lnSpc>
                <a:spcPct val="90000"/>
              </a:lnSpc>
            </a:pPr>
            <a:r>
              <a:rPr b="1" lang="de-DE" sz="1400" spc="-1" strike="noStrike">
                <a:solidFill>
                  <a:srgbClr val="000000"/>
                </a:solidFill>
                <a:uFill>
                  <a:solidFill>
                    <a:srgbClr val="ffffff"/>
                  </a:solidFill>
                </a:uFill>
                <a:latin typeface="Calibri"/>
              </a:rPr>
              <a:t>Mehrwert</a:t>
            </a:r>
            <a:endParaRPr b="0" lang="de-DE" sz="1800" spc="-1" strike="noStrike">
              <a:solidFill>
                <a:srgbClr val="000000"/>
              </a:solidFill>
              <a:uFill>
                <a:solidFill>
                  <a:srgbClr val="ffffff"/>
                </a:solidFill>
              </a:uFill>
              <a:latin typeface="Arial"/>
            </a:endParaRPr>
          </a:p>
        </p:txBody>
      </p:sp>
      <p:sp>
        <p:nvSpPr>
          <p:cNvPr id="185" name="CustomShape 11"/>
          <p:cNvSpPr/>
          <p:nvPr/>
        </p:nvSpPr>
        <p:spPr>
          <a:xfrm>
            <a:off x="577800" y="5729400"/>
            <a:ext cx="2533320" cy="516600"/>
          </a:xfrm>
          <a:prstGeom prst="rect">
            <a:avLst/>
          </a:prstGeom>
          <a:noFill/>
          <a:ln w="9360">
            <a:noFill/>
          </a:ln>
        </p:spPr>
        <p:style>
          <a:lnRef idx="0"/>
          <a:fillRef idx="0"/>
          <a:effectRef idx="0"/>
          <a:fontRef idx="minor"/>
        </p:style>
        <p:txBody>
          <a:bodyPr lIns="90000" rIns="90000" tIns="45000" bIns="45000"/>
          <a:p>
            <a:pPr algn="ctr">
              <a:lnSpc>
                <a:spcPct val="100000"/>
              </a:lnSpc>
            </a:pPr>
            <a:r>
              <a:rPr b="0" lang="de-DE" sz="1400" spc="-1" strike="noStrike">
                <a:solidFill>
                  <a:srgbClr val="000000"/>
                </a:solidFill>
                <a:uFill>
                  <a:solidFill>
                    <a:srgbClr val="ffffff"/>
                  </a:solidFill>
                </a:uFill>
                <a:latin typeface="Calibri"/>
              </a:rPr>
              <a:t>Was ist der </a:t>
            </a:r>
            <a:r>
              <a:rPr b="1" lang="de-DE" sz="1400" spc="-1" strike="noStrike">
                <a:solidFill>
                  <a:srgbClr val="000000"/>
                </a:solidFill>
                <a:uFill>
                  <a:solidFill>
                    <a:srgbClr val="ffffff"/>
                  </a:solidFill>
                </a:uFill>
                <a:latin typeface="Calibri"/>
              </a:rPr>
              <a:t>wesentliche Zweck</a:t>
            </a:r>
            <a:r>
              <a:rPr b="0" lang="de-DE" sz="1400" spc="-1" strike="noStrike">
                <a:solidFill>
                  <a:srgbClr val="000000"/>
                </a:solidFill>
                <a:uFill>
                  <a:solidFill>
                    <a:srgbClr val="ffffff"/>
                  </a:solidFill>
                </a:uFill>
                <a:latin typeface="Calibri"/>
              </a:rPr>
              <a:t> des Service?</a:t>
            </a:r>
            <a:endParaRPr b="0" lang="de-DE" sz="1800" spc="-1" strike="noStrike">
              <a:solidFill>
                <a:srgbClr val="000000"/>
              </a:solidFill>
              <a:uFill>
                <a:solidFill>
                  <a:srgbClr val="ffffff"/>
                </a:solidFill>
              </a:uFill>
              <a:latin typeface="Arial"/>
            </a:endParaRPr>
          </a:p>
        </p:txBody>
      </p:sp>
      <p:sp>
        <p:nvSpPr>
          <p:cNvPr id="186" name="CustomShape 12"/>
          <p:cNvSpPr/>
          <p:nvPr/>
        </p:nvSpPr>
        <p:spPr>
          <a:xfrm>
            <a:off x="3243240" y="5729400"/>
            <a:ext cx="2895840" cy="942840"/>
          </a:xfrm>
          <a:prstGeom prst="rect">
            <a:avLst/>
          </a:prstGeom>
          <a:noFill/>
          <a:ln w="9360">
            <a:noFill/>
          </a:ln>
        </p:spPr>
        <p:style>
          <a:lnRef idx="0"/>
          <a:fillRef idx="0"/>
          <a:effectRef idx="0"/>
          <a:fontRef idx="minor"/>
        </p:style>
        <p:txBody>
          <a:bodyPr lIns="90000" rIns="90000" tIns="45000" bIns="45000"/>
          <a:p>
            <a:pPr algn="ctr">
              <a:lnSpc>
                <a:spcPct val="100000"/>
              </a:lnSpc>
            </a:pPr>
            <a:r>
              <a:rPr b="0" lang="de-DE" sz="1400" spc="-1" strike="noStrike">
                <a:solidFill>
                  <a:srgbClr val="000000"/>
                </a:solidFill>
                <a:uFill>
                  <a:solidFill>
                    <a:srgbClr val="ffffff"/>
                  </a:solidFill>
                </a:uFill>
                <a:latin typeface="Calibri"/>
              </a:rPr>
              <a:t>Welche zusätzlichen Faktoren haben Einfluss auf die Wahrnehmung der </a:t>
            </a:r>
            <a:r>
              <a:rPr b="1" lang="de-DE" sz="1400" spc="-1" strike="noStrike">
                <a:solidFill>
                  <a:srgbClr val="000000"/>
                </a:solidFill>
                <a:uFill>
                  <a:solidFill>
                    <a:srgbClr val="ffffff"/>
                  </a:solidFill>
                </a:uFill>
                <a:latin typeface="Calibri"/>
              </a:rPr>
              <a:t>Service-Qualität und -Leistung </a:t>
            </a:r>
            <a:r>
              <a:rPr b="0" lang="de-DE" sz="1400" spc="-1" strike="noStrike">
                <a:solidFill>
                  <a:srgbClr val="000000"/>
                </a:solidFill>
                <a:uFill>
                  <a:solidFill>
                    <a:srgbClr val="ffffff"/>
                  </a:solidFill>
                </a:uFill>
                <a:latin typeface="Calibri"/>
              </a:rPr>
              <a:t>durch den Kunden?</a:t>
            </a:r>
            <a:endParaRPr b="0" lang="de-DE" sz="1800" spc="-1" strike="noStrike">
              <a:solidFill>
                <a:srgbClr val="000000"/>
              </a:solidFill>
              <a:uFill>
                <a:solidFill>
                  <a:srgbClr val="ffffff"/>
                </a:solidFill>
              </a:uFill>
              <a:latin typeface="Arial"/>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SPM: Fortlaufende Prozessaktivitäten</a:t>
            </a:r>
            <a:endParaRPr b="0" lang="en-US" sz="1800" spc="-1" strike="noStrike">
              <a:solidFill>
                <a:srgbClr val="000000"/>
              </a:solidFill>
              <a:uFill>
                <a:solidFill>
                  <a:srgbClr val="ffffff"/>
                </a:solidFill>
              </a:uFill>
              <a:latin typeface="Calibri"/>
            </a:endParaRPr>
          </a:p>
        </p:txBody>
      </p:sp>
      <p:sp>
        <p:nvSpPr>
          <p:cNvPr id="620" name="TextShape 2"/>
          <p:cNvSpPr txBox="1"/>
          <p:nvPr/>
        </p:nvSpPr>
        <p:spPr>
          <a:xfrm>
            <a:off x="457200" y="1696680"/>
            <a:ext cx="86864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Verwaltung und Pflege des Service Portfolios</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Hinzufügen eines Service zum Service Portfolio</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Ändern eines Service im Service Portfolio</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Außerbetriebnahme eines Service aus dem Service Portfolio</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Verwaltung von Design &amp; Transition neuer oder geänderter Services</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Erstellung und Freigabe von Design &amp; Transition Paketen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Aktualisierung von Design &amp; Transition Paketen</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Verwaltung der organisatorischen Infrastruktur zur Service-Erbringung</a:t>
            </a:r>
            <a:endParaRPr b="0" lang="en-US" sz="2800" spc="-1" strike="noStrike">
              <a:solidFill>
                <a:srgbClr val="000000"/>
              </a:solidFill>
              <a:uFill>
                <a:solidFill>
                  <a:srgbClr val="ffffff"/>
                </a:solidFill>
              </a:uFill>
              <a:latin typeface="Calibri"/>
            </a:endParaRPr>
          </a:p>
        </p:txBody>
      </p:sp>
      <p:sp>
        <p:nvSpPr>
          <p:cNvPr id="621" name="TextShape 3"/>
          <p:cNvSpPr txBox="1"/>
          <p:nvPr/>
        </p:nvSpPr>
        <p:spPr>
          <a:xfrm>
            <a:off x="6553080" y="6430680"/>
            <a:ext cx="2133360" cy="364680"/>
          </a:xfrm>
          <a:prstGeom prst="rect">
            <a:avLst/>
          </a:prstGeom>
          <a:noFill/>
          <a:ln>
            <a:noFill/>
          </a:ln>
        </p:spPr>
        <p:txBody>
          <a:bodyPr anchor="ctr"/>
          <a:p>
            <a:pPr algn="r">
              <a:lnSpc>
                <a:spcPct val="100000"/>
              </a:lnSpc>
            </a:pPr>
            <a:fld id="{CD3E9BF8-D963-482C-BEB0-8D1A2FC8ADE0}"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SPM: Rollen und Verantwortlichkeiten</a:t>
            </a:r>
            <a:endParaRPr b="0" lang="en-US" sz="1800" spc="-1" strike="noStrike">
              <a:solidFill>
                <a:srgbClr val="000000"/>
              </a:solidFill>
              <a:uFill>
                <a:solidFill>
                  <a:srgbClr val="ffffff"/>
                </a:solidFill>
              </a:uFill>
              <a:latin typeface="Calibri"/>
            </a:endParaRPr>
          </a:p>
        </p:txBody>
      </p:sp>
      <p:graphicFrame>
        <p:nvGraphicFramePr>
          <p:cNvPr id="623" name="Table 2"/>
          <p:cNvGraphicFramePr/>
          <p:nvPr/>
        </p:nvGraphicFramePr>
        <p:xfrm>
          <a:off x="457200" y="1697040"/>
          <a:ext cx="8229240" cy="1112040"/>
        </p:xfrm>
        <a:graphic>
          <a:graphicData uri="http://schemas.openxmlformats.org/drawingml/2006/table">
            <a:tbl>
              <a:tblPr/>
              <a:tblGrid>
                <a:gridCol w="1807200"/>
                <a:gridCol w="4093200"/>
                <a:gridCol w="2328840"/>
              </a:tblGrid>
              <a:tr h="546120">
                <a:tc>
                  <a:txBody>
                    <a:bodyPr/>
                    <a:p>
                      <a:pPr>
                        <a:lnSpc>
                          <a:spcPct val="100000"/>
                        </a:lnSpc>
                      </a:pPr>
                      <a:r>
                        <a:rPr b="1" lang="de-DE" sz="1800" spc="-1" strike="noStrike">
                          <a:solidFill>
                            <a:srgbClr val="ffffff"/>
                          </a:solidFill>
                          <a:uFill>
                            <a:solidFill>
                              <a:srgbClr val="ffffff"/>
                            </a:solidFill>
                          </a:uFill>
                          <a:latin typeface="Calibri"/>
                        </a:rPr>
                        <a:t>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Aufgaben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Ca. Anzahl Personen mit dieser 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695520">
                <a:tc>
                  <a:txBody>
                    <a:bodyPr/>
                    <a:p>
                      <a:pPr>
                        <a:lnSpc>
                          <a:spcPct val="100000"/>
                        </a:lnSpc>
                      </a:pPr>
                      <a:r>
                        <a:rPr b="0" lang="de-DE" sz="1600" spc="-1" strike="noStrike">
                          <a:solidFill>
                            <a:srgbClr val="000000"/>
                          </a:solidFill>
                          <a:uFill>
                            <a:solidFill>
                              <a:srgbClr val="ffffff"/>
                            </a:solidFill>
                          </a:uFill>
                          <a:latin typeface="Calibri"/>
                        </a:rPr>
                        <a:t>Prozess-Owner SPM</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i="1" lang="de-DE" sz="1600" spc="-1" strike="noStrike">
                          <a:solidFill>
                            <a:srgbClr val="000000"/>
                          </a:solidFill>
                          <a:uFill>
                            <a:solidFill>
                              <a:srgbClr val="ffffff"/>
                            </a:solidFill>
                          </a:uFill>
                          <a:latin typeface="Calibri"/>
                        </a:rPr>
                        <a:t>Allg. Aufgaben eines Prozess-Owners im Kontext SPM </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nur 1</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2305440">
                <a:tc>
                  <a:txBody>
                    <a:bodyPr/>
                    <a:p>
                      <a:pPr>
                        <a:lnSpc>
                          <a:spcPct val="100000"/>
                        </a:lnSpc>
                      </a:pPr>
                      <a:r>
                        <a:rPr b="0" lang="de-DE" sz="1600" spc="-1" strike="noStrike">
                          <a:solidFill>
                            <a:srgbClr val="000000"/>
                          </a:solidFill>
                          <a:uFill>
                            <a:solidFill>
                              <a:srgbClr val="ffffff"/>
                            </a:solidFill>
                          </a:uFill>
                          <a:latin typeface="Calibri"/>
                        </a:rPr>
                        <a:t>Prozessmanager SPM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i="1" lang="de-DE" sz="1600" spc="-1" strike="noStrike">
                          <a:solidFill>
                            <a:srgbClr val="000000"/>
                          </a:solidFill>
                          <a:uFill>
                            <a:solidFill>
                              <a:srgbClr val="ffffff"/>
                            </a:solidFill>
                          </a:uFill>
                          <a:latin typeface="Calibri"/>
                        </a:rPr>
                        <a:t>Allg. Aufgaben eines Prozessmanagers und:</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Pflege des Service Portfolios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Verwaltung von Aktualisierungen am Service Portfolio</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Regelmäßige Überprüfung des Service Portfolios in geplanten Abständen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Sicherstellung, dass neue oder geänderte Services gemäß dem SPM Prozess geplant und entworfen werden und das entsprechende Design &amp; Transition Pakete erstellt und gepflegt werden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nur 1</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624" name="TextShape 3"/>
          <p:cNvSpPr txBox="1"/>
          <p:nvPr/>
        </p:nvSpPr>
        <p:spPr>
          <a:xfrm>
            <a:off x="6553080" y="6430680"/>
            <a:ext cx="2133360" cy="364680"/>
          </a:xfrm>
          <a:prstGeom prst="rect">
            <a:avLst/>
          </a:prstGeom>
          <a:noFill/>
          <a:ln>
            <a:noFill/>
          </a:ln>
        </p:spPr>
        <p:txBody>
          <a:bodyPr anchor="ctr"/>
          <a:p>
            <a:pPr algn="r">
              <a:lnSpc>
                <a:spcPct val="100000"/>
              </a:lnSpc>
            </a:pPr>
            <a:fld id="{C56424CE-DA3D-4F44-951F-EAF8164245E1}"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5"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SPM: Kritische Erfolgsfaktoren &amp; KPIs</a:t>
            </a:r>
            <a:endParaRPr b="0" lang="en-US" sz="1800" spc="-1" strike="noStrike">
              <a:solidFill>
                <a:srgbClr val="000000"/>
              </a:solidFill>
              <a:uFill>
                <a:solidFill>
                  <a:srgbClr val="ffffff"/>
                </a:solidFill>
              </a:uFill>
              <a:latin typeface="Calibri"/>
            </a:endParaRPr>
          </a:p>
        </p:txBody>
      </p:sp>
      <p:graphicFrame>
        <p:nvGraphicFramePr>
          <p:cNvPr id="626" name="Table 2"/>
          <p:cNvGraphicFramePr/>
          <p:nvPr/>
        </p:nvGraphicFramePr>
        <p:xfrm>
          <a:off x="457200" y="1697040"/>
          <a:ext cx="8229240" cy="148284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Kritische Erfolgsfaktoren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Key Performance Indicators (KPIs)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896760">
                <a:tc>
                  <a:txBody>
                    <a:bodyPr/>
                    <a:p>
                      <a:pPr>
                        <a:lnSpc>
                          <a:spcPct val="100000"/>
                        </a:lnSpc>
                      </a:pPr>
                      <a:r>
                        <a:rPr b="0" lang="de-DE" sz="1600" spc="-1" strike="noStrike">
                          <a:solidFill>
                            <a:srgbClr val="000000"/>
                          </a:solidFill>
                          <a:uFill>
                            <a:solidFill>
                              <a:srgbClr val="ffffff"/>
                            </a:solidFill>
                          </a:uFill>
                          <a:latin typeface="Calibri"/>
                        </a:rPr>
                        <a:t>Jeder bereitgestellt Service ist im Service Portfolio abgebildet</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Insgesamte Anzahl der Services I mService Portfolio</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Anteil der Services in Prozent, die nicht im Service Portfolio abgedeckt sind</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494280">
                <a:tc>
                  <a:txBody>
                    <a:bodyPr/>
                    <a:p>
                      <a:pPr>
                        <a:lnSpc>
                          <a:spcPct val="100000"/>
                        </a:lnSpc>
                      </a:pPr>
                      <a:r>
                        <a:rPr b="0" lang="de-DE" sz="1600" spc="-1" strike="noStrike">
                          <a:solidFill>
                            <a:srgbClr val="000000"/>
                          </a:solidFill>
                          <a:uFill>
                            <a:solidFill>
                              <a:srgbClr val="ffffff"/>
                            </a:solidFill>
                          </a:uFill>
                          <a:latin typeface="Calibri"/>
                        </a:rPr>
                        <a:t>Das Service Portfolio ist aktuell und gut gepflegt</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Häufigkeit der Service Portfolio Reviews oder der Änderungen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494280">
                <a:tc>
                  <a:txBody>
                    <a:bodyPr/>
                    <a:p>
                      <a:pPr>
                        <a:lnSpc>
                          <a:spcPct val="100000"/>
                        </a:lnSpc>
                      </a:pPr>
                      <a:r>
                        <a:rPr b="0" lang="de-DE" sz="1600" spc="-1" strike="noStrike">
                          <a:solidFill>
                            <a:srgbClr val="000000"/>
                          </a:solidFill>
                          <a:uFill>
                            <a:solidFill>
                              <a:srgbClr val="ffffff"/>
                            </a:solidFill>
                          </a:uFill>
                          <a:latin typeface="Calibri"/>
                        </a:rPr>
                        <a:t>Für jeden neuen oder geänderten Service wird ein Design &amp; Transition Paket (SDTP) erstellt</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Anzahl dokumentierter SDTPs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627" name="TextShape 3"/>
          <p:cNvSpPr txBox="1"/>
          <p:nvPr/>
        </p:nvSpPr>
        <p:spPr>
          <a:xfrm>
            <a:off x="6553080" y="6430680"/>
            <a:ext cx="2133360" cy="364680"/>
          </a:xfrm>
          <a:prstGeom prst="rect">
            <a:avLst/>
          </a:prstGeom>
          <a:noFill/>
          <a:ln>
            <a:noFill/>
          </a:ln>
        </p:spPr>
        <p:txBody>
          <a:bodyPr anchor="ctr"/>
          <a:p>
            <a:pPr algn="r">
              <a:lnSpc>
                <a:spcPct val="100000"/>
              </a:lnSpc>
            </a:pPr>
            <a:fld id="{10AFE178-4279-4FC9-9648-823E7860F3BD}"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c0504d"/>
                </a:solidFill>
                <a:uFill>
                  <a:solidFill>
                    <a:srgbClr val="ffffff"/>
                  </a:solidFill>
                </a:uFill>
                <a:latin typeface="Calibri"/>
              </a:rPr>
              <a:t>Einfaches Anwendungsbeispiel</a:t>
            </a:r>
            <a:endParaRPr b="0" lang="en-US" sz="1800" spc="-1" strike="noStrike">
              <a:solidFill>
                <a:srgbClr val="000000"/>
              </a:solidFill>
              <a:uFill>
                <a:solidFill>
                  <a:srgbClr val="ffffff"/>
                </a:solidFill>
              </a:uFill>
              <a:latin typeface="Calibri"/>
            </a:endParaRPr>
          </a:p>
        </p:txBody>
      </p:sp>
      <p:sp>
        <p:nvSpPr>
          <p:cNvPr id="629"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u="sng">
                <a:solidFill>
                  <a:srgbClr val="000000"/>
                </a:solidFill>
                <a:uFill>
                  <a:solidFill>
                    <a:srgbClr val="ffffff"/>
                  </a:solidFill>
                </a:uFill>
                <a:latin typeface="Calibri"/>
              </a:rPr>
              <a:t>Beschreibe das typische Service Portfolio eines Pizza Lieferservices!</a:t>
            </a: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Was sind die angebotenen Kern-Services?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Was sind mögliche verbessernde Service-Komponenten?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Was sind typische ermöglichende Service-Komponenten?</a:t>
            </a:r>
            <a:endParaRPr b="0" lang="en-US" sz="2000" spc="-1" strike="noStrike">
              <a:solidFill>
                <a:srgbClr val="000000"/>
              </a:solidFill>
              <a:uFill>
                <a:solidFill>
                  <a:srgbClr val="ffffff"/>
                </a:solidFill>
              </a:uFill>
              <a:latin typeface="Calibri"/>
            </a:endParaRPr>
          </a:p>
        </p:txBody>
      </p:sp>
      <p:sp>
        <p:nvSpPr>
          <p:cNvPr id="630" name="TextShape 3"/>
          <p:cNvSpPr txBox="1"/>
          <p:nvPr/>
        </p:nvSpPr>
        <p:spPr>
          <a:xfrm>
            <a:off x="6553080" y="6430680"/>
            <a:ext cx="2133360" cy="364680"/>
          </a:xfrm>
          <a:prstGeom prst="rect">
            <a:avLst/>
          </a:prstGeom>
          <a:noFill/>
          <a:ln>
            <a:noFill/>
          </a:ln>
        </p:spPr>
        <p:txBody>
          <a:bodyPr anchor="ctr"/>
          <a:p>
            <a:pPr algn="r">
              <a:lnSpc>
                <a:spcPct val="100000"/>
              </a:lnSpc>
            </a:pPr>
            <a:fld id="{3AD4BEAA-0090-435C-BFD3-8F32903D5B20}"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631" name="Picture 2" descr=""/>
          <p:cNvPicPr/>
          <p:nvPr/>
        </p:nvPicPr>
        <p:blipFill>
          <a:blip r:embed="rId1"/>
          <a:stretch/>
        </p:blipFill>
        <p:spPr>
          <a:xfrm>
            <a:off x="3602520" y="2542680"/>
            <a:ext cx="1809360" cy="1432440"/>
          </a:xfrm>
          <a:prstGeom prst="rect">
            <a:avLst/>
          </a:prstGeom>
          <a:ln>
            <a:noFill/>
          </a:ln>
        </p:spPr>
      </p:pic>
    </p:spTree>
  </p:cSld>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Übersicht</a:t>
            </a:r>
            <a:endParaRPr b="0" lang="en-US" sz="1800" spc="-1" strike="noStrike">
              <a:solidFill>
                <a:srgbClr val="000000"/>
              </a:solidFill>
              <a:uFill>
                <a:solidFill>
                  <a:srgbClr val="ffffff"/>
                </a:solidFill>
              </a:uFill>
              <a:latin typeface="Calibri"/>
            </a:endParaRPr>
          </a:p>
        </p:txBody>
      </p:sp>
      <p:sp>
        <p:nvSpPr>
          <p:cNvPr id="633" name="TextShape 2"/>
          <p:cNvSpPr txBox="1"/>
          <p:nvPr/>
        </p:nvSpPr>
        <p:spPr>
          <a:xfrm>
            <a:off x="457200" y="1696680"/>
            <a:ext cx="839988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Portfolio Management (SPM)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lang="en-US" sz="2800" spc="-1" strike="noStrike">
                <a:solidFill>
                  <a:srgbClr val="000000"/>
                </a:solidFill>
                <a:uFill>
                  <a:solidFill>
                    <a:srgbClr val="ffffff"/>
                  </a:solidFill>
                </a:uFill>
                <a:latin typeface="Calibri"/>
              </a:rPr>
              <a:t>Service Level Management (SLM)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Reporting Management (SRM)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Availability &amp; Continuity Management (SACM)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Capacity Management (CAPM)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Information Security Management (ISM)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Customer Relationship Management (CRM)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Supplier Relationship Management (SUPPM)</a:t>
            </a:r>
            <a:endParaRPr b="0" lang="en-US" sz="2800" spc="-1" strike="noStrike">
              <a:solidFill>
                <a:srgbClr val="000000"/>
              </a:solidFill>
              <a:uFill>
                <a:solidFill>
                  <a:srgbClr val="ffffff"/>
                </a:solidFill>
              </a:uFill>
              <a:latin typeface="Calibri"/>
            </a:endParaRPr>
          </a:p>
        </p:txBody>
      </p:sp>
      <p:sp>
        <p:nvSpPr>
          <p:cNvPr id="634" name="TextShape 3"/>
          <p:cNvSpPr txBox="1"/>
          <p:nvPr/>
        </p:nvSpPr>
        <p:spPr>
          <a:xfrm>
            <a:off x="6553080" y="6430680"/>
            <a:ext cx="2133360" cy="364680"/>
          </a:xfrm>
          <a:prstGeom prst="rect">
            <a:avLst/>
          </a:prstGeom>
          <a:noFill/>
          <a:ln>
            <a:noFill/>
          </a:ln>
        </p:spPr>
        <p:txBody>
          <a:bodyPr anchor="ctr"/>
          <a:p>
            <a:pPr algn="r">
              <a:lnSpc>
                <a:spcPct val="100000"/>
              </a:lnSpc>
            </a:pPr>
            <a:fld id="{E6B6A989-EAB8-4769-B66F-34710D0B00D9}"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5"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Service Level Management (SLM)</a:t>
            </a:r>
            <a:endParaRPr b="0" lang="en-US" sz="1800" spc="-1" strike="noStrike">
              <a:solidFill>
                <a:srgbClr val="000000"/>
              </a:solidFill>
              <a:uFill>
                <a:solidFill>
                  <a:srgbClr val="ffffff"/>
                </a:solidFill>
              </a:uFill>
              <a:latin typeface="Calibri"/>
            </a:endParaRPr>
          </a:p>
        </p:txBody>
      </p:sp>
      <p:sp>
        <p:nvSpPr>
          <p:cNvPr id="636" name="TextShape 2"/>
          <p:cNvSpPr txBox="1"/>
          <p:nvPr/>
        </p:nvSpPr>
        <p:spPr>
          <a:xfrm>
            <a:off x="6553080" y="6430680"/>
            <a:ext cx="2133360" cy="364680"/>
          </a:xfrm>
          <a:prstGeom prst="rect">
            <a:avLst/>
          </a:prstGeom>
          <a:noFill/>
          <a:ln>
            <a:noFill/>
          </a:ln>
        </p:spPr>
        <p:txBody>
          <a:bodyPr anchor="ctr"/>
          <a:p>
            <a:pPr algn="r">
              <a:lnSpc>
                <a:spcPct val="100000"/>
              </a:lnSpc>
            </a:pPr>
            <a:fld id="{24855E51-37F0-4108-B3E5-21794AB998E6}"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637"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638"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639"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Zielsetzung</a:t>
            </a:r>
            <a:endParaRPr b="0" lang="de-DE" sz="1800" spc="-1" strike="noStrike">
              <a:solidFill>
                <a:srgbClr val="000000"/>
              </a:solidFill>
              <a:uFill>
                <a:solidFill>
                  <a:srgbClr val="ffffff"/>
                </a:solidFill>
              </a:uFill>
              <a:latin typeface="Arial"/>
            </a:endParaRPr>
          </a:p>
        </p:txBody>
      </p:sp>
      <p:sp>
        <p:nvSpPr>
          <p:cNvPr id="640" name="CustomShape 6"/>
          <p:cNvSpPr/>
          <p:nvPr/>
        </p:nvSpPr>
        <p:spPr>
          <a:xfrm>
            <a:off x="1445760" y="4448520"/>
            <a:ext cx="6326280" cy="1063800"/>
          </a:xfrm>
          <a:prstGeom prst="rect">
            <a:avLst/>
          </a:prstGeom>
          <a:noFill/>
          <a:ln>
            <a:noFill/>
          </a:ln>
        </p:spPr>
        <p:style>
          <a:lnRef idx="0"/>
          <a:fillRef idx="0"/>
          <a:effectRef idx="0"/>
          <a:fontRef idx="minor"/>
        </p:style>
        <p:txBody>
          <a:bodyPr lIns="90000" rIns="90000" tIns="45000" bIns="45000"/>
          <a:p>
            <a:pPr>
              <a:lnSpc>
                <a:spcPct val="100000"/>
              </a:lnSpc>
            </a:pPr>
            <a:r>
              <a:rPr b="0" lang="de-DE" sz="1600" spc="-1" strike="noStrike">
                <a:solidFill>
                  <a:srgbClr val="000000"/>
                </a:solidFill>
                <a:uFill>
                  <a:solidFill>
                    <a:srgbClr val="ffffff"/>
                  </a:solidFill>
                </a:uFill>
                <a:latin typeface="Calibri"/>
              </a:rPr>
              <a:t>Pflege eines Service Katalogs, Definition, Vereinbarung und Überwachung von Service Levels gemeinsam mit Kunden mithilfe zweckmäßige rService Level Agreements (SLAs) und unterstützende rOperational Level Agreements (OLAs) sowie Underpinning Agreements (UAs)</a:t>
            </a:r>
            <a:endParaRPr b="0" lang="de-DE" sz="1800" spc="-1" strike="noStrike">
              <a:solidFill>
                <a:srgbClr val="000000"/>
              </a:solidFill>
              <a:uFill>
                <a:solidFill>
                  <a:srgbClr val="ffffff"/>
                </a:solidFill>
              </a:uFill>
              <a:latin typeface="Arial"/>
            </a:endParaRPr>
          </a:p>
        </p:txBody>
      </p:sp>
    </p:spTree>
  </p:cSld>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1"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SLM: Wichtige Begriffe &amp; Konzepte</a:t>
            </a:r>
            <a:endParaRPr b="0" lang="en-US" sz="1800" spc="-1" strike="noStrike">
              <a:solidFill>
                <a:srgbClr val="000000"/>
              </a:solidFill>
              <a:uFill>
                <a:solidFill>
                  <a:srgbClr val="ffffff"/>
                </a:solidFill>
              </a:uFill>
              <a:latin typeface="Calibri"/>
            </a:endParaRPr>
          </a:p>
        </p:txBody>
      </p:sp>
      <p:sp>
        <p:nvSpPr>
          <p:cNvPr id="642"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643" name="TextShape 3"/>
          <p:cNvSpPr txBox="1"/>
          <p:nvPr/>
        </p:nvSpPr>
        <p:spPr>
          <a:xfrm>
            <a:off x="6553080" y="6430680"/>
            <a:ext cx="2133360" cy="364680"/>
          </a:xfrm>
          <a:prstGeom prst="rect">
            <a:avLst/>
          </a:prstGeom>
          <a:noFill/>
          <a:ln>
            <a:noFill/>
          </a:ln>
        </p:spPr>
        <p:txBody>
          <a:bodyPr anchor="ctr"/>
          <a:p>
            <a:pPr algn="r">
              <a:lnSpc>
                <a:spcPct val="100000"/>
              </a:lnSpc>
            </a:pPr>
            <a:fld id="{74CE9F77-D3E9-4464-96C6-B8A38AAF9BF7}"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644" name="Table 4"/>
          <p:cNvGraphicFramePr/>
          <p:nvPr/>
        </p:nvGraphicFramePr>
        <p:xfrm>
          <a:off x="457200" y="1696680"/>
          <a:ext cx="8229240" cy="1494360"/>
        </p:xfrm>
        <a:graphic>
          <a:graphicData uri="http://schemas.openxmlformats.org/drawingml/2006/table">
            <a:tbl>
              <a:tblPr/>
              <a:tblGrid>
                <a:gridCol w="8229600"/>
              </a:tblGrid>
              <a:tr h="23760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256760">
                <a:tc>
                  <a:txBody>
                    <a:bodyPr lIns="68400" rIns="68400" tIns="0" bIns="0"/>
                    <a:p>
                      <a:pPr>
                        <a:lnSpc>
                          <a:spcPct val="100000"/>
                        </a:lnSpc>
                      </a:pPr>
                      <a:r>
                        <a:rPr b="0" lang="de-DE" sz="2000" spc="-1" strike="noStrike">
                          <a:solidFill>
                            <a:srgbClr val="000000"/>
                          </a:solidFill>
                          <a:uFill>
                            <a:solidFill>
                              <a:srgbClr val="ffffff"/>
                            </a:solidFill>
                          </a:uFill>
                          <a:latin typeface="Calibri"/>
                        </a:rPr>
                        <a:t>Service Level Agreement (SLA):</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Dokumentierte Vereinbarung zwischen einem Kunden und einem </a:t>
                      </a:r>
                      <a:r>
                        <a:rPr b="0" i="1" lang="de-DE" sz="1800" spc="-1" strike="noStrike">
                          <a:solidFill>
                            <a:srgbClr val="000000"/>
                          </a:solidFill>
                          <a:uFill>
                            <a:solidFill>
                              <a:srgbClr val="ffffff"/>
                            </a:solidFill>
                          </a:uFill>
                          <a:latin typeface="Calibri"/>
                        </a:rPr>
                        <a:t>Service-Provider</a:t>
                      </a:r>
                      <a:r>
                        <a:rPr b="0" lang="de-DE" sz="1800" spc="-1" strike="noStrike">
                          <a:solidFill>
                            <a:srgbClr val="000000"/>
                          </a:solidFill>
                          <a:uFill>
                            <a:solidFill>
                              <a:srgbClr val="ffffff"/>
                            </a:solidFill>
                          </a:uFill>
                          <a:latin typeface="Calibri"/>
                        </a:rPr>
                        <a:t>, die den zu erbringenden </a:t>
                      </a:r>
                      <a:r>
                        <a:rPr b="0" i="1" lang="de-DE" sz="1800" spc="-1" strike="noStrike">
                          <a:solidFill>
                            <a:srgbClr val="000000"/>
                          </a:solidFill>
                          <a:uFill>
                            <a:solidFill>
                              <a:srgbClr val="ffffff"/>
                            </a:solidFill>
                          </a:uFill>
                          <a:latin typeface="Calibri"/>
                        </a:rPr>
                        <a:t>Service</a:t>
                      </a:r>
                      <a:r>
                        <a:rPr b="0" lang="de-DE" sz="1800" spc="-1" strike="noStrike">
                          <a:solidFill>
                            <a:srgbClr val="000000"/>
                          </a:solidFill>
                          <a:uFill>
                            <a:solidFill>
                              <a:srgbClr val="ffffff"/>
                            </a:solidFill>
                          </a:uFill>
                          <a:latin typeface="Calibri"/>
                        </a:rPr>
                        <a:t> und die </a:t>
                      </a:r>
                      <a:r>
                        <a:rPr b="0" i="1" lang="de-DE" sz="1800" spc="-1" strike="noStrike">
                          <a:solidFill>
                            <a:srgbClr val="000000"/>
                          </a:solidFill>
                          <a:uFill>
                            <a:solidFill>
                              <a:srgbClr val="ffffff"/>
                            </a:solidFill>
                          </a:uFill>
                          <a:latin typeface="Calibri"/>
                        </a:rPr>
                        <a:t>Serviceziele</a:t>
                      </a:r>
                      <a:r>
                        <a:rPr b="0" lang="de-DE" sz="1800" spc="-1" strike="noStrike">
                          <a:solidFill>
                            <a:srgbClr val="000000"/>
                          </a:solidFill>
                          <a:uFill>
                            <a:solidFill>
                              <a:srgbClr val="ffffff"/>
                            </a:solidFill>
                          </a:uFill>
                          <a:latin typeface="Calibri"/>
                        </a:rPr>
                        <a:t>, die der Bereitstellung des </a:t>
                      </a:r>
                      <a:r>
                        <a:rPr b="0" i="1" lang="de-DE" sz="1800" spc="-1" strike="noStrike">
                          <a:solidFill>
                            <a:srgbClr val="000000"/>
                          </a:solidFill>
                          <a:uFill>
                            <a:solidFill>
                              <a:srgbClr val="ffffff"/>
                            </a:solidFill>
                          </a:uFill>
                          <a:latin typeface="Calibri"/>
                        </a:rPr>
                        <a:t>Service</a:t>
                      </a:r>
                      <a:r>
                        <a:rPr b="0" lang="de-DE" sz="1800" spc="-1" strike="noStrike">
                          <a:solidFill>
                            <a:srgbClr val="000000"/>
                          </a:solidFill>
                          <a:uFill>
                            <a:solidFill>
                              <a:srgbClr val="ffffff"/>
                            </a:solidFill>
                          </a:uFill>
                          <a:latin typeface="Calibri"/>
                        </a:rPr>
                        <a:t> zugrunde gelegt werden, spezifiziert</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645" name="Table 5"/>
          <p:cNvGraphicFramePr/>
          <p:nvPr/>
        </p:nvGraphicFramePr>
        <p:xfrm>
          <a:off x="457200" y="3403080"/>
          <a:ext cx="8229240" cy="97128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794160">
                <a:tc>
                  <a:txBody>
                    <a:bodyPr lIns="68400" rIns="68400" tIns="0" bIns="0"/>
                    <a:p>
                      <a:pPr>
                        <a:lnSpc>
                          <a:spcPct val="100000"/>
                        </a:lnSpc>
                      </a:pPr>
                      <a:r>
                        <a:rPr b="0" lang="de-DE" sz="2000" spc="-1" strike="noStrike">
                          <a:solidFill>
                            <a:srgbClr val="000000"/>
                          </a:solidFill>
                          <a:uFill>
                            <a:solidFill>
                              <a:srgbClr val="ffffff"/>
                            </a:solidFill>
                          </a:uFill>
                          <a:latin typeface="Calibri"/>
                        </a:rPr>
                        <a:t>Servicekatalogue:</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An </a:t>
                      </a:r>
                      <a:r>
                        <a:rPr b="0" i="1" lang="de-DE" sz="1800" spc="-1" strike="noStrike">
                          <a:solidFill>
                            <a:srgbClr val="000000"/>
                          </a:solidFill>
                          <a:uFill>
                            <a:solidFill>
                              <a:srgbClr val="ffffff"/>
                            </a:solidFill>
                          </a:uFill>
                          <a:latin typeface="Calibri"/>
                        </a:rPr>
                        <a:t>Kunden</a:t>
                      </a:r>
                      <a:r>
                        <a:rPr b="0" lang="de-DE" sz="1800" spc="-1" strike="noStrike">
                          <a:solidFill>
                            <a:srgbClr val="000000"/>
                          </a:solidFill>
                          <a:uFill>
                            <a:solidFill>
                              <a:srgbClr val="ffffff"/>
                            </a:solidFill>
                          </a:uFill>
                          <a:latin typeface="Calibri"/>
                        </a:rPr>
                        <a:t> gerichtete Auflistung aller aktuell angebotenen </a:t>
                      </a:r>
                      <a:r>
                        <a:rPr b="0" i="1" lang="de-DE" sz="1800" spc="-1" strike="noStrike">
                          <a:solidFill>
                            <a:srgbClr val="000000"/>
                          </a:solidFill>
                          <a:uFill>
                            <a:solidFill>
                              <a:srgbClr val="ffffff"/>
                            </a:solidFill>
                          </a:uFill>
                          <a:latin typeface="Calibri"/>
                        </a:rPr>
                        <a:t>Services</a:t>
                      </a:r>
                      <a:r>
                        <a:rPr b="0" lang="de-DE" sz="1800" spc="-1" strike="noStrike">
                          <a:solidFill>
                            <a:srgbClr val="000000"/>
                          </a:solidFill>
                          <a:uFill>
                            <a:solidFill>
                              <a:srgbClr val="ffffff"/>
                            </a:solidFill>
                          </a:uFill>
                          <a:latin typeface="Calibri"/>
                        </a:rPr>
                        <a:t> zusammen mit relevanten Informationen über diese </a:t>
                      </a:r>
                      <a:r>
                        <a:rPr b="0" i="1" lang="de-DE" sz="1800" spc="-1" strike="noStrike">
                          <a:solidFill>
                            <a:srgbClr val="000000"/>
                          </a:solidFill>
                          <a:uFill>
                            <a:solidFill>
                              <a:srgbClr val="ffffff"/>
                            </a:solidFill>
                          </a:uFill>
                          <a:latin typeface="Calibri"/>
                        </a:rPr>
                        <a:t>Services</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646" name="Table 6"/>
          <p:cNvGraphicFramePr/>
          <p:nvPr/>
        </p:nvGraphicFramePr>
        <p:xfrm>
          <a:off x="457200" y="4685400"/>
          <a:ext cx="8229240" cy="97128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389240">
                <a:tc>
                  <a:txBody>
                    <a:bodyPr lIns="68400" rIns="68400" tIns="0" bIns="0"/>
                    <a:p>
                      <a:pPr>
                        <a:lnSpc>
                          <a:spcPct val="100000"/>
                        </a:lnSpc>
                      </a:pPr>
                      <a:r>
                        <a:rPr b="0" lang="de-DE" sz="2000" spc="-1" strike="noStrike">
                          <a:solidFill>
                            <a:srgbClr val="000000"/>
                          </a:solidFill>
                          <a:uFill>
                            <a:solidFill>
                              <a:srgbClr val="ffffff"/>
                            </a:solidFill>
                          </a:uFill>
                          <a:latin typeface="Calibri"/>
                        </a:rPr>
                        <a:t>Operational Level Agreement (OLA)</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Dokumentierte Vereinbarung zwischen einem </a:t>
                      </a:r>
                      <a:r>
                        <a:rPr b="0" i="1" lang="de-DE" sz="1800" spc="-1" strike="noStrike">
                          <a:solidFill>
                            <a:srgbClr val="000000"/>
                          </a:solidFill>
                          <a:uFill>
                            <a:solidFill>
                              <a:srgbClr val="ffffff"/>
                            </a:solidFill>
                          </a:uFill>
                          <a:latin typeface="Calibri"/>
                        </a:rPr>
                        <a:t>Service-Provider</a:t>
                      </a:r>
                      <a:r>
                        <a:rPr b="0" lang="de-DE" sz="1800" spc="-1" strike="noStrike">
                          <a:solidFill>
                            <a:srgbClr val="000000"/>
                          </a:solidFill>
                          <a:uFill>
                            <a:solidFill>
                              <a:srgbClr val="ffffff"/>
                            </a:solidFill>
                          </a:uFill>
                          <a:latin typeface="Calibri"/>
                        </a:rPr>
                        <a:t> und einem anderen Teil der Organisation des </a:t>
                      </a:r>
                      <a:r>
                        <a:rPr b="0" i="1" lang="de-DE" sz="1800" spc="-1" strike="noStrike">
                          <a:solidFill>
                            <a:srgbClr val="000000"/>
                          </a:solidFill>
                          <a:uFill>
                            <a:solidFill>
                              <a:srgbClr val="ffffff"/>
                            </a:solidFill>
                          </a:uFill>
                          <a:latin typeface="Calibri"/>
                        </a:rPr>
                        <a:t>Service-Providers</a:t>
                      </a:r>
                      <a:r>
                        <a:rPr b="0" lang="de-DE" sz="1800" spc="-1" strike="noStrike">
                          <a:solidFill>
                            <a:srgbClr val="000000"/>
                          </a:solidFill>
                          <a:uFill>
                            <a:solidFill>
                              <a:srgbClr val="ffffff"/>
                            </a:solidFill>
                          </a:uFill>
                          <a:latin typeface="Calibri"/>
                        </a:rPr>
                        <a:t> oder einem Föderationsmitglied über die Bereitstellung einer </a:t>
                      </a:r>
                      <a:r>
                        <a:rPr b="0" i="1" lang="de-DE" sz="1800" spc="-1" strike="noStrike">
                          <a:solidFill>
                            <a:srgbClr val="000000"/>
                          </a:solidFill>
                          <a:uFill>
                            <a:solidFill>
                              <a:srgbClr val="ffffff"/>
                            </a:solidFill>
                          </a:uFill>
                          <a:latin typeface="Calibri"/>
                        </a:rPr>
                        <a:t>Servicekomponente</a:t>
                      </a:r>
                      <a:r>
                        <a:rPr b="0" lang="de-DE" sz="1800" spc="-1" strike="noStrike">
                          <a:solidFill>
                            <a:srgbClr val="000000"/>
                          </a:solidFill>
                          <a:uFill>
                            <a:solidFill>
                              <a:srgbClr val="ffffff"/>
                            </a:solidFill>
                          </a:uFill>
                          <a:latin typeface="Calibri"/>
                        </a:rPr>
                        <a:t> oder eines unterstützenden </a:t>
                      </a:r>
                      <a:r>
                        <a:rPr b="0" i="1" lang="de-DE" sz="1800" spc="-1" strike="noStrike">
                          <a:solidFill>
                            <a:srgbClr val="000000"/>
                          </a:solidFill>
                          <a:uFill>
                            <a:solidFill>
                              <a:srgbClr val="ffffff"/>
                            </a:solidFill>
                          </a:uFill>
                          <a:latin typeface="Calibri"/>
                        </a:rPr>
                        <a:t>Service</a:t>
                      </a:r>
                      <a:r>
                        <a:rPr b="0" lang="de-DE" sz="1800" spc="-1" strike="noStrike">
                          <a:solidFill>
                            <a:srgbClr val="000000"/>
                          </a:solidFill>
                          <a:uFill>
                            <a:solidFill>
                              <a:srgbClr val="ffffff"/>
                            </a:solidFill>
                          </a:uFill>
                          <a:latin typeface="Calibri"/>
                        </a:rPr>
                        <a:t>, die / der erforderlich ist, um </a:t>
                      </a:r>
                      <a:r>
                        <a:rPr b="0" i="1" lang="de-DE" sz="1800" spc="-1" strike="noStrike">
                          <a:solidFill>
                            <a:srgbClr val="000000"/>
                          </a:solidFill>
                          <a:uFill>
                            <a:solidFill>
                              <a:srgbClr val="ffffff"/>
                            </a:solidFill>
                          </a:uFill>
                          <a:latin typeface="Calibri"/>
                        </a:rPr>
                        <a:t>Services</a:t>
                      </a:r>
                      <a:r>
                        <a:rPr b="0" lang="de-DE" sz="1800" spc="-1" strike="noStrike">
                          <a:solidFill>
                            <a:srgbClr val="000000"/>
                          </a:solidFill>
                          <a:uFill>
                            <a:solidFill>
                              <a:srgbClr val="ffffff"/>
                            </a:solidFill>
                          </a:uFill>
                          <a:latin typeface="Calibri"/>
                        </a:rPr>
                        <a:t> für </a:t>
                      </a:r>
                      <a:r>
                        <a:rPr b="0" i="1" lang="de-DE" sz="1800" spc="-1" strike="noStrike">
                          <a:solidFill>
                            <a:srgbClr val="000000"/>
                          </a:solidFill>
                          <a:uFill>
                            <a:solidFill>
                              <a:srgbClr val="ffffff"/>
                            </a:solidFill>
                          </a:uFill>
                          <a:latin typeface="Calibri"/>
                        </a:rPr>
                        <a:t>Kunden</a:t>
                      </a:r>
                      <a:r>
                        <a:rPr b="0" lang="de-DE" sz="1800" spc="-1" strike="noStrike">
                          <a:solidFill>
                            <a:srgbClr val="000000"/>
                          </a:solidFill>
                          <a:uFill>
                            <a:solidFill>
                              <a:srgbClr val="ffffff"/>
                            </a:solidFill>
                          </a:uFill>
                          <a:latin typeface="Calibri"/>
                        </a:rPr>
                        <a:t> erbringen zu können</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7"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SLM: Wichtige Begriffe &amp; Konzepte </a:t>
            </a:r>
            <a:endParaRPr b="0" lang="en-US" sz="1800" spc="-1" strike="noStrike">
              <a:solidFill>
                <a:srgbClr val="000000"/>
              </a:solidFill>
              <a:uFill>
                <a:solidFill>
                  <a:srgbClr val="ffffff"/>
                </a:solidFill>
              </a:uFill>
              <a:latin typeface="Calibri"/>
            </a:endParaRPr>
          </a:p>
        </p:txBody>
      </p:sp>
      <p:sp>
        <p:nvSpPr>
          <p:cNvPr id="648"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649" name="TextShape 3"/>
          <p:cNvSpPr txBox="1"/>
          <p:nvPr/>
        </p:nvSpPr>
        <p:spPr>
          <a:xfrm>
            <a:off x="6553080" y="6430680"/>
            <a:ext cx="2133360" cy="364680"/>
          </a:xfrm>
          <a:prstGeom prst="rect">
            <a:avLst/>
          </a:prstGeom>
          <a:noFill/>
          <a:ln>
            <a:noFill/>
          </a:ln>
        </p:spPr>
        <p:txBody>
          <a:bodyPr anchor="ctr"/>
          <a:p>
            <a:pPr algn="r">
              <a:lnSpc>
                <a:spcPct val="100000"/>
              </a:lnSpc>
            </a:pPr>
            <a:fld id="{C1F45F34-9CB0-47D6-986B-D4B446E4683A}"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650" name="Table 4"/>
          <p:cNvGraphicFramePr/>
          <p:nvPr/>
        </p:nvGraphicFramePr>
        <p:xfrm>
          <a:off x="457200" y="1696680"/>
          <a:ext cx="8229240" cy="91152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389240">
                <a:tc>
                  <a:txBody>
                    <a:bodyPr lIns="68400" rIns="68400" tIns="0" bIns="0"/>
                    <a:p>
                      <a:pPr>
                        <a:lnSpc>
                          <a:spcPct val="100000"/>
                        </a:lnSpc>
                      </a:pPr>
                      <a:r>
                        <a:rPr b="0" lang="de-DE" sz="2000" spc="-1" strike="noStrike">
                          <a:solidFill>
                            <a:srgbClr val="000000"/>
                          </a:solidFill>
                          <a:uFill>
                            <a:solidFill>
                              <a:srgbClr val="ffffff"/>
                            </a:solidFill>
                          </a:uFill>
                          <a:latin typeface="Calibri"/>
                        </a:rPr>
                        <a:t>Service-Ziel:</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Referenz- / Zielwert für einen Parameter zur Messung der Leistung eines </a:t>
                      </a:r>
                      <a:r>
                        <a:rPr b="0" i="1" lang="de-DE" sz="1800" spc="-1" strike="noStrike">
                          <a:solidFill>
                            <a:srgbClr val="000000"/>
                          </a:solidFill>
                          <a:uFill>
                            <a:solidFill>
                              <a:srgbClr val="ffffff"/>
                            </a:solidFill>
                          </a:uFill>
                          <a:latin typeface="Calibri"/>
                        </a:rPr>
                        <a:t>Service</a:t>
                      </a:r>
                      <a:r>
                        <a:rPr b="0" lang="de-DE" sz="1800" spc="-1" strike="noStrike">
                          <a:solidFill>
                            <a:srgbClr val="000000"/>
                          </a:solidFill>
                          <a:uFill>
                            <a:solidFill>
                              <a:srgbClr val="ffffff"/>
                            </a:solidFill>
                          </a:uFill>
                          <a:latin typeface="Calibri"/>
                        </a:rPr>
                        <a:t>, gelistet in einem </a:t>
                      </a:r>
                      <a:r>
                        <a:rPr b="0" i="1" lang="de-DE" sz="1800" spc="-1" strike="noStrike">
                          <a:solidFill>
                            <a:srgbClr val="000000"/>
                          </a:solidFill>
                          <a:uFill>
                            <a:solidFill>
                              <a:srgbClr val="ffffff"/>
                            </a:solidFill>
                          </a:uFill>
                          <a:latin typeface="Calibri"/>
                        </a:rPr>
                        <a:t>Service Level Agreement (SLA) </a:t>
                      </a:r>
                      <a:r>
                        <a:rPr b="0" lang="de-DE" sz="1800" spc="-1" strike="noStrike">
                          <a:solidFill>
                            <a:srgbClr val="000000"/>
                          </a:solidFill>
                          <a:uFill>
                            <a:solidFill>
                              <a:srgbClr val="ffffff"/>
                            </a:solidFill>
                          </a:uFill>
                          <a:latin typeface="Calibri"/>
                        </a:rPr>
                        <a:t>über diesen Service.</a:t>
                      </a:r>
                      <a:endParaRPr b="0" lang="de-DE" sz="1800" spc="-1" strike="noStrike">
                        <a:solidFill>
                          <a:srgbClr val="000000"/>
                        </a:solidFill>
                        <a:uFill>
                          <a:solidFill>
                            <a:srgbClr val="ffffff"/>
                          </a:solidFill>
                        </a:uFill>
                        <a:latin typeface="Arial"/>
                      </a:endParaRPr>
                    </a:p>
                    <a:p>
                      <a:pPr marL="457200">
                        <a:lnSpc>
                          <a:spcPct val="100000"/>
                        </a:lnSpc>
                      </a:pP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Anmerkung: Typische Service-Ziele können im Zusammenhang mit der Ver-fügbarkeit oder erlaubten Wiederherstellungszeit im Falle von Incidents stehen..</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651" name="Table 5"/>
          <p:cNvGraphicFramePr/>
          <p:nvPr/>
        </p:nvGraphicFramePr>
        <p:xfrm>
          <a:off x="457200" y="3786480"/>
          <a:ext cx="8229240" cy="91152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2070720">
                <a:tc>
                  <a:txBody>
                    <a:bodyPr lIns="68400" rIns="68400" tIns="0" bIns="0"/>
                    <a:p>
                      <a:pPr>
                        <a:lnSpc>
                          <a:spcPct val="100000"/>
                        </a:lnSpc>
                      </a:pPr>
                      <a:r>
                        <a:rPr b="0" lang="de-DE" sz="2000" spc="-1" strike="noStrike">
                          <a:solidFill>
                            <a:srgbClr val="000000"/>
                          </a:solidFill>
                          <a:uFill>
                            <a:solidFill>
                              <a:srgbClr val="ffffff"/>
                            </a:solidFill>
                          </a:uFill>
                          <a:latin typeface="Calibri"/>
                        </a:rPr>
                        <a:t>Underpinning Agreement (UA):</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Dokumentierte Vereinbarung zwischen einem </a:t>
                      </a:r>
                      <a:r>
                        <a:rPr b="0" i="1" lang="de-DE" sz="1800" spc="-1" strike="noStrike">
                          <a:solidFill>
                            <a:srgbClr val="000000"/>
                          </a:solidFill>
                          <a:uFill>
                            <a:solidFill>
                              <a:srgbClr val="ffffff"/>
                            </a:solidFill>
                          </a:uFill>
                          <a:latin typeface="Calibri"/>
                        </a:rPr>
                        <a:t>Service-Provider</a:t>
                      </a:r>
                      <a:r>
                        <a:rPr b="0" lang="de-DE" sz="1800" spc="-1" strike="noStrike">
                          <a:solidFill>
                            <a:srgbClr val="000000"/>
                          </a:solidFill>
                          <a:uFill>
                            <a:solidFill>
                              <a:srgbClr val="ffffff"/>
                            </a:solidFill>
                          </a:uFill>
                          <a:latin typeface="Calibri"/>
                        </a:rPr>
                        <a:t> und einem externen </a:t>
                      </a:r>
                      <a:r>
                        <a:rPr b="0" i="1" lang="de-DE" sz="1800" spc="-1" strike="noStrike">
                          <a:solidFill>
                            <a:srgbClr val="000000"/>
                          </a:solidFill>
                          <a:uFill>
                            <a:solidFill>
                              <a:srgbClr val="ffffff"/>
                            </a:solidFill>
                          </a:uFill>
                          <a:latin typeface="Calibri"/>
                        </a:rPr>
                        <a:t>Zulieferer</a:t>
                      </a:r>
                      <a:r>
                        <a:rPr b="0" lang="de-DE" sz="1800" spc="-1" strike="noStrike">
                          <a:solidFill>
                            <a:srgbClr val="000000"/>
                          </a:solidFill>
                          <a:uFill>
                            <a:solidFill>
                              <a:srgbClr val="ffffff"/>
                            </a:solidFill>
                          </a:uFill>
                          <a:latin typeface="Calibri"/>
                        </a:rPr>
                        <a:t>, welche die vom </a:t>
                      </a:r>
                      <a:r>
                        <a:rPr b="0" i="1" lang="de-DE" sz="1800" spc="-1" strike="noStrike">
                          <a:solidFill>
                            <a:srgbClr val="000000"/>
                          </a:solidFill>
                          <a:uFill>
                            <a:solidFill>
                              <a:srgbClr val="ffffff"/>
                            </a:solidFill>
                          </a:uFill>
                          <a:latin typeface="Calibri"/>
                        </a:rPr>
                        <a:t>Zulieferer </a:t>
                      </a:r>
                      <a:r>
                        <a:rPr b="0" lang="de-DE" sz="1800" spc="-1" strike="noStrike">
                          <a:solidFill>
                            <a:srgbClr val="000000"/>
                          </a:solidFill>
                          <a:uFill>
                            <a:solidFill>
                              <a:srgbClr val="ffffff"/>
                            </a:solidFill>
                          </a:uFill>
                          <a:latin typeface="Calibri"/>
                        </a:rPr>
                        <a:t>bereitzustellenden unterstützenden </a:t>
                      </a:r>
                      <a:r>
                        <a:rPr b="0" i="1" lang="de-DE" sz="1800" spc="-1" strike="noStrike">
                          <a:solidFill>
                            <a:srgbClr val="000000"/>
                          </a:solidFill>
                          <a:uFill>
                            <a:solidFill>
                              <a:srgbClr val="ffffff"/>
                            </a:solidFill>
                          </a:uFill>
                          <a:latin typeface="Calibri"/>
                        </a:rPr>
                        <a:t>Services </a:t>
                      </a:r>
                      <a:r>
                        <a:rPr b="0" lang="de-DE" sz="1800" spc="-1" strike="noStrike">
                          <a:solidFill>
                            <a:srgbClr val="000000"/>
                          </a:solidFill>
                          <a:uFill>
                            <a:solidFill>
                              <a:srgbClr val="ffffff"/>
                            </a:solidFill>
                          </a:uFill>
                          <a:latin typeface="Calibri"/>
                        </a:rPr>
                        <a:t>oder </a:t>
                      </a:r>
                      <a:r>
                        <a:rPr b="0" i="1" lang="de-DE" sz="1800" spc="-1" strike="noStrike">
                          <a:solidFill>
                            <a:srgbClr val="000000"/>
                          </a:solidFill>
                          <a:uFill>
                            <a:solidFill>
                              <a:srgbClr val="ffffff"/>
                            </a:solidFill>
                          </a:uFill>
                          <a:latin typeface="Calibri"/>
                        </a:rPr>
                        <a:t>Servicekomponenten </a:t>
                      </a:r>
                      <a:r>
                        <a:rPr b="0" lang="de-DE" sz="1800" spc="-1" strike="noStrike">
                          <a:solidFill>
                            <a:srgbClr val="000000"/>
                          </a:solidFill>
                          <a:uFill>
                            <a:solidFill>
                              <a:srgbClr val="ffffff"/>
                            </a:solidFill>
                          </a:uFill>
                          <a:latin typeface="Calibri"/>
                        </a:rPr>
                        <a:t>sowie die entsprechenden </a:t>
                      </a:r>
                      <a:r>
                        <a:rPr b="0" i="1" lang="de-DE" sz="1800" spc="-1" strike="noStrike">
                          <a:solidFill>
                            <a:srgbClr val="000000"/>
                          </a:solidFill>
                          <a:uFill>
                            <a:solidFill>
                              <a:srgbClr val="ffffff"/>
                            </a:solidFill>
                          </a:uFill>
                          <a:latin typeface="Calibri"/>
                        </a:rPr>
                        <a:t>Service-Ziele</a:t>
                      </a:r>
                      <a:r>
                        <a:rPr b="0" lang="de-DE" sz="1800" spc="-1" strike="noStrike">
                          <a:solidFill>
                            <a:srgbClr val="000000"/>
                          </a:solidFill>
                          <a:uFill>
                            <a:solidFill>
                              <a:srgbClr val="ffffff"/>
                            </a:solidFill>
                          </a:uFill>
                          <a:latin typeface="Calibri"/>
                        </a:rPr>
                        <a:t> spezifiziert.</a:t>
                      </a:r>
                      <a:endParaRPr b="0" lang="de-DE" sz="1800" spc="-1" strike="noStrike">
                        <a:solidFill>
                          <a:srgbClr val="000000"/>
                        </a:solidFill>
                        <a:uFill>
                          <a:solidFill>
                            <a:srgbClr val="ffffff"/>
                          </a:solidFill>
                        </a:uFill>
                        <a:latin typeface="Arial"/>
                      </a:endParaRPr>
                    </a:p>
                    <a:p>
                      <a:pPr marL="457200">
                        <a:lnSpc>
                          <a:spcPct val="100000"/>
                        </a:lnSpc>
                      </a:pP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Anmerkung: Ein UA kann als Service Level Agreement (SLA) mit einem externen Zulieferer angesehen werden, in dessen Zusammenhang sich der Service-Provider in der Rolle des Kunden wiederfindet.</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SLM: Anforderungen nach FitSM-1</a:t>
            </a:r>
            <a:endParaRPr b="0" lang="en-US" sz="1800" spc="-1" strike="noStrike">
              <a:solidFill>
                <a:srgbClr val="000000"/>
              </a:solidFill>
              <a:uFill>
                <a:solidFill>
                  <a:srgbClr val="ffffff"/>
                </a:solidFill>
              </a:uFill>
              <a:latin typeface="Calibri"/>
            </a:endParaRPr>
          </a:p>
        </p:txBody>
      </p:sp>
      <p:sp>
        <p:nvSpPr>
          <p:cNvPr id="653" name="TextShape 2"/>
          <p:cNvSpPr txBox="1"/>
          <p:nvPr/>
        </p:nvSpPr>
        <p:spPr>
          <a:xfrm>
            <a:off x="6553080" y="6430680"/>
            <a:ext cx="2133360" cy="364680"/>
          </a:xfrm>
          <a:prstGeom prst="rect">
            <a:avLst/>
          </a:prstGeom>
          <a:noFill/>
          <a:ln>
            <a:noFill/>
          </a:ln>
        </p:spPr>
        <p:txBody>
          <a:bodyPr anchor="ctr"/>
          <a:p>
            <a:pPr algn="r">
              <a:lnSpc>
                <a:spcPct val="100000"/>
              </a:lnSpc>
            </a:pPr>
            <a:fld id="{A5B66A77-3A9D-4ACC-B936-CEEA2B1099D5}"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654" name="Table 3"/>
          <p:cNvGraphicFramePr/>
          <p:nvPr/>
        </p:nvGraphicFramePr>
        <p:xfrm>
          <a:off x="457200" y="1696680"/>
          <a:ext cx="8229240" cy="2113200"/>
        </p:xfrm>
        <a:graphic>
          <a:graphicData uri="http://schemas.openxmlformats.org/drawingml/2006/table">
            <a:tbl>
              <a:tblPr/>
              <a:tblGrid>
                <a:gridCol w="82296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PR2 Service Level Management (SLM)</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27520">
                <a:tc>
                  <a:txBody>
                    <a:bodyPr lIns="68400" rIns="68400" tIns="0" bIns="0"/>
                    <a:p>
                      <a:pPr>
                        <a:lnSpc>
                          <a:spcPct val="100000"/>
                        </a:lnSpc>
                      </a:pPr>
                      <a:r>
                        <a:rPr b="0" lang="de-DE" sz="1800" spc="-1" strike="noStrike" cap="all">
                          <a:solidFill>
                            <a:srgbClr val="ffffff"/>
                          </a:solidFill>
                          <a:uFill>
                            <a:solidFill>
                              <a:srgbClr val="ffffff"/>
                            </a:solidFill>
                          </a:uFill>
                          <a:latin typeface="Calibri"/>
                          <a:ea typeface="MS Mincho"/>
                        </a:rPr>
                        <a:t>Anforderungen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2854800">
                <a:tc>
                  <a:txBody>
                    <a:bodyPr lIns="68400" rIns="68400" tIns="0" bIns="0"/>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PR2.1 Ein Servicekatalog muss gepflegt werden.</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PR2.2 Zu allen Services, die für Kunden erbracht werden, müssen Service Level Agreements (SLAs) bestehen.</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PR2.3 SLAs müssen in geplanten Abständen überprüft werden.</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PR2.4 Die Leistung der Services muss gegen die in den SLAs festgelegten Service-Ziele bewertet werden.</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PR2.5 Um das Erreichen der in den SLAs festgelegten Service-Ziele sicherzustellen, müssen in geeignetem Umfang Operational Level Agreements (OLAs) und Underpinning Agreements (UAs) für unterstützende Services oder Servicekomponenten vereinbart werden.</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PR2.6 OLAs und UAs müssen in geplanten Abständen überprüft werden.</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PR2.7 Die Leistung von Servicekomponenten muss gegen die in den OLAs und UAs festgelegten operativen Zielwerte bewertet werden.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5"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SLM: Wichtige Begriffe &amp; Konzepte</a:t>
            </a:r>
            <a:endParaRPr b="0" lang="en-US" sz="1800" spc="-1" strike="noStrike">
              <a:solidFill>
                <a:srgbClr val="000000"/>
              </a:solidFill>
              <a:uFill>
                <a:solidFill>
                  <a:srgbClr val="ffffff"/>
                </a:solidFill>
              </a:uFill>
              <a:latin typeface="Calibri"/>
            </a:endParaRPr>
          </a:p>
        </p:txBody>
      </p:sp>
      <p:sp>
        <p:nvSpPr>
          <p:cNvPr id="656"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Typische Inhalte eines SLAs (enthalten oder referenziert):</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Service Beschreibung</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Service Zeiten und Ausnahmen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Service Komponenten und Abhängigkeiten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Support (Incident Behandlung und Erfüllung von Service Requests)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Service Level Ziele</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Einschränkungen und Abgrenzungen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Kommunikationswege, Berichte und Eskalierungsmaßnahmen (allgemeine Kommunikation, regelmäßige Berichterstattung, SLA Verletzungen, Eskalationen und Beschwerden)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Informationssicherheit und Datenschutz</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Weitere Aufgaben und Verantwortlichkeiten des Service Providers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Mitwirkungspflichten des Kunden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Review</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Begriffsglossar</a:t>
            </a:r>
            <a:endParaRPr b="0" lang="en-US" sz="2000" spc="-1" strike="noStrike">
              <a:solidFill>
                <a:srgbClr val="000000"/>
              </a:solidFill>
              <a:uFill>
                <a:solidFill>
                  <a:srgbClr val="ffffff"/>
                </a:solidFill>
              </a:uFill>
              <a:latin typeface="Calibri"/>
            </a:endParaRPr>
          </a:p>
        </p:txBody>
      </p:sp>
      <p:sp>
        <p:nvSpPr>
          <p:cNvPr id="657" name="TextShape 3"/>
          <p:cNvSpPr txBox="1"/>
          <p:nvPr/>
        </p:nvSpPr>
        <p:spPr>
          <a:xfrm>
            <a:off x="6553080" y="6430680"/>
            <a:ext cx="2133360" cy="364680"/>
          </a:xfrm>
          <a:prstGeom prst="rect">
            <a:avLst/>
          </a:prstGeom>
          <a:noFill/>
          <a:ln>
            <a:noFill/>
          </a:ln>
        </p:spPr>
        <p:txBody>
          <a:bodyPr anchor="ctr"/>
          <a:p>
            <a:pPr algn="r">
              <a:lnSpc>
                <a:spcPct val="100000"/>
              </a:lnSpc>
            </a:pPr>
            <a:fld id="{D5AA7DD5-386E-4A28-AB1C-CDEA1FAD6BCA}"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IT-Service-Management</a:t>
            </a:r>
            <a:endParaRPr b="0" lang="en-US" sz="1800" spc="-1" strike="noStrike">
              <a:solidFill>
                <a:srgbClr val="000000"/>
              </a:solidFill>
              <a:uFill>
                <a:solidFill>
                  <a:srgbClr val="ffffff"/>
                </a:solidFill>
              </a:uFill>
              <a:latin typeface="Calibri"/>
            </a:endParaRPr>
          </a:p>
        </p:txBody>
      </p:sp>
      <p:sp>
        <p:nvSpPr>
          <p:cNvPr id="188"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189" name="TextShape 3"/>
          <p:cNvSpPr txBox="1"/>
          <p:nvPr/>
        </p:nvSpPr>
        <p:spPr>
          <a:xfrm>
            <a:off x="6553080" y="6430680"/>
            <a:ext cx="2133360" cy="364680"/>
          </a:xfrm>
          <a:prstGeom prst="rect">
            <a:avLst/>
          </a:prstGeom>
          <a:noFill/>
          <a:ln>
            <a:noFill/>
          </a:ln>
        </p:spPr>
        <p:txBody>
          <a:bodyPr anchor="ctr"/>
          <a:p>
            <a:pPr algn="r">
              <a:lnSpc>
                <a:spcPct val="100000"/>
              </a:lnSpc>
            </a:pPr>
            <a:fld id="{C0971B40-DDB8-44BF-9AE8-31E43956896D}"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190" name="Table 4"/>
          <p:cNvGraphicFramePr/>
          <p:nvPr/>
        </p:nvGraphicFramePr>
        <p:xfrm>
          <a:off x="457200" y="1696680"/>
          <a:ext cx="8229240" cy="2588400"/>
        </p:xfrm>
        <a:graphic>
          <a:graphicData uri="http://schemas.openxmlformats.org/drawingml/2006/table">
            <a:tbl>
              <a:tblPr/>
              <a:tblGrid>
                <a:gridCol w="8229600"/>
              </a:tblGrid>
              <a:tr h="24840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2340000">
                <a:tc>
                  <a:txBody>
                    <a:bodyPr lIns="68400" rIns="68400" tIns="0" bIns="0"/>
                    <a:p>
                      <a:pPr>
                        <a:lnSpc>
                          <a:spcPct val="100000"/>
                        </a:lnSpc>
                      </a:pPr>
                      <a:r>
                        <a:rPr b="0" lang="de-DE" sz="2000" spc="-1" strike="noStrike">
                          <a:solidFill>
                            <a:srgbClr val="000000"/>
                          </a:solidFill>
                          <a:uFill>
                            <a:solidFill>
                              <a:srgbClr val="ffffff"/>
                            </a:solidFill>
                          </a:uFill>
                          <a:latin typeface="Calibri"/>
                        </a:rPr>
                        <a:t>IT-Service-Management (ITSM):</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Gesamtheit der </a:t>
                      </a:r>
                      <a:r>
                        <a:rPr b="0" i="1" lang="de-DE" sz="1800" spc="-1" strike="noStrike">
                          <a:solidFill>
                            <a:srgbClr val="000000"/>
                          </a:solidFill>
                          <a:uFill>
                            <a:solidFill>
                              <a:srgbClr val="ffffff"/>
                            </a:solidFill>
                          </a:uFill>
                          <a:latin typeface="Calibri"/>
                        </a:rPr>
                        <a:t>Aktivitäten</a:t>
                      </a:r>
                      <a:r>
                        <a:rPr b="0" lang="de-DE" sz="1800" spc="-1" strike="noStrike">
                          <a:solidFill>
                            <a:srgbClr val="000000"/>
                          </a:solidFill>
                          <a:uFill>
                            <a:solidFill>
                              <a:srgbClr val="ffffff"/>
                            </a:solidFill>
                          </a:uFill>
                          <a:latin typeface="Calibri"/>
                        </a:rPr>
                        <a:t>, die von einem </a:t>
                      </a:r>
                      <a:r>
                        <a:rPr b="0" i="1" lang="de-DE" sz="1800" spc="-1" strike="noStrike">
                          <a:solidFill>
                            <a:srgbClr val="000000"/>
                          </a:solidFill>
                          <a:uFill>
                            <a:solidFill>
                              <a:srgbClr val="ffffff"/>
                            </a:solidFill>
                          </a:uFill>
                          <a:latin typeface="Calibri"/>
                        </a:rPr>
                        <a:t>IT-Service-Provider</a:t>
                      </a:r>
                      <a:r>
                        <a:rPr b="0" lang="de-DE" sz="1800" spc="-1" strike="noStrike">
                          <a:solidFill>
                            <a:srgbClr val="000000"/>
                          </a:solidFill>
                          <a:uFill>
                            <a:solidFill>
                              <a:srgbClr val="ffffff"/>
                            </a:solidFill>
                          </a:uFill>
                          <a:latin typeface="Calibri"/>
                        </a:rPr>
                        <a:t> durchgeführt werden, um die seinen Kunden angebotenen </a:t>
                      </a:r>
                      <a:r>
                        <a:rPr b="0" i="1" lang="de-DE" sz="1800" spc="-1" strike="noStrike">
                          <a:solidFill>
                            <a:srgbClr val="000000"/>
                          </a:solidFill>
                          <a:uFill>
                            <a:solidFill>
                              <a:srgbClr val="ffffff"/>
                            </a:solidFill>
                          </a:uFill>
                          <a:latin typeface="Calibri"/>
                        </a:rPr>
                        <a:t>IT-Services</a:t>
                      </a:r>
                      <a:r>
                        <a:rPr b="0" lang="de-DE" sz="1800" spc="-1" strike="noStrike">
                          <a:solidFill>
                            <a:srgbClr val="000000"/>
                          </a:solidFill>
                          <a:uFill>
                            <a:solidFill>
                              <a:srgbClr val="ffffff"/>
                            </a:solidFill>
                          </a:uFill>
                          <a:latin typeface="Calibri"/>
                        </a:rPr>
                        <a:t> zu planen, bereitzustellen, zu betreiben und zu steuern</a:t>
                      </a:r>
                      <a:endParaRPr b="0" lang="de-DE" sz="1800" spc="-1" strike="noStrike">
                        <a:solidFill>
                          <a:srgbClr val="000000"/>
                        </a:solidFill>
                        <a:uFill>
                          <a:solidFill>
                            <a:srgbClr val="ffffff"/>
                          </a:solidFill>
                        </a:uFill>
                        <a:latin typeface="Arial"/>
                      </a:endParaRPr>
                    </a:p>
                    <a:p>
                      <a:pPr marL="457200">
                        <a:lnSpc>
                          <a:spcPct val="100000"/>
                        </a:lnSpc>
                      </a:pP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Anmerkung: Die im ITSM-Kontext ausgeführten Aktivitäten sollten sich an definierten Richtlinien orientieren und durch Prozesse und unterstützende Verfahren strukturiert und organisiert werden.</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191" name="Table 5"/>
          <p:cNvGraphicFramePr/>
          <p:nvPr/>
        </p:nvGraphicFramePr>
        <p:xfrm>
          <a:off x="457200" y="4344840"/>
          <a:ext cx="8229240" cy="91152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843560">
                <a:tc>
                  <a:txBody>
                    <a:bodyPr lIns="68400" rIns="68400" tIns="0" bIns="0"/>
                    <a:p>
                      <a:pPr>
                        <a:lnSpc>
                          <a:spcPct val="100000"/>
                        </a:lnSpc>
                      </a:pPr>
                      <a:r>
                        <a:rPr b="0" lang="de-DE" sz="2000" spc="-1" strike="noStrike">
                          <a:solidFill>
                            <a:srgbClr val="000000"/>
                          </a:solidFill>
                          <a:uFill>
                            <a:solidFill>
                              <a:srgbClr val="ffffff"/>
                            </a:solidFill>
                          </a:uFill>
                          <a:latin typeface="Calibri"/>
                        </a:rPr>
                        <a:t>Managementsystem:</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Gesamtheit von Richtlinien, Prozessen, Verfahren und zugehörigen Ressourcen und Fähigkeiten, die das Ziel verfolgen, Managementaufgaben eines bestimmten Fachgebiets in einem gegebenen Umfeld effektiv auszuführen</a:t>
                      </a:r>
                      <a:endParaRPr b="0" lang="de-DE" sz="1800" spc="-1" strike="noStrike">
                        <a:solidFill>
                          <a:srgbClr val="000000"/>
                        </a:solidFill>
                        <a:uFill>
                          <a:solidFill>
                            <a:srgbClr val="ffffff"/>
                          </a:solidFill>
                        </a:uFill>
                        <a:latin typeface="Arial"/>
                      </a:endParaRPr>
                    </a:p>
                    <a:p>
                      <a:pPr marL="457200">
                        <a:lnSpc>
                          <a:spcPct val="100000"/>
                        </a:lnSpc>
                      </a:pP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Anmerkung: Ein Managementsystem ist grundsätzlich immateriell. Es beruht auf der Vorstellung einer systematischen, strukturierten und prozessorientierten Art und Weise, Dinge zu managen.</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SLM: Arten von Service Vereinbarungen (Agreements) und deren Beziehungen</a:t>
            </a:r>
            <a:endParaRPr b="0" lang="en-US" sz="1800" spc="-1" strike="noStrike">
              <a:solidFill>
                <a:srgbClr val="000000"/>
              </a:solidFill>
              <a:uFill>
                <a:solidFill>
                  <a:srgbClr val="ffffff"/>
                </a:solidFill>
              </a:uFill>
              <a:latin typeface="Calibri"/>
            </a:endParaRPr>
          </a:p>
        </p:txBody>
      </p:sp>
      <p:sp>
        <p:nvSpPr>
          <p:cNvPr id="659" name="TextShape 2"/>
          <p:cNvSpPr txBox="1"/>
          <p:nvPr/>
        </p:nvSpPr>
        <p:spPr>
          <a:xfrm>
            <a:off x="6553080" y="6490080"/>
            <a:ext cx="2133360" cy="364680"/>
          </a:xfrm>
          <a:prstGeom prst="rect">
            <a:avLst/>
          </a:prstGeom>
          <a:noFill/>
          <a:ln>
            <a:noFill/>
          </a:ln>
        </p:spPr>
        <p:txBody>
          <a:bodyPr anchor="ctr"/>
          <a:p>
            <a:pPr algn="r">
              <a:lnSpc>
                <a:spcPct val="100000"/>
              </a:lnSpc>
            </a:pPr>
            <a:fld id="{7D40ED0B-1C37-4D9F-AAA5-79F4E03D5B0F}"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660" name="CustomShape 3"/>
          <p:cNvSpPr/>
          <p:nvPr/>
        </p:nvSpPr>
        <p:spPr>
          <a:xfrm>
            <a:off x="5038560" y="5469840"/>
            <a:ext cx="1902960" cy="481680"/>
          </a:xfrm>
          <a:prstGeom prst="rect">
            <a:avLst/>
          </a:prstGeom>
          <a:ln>
            <a:round/>
          </a:ln>
        </p:spPr>
        <p:style>
          <a:lnRef idx="2">
            <a:schemeClr val="accent4"/>
          </a:lnRef>
          <a:fillRef idx="1">
            <a:schemeClr val="lt1"/>
          </a:fillRef>
          <a:effectRef idx="0">
            <a:schemeClr val="accent4"/>
          </a:effectRef>
          <a:fontRef idx="minor"/>
        </p:style>
      </p:sp>
      <p:sp>
        <p:nvSpPr>
          <p:cNvPr id="661" name="CustomShape 4"/>
          <p:cNvSpPr/>
          <p:nvPr/>
        </p:nvSpPr>
        <p:spPr>
          <a:xfrm>
            <a:off x="1270440" y="5472360"/>
            <a:ext cx="3079440" cy="712800"/>
          </a:xfrm>
          <a:prstGeom prst="rect">
            <a:avLst/>
          </a:prstGeom>
          <a:ln>
            <a:round/>
          </a:ln>
        </p:spPr>
        <p:style>
          <a:lnRef idx="2">
            <a:schemeClr val="accent4"/>
          </a:lnRef>
          <a:fillRef idx="1">
            <a:schemeClr val="lt1"/>
          </a:fillRef>
          <a:effectRef idx="0">
            <a:schemeClr val="accent4"/>
          </a:effectRef>
          <a:fontRef idx="minor"/>
        </p:style>
      </p:sp>
      <p:sp>
        <p:nvSpPr>
          <p:cNvPr id="662" name="CustomShape 5"/>
          <p:cNvSpPr/>
          <p:nvPr/>
        </p:nvSpPr>
        <p:spPr>
          <a:xfrm>
            <a:off x="933120" y="3641040"/>
            <a:ext cx="7328520" cy="1222920"/>
          </a:xfrm>
          <a:prstGeom prst="rect">
            <a:avLst/>
          </a:prstGeom>
          <a:ln>
            <a:round/>
          </a:ln>
        </p:spPr>
        <p:style>
          <a:lnRef idx="2">
            <a:schemeClr val="accent4"/>
          </a:lnRef>
          <a:fillRef idx="1">
            <a:schemeClr val="lt1"/>
          </a:fillRef>
          <a:effectRef idx="0">
            <a:schemeClr val="accent4"/>
          </a:effectRef>
          <a:fontRef idx="minor"/>
        </p:style>
      </p:sp>
      <p:sp>
        <p:nvSpPr>
          <p:cNvPr id="663" name="Line 6"/>
          <p:cNvSpPr/>
          <p:nvPr/>
        </p:nvSpPr>
        <p:spPr>
          <a:xfrm flipH="1">
            <a:off x="4193280" y="2026800"/>
            <a:ext cx="6840" cy="2318400"/>
          </a:xfrm>
          <a:prstGeom prst="line">
            <a:avLst/>
          </a:prstGeom>
          <a:ln w="12600">
            <a:solidFill>
              <a:schemeClr val="tx1"/>
            </a:solidFill>
            <a:round/>
          </a:ln>
        </p:spPr>
        <p:style>
          <a:lnRef idx="0"/>
          <a:fillRef idx="0"/>
          <a:effectRef idx="0"/>
          <a:fontRef idx="minor"/>
        </p:style>
      </p:sp>
      <p:sp>
        <p:nvSpPr>
          <p:cNvPr id="664" name="Line 7"/>
          <p:cNvSpPr/>
          <p:nvPr/>
        </p:nvSpPr>
        <p:spPr>
          <a:xfrm flipH="1">
            <a:off x="1916280" y="2067120"/>
            <a:ext cx="1408680" cy="1361880"/>
          </a:xfrm>
          <a:prstGeom prst="line">
            <a:avLst/>
          </a:prstGeom>
          <a:ln w="12600">
            <a:solidFill>
              <a:schemeClr val="tx1"/>
            </a:solidFill>
            <a:round/>
          </a:ln>
        </p:spPr>
        <p:style>
          <a:lnRef idx="0"/>
          <a:fillRef idx="0"/>
          <a:effectRef idx="0"/>
          <a:fontRef idx="minor"/>
        </p:style>
      </p:sp>
      <p:sp>
        <p:nvSpPr>
          <p:cNvPr id="665" name="Line 8"/>
          <p:cNvSpPr/>
          <p:nvPr/>
        </p:nvSpPr>
        <p:spPr>
          <a:xfrm>
            <a:off x="5183640" y="2098440"/>
            <a:ext cx="1322640" cy="1311480"/>
          </a:xfrm>
          <a:prstGeom prst="line">
            <a:avLst/>
          </a:prstGeom>
          <a:ln w="12600">
            <a:solidFill>
              <a:schemeClr val="tx1"/>
            </a:solidFill>
            <a:round/>
          </a:ln>
        </p:spPr>
        <p:style>
          <a:lnRef idx="0"/>
          <a:fillRef idx="0"/>
          <a:effectRef idx="0"/>
          <a:fontRef idx="minor"/>
        </p:style>
      </p:sp>
      <p:sp>
        <p:nvSpPr>
          <p:cNvPr id="666" name="CustomShape 9"/>
          <p:cNvSpPr/>
          <p:nvPr/>
        </p:nvSpPr>
        <p:spPr>
          <a:xfrm>
            <a:off x="2048400" y="2513880"/>
            <a:ext cx="4053600" cy="365760"/>
          </a:xfrm>
          <a:prstGeom prst="rect">
            <a:avLst/>
          </a:prstGeom>
          <a:ln>
            <a:round/>
          </a:ln>
        </p:spPr>
        <p:style>
          <a:lnRef idx="2">
            <a:schemeClr val="accent1">
              <a:shade val="50000"/>
            </a:schemeClr>
          </a:lnRef>
          <a:fillRef idx="1">
            <a:schemeClr val="accent1"/>
          </a:fillRef>
          <a:effectRef idx="0">
            <a:schemeClr val="accent1"/>
          </a:effectRef>
          <a:fontRef idx="minor"/>
        </p:style>
      </p:sp>
      <p:sp>
        <p:nvSpPr>
          <p:cNvPr id="667" name="Line 10"/>
          <p:cNvSpPr/>
          <p:nvPr/>
        </p:nvSpPr>
        <p:spPr>
          <a:xfrm>
            <a:off x="5535000" y="4473720"/>
            <a:ext cx="3240" cy="1361880"/>
          </a:xfrm>
          <a:prstGeom prst="line">
            <a:avLst/>
          </a:prstGeom>
          <a:ln w="12600">
            <a:solidFill>
              <a:schemeClr val="tx1"/>
            </a:solidFill>
            <a:round/>
          </a:ln>
        </p:spPr>
        <p:style>
          <a:lnRef idx="0"/>
          <a:fillRef idx="0"/>
          <a:effectRef idx="0"/>
          <a:fontRef idx="minor"/>
        </p:style>
      </p:sp>
      <p:sp>
        <p:nvSpPr>
          <p:cNvPr id="668" name="Line 11"/>
          <p:cNvSpPr/>
          <p:nvPr/>
        </p:nvSpPr>
        <p:spPr>
          <a:xfrm flipH="1">
            <a:off x="3732480" y="4429080"/>
            <a:ext cx="6840" cy="1555920"/>
          </a:xfrm>
          <a:prstGeom prst="line">
            <a:avLst/>
          </a:prstGeom>
          <a:ln w="12600">
            <a:solidFill>
              <a:schemeClr val="tx1"/>
            </a:solidFill>
            <a:round/>
          </a:ln>
        </p:spPr>
        <p:style>
          <a:lnRef idx="0"/>
          <a:fillRef idx="0"/>
          <a:effectRef idx="0"/>
          <a:fontRef idx="minor"/>
        </p:style>
      </p:sp>
      <p:sp>
        <p:nvSpPr>
          <p:cNvPr id="669" name="CustomShape 12"/>
          <p:cNvSpPr/>
          <p:nvPr/>
        </p:nvSpPr>
        <p:spPr>
          <a:xfrm>
            <a:off x="1209960" y="5564880"/>
            <a:ext cx="3079440" cy="712800"/>
          </a:xfrm>
          <a:prstGeom prst="rect">
            <a:avLst/>
          </a:prstGeom>
          <a:ln>
            <a:round/>
          </a:ln>
        </p:spPr>
        <p:style>
          <a:lnRef idx="2">
            <a:schemeClr val="accent4"/>
          </a:lnRef>
          <a:fillRef idx="1">
            <a:schemeClr val="lt1"/>
          </a:fillRef>
          <a:effectRef idx="0">
            <a:schemeClr val="accent4"/>
          </a:effectRef>
          <a:fontRef idx="minor"/>
        </p:style>
      </p:sp>
      <p:sp>
        <p:nvSpPr>
          <p:cNvPr id="670" name="CustomShape 13"/>
          <p:cNvSpPr/>
          <p:nvPr/>
        </p:nvSpPr>
        <p:spPr>
          <a:xfrm>
            <a:off x="1037160" y="5691960"/>
            <a:ext cx="3246480" cy="442080"/>
          </a:xfrm>
          <a:prstGeom prst="rect">
            <a:avLst/>
          </a:prstGeom>
          <a:noFill/>
          <a:ln w="12600">
            <a:noFill/>
          </a:ln>
        </p:spPr>
        <p:style>
          <a:lnRef idx="0"/>
          <a:fillRef idx="0"/>
          <a:effectRef idx="0"/>
          <a:fontRef idx="minor"/>
        </p:style>
        <p:txBody>
          <a:bodyPr lIns="0" rIns="40680" tIns="0" bIns="0"/>
          <a:p>
            <a:pPr marL="40320" algn="ctr">
              <a:lnSpc>
                <a:spcPct val="100000"/>
              </a:lnSpc>
            </a:pPr>
            <a:r>
              <a:rPr b="0" lang="de-DE" sz="1700" spc="-1" strike="noStrike">
                <a:solidFill>
                  <a:srgbClr val="000000"/>
                </a:solidFill>
                <a:uFill>
                  <a:solidFill>
                    <a:srgbClr val="ffffff"/>
                  </a:solidFill>
                </a:uFill>
                <a:latin typeface="Calibri"/>
              </a:rPr>
              <a:t>Interne Gruppen </a:t>
            </a:r>
            <a:r>
              <a:rPr b="0" lang="de-DE" sz="1700" spc="-1" strike="noStrike">
                <a:solidFill>
                  <a:srgbClr val="000000"/>
                </a:solidFill>
                <a:uFill>
                  <a:solidFill>
                    <a:srgbClr val="ffffff"/>
                  </a:solidFill>
                </a:uFill>
                <a:latin typeface="Calibri"/>
              </a:rPr>
              <a:t>
</a:t>
            </a:r>
            <a:r>
              <a:rPr b="0" lang="de-DE" sz="1200" spc="-1" strike="noStrike">
                <a:solidFill>
                  <a:srgbClr val="000000"/>
                </a:solidFill>
                <a:uFill>
                  <a:solidFill>
                    <a:srgbClr val="ffffff"/>
                  </a:solidFill>
                </a:uFill>
                <a:latin typeface="Calibri"/>
              </a:rPr>
              <a:t>oder Föderationsmitglieder</a:t>
            </a:r>
            <a:endParaRPr b="0" lang="de-DE" sz="1800" spc="-1" strike="noStrike">
              <a:solidFill>
                <a:srgbClr val="000000"/>
              </a:solidFill>
              <a:uFill>
                <a:solidFill>
                  <a:srgbClr val="ffffff"/>
                </a:solidFill>
              </a:uFill>
              <a:latin typeface="Arial"/>
            </a:endParaRPr>
          </a:p>
        </p:txBody>
      </p:sp>
      <p:sp>
        <p:nvSpPr>
          <p:cNvPr id="671" name="CustomShape 14"/>
          <p:cNvSpPr/>
          <p:nvPr/>
        </p:nvSpPr>
        <p:spPr>
          <a:xfrm>
            <a:off x="1362240" y="4637160"/>
            <a:ext cx="3509640" cy="454680"/>
          </a:xfrm>
          <a:prstGeom prst="rect">
            <a:avLst/>
          </a:prstGeom>
          <a:noFill/>
          <a:ln w="12600">
            <a:solidFill>
              <a:schemeClr val="tx1"/>
            </a:solidFill>
            <a:miter/>
          </a:ln>
        </p:spPr>
        <p:style>
          <a:lnRef idx="0"/>
          <a:fillRef idx="0"/>
          <a:effectRef idx="0"/>
          <a:fontRef idx="minor"/>
        </p:style>
      </p:sp>
      <p:sp>
        <p:nvSpPr>
          <p:cNvPr id="672" name="CustomShape 15"/>
          <p:cNvSpPr/>
          <p:nvPr/>
        </p:nvSpPr>
        <p:spPr>
          <a:xfrm>
            <a:off x="1362240" y="4686480"/>
            <a:ext cx="720" cy="276840"/>
          </a:xfrm>
          <a:prstGeom prst="rect">
            <a:avLst/>
          </a:prstGeom>
          <a:noFill/>
          <a:ln w="12600">
            <a:noFill/>
          </a:ln>
        </p:spPr>
        <p:style>
          <a:lnRef idx="0"/>
          <a:fillRef idx="0"/>
          <a:effectRef idx="0"/>
          <a:fontRef idx="minor"/>
        </p:style>
      </p:sp>
      <p:sp>
        <p:nvSpPr>
          <p:cNvPr id="673" name="CustomShape 16"/>
          <p:cNvSpPr/>
          <p:nvPr/>
        </p:nvSpPr>
        <p:spPr>
          <a:xfrm>
            <a:off x="1298880" y="4695480"/>
            <a:ext cx="3509640" cy="455760"/>
          </a:xfrm>
          <a:prstGeom prst="rect">
            <a:avLst/>
          </a:prstGeom>
          <a:noFill/>
          <a:ln w="12600">
            <a:solidFill>
              <a:schemeClr val="tx1"/>
            </a:solidFill>
            <a:miter/>
          </a:ln>
        </p:spPr>
        <p:style>
          <a:lnRef idx="0"/>
          <a:fillRef idx="0"/>
          <a:effectRef idx="0"/>
          <a:fontRef idx="minor"/>
        </p:style>
      </p:sp>
      <p:sp>
        <p:nvSpPr>
          <p:cNvPr id="674" name="CustomShape 17"/>
          <p:cNvSpPr/>
          <p:nvPr/>
        </p:nvSpPr>
        <p:spPr>
          <a:xfrm>
            <a:off x="1298880" y="4744800"/>
            <a:ext cx="720" cy="276480"/>
          </a:xfrm>
          <a:prstGeom prst="rect">
            <a:avLst/>
          </a:prstGeom>
          <a:noFill/>
          <a:ln w="12600">
            <a:noFill/>
          </a:ln>
        </p:spPr>
        <p:style>
          <a:lnRef idx="0"/>
          <a:fillRef idx="0"/>
          <a:effectRef idx="0"/>
          <a:fontRef idx="minor"/>
        </p:style>
      </p:sp>
      <p:sp>
        <p:nvSpPr>
          <p:cNvPr id="675" name="CustomShape 18"/>
          <p:cNvSpPr/>
          <p:nvPr/>
        </p:nvSpPr>
        <p:spPr>
          <a:xfrm>
            <a:off x="1225800" y="4792680"/>
            <a:ext cx="3509640" cy="455760"/>
          </a:xfrm>
          <a:prstGeom prst="rect">
            <a:avLst/>
          </a:prstGeom>
          <a:noFill/>
          <a:ln w="12600">
            <a:solidFill>
              <a:schemeClr val="tx1"/>
            </a:solidFill>
            <a:miter/>
          </a:ln>
        </p:spPr>
        <p:style>
          <a:lnRef idx="0"/>
          <a:fillRef idx="0"/>
          <a:effectRef idx="0"/>
          <a:fontRef idx="minor"/>
        </p:style>
      </p:sp>
      <p:sp>
        <p:nvSpPr>
          <p:cNvPr id="676" name="CustomShape 19"/>
          <p:cNvSpPr/>
          <p:nvPr/>
        </p:nvSpPr>
        <p:spPr>
          <a:xfrm>
            <a:off x="1253880" y="4888080"/>
            <a:ext cx="3481200" cy="259560"/>
          </a:xfrm>
          <a:prstGeom prst="rect">
            <a:avLst/>
          </a:prstGeom>
          <a:noFill/>
          <a:ln w="12600">
            <a:noFill/>
          </a:ln>
        </p:spPr>
        <p:style>
          <a:lnRef idx="0"/>
          <a:fillRef idx="0"/>
          <a:effectRef idx="0"/>
          <a:fontRef idx="minor"/>
        </p:style>
        <p:txBody>
          <a:bodyPr lIns="0" rIns="57960" tIns="0" bIns="0"/>
          <a:p>
            <a:pPr marL="40320">
              <a:lnSpc>
                <a:spcPct val="100000"/>
              </a:lnSpc>
            </a:pPr>
            <a:r>
              <a:rPr b="0" lang="de-DE" sz="1700" spc="-1" strike="noStrike">
                <a:solidFill>
                  <a:srgbClr val="ffffff"/>
                </a:solidFill>
                <a:uFill>
                  <a:solidFill>
                    <a:srgbClr val="ffffff"/>
                  </a:solidFill>
                </a:uFill>
                <a:latin typeface="Calibri"/>
              </a:rPr>
              <a:t>Operational Level Agreements (OLAs)</a:t>
            </a:r>
            <a:endParaRPr b="0" lang="de-DE" sz="1800" spc="-1" strike="noStrike">
              <a:solidFill>
                <a:srgbClr val="000000"/>
              </a:solidFill>
              <a:uFill>
                <a:solidFill>
                  <a:srgbClr val="ffffff"/>
                </a:solidFill>
              </a:uFill>
              <a:latin typeface="Arial"/>
            </a:endParaRPr>
          </a:p>
        </p:txBody>
      </p:sp>
      <p:sp>
        <p:nvSpPr>
          <p:cNvPr id="677" name="Line 20"/>
          <p:cNvSpPr/>
          <p:nvPr/>
        </p:nvSpPr>
        <p:spPr>
          <a:xfrm>
            <a:off x="1923120" y="3511440"/>
            <a:ext cx="1334880" cy="988920"/>
          </a:xfrm>
          <a:prstGeom prst="line">
            <a:avLst/>
          </a:prstGeom>
          <a:ln w="12600">
            <a:solidFill>
              <a:schemeClr val="tx1"/>
            </a:solidFill>
            <a:round/>
          </a:ln>
        </p:spPr>
        <p:style>
          <a:lnRef idx="0"/>
          <a:fillRef idx="0"/>
          <a:effectRef idx="0"/>
          <a:fontRef idx="minor"/>
        </p:style>
      </p:sp>
      <p:sp>
        <p:nvSpPr>
          <p:cNvPr id="678" name="Line 21"/>
          <p:cNvSpPr/>
          <p:nvPr/>
        </p:nvSpPr>
        <p:spPr>
          <a:xfrm flipH="1">
            <a:off x="5563080" y="3523680"/>
            <a:ext cx="908640" cy="799200"/>
          </a:xfrm>
          <a:prstGeom prst="line">
            <a:avLst/>
          </a:prstGeom>
          <a:ln w="12600">
            <a:noFill/>
          </a:ln>
        </p:spPr>
        <p:style>
          <a:lnRef idx="0"/>
          <a:fillRef idx="0"/>
          <a:effectRef idx="0"/>
          <a:fontRef idx="minor"/>
        </p:style>
      </p:sp>
      <p:sp>
        <p:nvSpPr>
          <p:cNvPr id="679" name="CustomShape 22"/>
          <p:cNvSpPr/>
          <p:nvPr/>
        </p:nvSpPr>
        <p:spPr>
          <a:xfrm>
            <a:off x="1147320" y="3132000"/>
            <a:ext cx="1843560" cy="692640"/>
          </a:xfrm>
          <a:prstGeom prst="ellipse">
            <a:avLst/>
          </a:prstGeom>
          <a:solidFill>
            <a:schemeClr val="accent1">
              <a:lumMod val="20000"/>
              <a:lumOff val="80000"/>
            </a:schemeClr>
          </a:solidFill>
          <a:ln>
            <a:noFill/>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lIns="0" rIns="0" tIns="0" bIns="0" anchor="ctr"/>
          <a:p>
            <a:pPr algn="ctr">
              <a:lnSpc>
                <a:spcPct val="100000"/>
              </a:lnSpc>
            </a:pPr>
            <a:r>
              <a:rPr b="0" lang="de-DE" sz="1800" spc="-1" strike="noStrike">
                <a:solidFill>
                  <a:srgbClr val="000000"/>
                </a:solidFill>
                <a:uFill>
                  <a:solidFill>
                    <a:srgbClr val="ffffff"/>
                  </a:solidFill>
                </a:uFill>
                <a:latin typeface="Calibri"/>
              </a:rPr>
              <a:t>Service A</a:t>
            </a:r>
            <a:endParaRPr b="0" lang="de-DE" sz="1800" spc="-1" strike="noStrike">
              <a:solidFill>
                <a:srgbClr val="000000"/>
              </a:solidFill>
              <a:uFill>
                <a:solidFill>
                  <a:srgbClr val="ffffff"/>
                </a:solidFill>
              </a:uFill>
              <a:latin typeface="Arial"/>
            </a:endParaRPr>
          </a:p>
        </p:txBody>
      </p:sp>
      <p:sp>
        <p:nvSpPr>
          <p:cNvPr id="680" name="CustomShape 23"/>
          <p:cNvSpPr/>
          <p:nvPr/>
        </p:nvSpPr>
        <p:spPr>
          <a:xfrm>
            <a:off x="3674880" y="4039560"/>
            <a:ext cx="2596680" cy="335160"/>
          </a:xfrm>
          <a:prstGeom prst="rect">
            <a:avLst/>
          </a:prstGeom>
          <a:solidFill>
            <a:schemeClr val="accent1">
              <a:lumMod val="20000"/>
              <a:lumOff val="80000"/>
            </a:schemeClr>
          </a:solidFill>
          <a:ln>
            <a:noFill/>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sp>
      <p:sp>
        <p:nvSpPr>
          <p:cNvPr id="681" name="CustomShape 24"/>
          <p:cNvSpPr/>
          <p:nvPr/>
        </p:nvSpPr>
        <p:spPr>
          <a:xfrm>
            <a:off x="3674880" y="4029480"/>
            <a:ext cx="720" cy="277200"/>
          </a:xfrm>
          <a:prstGeom prst="rect">
            <a:avLst/>
          </a:prstGeom>
          <a:solidFill>
            <a:schemeClr val="accent1">
              <a:lumMod val="20000"/>
              <a:lumOff val="80000"/>
            </a:schemeClr>
          </a:solidFill>
          <a:ln>
            <a:noFill/>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sp>
      <p:sp>
        <p:nvSpPr>
          <p:cNvPr id="682" name="CustomShape 25"/>
          <p:cNvSpPr/>
          <p:nvPr/>
        </p:nvSpPr>
        <p:spPr>
          <a:xfrm>
            <a:off x="3134520" y="4115520"/>
            <a:ext cx="2596680" cy="335160"/>
          </a:xfrm>
          <a:prstGeom prst="rect">
            <a:avLst/>
          </a:prstGeom>
          <a:solidFill>
            <a:schemeClr val="accent1">
              <a:lumMod val="20000"/>
              <a:lumOff val="80000"/>
            </a:schemeClr>
          </a:solidFill>
          <a:ln>
            <a:noFill/>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sp>
      <p:sp>
        <p:nvSpPr>
          <p:cNvPr id="683" name="CustomShape 26"/>
          <p:cNvSpPr/>
          <p:nvPr/>
        </p:nvSpPr>
        <p:spPr>
          <a:xfrm>
            <a:off x="3042000" y="4130280"/>
            <a:ext cx="720" cy="277200"/>
          </a:xfrm>
          <a:prstGeom prst="rect">
            <a:avLst/>
          </a:prstGeom>
          <a:solidFill>
            <a:schemeClr val="accent1">
              <a:lumMod val="20000"/>
              <a:lumOff val="80000"/>
            </a:schemeClr>
          </a:solidFill>
          <a:ln>
            <a:noFill/>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sp>
      <p:sp>
        <p:nvSpPr>
          <p:cNvPr id="684" name="CustomShape 27"/>
          <p:cNvSpPr/>
          <p:nvPr/>
        </p:nvSpPr>
        <p:spPr>
          <a:xfrm>
            <a:off x="2629800" y="4200840"/>
            <a:ext cx="2596680" cy="335160"/>
          </a:xfrm>
          <a:prstGeom prst="rect">
            <a:avLst/>
          </a:prstGeom>
          <a:solidFill>
            <a:schemeClr val="accent1">
              <a:lumMod val="20000"/>
              <a:lumOff val="80000"/>
            </a:schemeClr>
          </a:solidFill>
          <a:ln>
            <a:noFill/>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sp>
      <p:sp>
        <p:nvSpPr>
          <p:cNvPr id="685" name="CustomShape 28"/>
          <p:cNvSpPr/>
          <p:nvPr/>
        </p:nvSpPr>
        <p:spPr>
          <a:xfrm>
            <a:off x="2666520" y="4243320"/>
            <a:ext cx="2559960" cy="259200"/>
          </a:xfrm>
          <a:prstGeom prst="rect">
            <a:avLst/>
          </a:prstGeom>
          <a:solidFill>
            <a:schemeClr val="accent1">
              <a:lumMod val="20000"/>
              <a:lumOff val="80000"/>
            </a:schemeClr>
          </a:solidFill>
          <a:ln>
            <a:noFill/>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lIns="0" rIns="57960" tIns="0" bIns="0"/>
          <a:p>
            <a:pPr marL="40320" algn="ctr">
              <a:lnSpc>
                <a:spcPct val="100000"/>
              </a:lnSpc>
            </a:pPr>
            <a:r>
              <a:rPr b="0" lang="de-DE" sz="1700" spc="-1" strike="noStrike">
                <a:solidFill>
                  <a:srgbClr val="000000"/>
                </a:solidFill>
                <a:uFill>
                  <a:solidFill>
                    <a:srgbClr val="ffffff"/>
                  </a:solidFill>
                </a:uFill>
                <a:latin typeface="Calibri"/>
              </a:rPr>
              <a:t>Service Komponenten</a:t>
            </a:r>
            <a:endParaRPr b="0" lang="de-DE" sz="1800" spc="-1" strike="noStrike">
              <a:solidFill>
                <a:srgbClr val="000000"/>
              </a:solidFill>
              <a:uFill>
                <a:solidFill>
                  <a:srgbClr val="ffffff"/>
                </a:solidFill>
              </a:uFill>
              <a:latin typeface="Arial"/>
            </a:endParaRPr>
          </a:p>
        </p:txBody>
      </p:sp>
      <p:sp>
        <p:nvSpPr>
          <p:cNvPr id="686" name="CustomShape 29"/>
          <p:cNvSpPr/>
          <p:nvPr/>
        </p:nvSpPr>
        <p:spPr>
          <a:xfrm>
            <a:off x="1984680" y="2589480"/>
            <a:ext cx="4053600" cy="365760"/>
          </a:xfrm>
          <a:prstGeom prst="rect">
            <a:avLst/>
          </a:prstGeom>
          <a:ln>
            <a:round/>
          </a:ln>
        </p:spPr>
        <p:style>
          <a:lnRef idx="2">
            <a:schemeClr val="accent1">
              <a:shade val="50000"/>
            </a:schemeClr>
          </a:lnRef>
          <a:fillRef idx="1">
            <a:schemeClr val="accent1"/>
          </a:fillRef>
          <a:effectRef idx="0">
            <a:schemeClr val="accent1"/>
          </a:effectRef>
          <a:fontRef idx="minor"/>
        </p:style>
      </p:sp>
      <p:sp>
        <p:nvSpPr>
          <p:cNvPr id="687" name="CustomShape 30"/>
          <p:cNvSpPr/>
          <p:nvPr/>
        </p:nvSpPr>
        <p:spPr>
          <a:xfrm>
            <a:off x="1929960" y="2665440"/>
            <a:ext cx="4049280" cy="339120"/>
          </a:xfrm>
          <a:prstGeom prst="rect">
            <a:avLst/>
          </a:prstGeom>
          <a:ln>
            <a:round/>
          </a:ln>
        </p:spPr>
        <p:style>
          <a:lnRef idx="2">
            <a:schemeClr val="accent1">
              <a:shade val="50000"/>
            </a:schemeClr>
          </a:lnRef>
          <a:fillRef idx="1">
            <a:schemeClr val="accent1"/>
          </a:fillRef>
          <a:effectRef idx="0">
            <a:schemeClr val="accent1"/>
          </a:effectRef>
          <a:fontRef idx="minor"/>
        </p:style>
        <p:txBody>
          <a:bodyPr lIns="0" rIns="0" tIns="0" bIns="0" anchor="ctr"/>
          <a:p>
            <a:pPr marL="40320" algn="ctr">
              <a:lnSpc>
                <a:spcPct val="100000"/>
              </a:lnSpc>
            </a:pPr>
            <a:r>
              <a:rPr b="0" lang="de-DE" sz="1800" spc="-1" strike="noStrike">
                <a:solidFill>
                  <a:srgbClr val="ffffff"/>
                </a:solidFill>
                <a:uFill>
                  <a:solidFill>
                    <a:srgbClr val="ffffff"/>
                  </a:solidFill>
                </a:uFill>
                <a:latin typeface="Calibri"/>
              </a:rPr>
              <a:t>Service Level Agreements (SLAs)</a:t>
            </a:r>
            <a:endParaRPr b="0" lang="de-DE" sz="1800" spc="-1" strike="noStrike">
              <a:solidFill>
                <a:srgbClr val="000000"/>
              </a:solidFill>
              <a:uFill>
                <a:solidFill>
                  <a:srgbClr val="ffffff"/>
                </a:solidFill>
              </a:uFill>
              <a:latin typeface="Arial"/>
            </a:endParaRPr>
          </a:p>
        </p:txBody>
      </p:sp>
      <p:sp>
        <p:nvSpPr>
          <p:cNvPr id="688" name="CustomShape 31"/>
          <p:cNvSpPr/>
          <p:nvPr/>
        </p:nvSpPr>
        <p:spPr>
          <a:xfrm>
            <a:off x="874080" y="1960200"/>
            <a:ext cx="7437960" cy="339120"/>
          </a:xfrm>
          <a:prstGeom prst="rect">
            <a:avLst/>
          </a:prstGeom>
          <a:ln>
            <a:round/>
          </a:ln>
        </p:spPr>
        <p:style>
          <a:lnRef idx="2">
            <a:schemeClr val="accent4"/>
          </a:lnRef>
          <a:fillRef idx="1">
            <a:schemeClr val="lt1"/>
          </a:fillRef>
          <a:effectRef idx="0">
            <a:schemeClr val="accent4"/>
          </a:effectRef>
          <a:fontRef idx="minor"/>
        </p:style>
        <p:txBody>
          <a:bodyPr lIns="18000" rIns="58320" tIns="18000" bIns="18000" anchor="ctr"/>
          <a:p>
            <a:pPr marL="22320" algn="ctr">
              <a:lnSpc>
                <a:spcPct val="100000"/>
              </a:lnSpc>
            </a:pPr>
            <a:r>
              <a:rPr b="0" lang="de-DE" sz="1700" spc="-1" strike="noStrike">
                <a:solidFill>
                  <a:srgbClr val="000000"/>
                </a:solidFill>
                <a:uFill>
                  <a:solidFill>
                    <a:srgbClr val="ffffff"/>
                  </a:solidFill>
                </a:uFill>
                <a:latin typeface="Calibri"/>
              </a:rPr>
              <a:t>Kunde</a:t>
            </a:r>
            <a:endParaRPr b="0" lang="de-DE" sz="1800" spc="-1" strike="noStrike">
              <a:solidFill>
                <a:srgbClr val="000000"/>
              </a:solidFill>
              <a:uFill>
                <a:solidFill>
                  <a:srgbClr val="ffffff"/>
                </a:solidFill>
              </a:uFill>
              <a:latin typeface="Arial"/>
            </a:endParaRPr>
          </a:p>
        </p:txBody>
      </p:sp>
      <p:sp>
        <p:nvSpPr>
          <p:cNvPr id="689" name="CustomShape 32"/>
          <p:cNvSpPr/>
          <p:nvPr/>
        </p:nvSpPr>
        <p:spPr>
          <a:xfrm>
            <a:off x="4998240" y="5564880"/>
            <a:ext cx="1902960" cy="481680"/>
          </a:xfrm>
          <a:prstGeom prst="rect">
            <a:avLst/>
          </a:prstGeom>
          <a:ln>
            <a:round/>
          </a:ln>
        </p:spPr>
        <p:style>
          <a:lnRef idx="2">
            <a:schemeClr val="accent4"/>
          </a:lnRef>
          <a:fillRef idx="1">
            <a:schemeClr val="lt1"/>
          </a:fillRef>
          <a:effectRef idx="0">
            <a:schemeClr val="accent4"/>
          </a:effectRef>
          <a:fontRef idx="minor"/>
        </p:style>
      </p:sp>
      <p:sp>
        <p:nvSpPr>
          <p:cNvPr id="690" name="CustomShape 33"/>
          <p:cNvSpPr/>
          <p:nvPr/>
        </p:nvSpPr>
        <p:spPr>
          <a:xfrm>
            <a:off x="4998240" y="5691960"/>
            <a:ext cx="1898280" cy="259560"/>
          </a:xfrm>
          <a:prstGeom prst="rect">
            <a:avLst/>
          </a:prstGeom>
          <a:noFill/>
          <a:ln w="12600">
            <a:noFill/>
          </a:ln>
        </p:spPr>
        <p:style>
          <a:lnRef idx="0"/>
          <a:fillRef idx="0"/>
          <a:effectRef idx="0"/>
          <a:fontRef idx="minor"/>
        </p:style>
        <p:txBody>
          <a:bodyPr lIns="0" rIns="40680" tIns="0" bIns="0"/>
          <a:p>
            <a:pPr marL="40320" algn="ctr">
              <a:lnSpc>
                <a:spcPct val="100000"/>
              </a:lnSpc>
            </a:pPr>
            <a:r>
              <a:rPr b="0" lang="de-DE" sz="1700" spc="-1" strike="noStrike">
                <a:solidFill>
                  <a:srgbClr val="000000"/>
                </a:solidFill>
                <a:uFill>
                  <a:solidFill>
                    <a:srgbClr val="ffffff"/>
                  </a:solidFill>
                </a:uFill>
                <a:latin typeface="Calibri"/>
              </a:rPr>
              <a:t>Zulieferer (Supplier)</a:t>
            </a:r>
            <a:endParaRPr b="0" lang="de-DE" sz="1800" spc="-1" strike="noStrike">
              <a:solidFill>
                <a:srgbClr val="000000"/>
              </a:solidFill>
              <a:uFill>
                <a:solidFill>
                  <a:srgbClr val="ffffff"/>
                </a:solidFill>
              </a:uFill>
              <a:latin typeface="Arial"/>
            </a:endParaRPr>
          </a:p>
        </p:txBody>
      </p:sp>
      <p:sp>
        <p:nvSpPr>
          <p:cNvPr id="691" name="CustomShape 34"/>
          <p:cNvSpPr/>
          <p:nvPr/>
        </p:nvSpPr>
        <p:spPr>
          <a:xfrm>
            <a:off x="5120640" y="4772160"/>
            <a:ext cx="3045240" cy="365400"/>
          </a:xfrm>
          <a:prstGeom prst="rect">
            <a:avLst/>
          </a:prstGeom>
          <a:noFill/>
          <a:ln w="12600">
            <a:solidFill>
              <a:schemeClr val="tx1"/>
            </a:solidFill>
            <a:miter/>
          </a:ln>
        </p:spPr>
        <p:style>
          <a:lnRef idx="0"/>
          <a:fillRef idx="0"/>
          <a:effectRef idx="0"/>
          <a:fontRef idx="minor"/>
        </p:style>
      </p:sp>
      <p:sp>
        <p:nvSpPr>
          <p:cNvPr id="692" name="CustomShape 35"/>
          <p:cNvSpPr/>
          <p:nvPr/>
        </p:nvSpPr>
        <p:spPr>
          <a:xfrm>
            <a:off x="5120640" y="4776840"/>
            <a:ext cx="1440" cy="277200"/>
          </a:xfrm>
          <a:prstGeom prst="rect">
            <a:avLst/>
          </a:prstGeom>
          <a:noFill/>
          <a:ln w="12600">
            <a:noFill/>
          </a:ln>
        </p:spPr>
        <p:style>
          <a:lnRef idx="0"/>
          <a:fillRef idx="0"/>
          <a:effectRef idx="0"/>
          <a:fontRef idx="minor"/>
        </p:style>
      </p:sp>
      <p:sp>
        <p:nvSpPr>
          <p:cNvPr id="693" name="CustomShape 36"/>
          <p:cNvSpPr/>
          <p:nvPr/>
        </p:nvSpPr>
        <p:spPr>
          <a:xfrm>
            <a:off x="5060880" y="4819320"/>
            <a:ext cx="3045240" cy="365400"/>
          </a:xfrm>
          <a:prstGeom prst="rect">
            <a:avLst/>
          </a:prstGeom>
          <a:noFill/>
          <a:ln w="12600">
            <a:solidFill>
              <a:schemeClr val="tx1"/>
            </a:solidFill>
            <a:miter/>
          </a:ln>
        </p:spPr>
        <p:style>
          <a:lnRef idx="0"/>
          <a:fillRef idx="0"/>
          <a:effectRef idx="0"/>
          <a:fontRef idx="minor"/>
        </p:style>
      </p:sp>
      <p:sp>
        <p:nvSpPr>
          <p:cNvPr id="694" name="CustomShape 37"/>
          <p:cNvSpPr/>
          <p:nvPr/>
        </p:nvSpPr>
        <p:spPr>
          <a:xfrm>
            <a:off x="5060880" y="4823640"/>
            <a:ext cx="1440" cy="277200"/>
          </a:xfrm>
          <a:prstGeom prst="rect">
            <a:avLst/>
          </a:prstGeom>
          <a:noFill/>
          <a:ln w="12600">
            <a:noFill/>
          </a:ln>
        </p:spPr>
        <p:style>
          <a:lnRef idx="0"/>
          <a:fillRef idx="0"/>
          <a:effectRef idx="0"/>
          <a:fontRef idx="minor"/>
        </p:style>
      </p:sp>
      <p:sp>
        <p:nvSpPr>
          <p:cNvPr id="695" name="CustomShape 38"/>
          <p:cNvSpPr/>
          <p:nvPr/>
        </p:nvSpPr>
        <p:spPr>
          <a:xfrm>
            <a:off x="4991760" y="4877640"/>
            <a:ext cx="3045240" cy="367920"/>
          </a:xfrm>
          <a:prstGeom prst="rect">
            <a:avLst/>
          </a:prstGeom>
          <a:noFill/>
          <a:ln w="12600">
            <a:solidFill>
              <a:schemeClr val="tx1"/>
            </a:solidFill>
            <a:miter/>
          </a:ln>
        </p:spPr>
        <p:style>
          <a:lnRef idx="0"/>
          <a:fillRef idx="0"/>
          <a:effectRef idx="0"/>
          <a:fontRef idx="minor"/>
        </p:style>
      </p:sp>
      <p:sp>
        <p:nvSpPr>
          <p:cNvPr id="696" name="CustomShape 39"/>
          <p:cNvSpPr/>
          <p:nvPr/>
        </p:nvSpPr>
        <p:spPr>
          <a:xfrm>
            <a:off x="5006160" y="4939560"/>
            <a:ext cx="2939400" cy="518040"/>
          </a:xfrm>
          <a:prstGeom prst="rect">
            <a:avLst/>
          </a:prstGeom>
          <a:noFill/>
          <a:ln w="12600">
            <a:noFill/>
          </a:ln>
        </p:spPr>
        <p:style>
          <a:lnRef idx="0"/>
          <a:fillRef idx="0"/>
          <a:effectRef idx="0"/>
          <a:fontRef idx="minor"/>
        </p:style>
        <p:txBody>
          <a:bodyPr lIns="0" rIns="57960" tIns="0" bIns="0"/>
          <a:p>
            <a:pPr marL="40320" algn="ctr">
              <a:lnSpc>
                <a:spcPct val="100000"/>
              </a:lnSpc>
            </a:pPr>
            <a:r>
              <a:rPr b="0" lang="de-DE" sz="1700" spc="-1" strike="noStrike">
                <a:solidFill>
                  <a:srgbClr val="ffffff"/>
                </a:solidFill>
                <a:uFill>
                  <a:solidFill>
                    <a:srgbClr val="ffffff"/>
                  </a:solidFill>
                </a:uFill>
                <a:latin typeface="Calibri"/>
              </a:rPr>
              <a:t>Underpinning Agreements (UAs)</a:t>
            </a:r>
            <a:endParaRPr b="0" lang="de-DE" sz="1800" spc="-1" strike="noStrike">
              <a:solidFill>
                <a:srgbClr val="000000"/>
              </a:solidFill>
              <a:uFill>
                <a:solidFill>
                  <a:srgbClr val="ffffff"/>
                </a:solidFill>
              </a:uFill>
              <a:latin typeface="Arial"/>
            </a:endParaRPr>
          </a:p>
        </p:txBody>
      </p:sp>
      <p:sp>
        <p:nvSpPr>
          <p:cNvPr id="697" name="CustomShape 40"/>
          <p:cNvSpPr/>
          <p:nvPr/>
        </p:nvSpPr>
        <p:spPr>
          <a:xfrm>
            <a:off x="3276000" y="3125520"/>
            <a:ext cx="1843560" cy="694080"/>
          </a:xfrm>
          <a:prstGeom prst="ellipse">
            <a:avLst/>
          </a:prstGeom>
          <a:solidFill>
            <a:schemeClr val="accent1">
              <a:lumMod val="20000"/>
              <a:lumOff val="80000"/>
            </a:schemeClr>
          </a:solidFill>
          <a:ln>
            <a:noFill/>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lIns="0" rIns="0" tIns="0" bIns="0" anchor="ctr"/>
          <a:p>
            <a:pPr algn="ctr">
              <a:lnSpc>
                <a:spcPct val="100000"/>
              </a:lnSpc>
            </a:pPr>
            <a:r>
              <a:rPr b="0" lang="de-DE" sz="1800" spc="-1" strike="noStrike">
                <a:solidFill>
                  <a:srgbClr val="000000"/>
                </a:solidFill>
                <a:uFill>
                  <a:solidFill>
                    <a:srgbClr val="ffffff"/>
                  </a:solidFill>
                </a:uFill>
                <a:latin typeface="Calibri"/>
              </a:rPr>
              <a:t>Service B</a:t>
            </a:r>
            <a:endParaRPr b="0" lang="de-DE" sz="1800" spc="-1" strike="noStrike">
              <a:solidFill>
                <a:srgbClr val="000000"/>
              </a:solidFill>
              <a:uFill>
                <a:solidFill>
                  <a:srgbClr val="ffffff"/>
                </a:solidFill>
              </a:uFill>
              <a:latin typeface="Arial"/>
            </a:endParaRPr>
          </a:p>
        </p:txBody>
      </p:sp>
      <p:sp>
        <p:nvSpPr>
          <p:cNvPr id="698" name="CustomShape 41"/>
          <p:cNvSpPr/>
          <p:nvPr/>
        </p:nvSpPr>
        <p:spPr>
          <a:xfrm>
            <a:off x="5404680" y="3119760"/>
            <a:ext cx="1844640" cy="692640"/>
          </a:xfrm>
          <a:prstGeom prst="ellipse">
            <a:avLst/>
          </a:prstGeom>
          <a:solidFill>
            <a:schemeClr val="accent1">
              <a:lumMod val="20000"/>
              <a:lumOff val="80000"/>
            </a:schemeClr>
          </a:solidFill>
          <a:ln>
            <a:noFill/>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lIns="0" rIns="0" tIns="0" bIns="0" anchor="ctr"/>
          <a:p>
            <a:pPr algn="ctr">
              <a:lnSpc>
                <a:spcPct val="100000"/>
              </a:lnSpc>
            </a:pPr>
            <a:r>
              <a:rPr b="0" lang="de-DE" sz="1800" spc="-1" strike="noStrike">
                <a:solidFill>
                  <a:srgbClr val="000000"/>
                </a:solidFill>
                <a:uFill>
                  <a:solidFill>
                    <a:srgbClr val="ffffff"/>
                  </a:solidFill>
                </a:uFill>
                <a:latin typeface="Calibri"/>
              </a:rPr>
              <a:t>Service C</a:t>
            </a:r>
            <a:endParaRPr b="0" lang="de-DE" sz="1800" spc="-1" strike="noStrike">
              <a:solidFill>
                <a:srgbClr val="000000"/>
              </a:solidFill>
              <a:uFill>
                <a:solidFill>
                  <a:srgbClr val="ffffff"/>
                </a:solidFill>
              </a:uFill>
              <a:latin typeface="Arial"/>
            </a:endParaRPr>
          </a:p>
        </p:txBody>
      </p:sp>
      <p:sp>
        <p:nvSpPr>
          <p:cNvPr id="699" name="CustomShape 42"/>
          <p:cNvSpPr/>
          <p:nvPr/>
        </p:nvSpPr>
        <p:spPr>
          <a:xfrm>
            <a:off x="7075800" y="3983760"/>
            <a:ext cx="1090080" cy="518760"/>
          </a:xfrm>
          <a:prstGeom prst="rect">
            <a:avLst/>
          </a:prstGeom>
          <a:noFill/>
          <a:ln w="12600">
            <a:noFill/>
          </a:ln>
        </p:spPr>
        <p:style>
          <a:lnRef idx="0"/>
          <a:fillRef idx="0"/>
          <a:effectRef idx="0"/>
          <a:fontRef idx="minor"/>
        </p:style>
        <p:txBody>
          <a:bodyPr lIns="0" rIns="40680" tIns="0" bIns="0"/>
          <a:p>
            <a:pPr marL="40320" algn="r">
              <a:lnSpc>
                <a:spcPct val="100000"/>
              </a:lnSpc>
            </a:pPr>
            <a:r>
              <a:rPr b="0" lang="de-DE" sz="1700" spc="-1" strike="noStrike">
                <a:solidFill>
                  <a:srgbClr val="000000"/>
                </a:solidFill>
                <a:uFill>
                  <a:solidFill>
                    <a:srgbClr val="ffffff"/>
                  </a:solidFill>
                </a:uFill>
                <a:latin typeface="Calibri"/>
              </a:rPr>
              <a:t>IT Service </a:t>
            </a:r>
            <a:endParaRPr b="0" lang="de-DE" sz="1800" spc="-1" strike="noStrike">
              <a:solidFill>
                <a:srgbClr val="000000"/>
              </a:solidFill>
              <a:uFill>
                <a:solidFill>
                  <a:srgbClr val="ffffff"/>
                </a:solidFill>
              </a:uFill>
              <a:latin typeface="Arial"/>
            </a:endParaRPr>
          </a:p>
          <a:p>
            <a:pPr marL="40320" algn="r">
              <a:lnSpc>
                <a:spcPct val="100000"/>
              </a:lnSpc>
            </a:pPr>
            <a:r>
              <a:rPr b="0" lang="de-DE" sz="1700" spc="-1" strike="noStrike">
                <a:solidFill>
                  <a:srgbClr val="000000"/>
                </a:solidFill>
                <a:uFill>
                  <a:solidFill>
                    <a:srgbClr val="ffffff"/>
                  </a:solidFill>
                </a:uFill>
                <a:latin typeface="Calibri"/>
              </a:rPr>
              <a:t>Provider</a:t>
            </a:r>
            <a:endParaRPr b="0" lang="de-DE" sz="1800" spc="-1" strike="noStrike">
              <a:solidFill>
                <a:srgbClr val="000000"/>
              </a:solidFill>
              <a:uFill>
                <a:solidFill>
                  <a:srgbClr val="ffffff"/>
                </a:solidFill>
              </a:uFill>
              <a:latin typeface="Arial"/>
            </a:endParaRPr>
          </a:p>
        </p:txBody>
      </p:sp>
    </p:spTree>
  </p:cSld>
</p:sld>
</file>

<file path=ppt/slides/slide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0"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SLM: Initiale Einrichtung des Prozesses</a:t>
            </a:r>
            <a:endParaRPr b="0" lang="en-US" sz="1800" spc="-1" strike="noStrike">
              <a:solidFill>
                <a:srgbClr val="000000"/>
              </a:solidFill>
              <a:uFill>
                <a:solidFill>
                  <a:srgbClr val="ffffff"/>
                </a:solidFill>
              </a:uFill>
              <a:latin typeface="Calibri"/>
            </a:endParaRPr>
          </a:p>
        </p:txBody>
      </p:sp>
      <p:graphicFrame>
        <p:nvGraphicFramePr>
          <p:cNvPr id="701" name="Table 2"/>
          <p:cNvGraphicFramePr/>
          <p:nvPr/>
        </p:nvGraphicFramePr>
        <p:xfrm>
          <a:off x="457200" y="1697040"/>
          <a:ext cx="8229240" cy="222480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Erste Aktivitäten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Typische Ergebnisse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695520">
                <a:tc>
                  <a:txBody>
                    <a:bodyPr/>
                    <a:p>
                      <a:pPr>
                        <a:lnSpc>
                          <a:spcPct val="100000"/>
                        </a:lnSpc>
                      </a:pPr>
                      <a:r>
                        <a:rPr b="0" lang="de-DE" sz="1600" spc="-1" strike="noStrike">
                          <a:solidFill>
                            <a:srgbClr val="000000"/>
                          </a:solidFill>
                          <a:uFill>
                            <a:solidFill>
                              <a:srgbClr val="ffffff"/>
                            </a:solidFill>
                          </a:uFill>
                          <a:latin typeface="Calibri"/>
                        </a:rPr>
                        <a:t>Definition von Struktur und Format des Service Katalogs und Erstellung eines Service Katalogs auf Basis des Service Portfolios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Initialer Service Katalog</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695520">
                <a:tc>
                  <a:txBody>
                    <a:bodyPr/>
                    <a:p>
                      <a:pPr>
                        <a:lnSpc>
                          <a:spcPct val="100000"/>
                        </a:lnSpc>
                      </a:pPr>
                      <a:r>
                        <a:rPr b="0" lang="de-DE" sz="1600" spc="-1" strike="noStrike">
                          <a:solidFill>
                            <a:srgbClr val="000000"/>
                          </a:solidFill>
                          <a:uFill>
                            <a:solidFill>
                              <a:srgbClr val="ffffff"/>
                            </a:solidFill>
                          </a:uFill>
                          <a:latin typeface="Calibri"/>
                        </a:rPr>
                        <a:t>Definition eines (Basis-) Standard-SLAs für alle Services und Kunden, für die keine individuellen SLAs vorhanden sind</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Standard SLA</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494280">
                <a:tc>
                  <a:txBody>
                    <a:bodyPr/>
                    <a:p>
                      <a:pPr>
                        <a:lnSpc>
                          <a:spcPct val="100000"/>
                        </a:lnSpc>
                      </a:pPr>
                      <a:r>
                        <a:rPr b="0" lang="de-DE" sz="1600" spc="-1" strike="noStrike">
                          <a:solidFill>
                            <a:srgbClr val="000000"/>
                          </a:solidFill>
                          <a:uFill>
                            <a:solidFill>
                              <a:srgbClr val="ffffff"/>
                            </a:solidFill>
                          </a:uFill>
                          <a:latin typeface="Calibri"/>
                        </a:rPr>
                        <a:t>Erstellung von Vorlagen für individuelle SLAs, OLAs und UAs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SLA Vorlage, OLA / UA Vorlage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896760">
                <a:tc>
                  <a:txBody>
                    <a:bodyPr/>
                    <a:p>
                      <a:pPr>
                        <a:lnSpc>
                          <a:spcPct val="100000"/>
                        </a:lnSpc>
                      </a:pPr>
                      <a:r>
                        <a:rPr b="0" lang="de-DE" sz="1600" spc="-1" strike="noStrike">
                          <a:solidFill>
                            <a:srgbClr val="000000"/>
                          </a:solidFill>
                          <a:uFill>
                            <a:solidFill>
                              <a:srgbClr val="ffffff"/>
                            </a:solidFill>
                          </a:uFill>
                          <a:latin typeface="Calibri"/>
                        </a:rPr>
                        <a:t>Identifikation der wichtigsten unterstützenden Service-Komponenten und Vereinbarung entsprechender OLAs und UAs zur Absicherung der SLAs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Initiale OLAs und UAs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494280">
                <a:tc>
                  <a:txBody>
                    <a:bodyPr/>
                    <a:p>
                      <a:pPr>
                        <a:lnSpc>
                          <a:spcPct val="100000"/>
                        </a:lnSpc>
                      </a:pPr>
                      <a:r>
                        <a:rPr b="0" lang="de-DE" sz="1600" spc="-1" strike="noStrike">
                          <a:solidFill>
                            <a:srgbClr val="000000"/>
                          </a:solidFill>
                          <a:uFill>
                            <a:solidFill>
                              <a:srgbClr val="ffffff"/>
                            </a:solidFill>
                          </a:uFill>
                          <a:latin typeface="Calibri"/>
                        </a:rPr>
                        <a:t>Vereinbarung individueller SLAs mit Kunden für die wichtigsten und kritischsten Services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Initiale SLAs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702" name="TextShape 3"/>
          <p:cNvSpPr txBox="1"/>
          <p:nvPr/>
        </p:nvSpPr>
        <p:spPr>
          <a:xfrm>
            <a:off x="6553080" y="6430680"/>
            <a:ext cx="2133360" cy="364680"/>
          </a:xfrm>
          <a:prstGeom prst="rect">
            <a:avLst/>
          </a:prstGeom>
          <a:noFill/>
          <a:ln>
            <a:noFill/>
          </a:ln>
        </p:spPr>
        <p:txBody>
          <a:bodyPr anchor="ctr"/>
          <a:p>
            <a:pPr algn="r">
              <a:lnSpc>
                <a:spcPct val="100000"/>
              </a:lnSpc>
            </a:pPr>
            <a:fld id="{EB41F44A-88BD-455B-8326-DECEA6F4123C}"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3"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SLM: Inputs &amp; Outputs</a:t>
            </a:r>
            <a:endParaRPr b="0" lang="en-US" sz="1800" spc="-1" strike="noStrike">
              <a:solidFill>
                <a:srgbClr val="000000"/>
              </a:solidFill>
              <a:uFill>
                <a:solidFill>
                  <a:srgbClr val="ffffff"/>
                </a:solidFill>
              </a:uFill>
              <a:latin typeface="Calibri"/>
            </a:endParaRPr>
          </a:p>
        </p:txBody>
      </p:sp>
      <p:sp>
        <p:nvSpPr>
          <p:cNvPr id="704" name="CustomShape 2"/>
          <p:cNvSpPr/>
          <p:nvPr/>
        </p:nvSpPr>
        <p:spPr>
          <a:xfrm>
            <a:off x="457200" y="2008440"/>
            <a:ext cx="822924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Inputs</a:t>
            </a:r>
            <a:endParaRPr b="0" lang="de-DE" sz="1800" spc="-1" strike="noStrike">
              <a:solidFill>
                <a:srgbClr val="000000"/>
              </a:solidFill>
              <a:uFill>
                <a:solidFill>
                  <a:srgbClr val="ffffff"/>
                </a:solidFill>
              </a:uFill>
              <a:latin typeface="Arial"/>
            </a:endParaRPr>
          </a:p>
        </p:txBody>
      </p:sp>
      <p:sp>
        <p:nvSpPr>
          <p:cNvPr id="705" name="CustomShape 3"/>
          <p:cNvSpPr/>
          <p:nvPr/>
        </p:nvSpPr>
        <p:spPr>
          <a:xfrm>
            <a:off x="457200" y="29358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87480" rIns="87480" tIns="87480" bIns="87480"/>
          <a:p>
            <a:pPr>
              <a:lnSpc>
                <a:spcPct val="90000"/>
              </a:lnSpc>
            </a:pPr>
            <a:r>
              <a:rPr b="0" lang="de-DE" sz="2300" spc="-1" strike="noStrike">
                <a:solidFill>
                  <a:srgbClr val="000000"/>
                </a:solidFill>
                <a:uFill>
                  <a:solidFill>
                    <a:srgbClr val="ffffff"/>
                  </a:solidFill>
                </a:uFill>
                <a:latin typeface="Calibri"/>
              </a:rPr>
              <a:t>Beschriebenes Service Portfolio</a:t>
            </a:r>
            <a:endParaRPr b="0" lang="de-DE" sz="1800" spc="-1" strike="noStrike">
              <a:solidFill>
                <a:srgbClr val="000000"/>
              </a:solidFill>
              <a:uFill>
                <a:solidFill>
                  <a:srgbClr val="ffffff"/>
                </a:solidFill>
              </a:uFill>
              <a:latin typeface="Arial"/>
            </a:endParaRPr>
          </a:p>
          <a:p>
            <a:pPr>
              <a:lnSpc>
                <a:spcPct val="90000"/>
              </a:lnSpc>
            </a:pPr>
            <a:r>
              <a:rPr b="0" lang="de-DE" sz="2300" spc="-1" strike="noStrike">
                <a:solidFill>
                  <a:srgbClr val="000000"/>
                </a:solidFill>
                <a:uFill>
                  <a:solidFill>
                    <a:srgbClr val="ffffff"/>
                  </a:solidFill>
                </a:uFill>
                <a:latin typeface="Calibri"/>
              </a:rPr>
              <a:t>Allgemeine und spezifische Kundenanforderungen</a:t>
            </a:r>
            <a:endParaRPr b="0" lang="de-DE" sz="1800" spc="-1" strike="noStrike">
              <a:solidFill>
                <a:srgbClr val="000000"/>
              </a:solidFill>
              <a:uFill>
                <a:solidFill>
                  <a:srgbClr val="ffffff"/>
                </a:solidFill>
              </a:uFill>
              <a:latin typeface="Arial"/>
            </a:endParaRPr>
          </a:p>
        </p:txBody>
      </p:sp>
      <p:sp>
        <p:nvSpPr>
          <p:cNvPr id="706" name="CustomShape 4"/>
          <p:cNvSpPr/>
          <p:nvPr/>
        </p:nvSpPr>
        <p:spPr>
          <a:xfrm>
            <a:off x="4259160" y="2408040"/>
            <a:ext cx="442728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Outputs</a:t>
            </a:r>
            <a:endParaRPr b="0" lang="de-DE" sz="1800" spc="-1" strike="noStrike">
              <a:solidFill>
                <a:srgbClr val="000000"/>
              </a:solidFill>
              <a:uFill>
                <a:solidFill>
                  <a:srgbClr val="ffffff"/>
                </a:solidFill>
              </a:uFill>
              <a:latin typeface="Arial"/>
            </a:endParaRPr>
          </a:p>
        </p:txBody>
      </p:sp>
      <p:sp>
        <p:nvSpPr>
          <p:cNvPr id="707" name="CustomShape 5"/>
          <p:cNvSpPr/>
          <p:nvPr/>
        </p:nvSpPr>
        <p:spPr>
          <a:xfrm>
            <a:off x="4259160" y="33354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87480" rIns="87480" tIns="87480" bIns="87480"/>
          <a:p>
            <a:pPr>
              <a:lnSpc>
                <a:spcPct val="90000"/>
              </a:lnSpc>
            </a:pPr>
            <a:r>
              <a:rPr b="0" lang="de-DE" sz="2300" spc="-1" strike="noStrike">
                <a:solidFill>
                  <a:srgbClr val="000000"/>
                </a:solidFill>
                <a:uFill>
                  <a:solidFill>
                    <a:srgbClr val="ffffff"/>
                  </a:solidFill>
                </a:uFill>
                <a:latin typeface="Calibri"/>
              </a:rPr>
              <a:t>Aktueller Service-Katalog</a:t>
            </a:r>
            <a:endParaRPr b="0" lang="de-DE" sz="1800" spc="-1" strike="noStrike">
              <a:solidFill>
                <a:srgbClr val="000000"/>
              </a:solidFill>
              <a:uFill>
                <a:solidFill>
                  <a:srgbClr val="ffffff"/>
                </a:solidFill>
              </a:uFill>
              <a:latin typeface="Arial"/>
            </a:endParaRPr>
          </a:p>
          <a:p>
            <a:pPr>
              <a:lnSpc>
                <a:spcPct val="90000"/>
              </a:lnSpc>
            </a:pPr>
            <a:r>
              <a:rPr b="0" lang="de-DE" sz="2300" spc="-1" strike="noStrike">
                <a:solidFill>
                  <a:srgbClr val="000000"/>
                </a:solidFill>
                <a:uFill>
                  <a:solidFill>
                    <a:srgbClr val="ffffff"/>
                  </a:solidFill>
                </a:uFill>
                <a:latin typeface="Calibri"/>
              </a:rPr>
              <a:t>Standard-SLA</a:t>
            </a:r>
            <a:endParaRPr b="0" lang="de-DE" sz="1800" spc="-1" strike="noStrike">
              <a:solidFill>
                <a:srgbClr val="000000"/>
              </a:solidFill>
              <a:uFill>
                <a:solidFill>
                  <a:srgbClr val="ffffff"/>
                </a:solidFill>
              </a:uFill>
              <a:latin typeface="Arial"/>
            </a:endParaRPr>
          </a:p>
          <a:p>
            <a:pPr>
              <a:lnSpc>
                <a:spcPct val="90000"/>
              </a:lnSpc>
            </a:pPr>
            <a:r>
              <a:rPr b="0" lang="de-DE" sz="2300" spc="-1" strike="noStrike">
                <a:solidFill>
                  <a:srgbClr val="000000"/>
                </a:solidFill>
                <a:uFill>
                  <a:solidFill>
                    <a:srgbClr val="ffffff"/>
                  </a:solidFill>
                </a:uFill>
                <a:latin typeface="Calibri"/>
              </a:rPr>
              <a:t>Individuelle SLAs mit Kunden</a:t>
            </a:r>
            <a:endParaRPr b="0" lang="de-DE" sz="1800" spc="-1" strike="noStrike">
              <a:solidFill>
                <a:srgbClr val="000000"/>
              </a:solidFill>
              <a:uFill>
                <a:solidFill>
                  <a:srgbClr val="ffffff"/>
                </a:solidFill>
              </a:uFill>
              <a:latin typeface="Arial"/>
            </a:endParaRPr>
          </a:p>
          <a:p>
            <a:pPr>
              <a:lnSpc>
                <a:spcPct val="90000"/>
              </a:lnSpc>
            </a:pPr>
            <a:r>
              <a:rPr b="0" lang="de-DE" sz="2300" spc="-1" strike="noStrike">
                <a:solidFill>
                  <a:srgbClr val="000000"/>
                </a:solidFill>
                <a:uFill>
                  <a:solidFill>
                    <a:srgbClr val="ffffff"/>
                  </a:solidFill>
                </a:uFill>
                <a:latin typeface="Calibri"/>
              </a:rPr>
              <a:t>Unterstützende OLAs und UAs</a:t>
            </a:r>
            <a:endParaRPr b="0" lang="de-DE" sz="1800" spc="-1" strike="noStrike">
              <a:solidFill>
                <a:srgbClr val="000000"/>
              </a:solidFill>
              <a:uFill>
                <a:solidFill>
                  <a:srgbClr val="ffffff"/>
                </a:solidFill>
              </a:uFill>
              <a:latin typeface="Arial"/>
            </a:endParaRPr>
          </a:p>
        </p:txBody>
      </p:sp>
      <p:sp>
        <p:nvSpPr>
          <p:cNvPr id="708" name="TextShape 6"/>
          <p:cNvSpPr txBox="1"/>
          <p:nvPr/>
        </p:nvSpPr>
        <p:spPr>
          <a:xfrm>
            <a:off x="6553080" y="6430680"/>
            <a:ext cx="2133360" cy="364680"/>
          </a:xfrm>
          <a:prstGeom prst="rect">
            <a:avLst/>
          </a:prstGeom>
          <a:noFill/>
          <a:ln>
            <a:noFill/>
          </a:ln>
        </p:spPr>
        <p:txBody>
          <a:bodyPr anchor="ctr"/>
          <a:p>
            <a:pPr algn="r">
              <a:lnSpc>
                <a:spcPct val="100000"/>
              </a:lnSpc>
            </a:pPr>
            <a:fld id="{8AB03C78-684A-42F5-993E-E2A1A7503DD2}"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SLM: Fortlaufende Prozessaktivitäten</a:t>
            </a:r>
            <a:endParaRPr b="0" lang="en-US" sz="1800" spc="-1" strike="noStrike">
              <a:solidFill>
                <a:srgbClr val="000000"/>
              </a:solidFill>
              <a:uFill>
                <a:solidFill>
                  <a:srgbClr val="ffffff"/>
                </a:solidFill>
              </a:uFill>
              <a:latin typeface="Calibri"/>
            </a:endParaRPr>
          </a:p>
        </p:txBody>
      </p:sp>
      <p:sp>
        <p:nvSpPr>
          <p:cNvPr id="710"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Pflege des Service Katalogs</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Hinzufügen eines Service zum Service Katalog</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Änderung eines Service im Service Katalog</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Entfernung eines Service aus dem Service Katalog</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Verwaltung von SLAs</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Verhandlung und Vereinbarung neuer SLAs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Bewertung und Berichterstattung der SLA Erfüllung</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Benachrichtung der Kunden über SLA Verletzungen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Aktualisierung oder Kündigung von SLAs</a:t>
            </a:r>
            <a:endParaRPr b="0" lang="en-US" sz="2000" spc="-1" strike="noStrike">
              <a:solidFill>
                <a:srgbClr val="000000"/>
              </a:solidFill>
              <a:uFill>
                <a:solidFill>
                  <a:srgbClr val="ffffff"/>
                </a:solidFill>
              </a:uFill>
              <a:latin typeface="Calibri"/>
            </a:endParaRPr>
          </a:p>
        </p:txBody>
      </p:sp>
      <p:sp>
        <p:nvSpPr>
          <p:cNvPr id="711" name="TextShape 3"/>
          <p:cNvSpPr txBox="1"/>
          <p:nvPr/>
        </p:nvSpPr>
        <p:spPr>
          <a:xfrm>
            <a:off x="6553080" y="6430680"/>
            <a:ext cx="2133360" cy="364680"/>
          </a:xfrm>
          <a:prstGeom prst="rect">
            <a:avLst/>
          </a:prstGeom>
          <a:noFill/>
          <a:ln>
            <a:noFill/>
          </a:ln>
        </p:spPr>
        <p:txBody>
          <a:bodyPr anchor="ctr"/>
          <a:p>
            <a:pPr algn="r">
              <a:lnSpc>
                <a:spcPct val="100000"/>
              </a:lnSpc>
            </a:pPr>
            <a:fld id="{6E463AF6-2AC3-4B0B-9D62-E4469D94D7F2}"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SLM: Fortlaufende Prozessaktivitäten</a:t>
            </a:r>
            <a:endParaRPr b="0" lang="en-US" sz="1800" spc="-1" strike="noStrike">
              <a:solidFill>
                <a:srgbClr val="000000"/>
              </a:solidFill>
              <a:uFill>
                <a:solidFill>
                  <a:srgbClr val="ffffff"/>
                </a:solidFill>
              </a:uFill>
              <a:latin typeface="Calibri"/>
            </a:endParaRPr>
          </a:p>
        </p:txBody>
      </p:sp>
      <p:sp>
        <p:nvSpPr>
          <p:cNvPr id="713"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Verwaltung von OLAs und UAs</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Verhandlung und Vereinbarung von OLA / UA</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Bewertung und Berichterstattung der OLA / UA Erfüllung</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Benachrichtigung der unterstützenden internen Gruppen / des Föderationsmitglieds oder des Zulieferers über OLA / UA Verletzungen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Aktualisierung oder Kündigung von OLA / UA</a:t>
            </a:r>
            <a:endParaRPr b="0" lang="en-US" sz="2000" spc="-1" strike="noStrike">
              <a:solidFill>
                <a:srgbClr val="000000"/>
              </a:solidFill>
              <a:uFill>
                <a:solidFill>
                  <a:srgbClr val="ffffff"/>
                </a:solidFill>
              </a:uFill>
              <a:latin typeface="Calibri"/>
            </a:endParaRPr>
          </a:p>
        </p:txBody>
      </p:sp>
      <p:sp>
        <p:nvSpPr>
          <p:cNvPr id="714" name="TextShape 3"/>
          <p:cNvSpPr txBox="1"/>
          <p:nvPr/>
        </p:nvSpPr>
        <p:spPr>
          <a:xfrm>
            <a:off x="6553080" y="6430680"/>
            <a:ext cx="2133360" cy="364680"/>
          </a:xfrm>
          <a:prstGeom prst="rect">
            <a:avLst/>
          </a:prstGeom>
          <a:noFill/>
          <a:ln>
            <a:noFill/>
          </a:ln>
        </p:spPr>
        <p:txBody>
          <a:bodyPr anchor="ctr"/>
          <a:p>
            <a:pPr algn="r">
              <a:lnSpc>
                <a:spcPct val="100000"/>
              </a:lnSpc>
            </a:pPr>
            <a:fld id="{44BA97D9-73ED-4B62-805B-6937830E4EF0}"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5"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SLM: Rollen und Verantwortlichkeiten</a:t>
            </a:r>
            <a:endParaRPr b="0" lang="en-US" sz="1800" spc="-1" strike="noStrike">
              <a:solidFill>
                <a:srgbClr val="000000"/>
              </a:solidFill>
              <a:uFill>
                <a:solidFill>
                  <a:srgbClr val="ffffff"/>
                </a:solidFill>
              </a:uFill>
              <a:latin typeface="Calibri"/>
            </a:endParaRPr>
          </a:p>
        </p:txBody>
      </p:sp>
      <p:graphicFrame>
        <p:nvGraphicFramePr>
          <p:cNvPr id="716" name="Table 2"/>
          <p:cNvGraphicFramePr/>
          <p:nvPr/>
        </p:nvGraphicFramePr>
        <p:xfrm>
          <a:off x="457200" y="1697040"/>
          <a:ext cx="8229240" cy="1112040"/>
        </p:xfrm>
        <a:graphic>
          <a:graphicData uri="http://schemas.openxmlformats.org/drawingml/2006/table">
            <a:tbl>
              <a:tblPr/>
              <a:tblGrid>
                <a:gridCol w="1807200"/>
                <a:gridCol w="4538160"/>
                <a:gridCol w="1883880"/>
              </a:tblGrid>
              <a:tr h="546120">
                <a:tc>
                  <a:txBody>
                    <a:bodyPr/>
                    <a:p>
                      <a:pPr>
                        <a:lnSpc>
                          <a:spcPct val="100000"/>
                        </a:lnSpc>
                      </a:pPr>
                      <a:r>
                        <a:rPr b="1" lang="de-DE" sz="1800" spc="-1" strike="noStrike">
                          <a:solidFill>
                            <a:srgbClr val="ffffff"/>
                          </a:solidFill>
                          <a:uFill>
                            <a:solidFill>
                              <a:srgbClr val="ffffff"/>
                            </a:solidFill>
                          </a:uFill>
                          <a:latin typeface="Calibri"/>
                        </a:rPr>
                        <a:t>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Aufgaben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Ca. Anzahl Personen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494280">
                <a:tc>
                  <a:txBody>
                    <a:bodyPr/>
                    <a:p>
                      <a:pPr>
                        <a:lnSpc>
                          <a:spcPct val="100000"/>
                        </a:lnSpc>
                      </a:pPr>
                      <a:r>
                        <a:rPr b="0" lang="de-DE" sz="1600" spc="-1" strike="noStrike">
                          <a:solidFill>
                            <a:srgbClr val="000000"/>
                          </a:solidFill>
                          <a:uFill>
                            <a:solidFill>
                              <a:srgbClr val="ffffff"/>
                            </a:solidFill>
                          </a:uFill>
                          <a:latin typeface="Calibri"/>
                        </a:rPr>
                        <a:t>Prozess-Owner SLM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i="1" lang="de-DE" sz="1600" spc="-1" strike="noStrike">
                          <a:solidFill>
                            <a:srgbClr val="000000"/>
                          </a:solidFill>
                          <a:uFill>
                            <a:solidFill>
                              <a:srgbClr val="ffffff"/>
                            </a:solidFill>
                          </a:uFill>
                          <a:latin typeface="Calibri"/>
                        </a:rPr>
                        <a:t>Allg. Aufgaben eines Prozess-Owners im Kontext SLM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nur 1</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3110400">
                <a:tc>
                  <a:txBody>
                    <a:bodyPr/>
                    <a:p>
                      <a:pPr>
                        <a:lnSpc>
                          <a:spcPct val="100000"/>
                        </a:lnSpc>
                      </a:pPr>
                      <a:r>
                        <a:rPr b="0" lang="de-DE" sz="1600" spc="-1" strike="noStrike">
                          <a:solidFill>
                            <a:srgbClr val="000000"/>
                          </a:solidFill>
                          <a:uFill>
                            <a:solidFill>
                              <a:srgbClr val="ffffff"/>
                            </a:solidFill>
                          </a:uFill>
                          <a:latin typeface="Calibri"/>
                        </a:rPr>
                        <a:t>Prozessmanager SLM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i="1" lang="de-DE" sz="1600" spc="-1" strike="noStrike">
                          <a:solidFill>
                            <a:srgbClr val="000000"/>
                          </a:solidFill>
                          <a:uFill>
                            <a:solidFill>
                              <a:srgbClr val="ffffff"/>
                            </a:solidFill>
                          </a:uFill>
                          <a:latin typeface="Calibri"/>
                        </a:rPr>
                        <a:t>Allg. Aufgaben eines Prozessmanagers und:</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Pflege des Service Katalogs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Verwaltung von Änderungen am Service Katalog</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Sicherstellung der Ausrichtung des Service Katalogs am Service Portfolio</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Verhandlung von SLAs mit Kunden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Vorschlag und Verhandlung von OLAs mit internen Gruppen / Föderationsmitgliedern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Vorschlag und Verhandlung von UAs mit externen Zulieferern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Sicherstellung der konsistenten Dokumentation aller SLAs, OLAs und UAs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Genehmigung von SLAs, OLAs und UAs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Sicherstellung der gegenseitigen Ausrichtung von SLAs, OLAs und UAs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nur 1</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717" name="TextShape 3"/>
          <p:cNvSpPr txBox="1"/>
          <p:nvPr/>
        </p:nvSpPr>
        <p:spPr>
          <a:xfrm>
            <a:off x="6553080" y="6430680"/>
            <a:ext cx="2133360" cy="364680"/>
          </a:xfrm>
          <a:prstGeom prst="rect">
            <a:avLst/>
          </a:prstGeom>
          <a:noFill/>
          <a:ln>
            <a:noFill/>
          </a:ln>
        </p:spPr>
        <p:txBody>
          <a:bodyPr anchor="ctr"/>
          <a:p>
            <a:pPr algn="r">
              <a:lnSpc>
                <a:spcPct val="100000"/>
              </a:lnSpc>
            </a:pPr>
            <a:fld id="{8600A370-D24A-4609-B08A-9B0194E4282A}"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SLM: Rollen und Verantwortlichkeiten</a:t>
            </a:r>
            <a:endParaRPr b="0" lang="en-US" sz="1800" spc="-1" strike="noStrike">
              <a:solidFill>
                <a:srgbClr val="000000"/>
              </a:solidFill>
              <a:uFill>
                <a:solidFill>
                  <a:srgbClr val="ffffff"/>
                </a:solidFill>
              </a:uFill>
              <a:latin typeface="Calibri"/>
            </a:endParaRPr>
          </a:p>
        </p:txBody>
      </p:sp>
      <p:graphicFrame>
        <p:nvGraphicFramePr>
          <p:cNvPr id="719" name="Table 2"/>
          <p:cNvGraphicFramePr/>
          <p:nvPr/>
        </p:nvGraphicFramePr>
        <p:xfrm>
          <a:off x="457200" y="1697040"/>
          <a:ext cx="8229240" cy="741240"/>
        </p:xfrm>
        <a:graphic>
          <a:graphicData uri="http://schemas.openxmlformats.org/drawingml/2006/table">
            <a:tbl>
              <a:tblPr/>
              <a:tblGrid>
                <a:gridCol w="1807200"/>
                <a:gridCol w="4093200"/>
                <a:gridCol w="2328840"/>
              </a:tblGrid>
              <a:tr h="546120">
                <a:tc>
                  <a:txBody>
                    <a:bodyPr/>
                    <a:p>
                      <a:pPr>
                        <a:lnSpc>
                          <a:spcPct val="100000"/>
                        </a:lnSpc>
                      </a:pPr>
                      <a:r>
                        <a:rPr b="1" lang="de-DE" sz="1800" spc="-1" strike="noStrike">
                          <a:solidFill>
                            <a:srgbClr val="ffffff"/>
                          </a:solidFill>
                          <a:uFill>
                            <a:solidFill>
                              <a:srgbClr val="ffffff"/>
                            </a:solidFill>
                          </a:uFill>
                          <a:latin typeface="Calibri"/>
                        </a:rPr>
                        <a:t>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Aufgaben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Ca. Anzahl Personen mit dieser 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2909160">
                <a:tc>
                  <a:txBody>
                    <a:bodyPr/>
                    <a:p>
                      <a:pPr>
                        <a:lnSpc>
                          <a:spcPct val="100000"/>
                        </a:lnSpc>
                      </a:pPr>
                      <a:r>
                        <a:rPr b="0" lang="de-DE" sz="1600" spc="-1" strike="noStrike">
                          <a:solidFill>
                            <a:srgbClr val="000000"/>
                          </a:solidFill>
                          <a:uFill>
                            <a:solidFill>
                              <a:srgbClr val="ffffff"/>
                            </a:solidFill>
                          </a:uFill>
                          <a:latin typeface="Calibri"/>
                        </a:rPr>
                        <a:t>SLA- / OLA- / UA- Verantwortlicher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Pflege seines SLAs, OLAs oder UAs und Sicherstellung der korrekten  Dokumentation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Bewertung der Erfüllung von SLA, OLA oder UA</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Sicherstellung, dass Verletzungen gegen die definierten Ziele identifiziert und untersucht werden, um zukünftige Wiederholungen zu vermeiden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Durchführung regelmäßiger Reviews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Verständnis für neue oder geänderte Anforderungen und Initiierung notwendiger Aktualisierungen oder anderer Folgeaktionen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je SLA, OLA oder UA</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720" name="TextShape 3"/>
          <p:cNvSpPr txBox="1"/>
          <p:nvPr/>
        </p:nvSpPr>
        <p:spPr>
          <a:xfrm>
            <a:off x="6553080" y="6430680"/>
            <a:ext cx="2133360" cy="364680"/>
          </a:xfrm>
          <a:prstGeom prst="rect">
            <a:avLst/>
          </a:prstGeom>
          <a:noFill/>
          <a:ln>
            <a:noFill/>
          </a:ln>
        </p:spPr>
        <p:txBody>
          <a:bodyPr anchor="ctr"/>
          <a:p>
            <a:pPr algn="r">
              <a:lnSpc>
                <a:spcPct val="100000"/>
              </a:lnSpc>
            </a:pPr>
            <a:fld id="{A4F14963-46E4-4F4A-8F6B-25BC55833678}"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1"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SLM: Kritische Erfolgsfaktoren &amp; KPIs</a:t>
            </a:r>
            <a:endParaRPr b="0" lang="en-US" sz="1800" spc="-1" strike="noStrike">
              <a:solidFill>
                <a:srgbClr val="000000"/>
              </a:solidFill>
              <a:uFill>
                <a:solidFill>
                  <a:srgbClr val="ffffff"/>
                </a:solidFill>
              </a:uFill>
              <a:latin typeface="Calibri"/>
            </a:endParaRPr>
          </a:p>
        </p:txBody>
      </p:sp>
      <p:graphicFrame>
        <p:nvGraphicFramePr>
          <p:cNvPr id="722" name="Table 2"/>
          <p:cNvGraphicFramePr/>
          <p:nvPr/>
        </p:nvGraphicFramePr>
        <p:xfrm>
          <a:off x="457200" y="1697040"/>
          <a:ext cx="8229240" cy="148284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Kritische Erfolgsfaktoren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Key Performance Indicators (KPIs)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695520">
                <a:tc>
                  <a:txBody>
                    <a:bodyPr/>
                    <a:p>
                      <a:pPr>
                        <a:lnSpc>
                          <a:spcPct val="100000"/>
                        </a:lnSpc>
                      </a:pPr>
                      <a:r>
                        <a:rPr b="0" lang="de-DE" sz="1600" spc="-1" strike="noStrike">
                          <a:solidFill>
                            <a:srgbClr val="000000"/>
                          </a:solidFill>
                          <a:uFill>
                            <a:solidFill>
                              <a:srgbClr val="ffffff"/>
                            </a:solidFill>
                          </a:uFill>
                          <a:latin typeface="Calibri"/>
                        </a:rPr>
                        <a:t>Den Kunden wird ein vollständiger und konsistenter Service Katalog zur Verfügung gestellt</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Anzahl der Services, die nicht vom Service Katalog abgedeckt werden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695520">
                <a:tc>
                  <a:txBody>
                    <a:bodyPr/>
                    <a:p>
                      <a:pPr>
                        <a:lnSpc>
                          <a:spcPct val="100000"/>
                        </a:lnSpc>
                      </a:pPr>
                      <a:r>
                        <a:rPr b="0" lang="de-DE" sz="1600" spc="-1" strike="noStrike">
                          <a:solidFill>
                            <a:srgbClr val="000000"/>
                          </a:solidFill>
                          <a:uFill>
                            <a:solidFill>
                              <a:srgbClr val="ffffff"/>
                            </a:solidFill>
                          </a:uFill>
                          <a:latin typeface="Calibri"/>
                        </a:rPr>
                        <a:t>Jeder an einen oder mehrere Kunden erbrachte Service wird von einem oder mehreren SLAs abgedeckt</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Anzahl der SLAs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Häufigkeit der SLA Reviews und Änderungen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695520">
                <a:tc>
                  <a:txBody>
                    <a:bodyPr/>
                    <a:p>
                      <a:pPr>
                        <a:lnSpc>
                          <a:spcPct val="100000"/>
                        </a:lnSpc>
                      </a:pPr>
                      <a:r>
                        <a:rPr b="0" lang="de-DE" sz="1600" spc="-1" strike="noStrike">
                          <a:solidFill>
                            <a:srgbClr val="000000"/>
                          </a:solidFill>
                          <a:uFill>
                            <a:solidFill>
                              <a:srgbClr val="ffffff"/>
                            </a:solidFill>
                          </a:uFill>
                          <a:latin typeface="Calibri"/>
                        </a:rPr>
                        <a:t>Für kritische unterstützende Service-Komponenten bestehen OLAs oder UAs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Anzahl der OLAs und UAs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Häufigkeit der OLA und UA Reviews und Änderungen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723" name="TextShape 3"/>
          <p:cNvSpPr txBox="1"/>
          <p:nvPr/>
        </p:nvSpPr>
        <p:spPr>
          <a:xfrm>
            <a:off x="6553080" y="6430680"/>
            <a:ext cx="2133360" cy="364680"/>
          </a:xfrm>
          <a:prstGeom prst="rect">
            <a:avLst/>
          </a:prstGeom>
          <a:noFill/>
          <a:ln>
            <a:noFill/>
          </a:ln>
        </p:spPr>
        <p:txBody>
          <a:bodyPr anchor="ctr"/>
          <a:p>
            <a:pPr algn="r">
              <a:lnSpc>
                <a:spcPct val="100000"/>
              </a:lnSpc>
            </a:pPr>
            <a:fld id="{790F4703-33E1-463D-9970-DDD5641C5A27}"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4"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c0504d"/>
                </a:solidFill>
                <a:uFill>
                  <a:solidFill>
                    <a:srgbClr val="ffffff"/>
                  </a:solidFill>
                </a:uFill>
                <a:latin typeface="Calibri"/>
              </a:rPr>
              <a:t>Einfaches Anwendungsbeispiel</a:t>
            </a:r>
            <a:endParaRPr b="0" lang="en-US" sz="1800" spc="-1" strike="noStrike">
              <a:solidFill>
                <a:srgbClr val="000000"/>
              </a:solidFill>
              <a:uFill>
                <a:solidFill>
                  <a:srgbClr val="ffffff"/>
                </a:solidFill>
              </a:uFill>
              <a:latin typeface="Calibri"/>
            </a:endParaRPr>
          </a:p>
        </p:txBody>
      </p:sp>
      <p:sp>
        <p:nvSpPr>
          <p:cNvPr id="725"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u="sng">
                <a:solidFill>
                  <a:srgbClr val="000000"/>
                </a:solidFill>
                <a:uFill>
                  <a:solidFill>
                    <a:srgbClr val="ffffff"/>
                  </a:solidFill>
                </a:uFill>
                <a:latin typeface="Calibri"/>
              </a:rPr>
              <a:t>Definiere ein Standard-SLA für einen Pizza Lieferservice!</a:t>
            </a: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Was sind die wichtigsten Service Level Parameter?</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Welche Art von “Incidents” und Service Requests können auftreten, und wie werden diese vom SLA adressiert?</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u="sng">
                <a:solidFill>
                  <a:srgbClr val="000000"/>
                </a:solidFill>
                <a:uFill>
                  <a:solidFill>
                    <a:srgbClr val="ffffff"/>
                  </a:solidFill>
                </a:uFill>
                <a:latin typeface="Calibri"/>
              </a:rPr>
              <a:t>Identifizieren Sie notwendige OLAs für unterstützende Service-Komponenten!</a:t>
            </a:r>
            <a:endParaRPr b="0" lang="en-US" sz="2800" spc="-1" strike="noStrike">
              <a:solidFill>
                <a:srgbClr val="000000"/>
              </a:solidFill>
              <a:uFill>
                <a:solidFill>
                  <a:srgbClr val="ffffff"/>
                </a:solidFill>
              </a:uFill>
              <a:latin typeface="Calibri"/>
            </a:endParaRPr>
          </a:p>
        </p:txBody>
      </p:sp>
      <p:sp>
        <p:nvSpPr>
          <p:cNvPr id="726" name="TextShape 3"/>
          <p:cNvSpPr txBox="1"/>
          <p:nvPr/>
        </p:nvSpPr>
        <p:spPr>
          <a:xfrm>
            <a:off x="6553080" y="6430680"/>
            <a:ext cx="2133360" cy="364680"/>
          </a:xfrm>
          <a:prstGeom prst="rect">
            <a:avLst/>
          </a:prstGeom>
          <a:noFill/>
          <a:ln>
            <a:noFill/>
          </a:ln>
        </p:spPr>
        <p:txBody>
          <a:bodyPr anchor="ctr"/>
          <a:p>
            <a:pPr algn="r">
              <a:lnSpc>
                <a:spcPct val="100000"/>
              </a:lnSpc>
            </a:pPr>
            <a:fld id="{4FF1E0D9-C1D6-4A42-8649-989CC91AE130}"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727" name="Picture 2" descr=""/>
          <p:cNvPicPr/>
          <p:nvPr/>
        </p:nvPicPr>
        <p:blipFill>
          <a:blip r:embed="rId1"/>
          <a:stretch/>
        </p:blipFill>
        <p:spPr>
          <a:xfrm>
            <a:off x="3802680" y="2240280"/>
            <a:ext cx="1538640" cy="1480680"/>
          </a:xfrm>
          <a:prstGeom prst="rect">
            <a:avLst/>
          </a:prstGeom>
          <a:ln>
            <a:noFill/>
          </a:ln>
        </p:spPr>
      </p:pic>
    </p:spTree>
  </p:cSld>
</p:sld>
</file>

<file path=ppt/slides/slide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Übersicht</a:t>
            </a:r>
            <a:endParaRPr b="0" lang="en-US" sz="1800" spc="-1" strike="noStrike">
              <a:solidFill>
                <a:srgbClr val="000000"/>
              </a:solidFill>
              <a:uFill>
                <a:solidFill>
                  <a:srgbClr val="ffffff"/>
                </a:solidFill>
              </a:uFill>
              <a:latin typeface="Calibri"/>
            </a:endParaRPr>
          </a:p>
        </p:txBody>
      </p:sp>
      <p:sp>
        <p:nvSpPr>
          <p:cNvPr id="729" name="TextShape 2"/>
          <p:cNvSpPr txBox="1"/>
          <p:nvPr/>
        </p:nvSpPr>
        <p:spPr>
          <a:xfrm>
            <a:off x="457200" y="1696680"/>
            <a:ext cx="839988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Portfolio Management (SPM)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Level Management (SLM)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lang="en-US" sz="2800" spc="-1" strike="noStrike">
                <a:solidFill>
                  <a:srgbClr val="000000"/>
                </a:solidFill>
                <a:uFill>
                  <a:solidFill>
                    <a:srgbClr val="ffffff"/>
                  </a:solidFill>
                </a:uFill>
                <a:latin typeface="Calibri"/>
              </a:rPr>
              <a:t>Service Reporting Management (SRM)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Availability &amp; Continuity Management (SACM)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Capacity Management (CAPM)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Information Security Management (ISM)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Customer Relationship Management (CRM)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Supplier Relationship Management (SUPPM)</a:t>
            </a:r>
            <a:endParaRPr b="0" lang="en-US" sz="2800" spc="-1" strike="noStrike">
              <a:solidFill>
                <a:srgbClr val="000000"/>
              </a:solidFill>
              <a:uFill>
                <a:solidFill>
                  <a:srgbClr val="ffffff"/>
                </a:solidFill>
              </a:uFill>
              <a:latin typeface="Calibri"/>
            </a:endParaRPr>
          </a:p>
        </p:txBody>
      </p:sp>
      <p:sp>
        <p:nvSpPr>
          <p:cNvPr id="730" name="TextShape 3"/>
          <p:cNvSpPr txBox="1"/>
          <p:nvPr/>
        </p:nvSpPr>
        <p:spPr>
          <a:xfrm>
            <a:off x="6553080" y="6430680"/>
            <a:ext cx="2133360" cy="364680"/>
          </a:xfrm>
          <a:prstGeom prst="rect">
            <a:avLst/>
          </a:prstGeom>
          <a:noFill/>
          <a:ln>
            <a:noFill/>
          </a:ln>
        </p:spPr>
        <p:txBody>
          <a:bodyPr anchor="ctr"/>
          <a:p>
            <a:pPr algn="r">
              <a:lnSpc>
                <a:spcPct val="100000"/>
              </a:lnSpc>
            </a:pPr>
            <a:fld id="{C75F48F9-CBE7-4F9A-99F5-169D97B9566D}"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Service-Management-System (SMS)</a:t>
            </a:r>
            <a:endParaRPr b="0" lang="en-US" sz="1800" spc="-1" strike="noStrike">
              <a:solidFill>
                <a:srgbClr val="000000"/>
              </a:solidFill>
              <a:uFill>
                <a:solidFill>
                  <a:srgbClr val="ffffff"/>
                </a:solidFill>
              </a:uFill>
              <a:latin typeface="Calibri"/>
            </a:endParaRPr>
          </a:p>
        </p:txBody>
      </p:sp>
      <p:sp>
        <p:nvSpPr>
          <p:cNvPr id="193" name="TextShape 2"/>
          <p:cNvSpPr txBox="1"/>
          <p:nvPr/>
        </p:nvSpPr>
        <p:spPr>
          <a:xfrm>
            <a:off x="457200" y="1696680"/>
            <a:ext cx="8229240" cy="4625640"/>
          </a:xfrm>
          <a:prstGeom prst="rect">
            <a:avLst/>
          </a:prstGeom>
          <a:noFill/>
          <a:ln>
            <a:noFill/>
          </a:ln>
        </p:spPr>
        <p:txBody>
          <a:bodyPr/>
          <a:p>
            <a:pPr>
              <a:lnSpc>
                <a:spcPct val="100000"/>
              </a:lnSpc>
            </a:pP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Kernelemente in einem SMS:</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Richtlinien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Prozesse</a:t>
            </a:r>
            <a:endParaRPr b="0" lang="en-US" sz="20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en-US" sz="2000" spc="-1" strike="noStrike">
                <a:solidFill>
                  <a:srgbClr val="000000"/>
                </a:solidFill>
                <a:uFill>
                  <a:solidFill>
                    <a:srgbClr val="ffffff"/>
                  </a:solidFill>
                </a:uFill>
                <a:latin typeface="Calibri"/>
              </a:rPr>
              <a:t>Inputs</a:t>
            </a:r>
            <a:endParaRPr b="0" lang="en-US" sz="18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en-US" sz="2000" spc="-1" strike="noStrike">
                <a:solidFill>
                  <a:srgbClr val="000000"/>
                </a:solidFill>
                <a:uFill>
                  <a:solidFill>
                    <a:srgbClr val="ffffff"/>
                  </a:solidFill>
                </a:uFill>
                <a:latin typeface="Calibri"/>
              </a:rPr>
              <a:t>Aktivitäten</a:t>
            </a:r>
            <a:endParaRPr b="0" lang="en-US" sz="18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en-US" sz="2000" spc="-1" strike="noStrike">
                <a:solidFill>
                  <a:srgbClr val="000000"/>
                </a:solidFill>
                <a:uFill>
                  <a:solidFill>
                    <a:srgbClr val="ffffff"/>
                  </a:solidFill>
                </a:uFill>
                <a:latin typeface="Calibri"/>
              </a:rPr>
              <a:t>Rollen und Verantwortlichkeiten</a:t>
            </a:r>
            <a:endParaRPr b="0" lang="en-US" sz="18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en-US" sz="2000" spc="-1" strike="noStrike">
                <a:solidFill>
                  <a:srgbClr val="000000"/>
                </a:solidFill>
                <a:uFill>
                  <a:solidFill>
                    <a:srgbClr val="ffffff"/>
                  </a:solidFill>
                </a:uFill>
                <a:latin typeface="Calibri"/>
              </a:rPr>
              <a:t>Outputs</a:t>
            </a:r>
            <a:endParaRPr b="0" lang="en-US" sz="1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Verfahren</a:t>
            </a:r>
            <a:endParaRPr b="0" lang="en-US" sz="2000" spc="-1" strike="noStrike">
              <a:solidFill>
                <a:srgbClr val="000000"/>
              </a:solidFill>
              <a:uFill>
                <a:solidFill>
                  <a:srgbClr val="ffffff"/>
                </a:solidFill>
              </a:uFill>
              <a:latin typeface="Calibri"/>
            </a:endParaRPr>
          </a:p>
        </p:txBody>
      </p:sp>
      <p:sp>
        <p:nvSpPr>
          <p:cNvPr id="194" name="TextShape 3"/>
          <p:cNvSpPr txBox="1"/>
          <p:nvPr/>
        </p:nvSpPr>
        <p:spPr>
          <a:xfrm>
            <a:off x="6553080" y="6430680"/>
            <a:ext cx="2133360" cy="364680"/>
          </a:xfrm>
          <a:prstGeom prst="rect">
            <a:avLst/>
          </a:prstGeom>
          <a:noFill/>
          <a:ln>
            <a:noFill/>
          </a:ln>
        </p:spPr>
        <p:txBody>
          <a:bodyPr anchor="ctr"/>
          <a:p>
            <a:pPr algn="r">
              <a:lnSpc>
                <a:spcPct val="100000"/>
              </a:lnSpc>
            </a:pPr>
            <a:fld id="{50CF86B2-5249-4A84-8CF3-518362078FC7}"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195" name="Table 4"/>
          <p:cNvGraphicFramePr/>
          <p:nvPr/>
        </p:nvGraphicFramePr>
        <p:xfrm>
          <a:off x="457200" y="1696680"/>
          <a:ext cx="8229240" cy="911520"/>
        </p:xfrm>
        <a:graphic>
          <a:graphicData uri="http://schemas.openxmlformats.org/drawingml/2006/table">
            <a:tbl>
              <a:tblPr/>
              <a:tblGrid>
                <a:gridCol w="8229600"/>
              </a:tblGrid>
              <a:tr h="1987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712800">
                <a:tc>
                  <a:txBody>
                    <a:bodyPr lIns="68400" rIns="68400" tIns="0" bIns="0"/>
                    <a:p>
                      <a:pPr>
                        <a:lnSpc>
                          <a:spcPct val="100000"/>
                        </a:lnSpc>
                      </a:pPr>
                      <a:r>
                        <a:rPr b="0" lang="de-DE" sz="2000" spc="-1" strike="noStrike">
                          <a:solidFill>
                            <a:srgbClr val="000000"/>
                          </a:solidFill>
                          <a:uFill>
                            <a:solidFill>
                              <a:srgbClr val="ffffff"/>
                            </a:solidFill>
                          </a:uFill>
                          <a:latin typeface="Calibri"/>
                        </a:rPr>
                        <a:t>Service-Management-System (SMS):</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Übergreifendes </a:t>
                      </a:r>
                      <a:r>
                        <a:rPr b="0" i="1" lang="de-DE" sz="1800" spc="-1" strike="noStrike">
                          <a:solidFill>
                            <a:srgbClr val="000000"/>
                          </a:solidFill>
                          <a:uFill>
                            <a:solidFill>
                              <a:srgbClr val="ffffff"/>
                            </a:solidFill>
                          </a:uFill>
                          <a:latin typeface="Calibri"/>
                        </a:rPr>
                        <a:t>Managementsystem</a:t>
                      </a:r>
                      <a:r>
                        <a:rPr b="0" lang="de-DE" sz="1800" spc="-1" strike="noStrike">
                          <a:solidFill>
                            <a:srgbClr val="000000"/>
                          </a:solidFill>
                          <a:uFill>
                            <a:solidFill>
                              <a:srgbClr val="ffffff"/>
                            </a:solidFill>
                          </a:uFill>
                          <a:latin typeface="Calibri"/>
                        </a:rPr>
                        <a:t>, welches das Management von Services innerhalb einer Organisation oder </a:t>
                      </a:r>
                      <a:r>
                        <a:rPr b="0" i="1" lang="de-DE" sz="1800" spc="-1" strike="noStrike">
                          <a:solidFill>
                            <a:srgbClr val="000000"/>
                          </a:solidFill>
                          <a:uFill>
                            <a:solidFill>
                              <a:srgbClr val="ffffff"/>
                            </a:solidFill>
                          </a:uFill>
                          <a:latin typeface="Calibri"/>
                        </a:rPr>
                        <a:t>Föderation</a:t>
                      </a:r>
                      <a:r>
                        <a:rPr b="0" lang="de-DE" sz="1800" spc="-1" strike="noStrike">
                          <a:solidFill>
                            <a:srgbClr val="000000"/>
                          </a:solidFill>
                          <a:uFill>
                            <a:solidFill>
                              <a:srgbClr val="ffffff"/>
                            </a:solidFill>
                          </a:uFill>
                          <a:latin typeface="Calibri"/>
                        </a:rPr>
                        <a:t> steuert und unterstützt</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1"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Service Reporting Management (SRM)</a:t>
            </a:r>
            <a:endParaRPr b="0" lang="en-US" sz="1800" spc="-1" strike="noStrike">
              <a:solidFill>
                <a:srgbClr val="000000"/>
              </a:solidFill>
              <a:uFill>
                <a:solidFill>
                  <a:srgbClr val="ffffff"/>
                </a:solidFill>
              </a:uFill>
              <a:latin typeface="Calibri"/>
            </a:endParaRPr>
          </a:p>
        </p:txBody>
      </p:sp>
      <p:sp>
        <p:nvSpPr>
          <p:cNvPr id="732" name="TextShape 2"/>
          <p:cNvSpPr txBox="1"/>
          <p:nvPr/>
        </p:nvSpPr>
        <p:spPr>
          <a:xfrm>
            <a:off x="6553080" y="6430680"/>
            <a:ext cx="2133360" cy="364680"/>
          </a:xfrm>
          <a:prstGeom prst="rect">
            <a:avLst/>
          </a:prstGeom>
          <a:noFill/>
          <a:ln>
            <a:noFill/>
          </a:ln>
        </p:spPr>
        <p:txBody>
          <a:bodyPr anchor="ctr"/>
          <a:p>
            <a:pPr algn="r">
              <a:lnSpc>
                <a:spcPct val="100000"/>
              </a:lnSpc>
            </a:pPr>
            <a:fld id="{876D090E-1C9C-4C1A-A8A0-1B0CDF95E502}"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733"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734"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735"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Zielsetzung</a:t>
            </a:r>
            <a:endParaRPr b="0" lang="de-DE" sz="1800" spc="-1" strike="noStrike">
              <a:solidFill>
                <a:srgbClr val="000000"/>
              </a:solidFill>
              <a:uFill>
                <a:solidFill>
                  <a:srgbClr val="ffffff"/>
                </a:solidFill>
              </a:uFill>
              <a:latin typeface="Arial"/>
            </a:endParaRPr>
          </a:p>
        </p:txBody>
      </p:sp>
      <p:sp>
        <p:nvSpPr>
          <p:cNvPr id="736" name="CustomShape 6"/>
          <p:cNvSpPr/>
          <p:nvPr/>
        </p:nvSpPr>
        <p:spPr>
          <a:xfrm>
            <a:off x="1445760" y="4448520"/>
            <a:ext cx="6232680" cy="91332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Spezifikation aller Service Reports und Sicherstellung, dass diese gemäß der Spezifikationen in angemessener Weise erstellt werden und dadurch Entscheidungsfindungen unterstützen</a:t>
            </a:r>
            <a:endParaRPr b="0" lang="de-DE" sz="1800" spc="-1" strike="noStrike">
              <a:solidFill>
                <a:srgbClr val="000000"/>
              </a:solidFill>
              <a:uFill>
                <a:solidFill>
                  <a:srgbClr val="ffffff"/>
                </a:solidFill>
              </a:uFill>
              <a:latin typeface="Arial"/>
            </a:endParaRPr>
          </a:p>
        </p:txBody>
      </p:sp>
    </p:spTree>
  </p:cSld>
</p:sld>
</file>

<file path=ppt/slides/slide9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7"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SRM: Wichtige Begriffe &amp; Konzepte</a:t>
            </a:r>
            <a:endParaRPr b="0" lang="en-US" sz="1800" spc="-1" strike="noStrike">
              <a:solidFill>
                <a:srgbClr val="000000"/>
              </a:solidFill>
              <a:uFill>
                <a:solidFill>
                  <a:srgbClr val="ffffff"/>
                </a:solidFill>
              </a:uFill>
              <a:latin typeface="Calibri"/>
            </a:endParaRPr>
          </a:p>
        </p:txBody>
      </p:sp>
      <p:sp>
        <p:nvSpPr>
          <p:cNvPr id="738"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739" name="TextShape 3"/>
          <p:cNvSpPr txBox="1"/>
          <p:nvPr/>
        </p:nvSpPr>
        <p:spPr>
          <a:xfrm>
            <a:off x="6553080" y="6430680"/>
            <a:ext cx="2133360" cy="364680"/>
          </a:xfrm>
          <a:prstGeom prst="rect">
            <a:avLst/>
          </a:prstGeom>
          <a:noFill/>
          <a:ln>
            <a:noFill/>
          </a:ln>
        </p:spPr>
        <p:txBody>
          <a:bodyPr anchor="ctr"/>
          <a:p>
            <a:pPr algn="r">
              <a:lnSpc>
                <a:spcPct val="100000"/>
              </a:lnSpc>
            </a:pPr>
            <a:fld id="{1361DC3D-9898-4750-B73E-CB3F9477CE3F}"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740" name="Table 4"/>
          <p:cNvGraphicFramePr/>
          <p:nvPr/>
        </p:nvGraphicFramePr>
        <p:xfrm>
          <a:off x="457200" y="1696680"/>
          <a:ext cx="8229240" cy="1494360"/>
        </p:xfrm>
        <a:graphic>
          <a:graphicData uri="http://schemas.openxmlformats.org/drawingml/2006/table">
            <a:tbl>
              <a:tblPr/>
              <a:tblGrid>
                <a:gridCol w="8229600"/>
              </a:tblGrid>
              <a:tr h="23760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nach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256760">
                <a:tc>
                  <a:txBody>
                    <a:bodyPr lIns="68400" rIns="68400" tIns="0" bIns="0"/>
                    <a:p>
                      <a:pPr>
                        <a:lnSpc>
                          <a:spcPct val="100000"/>
                        </a:lnSpc>
                      </a:pPr>
                      <a:r>
                        <a:rPr b="0" lang="de-DE" sz="2000" spc="-1" strike="noStrike">
                          <a:solidFill>
                            <a:srgbClr val="000000"/>
                          </a:solidFill>
                          <a:uFill>
                            <a:solidFill>
                              <a:srgbClr val="ffffff"/>
                            </a:solidFill>
                          </a:uFill>
                          <a:latin typeface="Calibri"/>
                        </a:rPr>
                        <a:t>Service-Bericht:</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Bericht, in dem die Leistung eines Service im Vergleich zu den in den </a:t>
                      </a:r>
                      <a:r>
                        <a:rPr b="0" i="1" lang="de-DE" sz="1800" spc="-1" strike="noStrike">
                          <a:solidFill>
                            <a:srgbClr val="000000"/>
                          </a:solidFill>
                          <a:uFill>
                            <a:solidFill>
                              <a:srgbClr val="ffffff"/>
                            </a:solidFill>
                          </a:uFill>
                          <a:latin typeface="Calibri"/>
                        </a:rPr>
                        <a:t>Service Level Agreements (SLAs)</a:t>
                      </a:r>
                      <a:r>
                        <a:rPr b="0" lang="de-DE" sz="1800" spc="-1" strike="noStrike">
                          <a:solidFill>
                            <a:srgbClr val="000000"/>
                          </a:solidFill>
                          <a:uFill>
                            <a:solidFill>
                              <a:srgbClr val="ffffff"/>
                            </a:solidFill>
                          </a:uFill>
                          <a:latin typeface="Calibri"/>
                        </a:rPr>
                        <a:t> definierten </a:t>
                      </a:r>
                      <a:r>
                        <a:rPr b="0" i="1" lang="de-DE" sz="1800" spc="-1" strike="noStrike">
                          <a:solidFill>
                            <a:srgbClr val="000000"/>
                          </a:solidFill>
                          <a:uFill>
                            <a:solidFill>
                              <a:srgbClr val="ffffff"/>
                            </a:solidFill>
                          </a:uFill>
                          <a:latin typeface="Calibri"/>
                        </a:rPr>
                        <a:t>Service-Zielen</a:t>
                      </a:r>
                      <a:r>
                        <a:rPr b="0" lang="de-DE" sz="1800" spc="-1" strike="noStrike">
                          <a:solidFill>
                            <a:srgbClr val="000000"/>
                          </a:solidFill>
                          <a:uFill>
                            <a:solidFill>
                              <a:srgbClr val="ffffff"/>
                            </a:solidFill>
                          </a:uFill>
                          <a:latin typeface="Calibri"/>
                        </a:rPr>
                        <a:t> dargestellt wird - oft auf der Grundlage von </a:t>
                      </a:r>
                      <a:r>
                        <a:rPr b="0" i="1" lang="de-DE" sz="1800" spc="-1" strike="noStrike">
                          <a:solidFill>
                            <a:srgbClr val="000000"/>
                          </a:solidFill>
                          <a:uFill>
                            <a:solidFill>
                              <a:srgbClr val="ffffff"/>
                            </a:solidFill>
                          </a:uFill>
                          <a:latin typeface="Calibri"/>
                        </a:rPr>
                        <a:t>Leistungsindikatoren (KPIs)</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9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1"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SRM: Anforderungen nach FitSM-1</a:t>
            </a:r>
            <a:endParaRPr b="0" lang="en-US" sz="1800" spc="-1" strike="noStrike">
              <a:solidFill>
                <a:srgbClr val="000000"/>
              </a:solidFill>
              <a:uFill>
                <a:solidFill>
                  <a:srgbClr val="ffffff"/>
                </a:solidFill>
              </a:uFill>
              <a:latin typeface="Calibri"/>
            </a:endParaRPr>
          </a:p>
        </p:txBody>
      </p:sp>
      <p:sp>
        <p:nvSpPr>
          <p:cNvPr id="742" name="TextShape 2"/>
          <p:cNvSpPr txBox="1"/>
          <p:nvPr/>
        </p:nvSpPr>
        <p:spPr>
          <a:xfrm>
            <a:off x="6553080" y="6430680"/>
            <a:ext cx="2133360" cy="364680"/>
          </a:xfrm>
          <a:prstGeom prst="rect">
            <a:avLst/>
          </a:prstGeom>
          <a:noFill/>
          <a:ln>
            <a:noFill/>
          </a:ln>
        </p:spPr>
        <p:txBody>
          <a:bodyPr anchor="ctr"/>
          <a:p>
            <a:pPr algn="r">
              <a:lnSpc>
                <a:spcPct val="100000"/>
              </a:lnSpc>
            </a:pPr>
            <a:fld id="{9A970908-70E5-4D66-985A-DF93462DA6AE}"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743" name="Table 3"/>
          <p:cNvGraphicFramePr/>
          <p:nvPr/>
        </p:nvGraphicFramePr>
        <p:xfrm>
          <a:off x="457200" y="1697040"/>
          <a:ext cx="8229240" cy="1293480"/>
        </p:xfrm>
        <a:graphic>
          <a:graphicData uri="http://schemas.openxmlformats.org/drawingml/2006/table">
            <a:tbl>
              <a:tblPr/>
              <a:tblGrid>
                <a:gridCol w="82296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PR3 Service Reporting Management (SRM)</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27520">
                <a:tc>
                  <a:txBody>
                    <a:bodyPr lIns="68400" rIns="68400" tIns="0" bIns="0"/>
                    <a:p>
                      <a:pPr>
                        <a:lnSpc>
                          <a:spcPct val="100000"/>
                        </a:lnSpc>
                      </a:pPr>
                      <a:r>
                        <a:rPr b="0" lang="de-DE" sz="1800" spc="-1" strike="noStrike" cap="all">
                          <a:solidFill>
                            <a:srgbClr val="ffffff"/>
                          </a:solidFill>
                          <a:uFill>
                            <a:solidFill>
                              <a:srgbClr val="ffffff"/>
                            </a:solidFill>
                          </a:uFill>
                          <a:latin typeface="Calibri"/>
                          <a:ea typeface="MS Mincho"/>
                        </a:rPr>
                        <a:t>Anforderungen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1648800">
                <a:tc>
                  <a:txBody>
                    <a:bodyPr lIns="68400" rIns="68400" tIns="0" bIns="0"/>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PR3.1 Service-Berichte müssen spezifiziert und mit ihren Empfängern abgestimmt werden.</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PR3.2 Die Spezifikation eines jeden Service-Berichts muss eine eindeutige Bezeichnung des Berichts, seinen Zweck, seinen Empfängerkreis, seine Frequenz, seine Inhalte, sein Format sowie die Methode der Bereitstellung des Berichts umfassen.</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PR3.3 Service-Berichte müssen gemäß den Spezifikationen erstellt werden. Das Service-Berichtswesen muss Leistung im Vergleich mit vereinbarten Zielen, Informationen über signifikante Ereignisse und ermittelte Fälle von Nichtkonformität darstellen.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9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4"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SRM: Initiale Einrichtung des Prozesses</a:t>
            </a:r>
            <a:endParaRPr b="0" lang="en-US" sz="1800" spc="-1" strike="noStrike">
              <a:solidFill>
                <a:srgbClr val="000000"/>
              </a:solidFill>
              <a:uFill>
                <a:solidFill>
                  <a:srgbClr val="ffffff"/>
                </a:solidFill>
              </a:uFill>
              <a:latin typeface="Calibri"/>
            </a:endParaRPr>
          </a:p>
        </p:txBody>
      </p:sp>
      <p:graphicFrame>
        <p:nvGraphicFramePr>
          <p:cNvPr id="745" name="Table 2"/>
          <p:cNvGraphicFramePr/>
          <p:nvPr/>
        </p:nvGraphicFramePr>
        <p:xfrm>
          <a:off x="457200" y="1697040"/>
          <a:ext cx="8229240" cy="148284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Erste Aktivitäten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Typische Ergebnisse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695520">
                <a:tc>
                  <a:txBody>
                    <a:bodyPr/>
                    <a:p>
                      <a:pPr>
                        <a:lnSpc>
                          <a:spcPct val="100000"/>
                        </a:lnSpc>
                      </a:pPr>
                      <a:r>
                        <a:rPr b="0" lang="de-DE" sz="1600" spc="-1" strike="noStrike">
                          <a:solidFill>
                            <a:srgbClr val="000000"/>
                          </a:solidFill>
                          <a:uFill>
                            <a:solidFill>
                              <a:srgbClr val="ffffff"/>
                            </a:solidFill>
                          </a:uFill>
                          <a:latin typeface="Calibri"/>
                        </a:rPr>
                        <a:t>Erstellung einer Liste aller Service-Berichte, die derzeit produziert werden oder die zukünftig regelmäßig produziert werden sollen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Initiale Liste aktueller und zukünftiger Service-Berichte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1299240">
                <a:tc>
                  <a:txBody>
                    <a:bodyPr/>
                    <a:p>
                      <a:pPr>
                        <a:lnSpc>
                          <a:spcPct val="100000"/>
                        </a:lnSpc>
                      </a:pPr>
                      <a:r>
                        <a:rPr b="0" lang="de-DE" sz="1600" spc="-1" strike="noStrike">
                          <a:solidFill>
                            <a:srgbClr val="000000"/>
                          </a:solidFill>
                          <a:uFill>
                            <a:solidFill>
                              <a:srgbClr val="ffffff"/>
                            </a:solidFill>
                          </a:uFill>
                          <a:latin typeface="Calibri"/>
                        </a:rPr>
                        <a:t>Für jeden Service-Bericht: Vergabe eindeutiger Namen (IDs), Beschreibung des Berichtzwecks, Identifikation der Empfänger, Definition der Häufigkeit, Beschreibung des beabsichtigten Inhalts und Festlegung von Format und Art der Auslieferung</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Service-Bericht Spezifikationen (1 je Bericht)</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1098000">
                <a:tc>
                  <a:txBody>
                    <a:bodyPr/>
                    <a:p>
                      <a:pPr>
                        <a:lnSpc>
                          <a:spcPct val="100000"/>
                        </a:lnSpc>
                      </a:pPr>
                      <a:r>
                        <a:rPr b="0" lang="de-DE" sz="1600" spc="-1" strike="noStrike">
                          <a:solidFill>
                            <a:srgbClr val="000000"/>
                          </a:solidFill>
                          <a:uFill>
                            <a:solidFill>
                              <a:srgbClr val="ffffff"/>
                            </a:solidFill>
                          </a:uFill>
                          <a:latin typeface="Calibri"/>
                        </a:rPr>
                        <a:t>Erstellung allgemeiner und spezifischer Vorlagen für Service-Berichte für standardisierte Berichtstrukturen zur Unterstützung von effektiver und wiederholbarer Berichterstattung</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Service-Bericht Vorlage(n)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746" name="TextShape 3"/>
          <p:cNvSpPr txBox="1"/>
          <p:nvPr/>
        </p:nvSpPr>
        <p:spPr>
          <a:xfrm>
            <a:off x="6553080" y="6430680"/>
            <a:ext cx="2133360" cy="364680"/>
          </a:xfrm>
          <a:prstGeom prst="rect">
            <a:avLst/>
          </a:prstGeom>
          <a:noFill/>
          <a:ln>
            <a:noFill/>
          </a:ln>
        </p:spPr>
        <p:txBody>
          <a:bodyPr anchor="ctr"/>
          <a:p>
            <a:pPr algn="r">
              <a:lnSpc>
                <a:spcPct val="100000"/>
              </a:lnSpc>
            </a:pPr>
            <a:fld id="{8A0C26A1-B5B4-42A6-840A-9B73C5DD63CA}"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9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7"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SRM: Inputs &amp; Outputs</a:t>
            </a:r>
            <a:endParaRPr b="0" lang="en-US" sz="1800" spc="-1" strike="noStrike">
              <a:solidFill>
                <a:srgbClr val="000000"/>
              </a:solidFill>
              <a:uFill>
                <a:solidFill>
                  <a:srgbClr val="ffffff"/>
                </a:solidFill>
              </a:uFill>
              <a:latin typeface="Calibri"/>
            </a:endParaRPr>
          </a:p>
        </p:txBody>
      </p:sp>
      <p:sp>
        <p:nvSpPr>
          <p:cNvPr id="748" name="CustomShape 2"/>
          <p:cNvSpPr/>
          <p:nvPr/>
        </p:nvSpPr>
        <p:spPr>
          <a:xfrm>
            <a:off x="457200" y="2008440"/>
            <a:ext cx="822924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Inputs</a:t>
            </a:r>
            <a:endParaRPr b="0" lang="de-DE" sz="1800" spc="-1" strike="noStrike">
              <a:solidFill>
                <a:srgbClr val="000000"/>
              </a:solidFill>
              <a:uFill>
                <a:solidFill>
                  <a:srgbClr val="ffffff"/>
                </a:solidFill>
              </a:uFill>
              <a:latin typeface="Arial"/>
            </a:endParaRPr>
          </a:p>
        </p:txBody>
      </p:sp>
      <p:sp>
        <p:nvSpPr>
          <p:cNvPr id="749" name="CustomShape 3"/>
          <p:cNvSpPr/>
          <p:nvPr/>
        </p:nvSpPr>
        <p:spPr>
          <a:xfrm>
            <a:off x="457200" y="29358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87480" rIns="87480" tIns="87480" bIns="87480"/>
          <a:p>
            <a:pPr>
              <a:lnSpc>
                <a:spcPct val="90000"/>
              </a:lnSpc>
            </a:pPr>
            <a:r>
              <a:rPr b="0" lang="de-DE" sz="2300" spc="-1" strike="noStrike">
                <a:solidFill>
                  <a:srgbClr val="000000"/>
                </a:solidFill>
                <a:uFill>
                  <a:solidFill>
                    <a:srgbClr val="ffffff"/>
                  </a:solidFill>
                </a:uFill>
                <a:latin typeface="Calibri"/>
              </a:rPr>
              <a:t>Anforderungen an Berichte (z.B. aus den SLAs)</a:t>
            </a:r>
            <a:endParaRPr b="0" lang="de-DE" sz="1800" spc="-1" strike="noStrike">
              <a:solidFill>
                <a:srgbClr val="000000"/>
              </a:solidFill>
              <a:uFill>
                <a:solidFill>
                  <a:srgbClr val="ffffff"/>
                </a:solidFill>
              </a:uFill>
              <a:latin typeface="Arial"/>
            </a:endParaRPr>
          </a:p>
        </p:txBody>
      </p:sp>
      <p:sp>
        <p:nvSpPr>
          <p:cNvPr id="750" name="CustomShape 4"/>
          <p:cNvSpPr/>
          <p:nvPr/>
        </p:nvSpPr>
        <p:spPr>
          <a:xfrm>
            <a:off x="4259160" y="2408040"/>
            <a:ext cx="442728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Outputs</a:t>
            </a:r>
            <a:endParaRPr b="0" lang="de-DE" sz="1800" spc="-1" strike="noStrike">
              <a:solidFill>
                <a:srgbClr val="000000"/>
              </a:solidFill>
              <a:uFill>
                <a:solidFill>
                  <a:srgbClr val="ffffff"/>
                </a:solidFill>
              </a:uFill>
              <a:latin typeface="Arial"/>
            </a:endParaRPr>
          </a:p>
        </p:txBody>
      </p:sp>
      <p:sp>
        <p:nvSpPr>
          <p:cNvPr id="751" name="CustomShape 5"/>
          <p:cNvSpPr/>
          <p:nvPr/>
        </p:nvSpPr>
        <p:spPr>
          <a:xfrm>
            <a:off x="4259160" y="33354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87480" rIns="87480" tIns="87480" bIns="87480"/>
          <a:p>
            <a:pPr>
              <a:lnSpc>
                <a:spcPct val="90000"/>
              </a:lnSpc>
            </a:pPr>
            <a:r>
              <a:rPr b="0" lang="de-DE" sz="2300" spc="-1" strike="noStrike">
                <a:solidFill>
                  <a:srgbClr val="000000"/>
                </a:solidFill>
                <a:uFill>
                  <a:solidFill>
                    <a:srgbClr val="ffffff"/>
                  </a:solidFill>
                </a:uFill>
                <a:latin typeface="Calibri"/>
              </a:rPr>
              <a:t>Liste aller Service-Berichte</a:t>
            </a:r>
            <a:endParaRPr b="0" lang="de-DE" sz="1800" spc="-1" strike="noStrike">
              <a:solidFill>
                <a:srgbClr val="000000"/>
              </a:solidFill>
              <a:uFill>
                <a:solidFill>
                  <a:srgbClr val="ffffff"/>
                </a:solidFill>
              </a:uFill>
              <a:latin typeface="Arial"/>
            </a:endParaRPr>
          </a:p>
          <a:p>
            <a:pPr>
              <a:lnSpc>
                <a:spcPct val="90000"/>
              </a:lnSpc>
            </a:pPr>
            <a:r>
              <a:rPr b="0" lang="de-DE" sz="2300" spc="-1" strike="noStrike">
                <a:solidFill>
                  <a:srgbClr val="000000"/>
                </a:solidFill>
                <a:uFill>
                  <a:solidFill>
                    <a:srgbClr val="ffffff"/>
                  </a:solidFill>
                </a:uFill>
                <a:latin typeface="Calibri"/>
              </a:rPr>
              <a:t>Spezifikation aller Service-Berichte</a:t>
            </a:r>
            <a:endParaRPr b="0" lang="de-DE" sz="1800" spc="-1" strike="noStrike">
              <a:solidFill>
                <a:srgbClr val="000000"/>
              </a:solidFill>
              <a:uFill>
                <a:solidFill>
                  <a:srgbClr val="ffffff"/>
                </a:solidFill>
              </a:uFill>
              <a:latin typeface="Arial"/>
            </a:endParaRPr>
          </a:p>
          <a:p>
            <a:pPr>
              <a:lnSpc>
                <a:spcPct val="90000"/>
              </a:lnSpc>
            </a:pPr>
            <a:r>
              <a:rPr b="0" lang="de-DE" sz="2300" spc="-1" strike="noStrike">
                <a:solidFill>
                  <a:srgbClr val="000000"/>
                </a:solidFill>
                <a:uFill>
                  <a:solidFill>
                    <a:srgbClr val="ffffff"/>
                  </a:solidFill>
                </a:uFill>
                <a:latin typeface="Calibri"/>
              </a:rPr>
              <a:t>(Regelmäßige) Service-Berichte</a:t>
            </a:r>
            <a:endParaRPr b="0" lang="de-DE" sz="1800" spc="-1" strike="noStrike">
              <a:solidFill>
                <a:srgbClr val="000000"/>
              </a:solidFill>
              <a:uFill>
                <a:solidFill>
                  <a:srgbClr val="ffffff"/>
                </a:solidFill>
              </a:uFill>
              <a:latin typeface="Arial"/>
            </a:endParaRPr>
          </a:p>
        </p:txBody>
      </p:sp>
      <p:sp>
        <p:nvSpPr>
          <p:cNvPr id="752" name="TextShape 6"/>
          <p:cNvSpPr txBox="1"/>
          <p:nvPr/>
        </p:nvSpPr>
        <p:spPr>
          <a:xfrm>
            <a:off x="6553080" y="6430680"/>
            <a:ext cx="2133360" cy="364680"/>
          </a:xfrm>
          <a:prstGeom prst="rect">
            <a:avLst/>
          </a:prstGeom>
          <a:noFill/>
          <a:ln>
            <a:noFill/>
          </a:ln>
        </p:spPr>
        <p:txBody>
          <a:bodyPr anchor="ctr"/>
          <a:p>
            <a:pPr algn="r">
              <a:lnSpc>
                <a:spcPct val="100000"/>
              </a:lnSpc>
            </a:pPr>
            <a:fld id="{35492709-1634-4A24-8583-835352661E9A}"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9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3"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SRM: Fortlaufende Prozessaktivitäten</a:t>
            </a:r>
            <a:endParaRPr b="0" lang="en-US" sz="1800" spc="-1" strike="noStrike">
              <a:solidFill>
                <a:srgbClr val="000000"/>
              </a:solidFill>
              <a:uFill>
                <a:solidFill>
                  <a:srgbClr val="ffffff"/>
                </a:solidFill>
              </a:uFill>
              <a:latin typeface="Calibri"/>
            </a:endParaRPr>
          </a:p>
        </p:txBody>
      </p:sp>
      <p:sp>
        <p:nvSpPr>
          <p:cNvPr id="754"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Pflege der Service-Bericht Spezifikationen</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Definition neuer Service-Berichte</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Änderung bestehender Service-Bericht Spezifikationen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Beendigung eines Service-Berichts</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Überwachung von Erstellung und Lieferung der Service-Berichte</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Überprüfen der Erstellung und Lieferung gemäß der Spezifikationen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Einleiten von Folgemaßnahmen im Falle unrichtiger Berichterstattung</a:t>
            </a:r>
            <a:endParaRPr b="0" lang="en-US" sz="2000" spc="-1" strike="noStrike">
              <a:solidFill>
                <a:srgbClr val="000000"/>
              </a:solidFill>
              <a:uFill>
                <a:solidFill>
                  <a:srgbClr val="ffffff"/>
                </a:solidFill>
              </a:uFill>
              <a:latin typeface="Calibri"/>
            </a:endParaRPr>
          </a:p>
        </p:txBody>
      </p:sp>
      <p:sp>
        <p:nvSpPr>
          <p:cNvPr id="755" name="TextShape 3"/>
          <p:cNvSpPr txBox="1"/>
          <p:nvPr/>
        </p:nvSpPr>
        <p:spPr>
          <a:xfrm>
            <a:off x="6553080" y="6430680"/>
            <a:ext cx="2133360" cy="364680"/>
          </a:xfrm>
          <a:prstGeom prst="rect">
            <a:avLst/>
          </a:prstGeom>
          <a:noFill/>
          <a:ln>
            <a:noFill/>
          </a:ln>
        </p:spPr>
        <p:txBody>
          <a:bodyPr anchor="ctr"/>
          <a:p>
            <a:pPr algn="r">
              <a:lnSpc>
                <a:spcPct val="100000"/>
              </a:lnSpc>
            </a:pPr>
            <a:fld id="{8148DD25-8675-432F-A305-395B8F726F06}"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9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SRM: Rollen und Verantwortlichkeiten</a:t>
            </a:r>
            <a:endParaRPr b="0" lang="en-US" sz="1800" spc="-1" strike="noStrike">
              <a:solidFill>
                <a:srgbClr val="000000"/>
              </a:solidFill>
              <a:uFill>
                <a:solidFill>
                  <a:srgbClr val="ffffff"/>
                </a:solidFill>
              </a:uFill>
              <a:latin typeface="Calibri"/>
            </a:endParaRPr>
          </a:p>
        </p:txBody>
      </p:sp>
      <p:graphicFrame>
        <p:nvGraphicFramePr>
          <p:cNvPr id="757" name="Table 2"/>
          <p:cNvGraphicFramePr/>
          <p:nvPr/>
        </p:nvGraphicFramePr>
        <p:xfrm>
          <a:off x="457200" y="1697040"/>
          <a:ext cx="8229240" cy="1482840"/>
        </p:xfrm>
        <a:graphic>
          <a:graphicData uri="http://schemas.openxmlformats.org/drawingml/2006/table">
            <a:tbl>
              <a:tblPr/>
              <a:tblGrid>
                <a:gridCol w="1807200"/>
                <a:gridCol w="4245480"/>
                <a:gridCol w="2176560"/>
              </a:tblGrid>
              <a:tr h="318960">
                <a:tc>
                  <a:txBody>
                    <a:bodyPr/>
                    <a:p>
                      <a:pPr>
                        <a:lnSpc>
                          <a:spcPct val="100000"/>
                        </a:lnSpc>
                      </a:pPr>
                      <a:r>
                        <a:rPr b="1" lang="de-DE" sz="1800" spc="-1" strike="noStrike">
                          <a:solidFill>
                            <a:srgbClr val="ffffff"/>
                          </a:solidFill>
                          <a:uFill>
                            <a:solidFill>
                              <a:srgbClr val="ffffff"/>
                            </a:solidFill>
                          </a:uFill>
                          <a:latin typeface="Calibri"/>
                        </a:rPr>
                        <a:t>Rolle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Aufgaben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Ca. Anzahl Personen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494280">
                <a:tc>
                  <a:txBody>
                    <a:bodyPr/>
                    <a:p>
                      <a:pPr>
                        <a:lnSpc>
                          <a:spcPct val="100000"/>
                        </a:lnSpc>
                      </a:pPr>
                      <a:r>
                        <a:rPr b="0" lang="de-DE" sz="1600" spc="-1" strike="noStrike">
                          <a:solidFill>
                            <a:srgbClr val="000000"/>
                          </a:solidFill>
                          <a:uFill>
                            <a:solidFill>
                              <a:srgbClr val="ffffff"/>
                            </a:solidFill>
                          </a:uFill>
                          <a:latin typeface="Calibri"/>
                        </a:rPr>
                        <a:t>Prozess-Owner SRM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i="1" lang="de-DE" sz="1600" spc="-1" strike="noStrike">
                          <a:solidFill>
                            <a:srgbClr val="000000"/>
                          </a:solidFill>
                          <a:uFill>
                            <a:solidFill>
                              <a:srgbClr val="ffffff"/>
                            </a:solidFill>
                          </a:uFill>
                          <a:latin typeface="Calibri"/>
                        </a:rPr>
                        <a:t>Allg. Aufgaben eines Prozess-Owners im Kontext SRM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nur 1</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1299240">
                <a:tc>
                  <a:txBody>
                    <a:bodyPr/>
                    <a:p>
                      <a:pPr>
                        <a:lnSpc>
                          <a:spcPct val="100000"/>
                        </a:lnSpc>
                      </a:pPr>
                      <a:r>
                        <a:rPr b="0" lang="de-DE" sz="1600" spc="-1" strike="noStrike">
                          <a:solidFill>
                            <a:srgbClr val="000000"/>
                          </a:solidFill>
                          <a:uFill>
                            <a:solidFill>
                              <a:srgbClr val="ffffff"/>
                            </a:solidFill>
                          </a:uFill>
                          <a:latin typeface="Calibri"/>
                        </a:rPr>
                        <a:t>Prozessmanager SRM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i="1" lang="de-DE" sz="1600" spc="-1" strike="noStrike">
                          <a:solidFill>
                            <a:srgbClr val="000000"/>
                          </a:solidFill>
                          <a:uFill>
                            <a:solidFill>
                              <a:srgbClr val="ffffff"/>
                            </a:solidFill>
                          </a:uFill>
                          <a:latin typeface="Calibri"/>
                        </a:rPr>
                        <a:t>Allg. Aufgaben eines Prozessmanagers und:</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Pflege der Liste der Service-Berichte</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Regelmäßige Review der Service-bericht-Spezifikationen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Überwachung der Erstellung von korrekten Berichten gemäß der Spezifikationen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nur 1</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2104200">
                <a:tc>
                  <a:txBody>
                    <a:bodyPr/>
                    <a:p>
                      <a:pPr>
                        <a:lnSpc>
                          <a:spcPct val="100000"/>
                        </a:lnSpc>
                      </a:pPr>
                      <a:r>
                        <a:rPr b="0" lang="de-DE" sz="1600" spc="-1" strike="noStrike">
                          <a:solidFill>
                            <a:srgbClr val="000000"/>
                          </a:solidFill>
                          <a:uFill>
                            <a:solidFill>
                              <a:srgbClr val="ffffff"/>
                            </a:solidFill>
                          </a:uFill>
                          <a:latin typeface="Calibri"/>
                        </a:rPr>
                        <a:t>Service-Bericht-Verantwortlicher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Pflege der Bericht-Spezifikation seines Berichts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Erstellung und Lieferung korrekter Berichte gemäß der Spezifikation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Sicherstellung dass alle zur Berichterstellung erforderlichen Inputs und Beiträge rechtzeitig bereitgestellt werden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Verständnis für neue oder geänderte Anforderungen an seinen Bericht und entsprechende Spezifikationsanpassung</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je Service-Bericht</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758" name="TextShape 3"/>
          <p:cNvSpPr txBox="1"/>
          <p:nvPr/>
        </p:nvSpPr>
        <p:spPr>
          <a:xfrm>
            <a:off x="6553080" y="6430680"/>
            <a:ext cx="2133360" cy="364680"/>
          </a:xfrm>
          <a:prstGeom prst="rect">
            <a:avLst/>
          </a:prstGeom>
          <a:noFill/>
          <a:ln>
            <a:noFill/>
          </a:ln>
        </p:spPr>
        <p:txBody>
          <a:bodyPr anchor="ctr"/>
          <a:p>
            <a:pPr algn="r">
              <a:lnSpc>
                <a:spcPct val="100000"/>
              </a:lnSpc>
            </a:pPr>
            <a:fld id="{5A9D68D5-86C7-4123-A8A6-4018B404D275}"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9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SRM: Kritische Erfolgsfaktoren &amp; KPIs</a:t>
            </a:r>
            <a:endParaRPr b="0" lang="en-US" sz="1800" spc="-1" strike="noStrike">
              <a:solidFill>
                <a:srgbClr val="000000"/>
              </a:solidFill>
              <a:uFill>
                <a:solidFill>
                  <a:srgbClr val="ffffff"/>
                </a:solidFill>
              </a:uFill>
              <a:latin typeface="Calibri"/>
            </a:endParaRPr>
          </a:p>
        </p:txBody>
      </p:sp>
      <p:graphicFrame>
        <p:nvGraphicFramePr>
          <p:cNvPr id="760" name="Table 2"/>
          <p:cNvGraphicFramePr/>
          <p:nvPr/>
        </p:nvGraphicFramePr>
        <p:xfrm>
          <a:off x="457200" y="1697040"/>
          <a:ext cx="8229240" cy="148284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Kritische Erfolgsfaktoren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Key Performance Indicators (KPIs)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494280">
                <a:tc>
                  <a:txBody>
                    <a:bodyPr/>
                    <a:p>
                      <a:pPr>
                        <a:lnSpc>
                          <a:spcPct val="100000"/>
                        </a:lnSpc>
                      </a:pPr>
                      <a:r>
                        <a:rPr b="0" lang="de-DE" sz="1600" spc="-1" strike="noStrike">
                          <a:solidFill>
                            <a:srgbClr val="000000"/>
                          </a:solidFill>
                          <a:uFill>
                            <a:solidFill>
                              <a:srgbClr val="ffffff"/>
                            </a:solidFill>
                          </a:uFill>
                          <a:latin typeface="Calibri"/>
                        </a:rPr>
                        <a:t>Eine umfassende und aktuelle Liste aller vereinbarter Service-Berichte ist verfügbar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Anteil der Berichte (in Prozent), die auf der Liste der Service-Berichte erfasst sind</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494280">
                <a:tc>
                  <a:txBody>
                    <a:bodyPr/>
                    <a:p>
                      <a:pPr>
                        <a:lnSpc>
                          <a:spcPct val="100000"/>
                        </a:lnSpc>
                      </a:pPr>
                      <a:r>
                        <a:rPr b="0" lang="de-DE" sz="1600" spc="-1" strike="noStrike">
                          <a:solidFill>
                            <a:srgbClr val="000000"/>
                          </a:solidFill>
                          <a:uFill>
                            <a:solidFill>
                              <a:srgbClr val="ffffff"/>
                            </a:solidFill>
                          </a:uFill>
                          <a:latin typeface="Calibri"/>
                        </a:rPr>
                        <a:t>Jeder Service-Bericht ist eindeutig spezifiziert</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Anzahl / Anteil der Service-Berichte, für die eine klare Spezifikation dokumentiert ist</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896760">
                <a:tc>
                  <a:txBody>
                    <a:bodyPr/>
                    <a:p>
                      <a:pPr>
                        <a:lnSpc>
                          <a:spcPct val="100000"/>
                        </a:lnSpc>
                      </a:pPr>
                      <a:r>
                        <a:rPr b="0" lang="de-DE" sz="1600" spc="-1" strike="noStrike">
                          <a:solidFill>
                            <a:srgbClr val="000000"/>
                          </a:solidFill>
                          <a:uFill>
                            <a:solidFill>
                              <a:srgbClr val="ffffff"/>
                            </a:solidFill>
                          </a:uFill>
                          <a:latin typeface="Calibri"/>
                        </a:rPr>
                        <a:t>Service-Berichte werden in angemessener Art und Weise produziert und ausgeliefert und unterstützen ihre Empfänger bei Entscheidungen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Genauigkeit und Pünktlichkeit der gelieferten Berichte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761" name="TextShape 3"/>
          <p:cNvSpPr txBox="1"/>
          <p:nvPr/>
        </p:nvSpPr>
        <p:spPr>
          <a:xfrm>
            <a:off x="6553080" y="6430680"/>
            <a:ext cx="2133360" cy="364680"/>
          </a:xfrm>
          <a:prstGeom prst="rect">
            <a:avLst/>
          </a:prstGeom>
          <a:noFill/>
          <a:ln>
            <a:noFill/>
          </a:ln>
        </p:spPr>
        <p:txBody>
          <a:bodyPr anchor="ctr"/>
          <a:p>
            <a:pPr algn="r">
              <a:lnSpc>
                <a:spcPct val="100000"/>
              </a:lnSpc>
            </a:pPr>
            <a:fld id="{B6D516B2-FC6B-4F22-B7AB-FCE6DCE44F41}"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9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c0504d"/>
                </a:solidFill>
                <a:uFill>
                  <a:solidFill>
                    <a:srgbClr val="ffffff"/>
                  </a:solidFill>
                </a:uFill>
                <a:latin typeface="Calibri"/>
              </a:rPr>
              <a:t>Einfaches Anwendungsbeispiel</a:t>
            </a:r>
            <a:endParaRPr b="0" lang="en-US" sz="1800" spc="-1" strike="noStrike">
              <a:solidFill>
                <a:srgbClr val="000000"/>
              </a:solidFill>
              <a:uFill>
                <a:solidFill>
                  <a:srgbClr val="ffffff"/>
                </a:solidFill>
              </a:uFill>
              <a:latin typeface="Calibri"/>
            </a:endParaRPr>
          </a:p>
        </p:txBody>
      </p:sp>
      <p:sp>
        <p:nvSpPr>
          <p:cNvPr id="763"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u="sng">
                <a:solidFill>
                  <a:srgbClr val="000000"/>
                </a:solidFill>
                <a:uFill>
                  <a:solidFill>
                    <a:srgbClr val="ffffff"/>
                  </a:solidFill>
                </a:uFill>
                <a:latin typeface="Calibri"/>
              </a:rPr>
              <a:t>Vervollständige die Berichtsspezifikationen in der folgenden Tabelle!</a:t>
            </a: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p:txBody>
      </p:sp>
      <p:sp>
        <p:nvSpPr>
          <p:cNvPr id="764" name="TextShape 3"/>
          <p:cNvSpPr txBox="1"/>
          <p:nvPr/>
        </p:nvSpPr>
        <p:spPr>
          <a:xfrm>
            <a:off x="6553080" y="6430680"/>
            <a:ext cx="2133360" cy="364680"/>
          </a:xfrm>
          <a:prstGeom prst="rect">
            <a:avLst/>
          </a:prstGeom>
          <a:noFill/>
          <a:ln>
            <a:noFill/>
          </a:ln>
        </p:spPr>
        <p:txBody>
          <a:bodyPr anchor="ctr"/>
          <a:p>
            <a:pPr algn="r">
              <a:lnSpc>
                <a:spcPct val="100000"/>
              </a:lnSpc>
            </a:pPr>
            <a:fld id="{56AE2EF1-1D63-4287-97F0-98CDE50F05E6}"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765" name="Picture 3" descr=""/>
          <p:cNvPicPr/>
          <p:nvPr/>
        </p:nvPicPr>
        <p:blipFill>
          <a:blip r:embed="rId1"/>
          <a:stretch/>
        </p:blipFill>
        <p:spPr>
          <a:xfrm>
            <a:off x="3953880" y="2466000"/>
            <a:ext cx="1362240" cy="1190160"/>
          </a:xfrm>
          <a:prstGeom prst="rect">
            <a:avLst/>
          </a:prstGeom>
          <a:ln>
            <a:noFill/>
          </a:ln>
        </p:spPr>
      </p:pic>
      <p:graphicFrame>
        <p:nvGraphicFramePr>
          <p:cNvPr id="766" name="Table 4"/>
          <p:cNvGraphicFramePr/>
          <p:nvPr/>
        </p:nvGraphicFramePr>
        <p:xfrm>
          <a:off x="905760" y="3828960"/>
          <a:ext cx="7365960" cy="2059920"/>
        </p:xfrm>
        <a:graphic>
          <a:graphicData uri="http://schemas.openxmlformats.org/drawingml/2006/table">
            <a:tbl>
              <a:tblPr/>
              <a:tblGrid>
                <a:gridCol w="1973880"/>
                <a:gridCol w="972360"/>
                <a:gridCol w="1473120"/>
                <a:gridCol w="1473120"/>
                <a:gridCol w="1473480"/>
              </a:tblGrid>
              <a:tr h="514800">
                <a:tc>
                  <a:txBody>
                    <a:bodyPr/>
                    <a:p>
                      <a:pPr>
                        <a:lnSpc>
                          <a:spcPct val="100000"/>
                        </a:lnSpc>
                      </a:pPr>
                      <a:r>
                        <a:rPr b="1" lang="de-DE" sz="1800" spc="-1" strike="noStrike">
                          <a:solidFill>
                            <a:srgbClr val="ffffff"/>
                          </a:solidFill>
                          <a:uFill>
                            <a:solidFill>
                              <a:srgbClr val="ffffff"/>
                            </a:solidFill>
                          </a:uFill>
                          <a:latin typeface="Calibri"/>
                        </a:rPr>
                        <a:t>Bericht Name</a:t>
                      </a:r>
                      <a:endParaRPr b="0" lang="de-DE" sz="1800" spc="-1" strike="noStrike">
                        <a:solidFill>
                          <a:srgbClr val="000000"/>
                        </a:solidFill>
                        <a:uFill>
                          <a:solidFill>
                            <a:srgbClr val="ffffff"/>
                          </a:solidFill>
                        </a:uFill>
                        <a:latin typeface="Arial"/>
                      </a:endParaRPr>
                    </a:p>
                  </a:txBody>
                  <a:tcPr marL="91440" marR="91440">
                    <a:lnL w="9360">
                      <a:solidFill>
                        <a:srgbClr val="be4b48"/>
                      </a:solidFill>
                    </a:lnL>
                    <a:lnR w="9360">
                      <a:solidFill>
                        <a:srgbClr val="be4b48"/>
                      </a:solidFill>
                    </a:lnR>
                    <a:lnT w="9360">
                      <a:solidFill>
                        <a:srgbClr val="be4b48"/>
                      </a:solidFill>
                    </a:lnT>
                    <a:lnB w="25200">
                      <a:solidFill>
                        <a:srgbClr val="ffffff"/>
                      </a:solidFill>
                    </a:lnB>
                    <a:solidFill>
                      <a:srgbClr val="c0504d"/>
                    </a:solidFill>
                  </a:tcPr>
                </a:tc>
                <a:tc>
                  <a:txBody>
                    <a:bodyPr/>
                    <a:p>
                      <a:pPr>
                        <a:lnSpc>
                          <a:spcPct val="100000"/>
                        </a:lnSpc>
                      </a:pPr>
                      <a:r>
                        <a:rPr b="1" lang="de-DE" sz="1800" spc="-1" strike="noStrike">
                          <a:solidFill>
                            <a:srgbClr val="ffffff"/>
                          </a:solidFill>
                          <a:uFill>
                            <a:solidFill>
                              <a:srgbClr val="ffffff"/>
                            </a:solidFill>
                          </a:uFill>
                          <a:latin typeface="Calibri"/>
                        </a:rPr>
                        <a:t>Zweck</a:t>
                      </a:r>
                      <a:endParaRPr b="0" lang="de-DE" sz="1800" spc="-1" strike="noStrike">
                        <a:solidFill>
                          <a:srgbClr val="000000"/>
                        </a:solidFill>
                        <a:uFill>
                          <a:solidFill>
                            <a:srgbClr val="ffffff"/>
                          </a:solidFill>
                        </a:uFill>
                        <a:latin typeface="Arial"/>
                      </a:endParaRPr>
                    </a:p>
                  </a:txBody>
                  <a:tcPr marL="91440" marR="91440">
                    <a:lnL w="9360">
                      <a:solidFill>
                        <a:srgbClr val="be4b48"/>
                      </a:solidFill>
                    </a:lnL>
                    <a:lnR w="9360">
                      <a:solidFill>
                        <a:srgbClr val="be4b48"/>
                      </a:solidFill>
                    </a:lnR>
                    <a:lnT w="9360">
                      <a:solidFill>
                        <a:srgbClr val="be4b48"/>
                      </a:solidFill>
                    </a:lnT>
                    <a:lnB w="25200">
                      <a:solidFill>
                        <a:srgbClr val="ffffff"/>
                      </a:solidFill>
                    </a:lnB>
                    <a:solidFill>
                      <a:srgbClr val="c0504d"/>
                    </a:solidFill>
                  </a:tcPr>
                </a:tc>
                <a:tc>
                  <a:txBody>
                    <a:bodyPr/>
                    <a:p>
                      <a:pPr>
                        <a:lnSpc>
                          <a:spcPct val="100000"/>
                        </a:lnSpc>
                      </a:pPr>
                      <a:r>
                        <a:rPr b="1" lang="de-DE" sz="1800" spc="-1" strike="noStrike">
                          <a:solidFill>
                            <a:srgbClr val="ffffff"/>
                          </a:solidFill>
                          <a:uFill>
                            <a:solidFill>
                              <a:srgbClr val="ffffff"/>
                            </a:solidFill>
                          </a:uFill>
                          <a:latin typeface="Calibri"/>
                        </a:rPr>
                        <a:t>Empfänger</a:t>
                      </a:r>
                      <a:endParaRPr b="0" lang="de-DE" sz="1800" spc="-1" strike="noStrike">
                        <a:solidFill>
                          <a:srgbClr val="000000"/>
                        </a:solidFill>
                        <a:uFill>
                          <a:solidFill>
                            <a:srgbClr val="ffffff"/>
                          </a:solidFill>
                        </a:uFill>
                        <a:latin typeface="Arial"/>
                      </a:endParaRPr>
                    </a:p>
                  </a:txBody>
                  <a:tcPr marL="91440" marR="91440">
                    <a:lnL w="9360">
                      <a:solidFill>
                        <a:srgbClr val="be4b48"/>
                      </a:solidFill>
                    </a:lnL>
                    <a:lnR w="9360">
                      <a:solidFill>
                        <a:srgbClr val="be4b48"/>
                      </a:solidFill>
                    </a:lnR>
                    <a:lnT w="9360">
                      <a:solidFill>
                        <a:srgbClr val="be4b48"/>
                      </a:solidFill>
                    </a:lnT>
                    <a:lnB w="25200">
                      <a:solidFill>
                        <a:srgbClr val="ffffff"/>
                      </a:solidFill>
                    </a:lnB>
                    <a:solidFill>
                      <a:srgbClr val="c0504d"/>
                    </a:solidFill>
                  </a:tcPr>
                </a:tc>
                <a:tc>
                  <a:txBody>
                    <a:bodyPr/>
                    <a:p>
                      <a:pPr>
                        <a:lnSpc>
                          <a:spcPct val="100000"/>
                        </a:lnSpc>
                      </a:pPr>
                      <a:r>
                        <a:rPr b="1" lang="de-DE" sz="1800" spc="-1" strike="noStrike">
                          <a:solidFill>
                            <a:srgbClr val="ffffff"/>
                          </a:solidFill>
                          <a:uFill>
                            <a:solidFill>
                              <a:srgbClr val="ffffff"/>
                            </a:solidFill>
                          </a:uFill>
                          <a:latin typeface="Calibri"/>
                        </a:rPr>
                        <a:t>Häufigkeit</a:t>
                      </a:r>
                      <a:endParaRPr b="0" lang="de-DE" sz="1800" spc="-1" strike="noStrike">
                        <a:solidFill>
                          <a:srgbClr val="000000"/>
                        </a:solidFill>
                        <a:uFill>
                          <a:solidFill>
                            <a:srgbClr val="ffffff"/>
                          </a:solidFill>
                        </a:uFill>
                        <a:latin typeface="Arial"/>
                      </a:endParaRPr>
                    </a:p>
                  </a:txBody>
                  <a:tcPr marL="91440" marR="91440">
                    <a:lnL w="9360">
                      <a:solidFill>
                        <a:srgbClr val="be4b48"/>
                      </a:solidFill>
                    </a:lnL>
                    <a:lnR w="9360">
                      <a:solidFill>
                        <a:srgbClr val="be4b48"/>
                      </a:solidFill>
                    </a:lnR>
                    <a:lnT w="9360">
                      <a:solidFill>
                        <a:srgbClr val="be4b48"/>
                      </a:solidFill>
                    </a:lnT>
                    <a:lnB w="25200">
                      <a:solidFill>
                        <a:srgbClr val="ffffff"/>
                      </a:solidFill>
                    </a:lnB>
                    <a:solidFill>
                      <a:srgbClr val="c0504d"/>
                    </a:solidFill>
                  </a:tcPr>
                </a:tc>
                <a:tc>
                  <a:txBody>
                    <a:bodyPr/>
                    <a:p>
                      <a:pPr>
                        <a:lnSpc>
                          <a:spcPct val="100000"/>
                        </a:lnSpc>
                      </a:pPr>
                      <a:r>
                        <a:rPr b="1" lang="de-DE" sz="1800" spc="-1" strike="noStrike">
                          <a:solidFill>
                            <a:srgbClr val="ffffff"/>
                          </a:solidFill>
                          <a:uFill>
                            <a:solidFill>
                              <a:srgbClr val="ffffff"/>
                            </a:solidFill>
                          </a:uFill>
                          <a:latin typeface="Calibri"/>
                        </a:rPr>
                        <a:t>Inhalte</a:t>
                      </a:r>
                      <a:endParaRPr b="0" lang="de-DE" sz="1800" spc="-1" strike="noStrike">
                        <a:solidFill>
                          <a:srgbClr val="000000"/>
                        </a:solidFill>
                        <a:uFill>
                          <a:solidFill>
                            <a:srgbClr val="ffffff"/>
                          </a:solidFill>
                        </a:uFill>
                        <a:latin typeface="Arial"/>
                      </a:endParaRPr>
                    </a:p>
                  </a:txBody>
                  <a:tcPr marL="91440" marR="91440">
                    <a:lnL w="9360">
                      <a:solidFill>
                        <a:srgbClr val="be4b48"/>
                      </a:solidFill>
                    </a:lnL>
                    <a:lnR w="9360">
                      <a:solidFill>
                        <a:srgbClr val="be4b48"/>
                      </a:solidFill>
                    </a:lnR>
                    <a:lnT w="9360">
                      <a:solidFill>
                        <a:srgbClr val="be4b48"/>
                      </a:solidFill>
                    </a:lnT>
                    <a:lnB w="25200">
                      <a:solidFill>
                        <a:srgbClr val="ffffff"/>
                      </a:solidFill>
                    </a:lnB>
                    <a:solidFill>
                      <a:srgbClr val="c0504d"/>
                    </a:solidFill>
                  </a:tcPr>
                </a:tc>
              </a:tr>
              <a:tr h="514800">
                <a:tc>
                  <a:txBody>
                    <a:bodyPr/>
                    <a:p>
                      <a:pPr>
                        <a:lnSpc>
                          <a:spcPct val="100000"/>
                        </a:lnSpc>
                      </a:pPr>
                      <a:r>
                        <a:rPr b="0" lang="de-DE" sz="1600" spc="-1" strike="noStrike">
                          <a:solidFill>
                            <a:srgbClr val="000000"/>
                          </a:solidFill>
                          <a:uFill>
                            <a:solidFill>
                              <a:srgbClr val="ffffff"/>
                            </a:solidFill>
                          </a:uFill>
                          <a:latin typeface="Calibri"/>
                        </a:rPr>
                        <a:t>Pizza Lieferservice Service Level Bericht</a:t>
                      </a:r>
                      <a:endParaRPr b="0" lang="de-DE" sz="1800" spc="-1" strike="noStrike">
                        <a:solidFill>
                          <a:srgbClr val="000000"/>
                        </a:solidFill>
                        <a:uFill>
                          <a:solidFill>
                            <a:srgbClr val="ffffff"/>
                          </a:solidFill>
                        </a:uFill>
                        <a:latin typeface="Arial"/>
                      </a:endParaRPr>
                    </a:p>
                  </a:txBody>
                  <a:tcPr marL="91440" marR="91440">
                    <a:lnL w="9360">
                      <a:solidFill>
                        <a:srgbClr val="be4b48"/>
                      </a:solidFill>
                    </a:lnL>
                    <a:lnR w="9360">
                      <a:solidFill>
                        <a:srgbClr val="be4b48"/>
                      </a:solidFill>
                    </a:lnR>
                    <a:lnT w="9360">
                      <a:solidFill>
                        <a:srgbClr val="be4b48"/>
                      </a:solidFill>
                    </a:lnT>
                    <a:lnB w="9360">
                      <a:solidFill>
                        <a:srgbClr val="be4b48"/>
                      </a:solidFill>
                    </a:lnB>
                    <a:solidFill>
                      <a:srgbClr val="e69491"/>
                    </a:solidFill>
                  </a:tcPr>
                </a:tc>
                <a:tc>
                  <a:tcPr marL="91440" marR="91440">
                    <a:lnL w="9360">
                      <a:solidFill>
                        <a:srgbClr val="be4b48"/>
                      </a:solidFill>
                    </a:lnL>
                    <a:lnR w="9360">
                      <a:solidFill>
                        <a:srgbClr val="be4b48"/>
                      </a:solidFill>
                    </a:lnR>
                    <a:lnT w="9360">
                      <a:solidFill>
                        <a:srgbClr val="be4b48"/>
                      </a:solidFill>
                    </a:lnT>
                    <a:lnB w="9360">
                      <a:solidFill>
                        <a:srgbClr val="be4b48"/>
                      </a:solidFill>
                    </a:lnB>
                    <a:solidFill>
                      <a:srgbClr val="e69491"/>
                    </a:solidFill>
                  </a:tcPr>
                </a:tc>
                <a:tc>
                  <a:tcPr marL="91440" marR="91440">
                    <a:lnL w="9360">
                      <a:solidFill>
                        <a:srgbClr val="be4b48"/>
                      </a:solidFill>
                    </a:lnL>
                    <a:lnR w="9360">
                      <a:solidFill>
                        <a:srgbClr val="be4b48"/>
                      </a:solidFill>
                    </a:lnR>
                    <a:lnT w="9360">
                      <a:solidFill>
                        <a:srgbClr val="be4b48"/>
                      </a:solidFill>
                    </a:lnT>
                    <a:lnB w="9360">
                      <a:solidFill>
                        <a:srgbClr val="be4b48"/>
                      </a:solidFill>
                    </a:lnB>
                    <a:solidFill>
                      <a:srgbClr val="e69491"/>
                    </a:solidFill>
                  </a:tcPr>
                </a:tc>
                <a:tc>
                  <a:tcPr marL="91440" marR="91440">
                    <a:lnL w="9360">
                      <a:solidFill>
                        <a:srgbClr val="be4b48"/>
                      </a:solidFill>
                    </a:lnL>
                    <a:lnR w="9360">
                      <a:solidFill>
                        <a:srgbClr val="be4b48"/>
                      </a:solidFill>
                    </a:lnR>
                    <a:lnT w="9360">
                      <a:solidFill>
                        <a:srgbClr val="be4b48"/>
                      </a:solidFill>
                    </a:lnT>
                    <a:lnB w="9360">
                      <a:solidFill>
                        <a:srgbClr val="be4b48"/>
                      </a:solidFill>
                    </a:lnB>
                    <a:solidFill>
                      <a:srgbClr val="e69491"/>
                    </a:solidFill>
                  </a:tcPr>
                </a:tc>
                <a:tc>
                  <a:tcPr marL="91440" marR="91440">
                    <a:lnL w="9360">
                      <a:solidFill>
                        <a:srgbClr val="be4b48"/>
                      </a:solidFill>
                    </a:lnL>
                    <a:lnR w="9360">
                      <a:solidFill>
                        <a:srgbClr val="be4b48"/>
                      </a:solidFill>
                    </a:lnR>
                    <a:lnT w="9360">
                      <a:solidFill>
                        <a:srgbClr val="be4b48"/>
                      </a:solidFill>
                    </a:lnT>
                    <a:lnB w="9360">
                      <a:solidFill>
                        <a:srgbClr val="be4b48"/>
                      </a:solidFill>
                    </a:lnB>
                    <a:solidFill>
                      <a:srgbClr val="e69491"/>
                    </a:solidFill>
                  </a:tcPr>
                </a:tc>
              </a:tr>
              <a:tr h="514800">
                <a:tc>
                  <a:txBody>
                    <a:bodyPr/>
                    <a:p>
                      <a:pPr>
                        <a:lnSpc>
                          <a:spcPct val="100000"/>
                        </a:lnSpc>
                      </a:pPr>
                      <a:r>
                        <a:rPr b="0" lang="de-DE" sz="1600" spc="-1" strike="noStrike">
                          <a:solidFill>
                            <a:srgbClr val="000000"/>
                          </a:solidFill>
                          <a:uFill>
                            <a:solidFill>
                              <a:srgbClr val="ffffff"/>
                            </a:solidFill>
                          </a:uFill>
                          <a:latin typeface="Calibri"/>
                        </a:rPr>
                        <a:t>Kundenbeschwerde-bericht</a:t>
                      </a:r>
                      <a:endParaRPr b="0" lang="de-DE" sz="1800" spc="-1" strike="noStrike">
                        <a:solidFill>
                          <a:srgbClr val="000000"/>
                        </a:solidFill>
                        <a:uFill>
                          <a:solidFill>
                            <a:srgbClr val="ffffff"/>
                          </a:solidFill>
                        </a:uFill>
                        <a:latin typeface="Arial"/>
                      </a:endParaRPr>
                    </a:p>
                  </a:txBody>
                  <a:tcPr marL="91440" marR="91440">
                    <a:lnL w="9360">
                      <a:solidFill>
                        <a:srgbClr val="be4b48"/>
                      </a:solidFill>
                    </a:lnL>
                    <a:lnR w="9360">
                      <a:solidFill>
                        <a:srgbClr val="be4b48"/>
                      </a:solidFill>
                    </a:lnR>
                    <a:lnT w="9360">
                      <a:solidFill>
                        <a:srgbClr val="be4b48"/>
                      </a:solidFill>
                    </a:lnT>
                    <a:lnB w="9360">
                      <a:solidFill>
                        <a:srgbClr val="be4b48"/>
                      </a:solidFill>
                    </a:lnB>
                    <a:solidFill>
                      <a:srgbClr val="ffc1be"/>
                    </a:solidFill>
                  </a:tcPr>
                </a:tc>
                <a:tc>
                  <a:tcPr marL="91440" marR="91440">
                    <a:lnL w="9360">
                      <a:solidFill>
                        <a:srgbClr val="be4b48"/>
                      </a:solidFill>
                    </a:lnL>
                    <a:lnR w="9360">
                      <a:solidFill>
                        <a:srgbClr val="be4b48"/>
                      </a:solidFill>
                    </a:lnR>
                    <a:lnT w="9360">
                      <a:solidFill>
                        <a:srgbClr val="be4b48"/>
                      </a:solidFill>
                    </a:lnT>
                    <a:lnB w="9360">
                      <a:solidFill>
                        <a:srgbClr val="be4b48"/>
                      </a:solidFill>
                    </a:lnB>
                    <a:solidFill>
                      <a:srgbClr val="ffc1be"/>
                    </a:solidFill>
                  </a:tcPr>
                </a:tc>
                <a:tc>
                  <a:tcPr marL="91440" marR="91440">
                    <a:lnL w="9360">
                      <a:solidFill>
                        <a:srgbClr val="be4b48"/>
                      </a:solidFill>
                    </a:lnL>
                    <a:lnR w="9360">
                      <a:solidFill>
                        <a:srgbClr val="be4b48"/>
                      </a:solidFill>
                    </a:lnR>
                    <a:lnT w="9360">
                      <a:solidFill>
                        <a:srgbClr val="be4b48"/>
                      </a:solidFill>
                    </a:lnT>
                    <a:lnB w="9360">
                      <a:solidFill>
                        <a:srgbClr val="be4b48"/>
                      </a:solidFill>
                    </a:lnB>
                    <a:solidFill>
                      <a:srgbClr val="ffc1be"/>
                    </a:solidFill>
                  </a:tcPr>
                </a:tc>
                <a:tc>
                  <a:tcPr marL="91440" marR="91440">
                    <a:lnL w="9360">
                      <a:solidFill>
                        <a:srgbClr val="be4b48"/>
                      </a:solidFill>
                    </a:lnL>
                    <a:lnR w="9360">
                      <a:solidFill>
                        <a:srgbClr val="be4b48"/>
                      </a:solidFill>
                    </a:lnR>
                    <a:lnT w="9360">
                      <a:solidFill>
                        <a:srgbClr val="be4b48"/>
                      </a:solidFill>
                    </a:lnT>
                    <a:lnB w="9360">
                      <a:solidFill>
                        <a:srgbClr val="be4b48"/>
                      </a:solidFill>
                    </a:lnB>
                    <a:solidFill>
                      <a:srgbClr val="ffc1be"/>
                    </a:solidFill>
                  </a:tcPr>
                </a:tc>
                <a:tc>
                  <a:tcPr marL="91440" marR="91440">
                    <a:lnL w="9360">
                      <a:solidFill>
                        <a:srgbClr val="be4b48"/>
                      </a:solidFill>
                    </a:lnL>
                    <a:lnR w="9360">
                      <a:solidFill>
                        <a:srgbClr val="be4b48"/>
                      </a:solidFill>
                    </a:lnR>
                    <a:lnT w="9360">
                      <a:solidFill>
                        <a:srgbClr val="be4b48"/>
                      </a:solidFill>
                    </a:lnT>
                    <a:lnB w="9360">
                      <a:solidFill>
                        <a:srgbClr val="be4b48"/>
                      </a:solidFill>
                    </a:lnB>
                    <a:solidFill>
                      <a:srgbClr val="ffc1be"/>
                    </a:solidFill>
                  </a:tcPr>
                </a:tc>
              </a:tr>
              <a:tr h="515520">
                <a:tc>
                  <a:txBody>
                    <a:bodyPr/>
                    <a:p>
                      <a:pPr>
                        <a:lnSpc>
                          <a:spcPct val="100000"/>
                        </a:lnSpc>
                      </a:pPr>
                      <a:r>
                        <a:rPr b="0" lang="de-DE" sz="1600" spc="-1" strike="noStrike">
                          <a:solidFill>
                            <a:srgbClr val="000000"/>
                          </a:solidFill>
                          <a:uFill>
                            <a:solidFill>
                              <a:srgbClr val="ffffff"/>
                            </a:solidFill>
                          </a:uFill>
                          <a:latin typeface="Calibri"/>
                        </a:rPr>
                        <a:t>…</a:t>
                      </a:r>
                      <a:endParaRPr b="0" lang="de-DE" sz="1800" spc="-1" strike="noStrike">
                        <a:solidFill>
                          <a:srgbClr val="000000"/>
                        </a:solidFill>
                        <a:uFill>
                          <a:solidFill>
                            <a:srgbClr val="ffffff"/>
                          </a:solidFill>
                        </a:uFill>
                        <a:latin typeface="Arial"/>
                      </a:endParaRPr>
                    </a:p>
                  </a:txBody>
                  <a:tcPr marL="91440" marR="91440">
                    <a:lnL w="9360">
                      <a:solidFill>
                        <a:srgbClr val="be4b48"/>
                      </a:solidFill>
                    </a:lnL>
                    <a:lnR w="9360">
                      <a:solidFill>
                        <a:srgbClr val="be4b48"/>
                      </a:solidFill>
                    </a:lnR>
                    <a:lnT w="9360">
                      <a:solidFill>
                        <a:srgbClr val="be4b48"/>
                      </a:solidFill>
                    </a:lnT>
                    <a:lnB w="9360">
                      <a:solidFill>
                        <a:srgbClr val="be4b48"/>
                      </a:solidFill>
                    </a:lnB>
                    <a:solidFill>
                      <a:srgbClr val="e69491"/>
                    </a:solidFill>
                  </a:tcPr>
                </a:tc>
                <a:tc>
                  <a:tcPr marL="91440" marR="91440">
                    <a:lnL w="9360">
                      <a:solidFill>
                        <a:srgbClr val="be4b48"/>
                      </a:solidFill>
                    </a:lnL>
                    <a:lnR w="9360">
                      <a:solidFill>
                        <a:srgbClr val="be4b48"/>
                      </a:solidFill>
                    </a:lnR>
                    <a:lnT w="9360">
                      <a:solidFill>
                        <a:srgbClr val="be4b48"/>
                      </a:solidFill>
                    </a:lnT>
                    <a:lnB w="9360">
                      <a:solidFill>
                        <a:srgbClr val="be4b48"/>
                      </a:solidFill>
                    </a:lnB>
                    <a:solidFill>
                      <a:srgbClr val="e69491"/>
                    </a:solidFill>
                  </a:tcPr>
                </a:tc>
                <a:tc>
                  <a:tcPr marL="91440" marR="91440">
                    <a:lnL w="9360">
                      <a:solidFill>
                        <a:srgbClr val="be4b48"/>
                      </a:solidFill>
                    </a:lnL>
                    <a:lnR w="9360">
                      <a:solidFill>
                        <a:srgbClr val="be4b48"/>
                      </a:solidFill>
                    </a:lnR>
                    <a:lnT w="9360">
                      <a:solidFill>
                        <a:srgbClr val="be4b48"/>
                      </a:solidFill>
                    </a:lnT>
                    <a:lnB w="9360">
                      <a:solidFill>
                        <a:srgbClr val="be4b48"/>
                      </a:solidFill>
                    </a:lnB>
                    <a:solidFill>
                      <a:srgbClr val="e69491"/>
                    </a:solidFill>
                  </a:tcPr>
                </a:tc>
                <a:tc>
                  <a:tcPr marL="91440" marR="91440">
                    <a:lnL w="9360">
                      <a:solidFill>
                        <a:srgbClr val="be4b48"/>
                      </a:solidFill>
                    </a:lnL>
                    <a:lnR w="9360">
                      <a:solidFill>
                        <a:srgbClr val="be4b48"/>
                      </a:solidFill>
                    </a:lnR>
                    <a:lnT w="9360">
                      <a:solidFill>
                        <a:srgbClr val="be4b48"/>
                      </a:solidFill>
                    </a:lnT>
                    <a:lnB w="9360">
                      <a:solidFill>
                        <a:srgbClr val="be4b48"/>
                      </a:solidFill>
                    </a:lnB>
                    <a:solidFill>
                      <a:srgbClr val="e69491"/>
                    </a:solidFill>
                  </a:tcPr>
                </a:tc>
                <a:tc>
                  <a:tcPr marL="91440" marR="91440">
                    <a:lnL w="9360">
                      <a:solidFill>
                        <a:srgbClr val="be4b48"/>
                      </a:solidFill>
                    </a:lnL>
                    <a:lnR w="9360">
                      <a:solidFill>
                        <a:srgbClr val="be4b48"/>
                      </a:solidFill>
                    </a:lnR>
                    <a:lnT w="9360">
                      <a:solidFill>
                        <a:srgbClr val="be4b48"/>
                      </a:solidFill>
                    </a:lnT>
                    <a:lnB w="9360">
                      <a:solidFill>
                        <a:srgbClr val="be4b48"/>
                      </a:solidFill>
                    </a:lnB>
                    <a:solidFill>
                      <a:srgbClr val="e69491"/>
                    </a:solidFill>
                  </a:tcPr>
                </a:tc>
              </a:tr>
            </a:tbl>
          </a:graphicData>
        </a:graphic>
      </p:graphicFrame>
    </p:spTree>
  </p:cSld>
</p:sld>
</file>

<file path=ppt/slides/slide9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7"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Übersicht</a:t>
            </a:r>
            <a:endParaRPr b="0" lang="en-US" sz="1800" spc="-1" strike="noStrike">
              <a:solidFill>
                <a:srgbClr val="000000"/>
              </a:solidFill>
              <a:uFill>
                <a:solidFill>
                  <a:srgbClr val="ffffff"/>
                </a:solidFill>
              </a:uFill>
              <a:latin typeface="Calibri"/>
            </a:endParaRPr>
          </a:p>
        </p:txBody>
      </p:sp>
      <p:sp>
        <p:nvSpPr>
          <p:cNvPr id="768" name="TextShape 2"/>
          <p:cNvSpPr txBox="1"/>
          <p:nvPr/>
        </p:nvSpPr>
        <p:spPr>
          <a:xfrm>
            <a:off x="457200" y="1696680"/>
            <a:ext cx="86864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Portfolio Management (SPM)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Level Management (SLM)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Reporting Management (SRM)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lang="en-US" sz="2800" spc="-1" strike="noStrike">
                <a:solidFill>
                  <a:srgbClr val="000000"/>
                </a:solidFill>
                <a:uFill>
                  <a:solidFill>
                    <a:srgbClr val="ffffff"/>
                  </a:solidFill>
                </a:uFill>
                <a:latin typeface="Calibri"/>
              </a:rPr>
              <a:t>Service Availability &amp; Continuity Management (SACM)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Capacity Management (CAPM)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Information Security Management (ISM)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Customer Relationship Management (CRM)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Supplier Relationship Management (SUPPM)</a:t>
            </a:r>
            <a:endParaRPr b="0" lang="en-US" sz="2800" spc="-1" strike="noStrike">
              <a:solidFill>
                <a:srgbClr val="000000"/>
              </a:solidFill>
              <a:uFill>
                <a:solidFill>
                  <a:srgbClr val="ffffff"/>
                </a:solidFill>
              </a:uFill>
              <a:latin typeface="Calibri"/>
            </a:endParaRPr>
          </a:p>
        </p:txBody>
      </p:sp>
      <p:sp>
        <p:nvSpPr>
          <p:cNvPr id="769" name="TextShape 3"/>
          <p:cNvSpPr txBox="1"/>
          <p:nvPr/>
        </p:nvSpPr>
        <p:spPr>
          <a:xfrm>
            <a:off x="6553080" y="6430680"/>
            <a:ext cx="2133360" cy="364680"/>
          </a:xfrm>
          <a:prstGeom prst="rect">
            <a:avLst/>
          </a:prstGeom>
          <a:noFill/>
          <a:ln>
            <a:noFill/>
          </a:ln>
        </p:spPr>
        <p:txBody>
          <a:bodyPr anchor="ctr"/>
          <a:p>
            <a:pPr algn="r">
              <a:lnSpc>
                <a:spcPct val="100000"/>
              </a:lnSpc>
            </a:pPr>
            <a:fld id="{02A7B103-6CB2-4650-BC56-3803E2F87D20}"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FedSM_template0.1</Template>
  <TotalTime>176</TotalTime>
  <Application>LibreOffice/5.3.0.3$Windows_X86_64 LibreOffice_project/7074905676c47b82bbcfbea1aeefc84afe1c50e1</Application>
  <Words>10004</Words>
  <Paragraphs>1777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2012-11-12T11:01:33Z</dcterms:created>
  <dc:creator/>
  <dc:description/>
  <dc:language>de-DE</dc:language>
  <cp:lastModifiedBy>Michael Brenner</cp:lastModifiedBy>
  <cp:lastPrinted>2013-10-17T13:02:27Z</cp:lastPrinted>
  <dcterms:modified xsi:type="dcterms:W3CDTF">2017-08-09T15:35:03Z</dcterms:modified>
  <cp:revision>1768</cp:revision>
  <dc:subject/>
  <dc:title>FitSM Advanced Training on Service Planning and Delivery</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15.0036</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23</vt:i4>
  </property>
  <property fmtid="{D5CDD505-2E9C-101B-9397-08002B2CF9AE}" pid="8" name="PresentationFormat">
    <vt:lpwstr>On-screen Show (4:3)</vt:lpwstr>
  </property>
  <property fmtid="{D5CDD505-2E9C-101B-9397-08002B2CF9AE}" pid="9" name="ScaleCrop">
    <vt:bool>0</vt:bool>
  </property>
  <property fmtid="{D5CDD505-2E9C-101B-9397-08002B2CF9AE}" pid="10" name="ShareDoc">
    <vt:bool>0</vt:bool>
  </property>
  <property fmtid="{D5CDD505-2E9C-101B-9397-08002B2CF9AE}" pid="11" name="Slides">
    <vt:i4>158</vt:i4>
  </property>
</Properties>
</file>