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109.xml" ContentType="application/vnd.openxmlformats-officedocument.presentationml.notesSlide+xml"/>
  <Override PartName="/ppt/notesSlides/notesSlide4.xml" ContentType="application/vnd.openxmlformats-officedocument.presentationml.notesSlide+xml"/>
  <Override PartName="/ppt/notesSlides/notesSlide5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26.xml" ContentType="application/vnd.openxmlformats-officedocument.presentationml.notesSlide+xml"/>
  <Override PartName="/ppt/notesSlides/notesSlide29.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74.xml" ContentType="application/vnd.openxmlformats-officedocument.presentationml.notesSlide+xml"/>
  <Override PartName="/ppt/notesSlides/notesSlide89.xml" ContentType="application/vnd.openxmlformats-officedocument.presentationml.notesSlide+xml"/>
  <Override PartName="/ppt/notesSlides/notesSlide99.xml" ContentType="application/vnd.openxmlformats-officedocument.presentationml.notesSlide+xml"/>
  <Override PartName="/ppt/notesSlides/notesSlide118.xml" ContentType="application/vnd.openxmlformats-officedocument.presentationml.notesSlide+xml"/>
  <Override PartName="/ppt/notesSlides/notesSlide136.xml" ContentType="application/vnd.openxmlformats-officedocument.presentationml.notesSlide+xml"/>
  <Override PartName="/ppt/notesSlides/notesSlide145.xml" ContentType="application/vnd.openxmlformats-officedocument.presentationml.notesSlide+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_rels/notesSlide7.xml.rels" ContentType="application/vnd.openxmlformats-package.relationships+xml"/>
  <Override PartName="/ppt/notesSlides/_rels/notesSlide12.xml.rels" ContentType="application/vnd.openxmlformats-package.relationships+xml"/>
  <Override PartName="/ppt/notesSlides/_rels/notesSlide136.xml.rels" ContentType="application/vnd.openxmlformats-package.relationships+xml"/>
  <Override PartName="/ppt/notesSlides/_rels/notesSlide8.xml.rels" ContentType="application/vnd.openxmlformats-package.relationships+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26.xml.rels" ContentType="application/vnd.openxmlformats-package.relationships+xml"/>
  <Override PartName="/ppt/notesSlides/_rels/notesSlide29.xml.rels" ContentType="application/vnd.openxmlformats-package.relationships+xml"/>
  <Override PartName="/ppt/notesSlides/_rels/notesSlide57.xml.rels" ContentType="application/vnd.openxmlformats-package.relationships+xml"/>
  <Override PartName="/ppt/notesSlides/_rels/notesSlide58.xml.rels" ContentType="application/vnd.openxmlformats-package.relationships+xml"/>
  <Override PartName="/ppt/notesSlides/_rels/notesSlide59.xml.rels" ContentType="application/vnd.openxmlformats-package.relationships+xml"/>
  <Override PartName="/ppt/notesSlides/_rels/notesSlide74.xml.rels" ContentType="application/vnd.openxmlformats-package.relationships+xml"/>
  <Override PartName="/ppt/notesSlides/_rels/notesSlide89.xml.rels" ContentType="application/vnd.openxmlformats-package.relationships+xml"/>
  <Override PartName="/ppt/notesSlides/_rels/notesSlide99.xml.rels" ContentType="application/vnd.openxmlformats-package.relationships+xml"/>
  <Override PartName="/ppt/notesSlides/_rels/notesSlide109.xml.rels" ContentType="application/vnd.openxmlformats-package.relationships+xml"/>
  <Override PartName="/ppt/notesSlides/_rels/notesSlide118.xml.rels" ContentType="application/vnd.openxmlformats-package.relationships+xml"/>
  <Override PartName="/ppt/notesSlides/_rels/notesSlide145.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9.png" ContentType="image/png"/>
  <Override PartName="/ppt/media/image57.png" ContentType="image/png"/>
  <Override PartName="/ppt/media/image1.png" ContentType="image/png"/>
  <Override PartName="/ppt/media/image58.png" ContentType="image/png"/>
  <Override PartName="/ppt/media/image2.png" ContentType="image/png"/>
  <Override PartName="/ppt/media/image59.png" ContentType="image/png"/>
  <Override PartName="/ppt/media/image3.png" ContentType="image/png"/>
  <Override PartName="/ppt/media/image70.png" ContentType="image/png"/>
  <Override PartName="/ppt/media/image4.png" ContentType="image/png"/>
  <Override PartName="/ppt/media/image71.png" ContentType="image/png"/>
  <Override PartName="/ppt/media/image5.png" ContentType="image/png"/>
  <Override PartName="/ppt/media/image72.png" ContentType="image/png"/>
  <Override PartName="/ppt/media/image6.png" ContentType="image/png"/>
  <Override PartName="/ppt/media/image7.png" ContentType="image/png"/>
  <Override PartName="/ppt/media/image74.png" ContentType="image/png"/>
  <Override PartName="/ppt/media/image8.png" ContentType="image/png"/>
  <Override PartName="/ppt/media/image10.png" ContentType="image/png"/>
  <Override PartName="/ppt/media/image11.png" ContentType="image/png"/>
  <Override PartName="/ppt/media/image49.tif" ContentType="image/tiff"/>
  <Override PartName="/ppt/media/image12.png" ContentType="image/png"/>
  <Override PartName="/ppt/media/image13.png" ContentType="image/png"/>
  <Override PartName="/ppt/media/image51.wmf" ContentType="image/x-wmf"/>
  <Override PartName="/ppt/media/image29.png" ContentType="image/png"/>
  <Override PartName="/ppt/media/image14.jpeg" ContentType="image/jpe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37.png" ContentType="image/png"/>
  <Override PartName="/ppt/media/image26.jpeg" ContentType="image/jpeg"/>
  <Override PartName="/ppt/media/image27.png" ContentType="image/png"/>
  <Override PartName="/ppt/media/image28.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8.png" ContentType="image/png"/>
  <Override PartName="/ppt/media/image39.png" ContentType="image/png"/>
  <Override PartName="/ppt/media/image40.png" ContentType="image/png"/>
  <Override PartName="/ppt/media/image52.wmf" ContentType="image/x-wmf"/>
  <Override PartName="/ppt/media/image41.png" ContentType="image/png"/>
  <Override PartName="/ppt/media/image53.wmf" ContentType="image/x-wmf"/>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media/image50.png" ContentType="image/png"/>
  <Override PartName="/ppt/media/image54.png" ContentType="image/png"/>
  <Override PartName="/ppt/media/image55.png" ContentType="image/png"/>
  <Override PartName="/ppt/media/image56.png" ContentType="image/png"/>
  <Override PartName="/ppt/media/image60.png" ContentType="image/png"/>
  <Override PartName="/ppt/media/image73.wmf" ContentType="image/x-wmf"/>
  <Override PartName="/ppt/media/image61.png" ContentType="image/png"/>
  <Override PartName="/ppt/media/image62.png" ContentType="image/png"/>
  <Override PartName="/ppt/media/image63.png" ContentType="image/png"/>
  <Override PartName="/ppt/media/image64.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2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slides/_rels/slide85.xml.rels" ContentType="application/vnd.openxmlformats-package.relationships+xml"/>
  <Override PartName="/ppt/slides/_rels/slide86.xml.rels" ContentType="application/vnd.openxmlformats-package.relationships+xml"/>
  <Override PartName="/ppt/slides/_rels/slide87.xml.rels" ContentType="application/vnd.openxmlformats-package.relationships+xml"/>
  <Override PartName="/ppt/slides/_rels/slide88.xml.rels" ContentType="application/vnd.openxmlformats-package.relationships+xml"/>
  <Override PartName="/ppt/slides/_rels/slide89.xml.rels" ContentType="application/vnd.openxmlformats-package.relationships+xml"/>
  <Override PartName="/ppt/slides/_rels/slide90.xml.rels" ContentType="application/vnd.openxmlformats-package.relationships+xml"/>
  <Override PartName="/ppt/slides/_rels/slide91.xml.rels" ContentType="application/vnd.openxmlformats-package.relationships+xml"/>
  <Override PartName="/ppt/slides/_rels/slide92.xml.rels" ContentType="application/vnd.openxmlformats-package.relationships+xml"/>
  <Override PartName="/ppt/slides/_rels/slide93.xml.rels" ContentType="application/vnd.openxmlformats-package.relationships+xml"/>
  <Override PartName="/ppt/slides/_rels/slide94.xml.rels" ContentType="application/vnd.openxmlformats-package.relationships+xml"/>
  <Override PartName="/ppt/slides/_rels/slide95.xml.rels" ContentType="application/vnd.openxmlformats-package.relationships+xml"/>
  <Override PartName="/ppt/slides/_rels/slide96.xml.rels" ContentType="application/vnd.openxmlformats-package.relationships+xml"/>
  <Override PartName="/ppt/slides/_rels/slide97.xml.rels" ContentType="application/vnd.openxmlformats-package.relationships+xml"/>
  <Override PartName="/ppt/slides/_rels/slide98.xml.rels" ContentType="application/vnd.openxmlformats-package.relationships+xml"/>
  <Override PartName="/ppt/slides/_rels/slide99.xml.rels" ContentType="application/vnd.openxmlformats-package.relationships+xml"/>
  <Override PartName="/ppt/slides/_rels/slide100.xml.rels" ContentType="application/vnd.openxmlformats-package.relationships+xml"/>
  <Override PartName="/ppt/slides/_rels/slide101.xml.rels" ContentType="application/vnd.openxmlformats-package.relationships+xml"/>
  <Override PartName="/ppt/slides/_rels/slide102.xml.rels" ContentType="application/vnd.openxmlformats-package.relationships+xml"/>
  <Override PartName="/ppt/slides/_rels/slide103.xml.rels" ContentType="application/vnd.openxmlformats-package.relationships+xml"/>
  <Override PartName="/ppt/slides/_rels/slide104.xml.rels" ContentType="application/vnd.openxmlformats-package.relationships+xml"/>
  <Override PartName="/ppt/slides/_rels/slide105.xml.rels" ContentType="application/vnd.openxmlformats-package.relationships+xml"/>
  <Override PartName="/ppt/slides/_rels/slide106.xml.rels" ContentType="application/vnd.openxmlformats-package.relationships+xml"/>
  <Override PartName="/ppt/slides/_rels/slide107.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110.xml.rels" ContentType="application/vnd.openxmlformats-package.relationships+xml"/>
  <Override PartName="/ppt/slides/_rels/slide111.xml.rels" ContentType="application/vnd.openxmlformats-package.relationships+xml"/>
  <Override PartName="/ppt/slides/_rels/slide112.xml.rels" ContentType="application/vnd.openxmlformats-package.relationships+xml"/>
  <Override PartName="/ppt/slides/_rels/slide113.xml.rels" ContentType="application/vnd.openxmlformats-package.relationships+xml"/>
  <Override PartName="/ppt/slides/_rels/slide114.xml.rels" ContentType="application/vnd.openxmlformats-package.relationships+xml"/>
  <Override PartName="/ppt/slides/_rels/slide115.xml.rels" ContentType="application/vnd.openxmlformats-package.relationships+xml"/>
  <Override PartName="/ppt/slides/_rels/slide116.xml.rels" ContentType="application/vnd.openxmlformats-package.relationships+xml"/>
  <Override PartName="/ppt/slides/_rels/slide117.xml.rels" ContentType="application/vnd.openxmlformats-package.relationships+xml"/>
  <Override PartName="/ppt/slides/_rels/slide118.xml.rels" ContentType="application/vnd.openxmlformats-package.relationships+xml"/>
  <Override PartName="/ppt/slides/_rels/slide119.xml.rels" ContentType="application/vnd.openxmlformats-package.relationships+xml"/>
  <Override PartName="/ppt/slides/_rels/slide120.xml.rels" ContentType="application/vnd.openxmlformats-package.relationships+xml"/>
  <Override PartName="/ppt/slides/_rels/slide121.xml.rels" ContentType="application/vnd.openxmlformats-package.relationships+xml"/>
  <Override PartName="/ppt/slides/_rels/slide122.xml.rels" ContentType="application/vnd.openxmlformats-package.relationships+xml"/>
  <Override PartName="/ppt/slides/_rels/slide123.xml.rels" ContentType="application/vnd.openxmlformats-package.relationships+xml"/>
  <Override PartName="/ppt/slides/_rels/slide124.xml.rels" ContentType="application/vnd.openxmlformats-package.relationships+xml"/>
  <Override PartName="/ppt/slides/_rels/slide125.xml.rels" ContentType="application/vnd.openxmlformats-package.relationships+xml"/>
  <Override PartName="/ppt/slides/_rels/slide126.xml.rels" ContentType="application/vnd.openxmlformats-package.relationships+xml"/>
  <Override PartName="/ppt/slides/_rels/slide127.xml.rels" ContentType="application/vnd.openxmlformats-package.relationships+xml"/>
  <Override PartName="/ppt/slides/_rels/slide128.xml.rels" ContentType="application/vnd.openxmlformats-package.relationships+xml"/>
  <Override PartName="/ppt/slides/_rels/slide129.xml.rels" ContentType="application/vnd.openxmlformats-package.relationships+xml"/>
  <Override PartName="/ppt/slides/_rels/slide130.xml.rels" ContentType="application/vnd.openxmlformats-package.relationships+xml"/>
  <Override PartName="/ppt/slides/_rels/slide131.xml.rels" ContentType="application/vnd.openxmlformats-package.relationships+xml"/>
  <Override PartName="/ppt/slides/_rels/slide132.xml.rels" ContentType="application/vnd.openxmlformats-package.relationships+xml"/>
  <Override PartName="/ppt/slides/_rels/slide133.xml.rels" ContentType="application/vnd.openxmlformats-package.relationships+xml"/>
  <Override PartName="/ppt/slides/_rels/slide134.xml.rels" ContentType="application/vnd.openxmlformats-package.relationships+xml"/>
  <Override PartName="/ppt/slides/_rels/slide135.xml.rels" ContentType="application/vnd.openxmlformats-package.relationships+xml"/>
  <Override PartName="/ppt/slides/_rels/slide136.xml.rels" ContentType="application/vnd.openxmlformats-package.relationships+xml"/>
  <Override PartName="/ppt/slides/_rels/slide137.xml.rels" ContentType="application/vnd.openxmlformats-package.relationships+xml"/>
  <Override PartName="/ppt/slides/_rels/slide138.xml.rels" ContentType="application/vnd.openxmlformats-package.relationships+xml"/>
  <Override PartName="/ppt/slides/_rels/slide139.xml.rels" ContentType="application/vnd.openxmlformats-package.relationships+xml"/>
  <Override PartName="/ppt/slides/_rels/slide140.xml.rels" ContentType="application/vnd.openxmlformats-package.relationships+xml"/>
  <Override PartName="/ppt/slides/_rels/slide141.xml.rels" ContentType="application/vnd.openxmlformats-package.relationships+xml"/>
  <Override PartName="/ppt/slides/_rels/slide142.xml.rels" ContentType="application/vnd.openxmlformats-package.relationships+xml"/>
  <Override PartName="/ppt/slides/_rels/slide143.xml.rels" ContentType="application/vnd.openxmlformats-package.relationships+xml"/>
  <Override PartName="/ppt/slides/_rels/slide144.xml.rels" ContentType="application/vnd.openxmlformats-package.relationships+xml"/>
  <Override PartName="/ppt/slides/_rels/slide145.xml.rels" ContentType="application/vnd.openxmlformats-package.relationships+xml"/>
  <Override PartName="/ppt/slides/_rels/slide146.xml.rels" ContentType="application/vnd.openxmlformats-package.relationships+xml"/>
  <Override PartName="/ppt/slides/_rels/slide147.xml.rels" ContentType="application/vnd.openxmlformats-package.relationships+xml"/>
  <Override PartName="/ppt/slides/_rels/slide148.xml.rels" ContentType="application/vnd.openxmlformats-package.relationships+xml"/>
  <Override PartName="/ppt/slides/_rels/slide149.xml.rels" ContentType="application/vnd.openxmlformats-package.relationships+xml"/>
  <Override PartName="/ppt/slides/_rels/slide150.xml.rels" ContentType="application/vnd.openxmlformats-package.relationships+xml"/>
  <Override PartName="/ppt/slides/_rels/slide151.xml.rels" ContentType="application/vnd.openxmlformats-package.relationships+xml"/>
  <Override PartName="/ppt/slides/_rels/slide152.xml.rels" ContentType="application/vnd.openxmlformats-package.relationships+xml"/>
  <Override PartName="/ppt/slides/_rels/slide153.xml.rels" ContentType="application/vnd.openxmlformats-package.relationships+xml"/>
  <Override PartName="/ppt/slides/_rels/slide154.xml.rels" ContentType="application/vnd.openxmlformats-package.relationships+xml"/>
  <Override PartName="/ppt/slides/_rels/slide155.xml.rels" ContentType="application/vnd.openxmlformats-package.relationships+xml"/>
  <Override PartName="/ppt/slides/_rels/slide156.xml.rels" ContentType="application/vnd.openxmlformats-package.relationships+xml"/>
  <Override PartName="/ppt/slides/_rels/slide157.xml.rels" ContentType="application/vnd.openxmlformats-package.relationships+xml"/>
  <Override PartName="/ppt/slides/_rels/slide158.xml.rels" ContentType="application/vnd.openxmlformats-package.relationships+xml"/>
  <Override PartName="/ppt/slides/_rels/slide159.xml.rels" ContentType="application/vnd.openxmlformats-package.relationships+xml"/>
  <Override PartName="/ppt/slides/_rels/slide160.xml.rels" ContentType="application/vnd.openxmlformats-package.relationships+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 Id="rId101" Type="http://schemas.openxmlformats.org/officeDocument/2006/relationships/slide" Target="slides/slide96.xml"/><Relationship Id="rId102" Type="http://schemas.openxmlformats.org/officeDocument/2006/relationships/slide" Target="slides/slide97.xml"/><Relationship Id="rId103" Type="http://schemas.openxmlformats.org/officeDocument/2006/relationships/slide" Target="slides/slide98.xml"/><Relationship Id="rId104" Type="http://schemas.openxmlformats.org/officeDocument/2006/relationships/slide" Target="slides/slide99.xml"/><Relationship Id="rId105" Type="http://schemas.openxmlformats.org/officeDocument/2006/relationships/slide" Target="slides/slide100.xml"/><Relationship Id="rId106" Type="http://schemas.openxmlformats.org/officeDocument/2006/relationships/slide" Target="slides/slide101.xml"/><Relationship Id="rId107" Type="http://schemas.openxmlformats.org/officeDocument/2006/relationships/slide" Target="slides/slide102.xml"/><Relationship Id="rId108" Type="http://schemas.openxmlformats.org/officeDocument/2006/relationships/slide" Target="slides/slide103.xml"/><Relationship Id="rId109" Type="http://schemas.openxmlformats.org/officeDocument/2006/relationships/slide" Target="slides/slide104.xml"/><Relationship Id="rId110" Type="http://schemas.openxmlformats.org/officeDocument/2006/relationships/slide" Target="slides/slide105.xml"/><Relationship Id="rId111" Type="http://schemas.openxmlformats.org/officeDocument/2006/relationships/slide" Target="slides/slide106.xml"/><Relationship Id="rId112" Type="http://schemas.openxmlformats.org/officeDocument/2006/relationships/slide" Target="slides/slide107.xml"/><Relationship Id="rId113" Type="http://schemas.openxmlformats.org/officeDocument/2006/relationships/slide" Target="slides/slide108.xml"/><Relationship Id="rId114" Type="http://schemas.openxmlformats.org/officeDocument/2006/relationships/slide" Target="slides/slide109.xml"/><Relationship Id="rId115" Type="http://schemas.openxmlformats.org/officeDocument/2006/relationships/slide" Target="slides/slide110.xml"/><Relationship Id="rId116" Type="http://schemas.openxmlformats.org/officeDocument/2006/relationships/slide" Target="slides/slide111.xml"/><Relationship Id="rId117" Type="http://schemas.openxmlformats.org/officeDocument/2006/relationships/slide" Target="slides/slide112.xml"/><Relationship Id="rId118" Type="http://schemas.openxmlformats.org/officeDocument/2006/relationships/slide" Target="slides/slide113.xml"/><Relationship Id="rId119" Type="http://schemas.openxmlformats.org/officeDocument/2006/relationships/slide" Target="slides/slide114.xml"/><Relationship Id="rId120" Type="http://schemas.openxmlformats.org/officeDocument/2006/relationships/slide" Target="slides/slide115.xml"/><Relationship Id="rId121" Type="http://schemas.openxmlformats.org/officeDocument/2006/relationships/slide" Target="slides/slide116.xml"/><Relationship Id="rId122" Type="http://schemas.openxmlformats.org/officeDocument/2006/relationships/slide" Target="slides/slide117.xml"/><Relationship Id="rId123" Type="http://schemas.openxmlformats.org/officeDocument/2006/relationships/slide" Target="slides/slide118.xml"/><Relationship Id="rId124" Type="http://schemas.openxmlformats.org/officeDocument/2006/relationships/slide" Target="slides/slide119.xml"/><Relationship Id="rId125" Type="http://schemas.openxmlformats.org/officeDocument/2006/relationships/slide" Target="slides/slide120.xml"/><Relationship Id="rId126" Type="http://schemas.openxmlformats.org/officeDocument/2006/relationships/slide" Target="slides/slide121.xml"/><Relationship Id="rId127" Type="http://schemas.openxmlformats.org/officeDocument/2006/relationships/slide" Target="slides/slide122.xml"/><Relationship Id="rId128" Type="http://schemas.openxmlformats.org/officeDocument/2006/relationships/slide" Target="slides/slide123.xml"/><Relationship Id="rId129" Type="http://schemas.openxmlformats.org/officeDocument/2006/relationships/slide" Target="slides/slide124.xml"/><Relationship Id="rId130" Type="http://schemas.openxmlformats.org/officeDocument/2006/relationships/slide" Target="slides/slide125.xml"/><Relationship Id="rId131" Type="http://schemas.openxmlformats.org/officeDocument/2006/relationships/slide" Target="slides/slide126.xml"/><Relationship Id="rId132" Type="http://schemas.openxmlformats.org/officeDocument/2006/relationships/slide" Target="slides/slide127.xml"/><Relationship Id="rId133" Type="http://schemas.openxmlformats.org/officeDocument/2006/relationships/slide" Target="slides/slide128.xml"/><Relationship Id="rId134" Type="http://schemas.openxmlformats.org/officeDocument/2006/relationships/slide" Target="slides/slide129.xml"/><Relationship Id="rId135" Type="http://schemas.openxmlformats.org/officeDocument/2006/relationships/slide" Target="slides/slide130.xml"/><Relationship Id="rId136" Type="http://schemas.openxmlformats.org/officeDocument/2006/relationships/slide" Target="slides/slide131.xml"/><Relationship Id="rId137" Type="http://schemas.openxmlformats.org/officeDocument/2006/relationships/slide" Target="slides/slide132.xml"/><Relationship Id="rId138" Type="http://schemas.openxmlformats.org/officeDocument/2006/relationships/slide" Target="slides/slide133.xml"/><Relationship Id="rId139" Type="http://schemas.openxmlformats.org/officeDocument/2006/relationships/slide" Target="slides/slide134.xml"/><Relationship Id="rId140" Type="http://schemas.openxmlformats.org/officeDocument/2006/relationships/slide" Target="slides/slide135.xml"/><Relationship Id="rId141" Type="http://schemas.openxmlformats.org/officeDocument/2006/relationships/slide" Target="slides/slide136.xml"/><Relationship Id="rId142" Type="http://schemas.openxmlformats.org/officeDocument/2006/relationships/slide" Target="slides/slide137.xml"/><Relationship Id="rId143" Type="http://schemas.openxmlformats.org/officeDocument/2006/relationships/slide" Target="slides/slide138.xml"/><Relationship Id="rId144" Type="http://schemas.openxmlformats.org/officeDocument/2006/relationships/slide" Target="slides/slide139.xml"/><Relationship Id="rId145" Type="http://schemas.openxmlformats.org/officeDocument/2006/relationships/slide" Target="slides/slide140.xml"/><Relationship Id="rId146" Type="http://schemas.openxmlformats.org/officeDocument/2006/relationships/slide" Target="slides/slide141.xml"/><Relationship Id="rId147" Type="http://schemas.openxmlformats.org/officeDocument/2006/relationships/slide" Target="slides/slide142.xml"/><Relationship Id="rId148" Type="http://schemas.openxmlformats.org/officeDocument/2006/relationships/slide" Target="slides/slide143.xml"/><Relationship Id="rId149" Type="http://schemas.openxmlformats.org/officeDocument/2006/relationships/slide" Target="slides/slide144.xml"/><Relationship Id="rId150" Type="http://schemas.openxmlformats.org/officeDocument/2006/relationships/slide" Target="slides/slide145.xml"/><Relationship Id="rId151" Type="http://schemas.openxmlformats.org/officeDocument/2006/relationships/slide" Target="slides/slide146.xml"/><Relationship Id="rId152" Type="http://schemas.openxmlformats.org/officeDocument/2006/relationships/slide" Target="slides/slide147.xml"/><Relationship Id="rId153" Type="http://schemas.openxmlformats.org/officeDocument/2006/relationships/slide" Target="slides/slide148.xml"/><Relationship Id="rId154" Type="http://schemas.openxmlformats.org/officeDocument/2006/relationships/slide" Target="slides/slide149.xml"/><Relationship Id="rId155" Type="http://schemas.openxmlformats.org/officeDocument/2006/relationships/slide" Target="slides/slide150.xml"/><Relationship Id="rId156" Type="http://schemas.openxmlformats.org/officeDocument/2006/relationships/slide" Target="slides/slide151.xml"/><Relationship Id="rId157" Type="http://schemas.openxmlformats.org/officeDocument/2006/relationships/slide" Target="slides/slide152.xml"/><Relationship Id="rId158" Type="http://schemas.openxmlformats.org/officeDocument/2006/relationships/slide" Target="slides/slide153.xml"/><Relationship Id="rId159" Type="http://schemas.openxmlformats.org/officeDocument/2006/relationships/slide" Target="slides/slide154.xml"/><Relationship Id="rId160" Type="http://schemas.openxmlformats.org/officeDocument/2006/relationships/slide" Target="slides/slide155.xml"/><Relationship Id="rId161" Type="http://schemas.openxmlformats.org/officeDocument/2006/relationships/slide" Target="slides/slide156.xml"/><Relationship Id="rId162" Type="http://schemas.openxmlformats.org/officeDocument/2006/relationships/slide" Target="slides/slide157.xml"/><Relationship Id="rId163" Type="http://schemas.openxmlformats.org/officeDocument/2006/relationships/slide" Target="slides/slide158.xml"/><Relationship Id="rId164" Type="http://schemas.openxmlformats.org/officeDocument/2006/relationships/slide" Target="slides/slide159.xml"/><Relationship Id="rId165" Type="http://schemas.openxmlformats.org/officeDocument/2006/relationships/slide" Target="slides/slide160.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body"/>
          </p:nvPr>
        </p:nvSpPr>
        <p:spPr>
          <a:xfrm>
            <a:off x="756000" y="5078520"/>
            <a:ext cx="6047640" cy="4811040"/>
          </a:xfrm>
          <a:prstGeom prst="rect">
            <a:avLst/>
          </a:prstGeom>
        </p:spPr>
        <p:txBody>
          <a:bodyPr lIns="0" rIns="0" tIns="0" bIns="0"/>
          <a:p>
            <a:r>
              <a:rPr b="0" lang="de-DE" sz="2000" spc="-1" strike="noStrike">
                <a:solidFill>
                  <a:srgbClr val="000000"/>
                </a:solidFill>
                <a:uFill>
                  <a:solidFill>
                    <a:srgbClr val="ffffff"/>
                  </a:solidFill>
                </a:uFill>
                <a:latin typeface="Arial"/>
              </a:rPr>
              <a:t>Format der Notizen mittels Klicken bearbeiten</a:t>
            </a:r>
            <a:endParaRPr b="0" lang="de-DE" sz="2000" spc="-1" strike="noStrike">
              <a:solidFill>
                <a:srgbClr val="000000"/>
              </a:solidFill>
              <a:uFill>
                <a:solidFill>
                  <a:srgbClr val="ffffff"/>
                </a:solidFill>
              </a:uFill>
              <a:latin typeface="Arial"/>
            </a:endParaRPr>
          </a:p>
        </p:txBody>
      </p:sp>
      <p:sp>
        <p:nvSpPr>
          <p:cNvPr id="137" name="PlaceHolder 2"/>
          <p:cNvSpPr>
            <a:spLocks noGrp="1"/>
          </p:cNvSpPr>
          <p:nvPr>
            <p:ph type="hdr"/>
          </p:nvPr>
        </p:nvSpPr>
        <p:spPr>
          <a:xfrm>
            <a:off x="0" y="0"/>
            <a:ext cx="3280680" cy="534240"/>
          </a:xfrm>
          <a:prstGeom prst="rect">
            <a:avLst/>
          </a:prstGeom>
        </p:spPr>
        <p:txBody>
          <a:bodyPr lIns="0" rIns="0" tIns="0" bIns="0"/>
          <a:p>
            <a:r>
              <a:rPr b="0" lang="de-DE" sz="1400" spc="-1" strike="noStrike">
                <a:solidFill>
                  <a:srgbClr val="000000"/>
                </a:solidFill>
                <a:uFill>
                  <a:solidFill>
                    <a:srgbClr val="ffffff"/>
                  </a:solidFill>
                </a:uFill>
                <a:latin typeface="Times New Roman"/>
              </a:rPr>
              <a:t>&lt;Kopfzeile&gt;</a:t>
            </a:r>
            <a:endParaRPr b="0" lang="de-DE" sz="1400" spc="-1" strike="noStrike">
              <a:solidFill>
                <a:srgbClr val="000000"/>
              </a:solidFill>
              <a:uFill>
                <a:solidFill>
                  <a:srgbClr val="ffffff"/>
                </a:solidFill>
              </a:uFill>
              <a:latin typeface="Times New Roman"/>
            </a:endParaRPr>
          </a:p>
        </p:txBody>
      </p:sp>
      <p:sp>
        <p:nvSpPr>
          <p:cNvPr id="138" name="PlaceHolder 3"/>
          <p:cNvSpPr>
            <a:spLocks noGrp="1"/>
          </p:cNvSpPr>
          <p:nvPr>
            <p:ph type="dt"/>
          </p:nvPr>
        </p:nvSpPr>
        <p:spPr>
          <a:xfrm>
            <a:off x="4278960" y="0"/>
            <a:ext cx="3280680" cy="534240"/>
          </a:xfrm>
          <a:prstGeom prst="rect">
            <a:avLst/>
          </a:prstGeom>
        </p:spPr>
        <p:txBody>
          <a:bodyPr lIns="0" rIns="0" tIns="0" bIns="0"/>
          <a:p>
            <a:pPr algn="r"/>
            <a:r>
              <a:rPr b="0" lang="de-DE" sz="1400" spc="-1" strike="noStrike">
                <a:solidFill>
                  <a:srgbClr val="000000"/>
                </a:solidFill>
                <a:uFill>
                  <a:solidFill>
                    <a:srgbClr val="ffffff"/>
                  </a:solidFill>
                </a:uFill>
                <a:latin typeface="Times New Roman"/>
              </a:rPr>
              <a:t>&lt;Datum/Uhrzeit&gt;</a:t>
            </a:r>
            <a:endParaRPr b="0" lang="de-DE" sz="1400" spc="-1" strike="noStrike">
              <a:solidFill>
                <a:srgbClr val="000000"/>
              </a:solidFill>
              <a:uFill>
                <a:solidFill>
                  <a:srgbClr val="ffffff"/>
                </a:solidFill>
              </a:uFill>
              <a:latin typeface="Times New Roman"/>
            </a:endParaRPr>
          </a:p>
        </p:txBody>
      </p:sp>
      <p:sp>
        <p:nvSpPr>
          <p:cNvPr id="139" name="PlaceHolder 4"/>
          <p:cNvSpPr>
            <a:spLocks noGrp="1"/>
          </p:cNvSpPr>
          <p:nvPr>
            <p:ph type="ftr"/>
          </p:nvPr>
        </p:nvSpPr>
        <p:spPr>
          <a:xfrm>
            <a:off x="0" y="10157400"/>
            <a:ext cx="3280680" cy="534240"/>
          </a:xfrm>
          <a:prstGeom prst="rect">
            <a:avLst/>
          </a:prstGeom>
        </p:spPr>
        <p:txBody>
          <a:bodyPr lIns="0" rIns="0" tIns="0" bIns="0" anchor="b"/>
          <a:p>
            <a:r>
              <a:rPr b="0" lang="de-DE" sz="1400" spc="-1" strike="noStrike">
                <a:solidFill>
                  <a:srgbClr val="000000"/>
                </a:solidFill>
                <a:uFill>
                  <a:solidFill>
                    <a:srgbClr val="ffffff"/>
                  </a:solidFill>
                </a:uFill>
                <a:latin typeface="Times New Roman"/>
              </a:rPr>
              <a:t>&lt;Fußzeile&gt;</a:t>
            </a:r>
            <a:endParaRPr b="0" lang="de-DE" sz="1400" spc="-1" strike="noStrike">
              <a:solidFill>
                <a:srgbClr val="000000"/>
              </a:solidFill>
              <a:uFill>
                <a:solidFill>
                  <a:srgbClr val="ffffff"/>
                </a:solidFill>
              </a:uFill>
              <a:latin typeface="Times New Roman"/>
            </a:endParaRPr>
          </a:p>
        </p:txBody>
      </p:sp>
      <p:sp>
        <p:nvSpPr>
          <p:cNvPr id="140" name="PlaceHolder 5"/>
          <p:cNvSpPr>
            <a:spLocks noGrp="1"/>
          </p:cNvSpPr>
          <p:nvPr>
            <p:ph type="sldNum"/>
          </p:nvPr>
        </p:nvSpPr>
        <p:spPr>
          <a:xfrm>
            <a:off x="4278960" y="10157400"/>
            <a:ext cx="3280680" cy="534240"/>
          </a:xfrm>
          <a:prstGeom prst="rect">
            <a:avLst/>
          </a:prstGeom>
        </p:spPr>
        <p:txBody>
          <a:bodyPr lIns="0" rIns="0" tIns="0" bIns="0" anchor="b"/>
          <a:p>
            <a:pPr algn="r"/>
            <a:fld id="{010293F5-1785-42E4-8BF0-262AF128467B}" type="slidenum">
              <a:rPr b="0" lang="de-DE" sz="1400" spc="-1" strike="noStrike">
                <a:solidFill>
                  <a:srgbClr val="000000"/>
                </a:solidFill>
                <a:uFill>
                  <a:solidFill>
                    <a:srgbClr val="ffffff"/>
                  </a:solidFill>
                </a:uFill>
                <a:latin typeface="Times New Roman"/>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74.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
</Relationships>
</file>

<file path=ppt/notesSlides/_rels/notesSlide89.xml.rels><?xml version="1.0" encoding="UTF-8"?>
<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
</Relationships>
</file>

<file path=ppt/notesSlides/_rels/notesSlide99.xml.rels><?xml version="1.0" encoding="UTF-8"?>
<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
</Relationships>
</file>

<file path=ppt/notesSlides/_rels/notesSlide109.xml.rels><?xml version="1.0" encoding="UTF-8"?>
<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
</Relationships>
</file>

<file path=ppt/notesSlides/_rels/notesSlide118.xml.rels><?xml version="1.0" encoding="UTF-8"?>
<Relationships xmlns="http://schemas.openxmlformats.org/package/2006/relationships"><Relationship Id="rId1" Type="http://schemas.openxmlformats.org/officeDocument/2006/relationships/slide" Target="../slides/slide118.xml"/><Relationship Id="rId2" Type="http://schemas.openxmlformats.org/officeDocument/2006/relationships/notesMaster" Target="../notesMasters/notesMaster1.xml"/>
</Relationships>
</file>

<file path=ppt/notesSlides/_rels/notesSlide136.xml.rels><?xml version="1.0" encoding="UTF-8"?>
<Relationships xmlns="http://schemas.openxmlformats.org/package/2006/relationships"><Relationship Id="rId1" Type="http://schemas.openxmlformats.org/officeDocument/2006/relationships/slide" Target="../slides/slide136.xml"/><Relationship Id="rId2" Type="http://schemas.openxmlformats.org/officeDocument/2006/relationships/notesMaster" Target="../notesMasters/notesMaster1.xml"/>
</Relationships>
</file>

<file path=ppt/notesSlides/_rels/notesSlide145.xml.rels><?xml version="1.0" encoding="UTF-8"?>
<Relationships xmlns="http://schemas.openxmlformats.org/package/2006/relationships"><Relationship Id="rId1" Type="http://schemas.openxmlformats.org/officeDocument/2006/relationships/slide" Target="../slides/slide145.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88" name="TextShape 2"/>
          <p:cNvSpPr txBox="1"/>
          <p:nvPr/>
        </p:nvSpPr>
        <p:spPr>
          <a:xfrm>
            <a:off x="3884760" y="8685360"/>
            <a:ext cx="2971440" cy="456840"/>
          </a:xfrm>
          <a:prstGeom prst="rect">
            <a:avLst/>
          </a:prstGeom>
          <a:noFill/>
          <a:ln>
            <a:noFill/>
          </a:ln>
        </p:spPr>
        <p:txBody>
          <a:bodyPr anchor="b"/>
          <a:p>
            <a:pPr algn="r">
              <a:lnSpc>
                <a:spcPct val="100000"/>
              </a:lnSpc>
            </a:pPr>
            <a:fld id="{F357681F-D1EA-49B9-B8C2-24D2DE4E993B}"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9" name="PlaceHolder 1"/>
          <p:cNvSpPr>
            <a:spLocks noGrp="1"/>
          </p:cNvSpPr>
          <p:nvPr>
            <p:ph type="body"/>
          </p:nvPr>
        </p:nvSpPr>
        <p:spPr>
          <a:xfrm>
            <a:off x="685800" y="4343400"/>
            <a:ext cx="5486040" cy="4114440"/>
          </a:xfrm>
          <a:prstGeom prst="rect">
            <a:avLst/>
          </a:prstGeom>
        </p:spPr>
        <p:txBody>
          <a:bodyPr/>
          <a:p>
            <a:pPr>
              <a:lnSpc>
                <a:spcPct val="100000"/>
              </a:lnSpc>
            </a:pPr>
            <a:r>
              <a:rPr b="0" lang="de-DE" sz="2000" spc="-1" strike="noStrike">
                <a:solidFill>
                  <a:srgbClr val="000000"/>
                </a:solidFill>
                <a:uFill>
                  <a:solidFill>
                    <a:srgbClr val="ffffff"/>
                  </a:solidFill>
                </a:uFill>
                <a:latin typeface="Arial"/>
              </a:rPr>
              <a:t>Full training titles:</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Expert training in IT service management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planning and delivery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operation and control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Foundation training in IT service management according to FitSM</a:t>
            </a:r>
            <a:endParaRPr b="0" lang="de-DE" sz="2000" spc="-1" strike="noStrike">
              <a:solidFill>
                <a:srgbClr val="000000"/>
              </a:solidFill>
              <a:uFill>
                <a:solidFill>
                  <a:srgbClr val="ffffff"/>
                </a:solidFill>
              </a:uFill>
              <a:latin typeface="Arial"/>
            </a:endParaRPr>
          </a:p>
          <a:p>
            <a:pPr>
              <a:lnSpc>
                <a:spcPct val="100000"/>
              </a:lnSpc>
            </a:pPr>
            <a:endParaRPr b="0" lang="de-DE" sz="2000" spc="-1" strike="noStrike">
              <a:solidFill>
                <a:srgbClr val="000000"/>
              </a:solidFill>
              <a:uFill>
                <a:solidFill>
                  <a:srgbClr val="ffffff"/>
                </a:solidFill>
              </a:uFill>
              <a:latin typeface="Arial"/>
            </a:endParaRPr>
          </a:p>
        </p:txBody>
      </p:sp>
      <p:sp>
        <p:nvSpPr>
          <p:cNvPr id="1190" name="TextShape 2"/>
          <p:cNvSpPr txBox="1"/>
          <p:nvPr/>
        </p:nvSpPr>
        <p:spPr>
          <a:xfrm>
            <a:off x="3884760" y="8685360"/>
            <a:ext cx="2971440" cy="456840"/>
          </a:xfrm>
          <a:prstGeom prst="rect">
            <a:avLst/>
          </a:prstGeom>
          <a:noFill/>
          <a:ln>
            <a:noFill/>
          </a:ln>
        </p:spPr>
        <p:txBody>
          <a:bodyPr anchor="b"/>
          <a:p>
            <a:pPr algn="r">
              <a:lnSpc>
                <a:spcPct val="100000"/>
              </a:lnSpc>
            </a:pPr>
            <a:fld id="{B3FD2C24-C702-42EA-84EE-BCFF8396A923}"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1"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2" name="TextShape 2"/>
          <p:cNvSpPr txBox="1"/>
          <p:nvPr/>
        </p:nvSpPr>
        <p:spPr>
          <a:xfrm>
            <a:off x="3884760" y="8685360"/>
            <a:ext cx="2971440" cy="456840"/>
          </a:xfrm>
          <a:prstGeom prst="rect">
            <a:avLst/>
          </a:prstGeom>
          <a:noFill/>
          <a:ln>
            <a:noFill/>
          </a:ln>
        </p:spPr>
        <p:txBody>
          <a:bodyPr anchor="b"/>
          <a:p>
            <a:pPr algn="r">
              <a:lnSpc>
                <a:spcPct val="100000"/>
              </a:lnSpc>
            </a:pPr>
            <a:fld id="{190C4840-DAB7-4103-8FCF-861651DB1B5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4" name="TextShape 2"/>
          <p:cNvSpPr txBox="1"/>
          <p:nvPr/>
        </p:nvSpPr>
        <p:spPr>
          <a:xfrm>
            <a:off x="3884760" y="8685360"/>
            <a:ext cx="2971440" cy="456840"/>
          </a:xfrm>
          <a:prstGeom prst="rect">
            <a:avLst/>
          </a:prstGeom>
          <a:noFill/>
          <a:ln>
            <a:noFill/>
          </a:ln>
        </p:spPr>
        <p:txBody>
          <a:bodyPr anchor="b"/>
          <a:p>
            <a:pPr algn="r">
              <a:lnSpc>
                <a:spcPct val="100000"/>
              </a:lnSpc>
            </a:pPr>
            <a:fld id="{423B7CF4-2283-49F0-82B3-2AB9DCA7BEA4}"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6" name="TextShape 2"/>
          <p:cNvSpPr txBox="1"/>
          <p:nvPr/>
        </p:nvSpPr>
        <p:spPr>
          <a:xfrm>
            <a:off x="3884760" y="8685360"/>
            <a:ext cx="2971440" cy="456840"/>
          </a:xfrm>
          <a:prstGeom prst="rect">
            <a:avLst/>
          </a:prstGeom>
          <a:noFill/>
          <a:ln>
            <a:noFill/>
          </a:ln>
        </p:spPr>
        <p:txBody>
          <a:bodyPr anchor="b"/>
          <a:p>
            <a:pPr algn="r">
              <a:lnSpc>
                <a:spcPct val="100000"/>
              </a:lnSpc>
            </a:pPr>
            <a:fld id="{EB29F158-18CD-40EE-B24C-279BCDDC686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7"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8" name="TextShape 2"/>
          <p:cNvSpPr txBox="1"/>
          <p:nvPr/>
        </p:nvSpPr>
        <p:spPr>
          <a:xfrm>
            <a:off x="3884760" y="8685360"/>
            <a:ext cx="2971440" cy="456840"/>
          </a:xfrm>
          <a:prstGeom prst="rect">
            <a:avLst/>
          </a:prstGeom>
          <a:noFill/>
          <a:ln>
            <a:noFill/>
          </a:ln>
        </p:spPr>
        <p:txBody>
          <a:bodyPr anchor="b"/>
          <a:p>
            <a:pPr algn="r">
              <a:lnSpc>
                <a:spcPct val="100000"/>
              </a:lnSpc>
            </a:pPr>
            <a:fld id="{AB6DBA4F-EFE4-4932-BEF5-86DA9893F39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9"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0" name="TextShape 2"/>
          <p:cNvSpPr txBox="1"/>
          <p:nvPr/>
        </p:nvSpPr>
        <p:spPr>
          <a:xfrm>
            <a:off x="3884760" y="8685360"/>
            <a:ext cx="2971440" cy="456840"/>
          </a:xfrm>
          <a:prstGeom prst="rect">
            <a:avLst/>
          </a:prstGeom>
          <a:noFill/>
          <a:ln>
            <a:noFill/>
          </a:ln>
        </p:spPr>
        <p:txBody>
          <a:bodyPr anchor="b"/>
          <a:p>
            <a:pPr algn="r">
              <a:lnSpc>
                <a:spcPct val="100000"/>
              </a:lnSpc>
            </a:pPr>
            <a:fld id="{D9A9C243-81E7-4B77-8106-DB17C638F44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1"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2" name="TextShape 2"/>
          <p:cNvSpPr txBox="1"/>
          <p:nvPr/>
        </p:nvSpPr>
        <p:spPr>
          <a:xfrm>
            <a:off x="3884760" y="8685360"/>
            <a:ext cx="2971440" cy="456840"/>
          </a:xfrm>
          <a:prstGeom prst="rect">
            <a:avLst/>
          </a:prstGeom>
          <a:noFill/>
          <a:ln>
            <a:noFill/>
          </a:ln>
        </p:spPr>
        <p:txBody>
          <a:bodyPr anchor="b"/>
          <a:p>
            <a:pPr algn="r">
              <a:lnSpc>
                <a:spcPct val="100000"/>
              </a:lnSpc>
            </a:pPr>
            <a:fld id="{CFD1FA71-1D63-496C-86BB-25265E703335}"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3"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4" name="TextShape 2"/>
          <p:cNvSpPr txBox="1"/>
          <p:nvPr/>
        </p:nvSpPr>
        <p:spPr>
          <a:xfrm>
            <a:off x="3884760" y="8685360"/>
            <a:ext cx="2971440" cy="456840"/>
          </a:xfrm>
          <a:prstGeom prst="rect">
            <a:avLst/>
          </a:prstGeom>
          <a:noFill/>
          <a:ln>
            <a:noFill/>
          </a:ln>
        </p:spPr>
        <p:txBody>
          <a:bodyPr anchor="b"/>
          <a:p>
            <a:pPr algn="r">
              <a:lnSpc>
                <a:spcPct val="100000"/>
              </a:lnSpc>
            </a:pPr>
            <a:fld id="{3D946CC4-EBD3-4010-8B0B-A3570A9E1F5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5"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6" name="TextShape 2"/>
          <p:cNvSpPr txBox="1"/>
          <p:nvPr/>
        </p:nvSpPr>
        <p:spPr>
          <a:xfrm>
            <a:off x="3884760" y="8685360"/>
            <a:ext cx="2971440" cy="456840"/>
          </a:xfrm>
          <a:prstGeom prst="rect">
            <a:avLst/>
          </a:prstGeom>
          <a:noFill/>
          <a:ln>
            <a:noFill/>
          </a:ln>
        </p:spPr>
        <p:txBody>
          <a:bodyPr anchor="b"/>
          <a:p>
            <a:pPr algn="r">
              <a:lnSpc>
                <a:spcPct val="100000"/>
              </a:lnSpc>
            </a:pPr>
            <a:fld id="{E6F4F015-9B1B-4CCF-B23A-3ECB619B00A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8" name="TextShape 2"/>
          <p:cNvSpPr txBox="1"/>
          <p:nvPr/>
        </p:nvSpPr>
        <p:spPr>
          <a:xfrm>
            <a:off x="3884760" y="8685360"/>
            <a:ext cx="2971440" cy="456840"/>
          </a:xfrm>
          <a:prstGeom prst="rect">
            <a:avLst/>
          </a:prstGeom>
          <a:noFill/>
          <a:ln>
            <a:noFill/>
          </a:ln>
        </p:spPr>
        <p:txBody>
          <a:bodyPr anchor="b"/>
          <a:p>
            <a:pPr algn="r">
              <a:lnSpc>
                <a:spcPct val="100000"/>
              </a:lnSpc>
            </a:pPr>
            <a:fld id="{9256E098-BB2F-4F6A-B765-27857B3A0532}"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9"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0" name="TextShape 2"/>
          <p:cNvSpPr txBox="1"/>
          <p:nvPr/>
        </p:nvSpPr>
        <p:spPr>
          <a:xfrm>
            <a:off x="3884760" y="8685360"/>
            <a:ext cx="2971440" cy="456840"/>
          </a:xfrm>
          <a:prstGeom prst="rect">
            <a:avLst/>
          </a:prstGeom>
          <a:noFill/>
          <a:ln>
            <a:noFill/>
          </a:ln>
        </p:spPr>
        <p:txBody>
          <a:bodyPr anchor="b"/>
          <a:p>
            <a:pPr algn="r">
              <a:lnSpc>
                <a:spcPct val="100000"/>
              </a:lnSpc>
            </a:pPr>
            <a:fld id="{3A69ACF4-A3CD-4F9F-A359-5F5A764D411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1"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2" name="TextShape 2"/>
          <p:cNvSpPr txBox="1"/>
          <p:nvPr/>
        </p:nvSpPr>
        <p:spPr>
          <a:xfrm>
            <a:off x="3884760" y="8685360"/>
            <a:ext cx="2971440" cy="456840"/>
          </a:xfrm>
          <a:prstGeom prst="rect">
            <a:avLst/>
          </a:prstGeom>
          <a:noFill/>
          <a:ln>
            <a:noFill/>
          </a:ln>
        </p:spPr>
        <p:txBody>
          <a:bodyPr anchor="b"/>
          <a:p>
            <a:pPr algn="r">
              <a:lnSpc>
                <a:spcPct val="100000"/>
              </a:lnSpc>
            </a:pPr>
            <a:fld id="{AF24ABCD-7817-4040-B2D1-8D4A0FB9274D}"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3"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4" name="TextShape 2"/>
          <p:cNvSpPr txBox="1"/>
          <p:nvPr/>
        </p:nvSpPr>
        <p:spPr>
          <a:xfrm>
            <a:off x="3884760" y="8685360"/>
            <a:ext cx="2971440" cy="456840"/>
          </a:xfrm>
          <a:prstGeom prst="rect">
            <a:avLst/>
          </a:prstGeom>
          <a:noFill/>
          <a:ln>
            <a:noFill/>
          </a:ln>
        </p:spPr>
        <p:txBody>
          <a:bodyPr anchor="b"/>
          <a:p>
            <a:pPr algn="r">
              <a:lnSpc>
                <a:spcPct val="100000"/>
              </a:lnSpc>
            </a:pPr>
            <a:fld id="{A88D805C-BDB3-4850-A6E7-1CB9A8534426}"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5"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6" name="TextShape 2"/>
          <p:cNvSpPr txBox="1"/>
          <p:nvPr/>
        </p:nvSpPr>
        <p:spPr>
          <a:xfrm>
            <a:off x="3884760" y="8685360"/>
            <a:ext cx="2971440" cy="456840"/>
          </a:xfrm>
          <a:prstGeom prst="rect">
            <a:avLst/>
          </a:prstGeom>
          <a:noFill/>
          <a:ln>
            <a:noFill/>
          </a:ln>
        </p:spPr>
        <p:txBody>
          <a:bodyPr anchor="b"/>
          <a:p>
            <a:pPr algn="r">
              <a:lnSpc>
                <a:spcPct val="100000"/>
              </a:lnSpc>
            </a:pPr>
            <a:fld id="{F0ECB26C-6D9B-42A0-9E07-1592A58380C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7"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8" name="TextShape 2"/>
          <p:cNvSpPr txBox="1"/>
          <p:nvPr/>
        </p:nvSpPr>
        <p:spPr>
          <a:xfrm>
            <a:off x="3884760" y="8685360"/>
            <a:ext cx="2971440" cy="456840"/>
          </a:xfrm>
          <a:prstGeom prst="rect">
            <a:avLst/>
          </a:prstGeom>
          <a:noFill/>
          <a:ln>
            <a:noFill/>
          </a:ln>
        </p:spPr>
        <p:txBody>
          <a:bodyPr anchor="b"/>
          <a:p>
            <a:pPr algn="r">
              <a:lnSpc>
                <a:spcPct val="100000"/>
              </a:lnSpc>
            </a:pPr>
            <a:fld id="{2607EBB8-25B0-4223-82FE-C897A089A67E}"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0" name="TextShape 2"/>
          <p:cNvSpPr txBox="1"/>
          <p:nvPr/>
        </p:nvSpPr>
        <p:spPr>
          <a:xfrm>
            <a:off x="3884760" y="8685360"/>
            <a:ext cx="2971440" cy="456840"/>
          </a:xfrm>
          <a:prstGeom prst="rect">
            <a:avLst/>
          </a:prstGeom>
          <a:noFill/>
          <a:ln>
            <a:noFill/>
          </a:ln>
        </p:spPr>
        <p:txBody>
          <a:bodyPr anchor="b"/>
          <a:p>
            <a:pPr algn="r">
              <a:lnSpc>
                <a:spcPct val="100000"/>
              </a:lnSpc>
            </a:pPr>
            <a:fld id="{BB472BB4-80EE-421D-A16A-C7642BD7E4BD}"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1"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2" name="TextShape 2"/>
          <p:cNvSpPr txBox="1"/>
          <p:nvPr/>
        </p:nvSpPr>
        <p:spPr>
          <a:xfrm>
            <a:off x="3884760" y="8685360"/>
            <a:ext cx="2971440" cy="456840"/>
          </a:xfrm>
          <a:prstGeom prst="rect">
            <a:avLst/>
          </a:prstGeom>
          <a:noFill/>
          <a:ln>
            <a:noFill/>
          </a:ln>
        </p:spPr>
        <p:txBody>
          <a:bodyPr anchor="b"/>
          <a:p>
            <a:pPr algn="r">
              <a:lnSpc>
                <a:spcPct val="100000"/>
              </a:lnSpc>
            </a:pPr>
            <a:fld id="{193E8D33-107D-4CBF-A40D-339A6909583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3"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4" name="TextShape 2"/>
          <p:cNvSpPr txBox="1"/>
          <p:nvPr/>
        </p:nvSpPr>
        <p:spPr>
          <a:xfrm>
            <a:off x="3884760" y="8685360"/>
            <a:ext cx="2971440" cy="456840"/>
          </a:xfrm>
          <a:prstGeom prst="rect">
            <a:avLst/>
          </a:prstGeom>
          <a:noFill/>
          <a:ln>
            <a:noFill/>
          </a:ln>
        </p:spPr>
        <p:txBody>
          <a:bodyPr anchor="b"/>
          <a:p>
            <a:pPr algn="r">
              <a:lnSpc>
                <a:spcPct val="100000"/>
              </a:lnSpc>
            </a:pPr>
            <a:fld id="{15B1D0DD-3A26-4A94-A05F-293A99A3AA9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5"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6" name="TextShape 2"/>
          <p:cNvSpPr txBox="1"/>
          <p:nvPr/>
        </p:nvSpPr>
        <p:spPr>
          <a:xfrm>
            <a:off x="3884760" y="8685360"/>
            <a:ext cx="2971440" cy="456840"/>
          </a:xfrm>
          <a:prstGeom prst="rect">
            <a:avLst/>
          </a:prstGeom>
          <a:noFill/>
          <a:ln>
            <a:noFill/>
          </a:ln>
        </p:spPr>
        <p:txBody>
          <a:bodyPr anchor="b"/>
          <a:p>
            <a:pPr algn="r">
              <a:lnSpc>
                <a:spcPct val="100000"/>
              </a:lnSpc>
            </a:pPr>
            <a:fld id="{4FE18DB9-47CD-4F84-B8B6-B4CFB322815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8" name="TextShape 2"/>
          <p:cNvSpPr txBox="1"/>
          <p:nvPr/>
        </p:nvSpPr>
        <p:spPr>
          <a:xfrm>
            <a:off x="3884760" y="8685360"/>
            <a:ext cx="2971440" cy="456840"/>
          </a:xfrm>
          <a:prstGeom prst="rect">
            <a:avLst/>
          </a:prstGeom>
          <a:noFill/>
          <a:ln>
            <a:noFill/>
          </a:ln>
        </p:spPr>
        <p:txBody>
          <a:bodyPr anchor="b"/>
          <a:p>
            <a:pPr algn="r">
              <a:lnSpc>
                <a:spcPct val="100000"/>
              </a:lnSpc>
            </a:pPr>
            <a:fld id="{C91E9C8A-D0D3-4373-8FB2-4B57ADF3547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9"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30" name="TextShape 2"/>
          <p:cNvSpPr txBox="1"/>
          <p:nvPr/>
        </p:nvSpPr>
        <p:spPr>
          <a:xfrm>
            <a:off x="3884760" y="8685360"/>
            <a:ext cx="2971440" cy="456840"/>
          </a:xfrm>
          <a:prstGeom prst="rect">
            <a:avLst/>
          </a:prstGeom>
          <a:noFill/>
          <a:ln>
            <a:noFill/>
          </a:ln>
        </p:spPr>
        <p:txBody>
          <a:bodyPr anchor="b"/>
          <a:p>
            <a:pPr algn="r">
              <a:lnSpc>
                <a:spcPct val="100000"/>
              </a:lnSpc>
            </a:pPr>
            <a:fld id="{08C17DAB-1615-4C4E-8E5E-A7B9FE0AB08D}"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4"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6"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7"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1"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2"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3"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9"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1"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3"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4"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6"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7"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8"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9"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41"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2"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3"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4"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5"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6"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6"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8"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0"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1"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6"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7"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9"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1"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3"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4"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5"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7"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8"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1"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2"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3"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5"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6"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7"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8"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9"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90"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1"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3"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06"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1"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2"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4"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5"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6"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8"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9"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0"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2"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3"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8"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30"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1"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2"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3"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4"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5"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 Id="rId11" Type="http://schemas.openxmlformats.org/officeDocument/2006/relationships/slideLayout" Target="../slideLayouts/slideLayout30.xml"/><Relationship Id="rId12" Type="http://schemas.openxmlformats.org/officeDocument/2006/relationships/slideLayout" Target="../slideLayouts/slideLayout31.xml"/><Relationship Id="rId13" Type="http://schemas.openxmlformats.org/officeDocument/2006/relationships/slideLayout" Target="../slideLayouts/slideLayout32.xml"/><Relationship Id="rId14" Type="http://schemas.openxmlformats.org/officeDocument/2006/relationships/slideLayout" Target="../slideLayouts/slideLayout33.xml"/><Relationship Id="rId15" Type="http://schemas.openxmlformats.org/officeDocument/2006/relationships/slideLayout" Target="../slideLayouts/slideLayout34.xml"/><Relationship Id="rId16" Type="http://schemas.openxmlformats.org/officeDocument/2006/relationships/slideLayout" Target="../slideLayouts/slideLayout35.xml"/><Relationship Id="rId17"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6" descr=""/>
          <p:cNvPicPr/>
          <p:nvPr/>
        </p:nvPicPr>
        <p:blipFill>
          <a:blip r:embed="rId2"/>
          <a:stretch/>
        </p:blipFill>
        <p:spPr>
          <a:xfrm>
            <a:off x="0" y="0"/>
            <a:ext cx="9143640" cy="6857640"/>
          </a:xfrm>
          <a:prstGeom prst="rect">
            <a:avLst/>
          </a:prstGeom>
          <a:ln>
            <a:noFill/>
          </a:ln>
        </p:spPr>
      </p:pic>
      <p:pic>
        <p:nvPicPr>
          <p:cNvPr id="1" name="Picture 7" descr=""/>
          <p:cNvPicPr/>
          <p:nvPr/>
        </p:nvPicPr>
        <p:blipFill>
          <a:blip r:embed="rId3"/>
          <a:stretch/>
        </p:blipFill>
        <p:spPr>
          <a:xfrm>
            <a:off x="-16920" y="1447200"/>
            <a:ext cx="9160560" cy="129240"/>
          </a:xfrm>
          <a:prstGeom prst="rect">
            <a:avLst/>
          </a:prstGeom>
          <a:ln>
            <a:noFill/>
          </a:ln>
        </p:spPr>
      </p:pic>
      <p:pic>
        <p:nvPicPr>
          <p:cNvPr id="2" name="Picture 13" descr=""/>
          <p:cNvPicPr/>
          <p:nvPr/>
        </p:nvPicPr>
        <p:blipFill>
          <a:blip r:embed="rId4"/>
          <a:stretch/>
        </p:blipFill>
        <p:spPr>
          <a:xfrm>
            <a:off x="7810920" y="227160"/>
            <a:ext cx="1080000" cy="1080000"/>
          </a:xfrm>
          <a:prstGeom prst="rect">
            <a:avLst/>
          </a:prstGeom>
          <a:ln>
            <a:noFill/>
          </a:ln>
        </p:spPr>
      </p:pic>
      <p:pic>
        <p:nvPicPr>
          <p:cNvPr id="3" name="Picture 9" descr=""/>
          <p:cNvPicPr/>
          <p:nvPr/>
        </p:nvPicPr>
        <p:blipFill>
          <a:blip r:embed="rId5"/>
          <a:stretch/>
        </p:blipFill>
        <p:spPr>
          <a:xfrm>
            <a:off x="0" y="0"/>
            <a:ext cx="9143640" cy="6857640"/>
          </a:xfrm>
          <a:prstGeom prst="rect">
            <a:avLst/>
          </a:prstGeom>
          <a:ln>
            <a:noFill/>
          </a:ln>
        </p:spPr>
      </p:pic>
      <p:sp>
        <p:nvSpPr>
          <p:cNvPr id="4"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 name="PlaceHolder 2"/>
          <p:cNvSpPr>
            <a:spLocks noGrp="1"/>
          </p:cNvSpPr>
          <p:nvPr>
            <p:ph type="dt"/>
          </p:nvPr>
        </p:nvSpPr>
        <p:spPr>
          <a:xfrm>
            <a:off x="457200" y="6430680"/>
            <a:ext cx="2133360" cy="364680"/>
          </a:xfrm>
          <a:prstGeom prst="rect">
            <a:avLst/>
          </a:prstGeom>
        </p:spPr>
        <p:txBody>
          <a:bodyPr anchor="ctr"/>
          <a:p>
            <a:pPr>
              <a:lnSpc>
                <a:spcPct val="100000"/>
              </a:lnSpc>
            </a:pPr>
            <a:fld id="{EB4BB09D-2B4A-4851-A85A-6571CB22041D}" type="datetime1">
              <a:rPr b="0" lang="de-DE" sz="1200" spc="-1" strike="noStrike">
                <a:solidFill>
                  <a:srgbClr val="ffffff"/>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6" name="PlaceHolder 3"/>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7" name="PlaceHolder 4"/>
          <p:cNvSpPr>
            <a:spLocks noGrp="1"/>
          </p:cNvSpPr>
          <p:nvPr>
            <p:ph type="sldNum"/>
          </p:nvPr>
        </p:nvSpPr>
        <p:spPr>
          <a:xfrm>
            <a:off x="6553080" y="6430680"/>
            <a:ext cx="2133360" cy="364680"/>
          </a:xfrm>
          <a:prstGeom prst="rect">
            <a:avLst/>
          </a:prstGeom>
        </p:spPr>
        <p:txBody>
          <a:bodyPr anchor="ctr"/>
          <a:p>
            <a:pPr algn="r">
              <a:lnSpc>
                <a:spcPct val="100000"/>
              </a:lnSpc>
            </a:pPr>
            <a:fld id="{1D59A137-BC30-49BF-962B-FBFE8BC47BA9}"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 name="Picture 10" descr=""/>
          <p:cNvPicPr/>
          <p:nvPr/>
        </p:nvPicPr>
        <p:blipFill>
          <a:blip r:embed="rId6"/>
          <a:stretch/>
        </p:blipFill>
        <p:spPr>
          <a:xfrm>
            <a:off x="539640" y="3674520"/>
            <a:ext cx="8064000" cy="114120"/>
          </a:xfrm>
          <a:prstGeom prst="rect">
            <a:avLst/>
          </a:prstGeom>
          <a:ln>
            <a:noFill/>
          </a:ln>
        </p:spPr>
      </p:pic>
      <p:pic>
        <p:nvPicPr>
          <p:cNvPr id="9" name="Picture 2" descr=""/>
          <p:cNvPicPr/>
          <p:nvPr/>
        </p:nvPicPr>
        <p:blipFill>
          <a:blip r:embed="rId7"/>
          <a:stretch/>
        </p:blipFill>
        <p:spPr>
          <a:xfrm>
            <a:off x="2158560" y="433800"/>
            <a:ext cx="4826520" cy="1262520"/>
          </a:xfrm>
          <a:prstGeom prst="rect">
            <a:avLst/>
          </a:prstGeom>
          <a:ln>
            <a:noFill/>
          </a:ln>
        </p:spPr>
      </p:pic>
      <p:sp>
        <p:nvSpPr>
          <p:cNvPr id="10" name="PlaceHolder 5"/>
          <p:cNvSpPr>
            <a:spLocks noGrp="1"/>
          </p:cNvSpPr>
          <p:nvPr>
            <p:ph type="body"/>
          </p:nvPr>
        </p:nvSpPr>
        <p:spPr>
          <a:xfrm>
            <a:off x="457200" y="1604520"/>
            <a:ext cx="8229240" cy="3977280"/>
          </a:xfrm>
          <a:prstGeom prst="rect">
            <a:avLst/>
          </a:prstGeom>
        </p:spPr>
        <p:txBody>
          <a:bodyPr lIns="0" rIns="0" tIns="0" bIns="0"/>
          <a:p>
            <a:pPr marL="432000" indent="-324000">
              <a:buClr>
                <a:srgbClr val="000000"/>
              </a:buClr>
              <a:buSzPct val="45000"/>
              <a:buFont typeface="Wingdings" charset="2"/>
              <a:buChar char=""/>
            </a:pPr>
            <a:r>
              <a:rPr b="0" lang="en-US" sz="2800" spc="-1" strike="noStrike">
                <a:solidFill>
                  <a:srgbClr val="000000"/>
                </a:solidFill>
                <a:uFill>
                  <a:solidFill>
                    <a:srgbClr val="ffffff"/>
                  </a:solidFill>
                </a:uFill>
                <a:latin typeface="Calibri"/>
              </a:rPr>
              <a:t>Format des Gliederungstextes durch Klicken bearbeiten</a:t>
            </a:r>
            <a:endParaRPr b="0" lang="en-US" sz="2800" spc="-1" strike="noStrike">
              <a:solidFill>
                <a:srgbClr val="000000"/>
              </a:solidFill>
              <a:uFill>
                <a:solidFill>
                  <a:srgbClr val="ffffff"/>
                </a:solidFill>
              </a:uFill>
              <a:latin typeface="Calibri"/>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Calibri"/>
              </a:rPr>
              <a:t>Zweite Gliederungsebene</a:t>
            </a:r>
            <a:endParaRPr b="0" lang="en-US" sz="2000" spc="-1" strike="noStrike">
              <a:solidFill>
                <a:srgbClr val="000000"/>
              </a:solidFill>
              <a:uFill>
                <a:solidFill>
                  <a:srgbClr val="ffffff"/>
                </a:solidFill>
              </a:uFill>
              <a:latin typeface="Calibri"/>
            </a:endParaRPr>
          </a:p>
          <a:p>
            <a:pPr lvl="2" marL="1296000" indent="-288000">
              <a:buClr>
                <a:srgbClr val="000000"/>
              </a:buClr>
              <a:buSzPct val="45000"/>
              <a:buFont typeface="Wingdings" charset="2"/>
              <a:buChar char=""/>
            </a:pPr>
            <a:r>
              <a:rPr b="0" lang="en-US" sz="1800" spc="-1" strike="noStrike">
                <a:solidFill>
                  <a:srgbClr val="000000"/>
                </a:solidFill>
                <a:uFill>
                  <a:solidFill>
                    <a:srgbClr val="ffffff"/>
                  </a:solidFill>
                </a:uFill>
                <a:latin typeface="Calibri"/>
              </a:rPr>
              <a:t>Dritte Gliederungsebene</a:t>
            </a:r>
            <a:endParaRPr b="0" lang="en-US" sz="1800" spc="-1" strike="noStrike">
              <a:solidFill>
                <a:srgbClr val="000000"/>
              </a:solidFill>
              <a:uFill>
                <a:solidFill>
                  <a:srgbClr val="ffffff"/>
                </a:solidFill>
              </a:uFill>
              <a:latin typeface="Calibri"/>
            </a:endParaRPr>
          </a:p>
          <a:p>
            <a:pPr lvl="3" marL="1728000" indent="-216000">
              <a:buClr>
                <a:srgbClr val="000000"/>
              </a:buClr>
              <a:buSzPct val="75000"/>
              <a:buFont typeface="Symbol" charset="2"/>
              <a:buChar char=""/>
            </a:pPr>
            <a:r>
              <a:rPr b="0" lang="en-US" sz="1800" spc="-1" strike="noStrike">
                <a:solidFill>
                  <a:srgbClr val="000000"/>
                </a:solidFill>
                <a:uFill>
                  <a:solidFill>
                    <a:srgbClr val="ffffff"/>
                  </a:solidFill>
                </a:uFill>
                <a:latin typeface="Calibri"/>
              </a:rPr>
              <a:t>Vierte Gliederungsebene</a:t>
            </a:r>
            <a:endParaRPr b="0" lang="en-US" sz="1800" spc="-1" strike="noStrike">
              <a:solidFill>
                <a:srgbClr val="000000"/>
              </a:solidFill>
              <a:uFill>
                <a:solidFill>
                  <a:srgbClr val="ffffff"/>
                </a:solidFill>
              </a:uFill>
              <a:latin typeface="Calibri"/>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Fünfte Gliederungsebene</a:t>
            </a:r>
            <a:endParaRPr b="0" lang="en-US" sz="2000" spc="-1" strike="noStrike">
              <a:solidFill>
                <a:srgbClr val="000000"/>
              </a:solidFill>
              <a:uFill>
                <a:solidFill>
                  <a:srgbClr val="ffffff"/>
                </a:solidFill>
              </a:uFill>
              <a:latin typeface="Calibri"/>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Sechste Gliederungsebene</a:t>
            </a:r>
            <a:endParaRPr b="0" lang="en-US" sz="2000" spc="-1" strike="noStrike">
              <a:solidFill>
                <a:srgbClr val="000000"/>
              </a:solidFill>
              <a:uFill>
                <a:solidFill>
                  <a:srgbClr val="ffffff"/>
                </a:solidFill>
              </a:uFill>
              <a:latin typeface="Calibri"/>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Siebte Gliederungsebene</a:t>
            </a:r>
            <a:endParaRPr b="0" lang="en-US"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7" name="Picture 6" descr=""/>
          <p:cNvPicPr/>
          <p:nvPr/>
        </p:nvPicPr>
        <p:blipFill>
          <a:blip r:embed="rId2"/>
          <a:stretch/>
        </p:blipFill>
        <p:spPr>
          <a:xfrm>
            <a:off x="0" y="0"/>
            <a:ext cx="9143640" cy="6857640"/>
          </a:xfrm>
          <a:prstGeom prst="rect">
            <a:avLst/>
          </a:prstGeom>
          <a:ln>
            <a:noFill/>
          </a:ln>
        </p:spPr>
      </p:pic>
      <p:pic>
        <p:nvPicPr>
          <p:cNvPr id="48" name="Picture 7" descr=""/>
          <p:cNvPicPr/>
          <p:nvPr/>
        </p:nvPicPr>
        <p:blipFill>
          <a:blip r:embed="rId3"/>
          <a:stretch/>
        </p:blipFill>
        <p:spPr>
          <a:xfrm>
            <a:off x="-16920" y="1447200"/>
            <a:ext cx="9160560" cy="129240"/>
          </a:xfrm>
          <a:prstGeom prst="rect">
            <a:avLst/>
          </a:prstGeom>
          <a:ln>
            <a:noFill/>
          </a:ln>
        </p:spPr>
      </p:pic>
      <p:pic>
        <p:nvPicPr>
          <p:cNvPr id="49" name="Picture 13" descr=""/>
          <p:cNvPicPr/>
          <p:nvPr/>
        </p:nvPicPr>
        <p:blipFill>
          <a:blip r:embed="rId4"/>
          <a:stretch/>
        </p:blipFill>
        <p:spPr>
          <a:xfrm>
            <a:off x="7810920" y="227160"/>
            <a:ext cx="1080000" cy="1080000"/>
          </a:xfrm>
          <a:prstGeom prst="rect">
            <a:avLst/>
          </a:prstGeom>
          <a:ln>
            <a:noFill/>
          </a:ln>
        </p:spPr>
      </p:pic>
      <p:sp>
        <p:nvSpPr>
          <p:cNvPr id="50"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1"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52" name="PlaceHolder 3"/>
          <p:cNvSpPr>
            <a:spLocks noGrp="1"/>
          </p:cNvSpPr>
          <p:nvPr>
            <p:ph type="dt"/>
          </p:nvPr>
        </p:nvSpPr>
        <p:spPr>
          <a:xfrm>
            <a:off x="457200" y="6430680"/>
            <a:ext cx="2133360" cy="364680"/>
          </a:xfrm>
          <a:prstGeom prst="rect">
            <a:avLst/>
          </a:prstGeom>
        </p:spPr>
        <p:txBody>
          <a:bodyPr anchor="ctr"/>
          <a:p>
            <a:pPr>
              <a:lnSpc>
                <a:spcPct val="100000"/>
              </a:lnSpc>
            </a:pPr>
            <a:fld id="{3D67FE2E-EF82-49FE-B75A-1991DAD24CA2}"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53"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54" name="PlaceHolder 5"/>
          <p:cNvSpPr>
            <a:spLocks noGrp="1"/>
          </p:cNvSpPr>
          <p:nvPr>
            <p:ph type="sldNum"/>
          </p:nvPr>
        </p:nvSpPr>
        <p:spPr>
          <a:xfrm>
            <a:off x="6553080" y="6430680"/>
            <a:ext cx="2133360" cy="364680"/>
          </a:xfrm>
          <a:prstGeom prst="rect">
            <a:avLst/>
          </a:prstGeom>
        </p:spPr>
        <p:txBody>
          <a:bodyPr anchor="ctr"/>
          <a:p>
            <a:pPr algn="r">
              <a:lnSpc>
                <a:spcPct val="100000"/>
              </a:lnSpc>
            </a:pPr>
            <a:fld id="{2FE626F5-A05C-4E89-B8DF-2DA3445E506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1" name="Picture 6" descr=""/>
          <p:cNvPicPr/>
          <p:nvPr/>
        </p:nvPicPr>
        <p:blipFill>
          <a:blip r:embed="rId2"/>
          <a:stretch/>
        </p:blipFill>
        <p:spPr>
          <a:xfrm>
            <a:off x="0" y="0"/>
            <a:ext cx="9143640" cy="6857640"/>
          </a:xfrm>
          <a:prstGeom prst="rect">
            <a:avLst/>
          </a:prstGeom>
          <a:ln>
            <a:noFill/>
          </a:ln>
        </p:spPr>
      </p:pic>
      <p:pic>
        <p:nvPicPr>
          <p:cNvPr id="92" name="Picture 7" descr=""/>
          <p:cNvPicPr/>
          <p:nvPr/>
        </p:nvPicPr>
        <p:blipFill>
          <a:blip r:embed="rId3"/>
          <a:stretch/>
        </p:blipFill>
        <p:spPr>
          <a:xfrm>
            <a:off x="-16920" y="1447200"/>
            <a:ext cx="9160560" cy="129240"/>
          </a:xfrm>
          <a:prstGeom prst="rect">
            <a:avLst/>
          </a:prstGeom>
          <a:ln>
            <a:noFill/>
          </a:ln>
        </p:spPr>
      </p:pic>
      <p:pic>
        <p:nvPicPr>
          <p:cNvPr id="93" name="Picture 13" descr=""/>
          <p:cNvPicPr/>
          <p:nvPr/>
        </p:nvPicPr>
        <p:blipFill>
          <a:blip r:embed="rId4"/>
          <a:stretch/>
        </p:blipFill>
        <p:spPr>
          <a:xfrm>
            <a:off x="7810920" y="227160"/>
            <a:ext cx="1080000" cy="1080000"/>
          </a:xfrm>
          <a:prstGeom prst="rect">
            <a:avLst/>
          </a:prstGeom>
          <a:ln>
            <a:noFill/>
          </a:ln>
        </p:spPr>
      </p:pic>
      <p:sp>
        <p:nvSpPr>
          <p:cNvPr id="94"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c00000"/>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95"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96" name="PlaceHolder 3"/>
          <p:cNvSpPr>
            <a:spLocks noGrp="1"/>
          </p:cNvSpPr>
          <p:nvPr>
            <p:ph type="dt"/>
          </p:nvPr>
        </p:nvSpPr>
        <p:spPr>
          <a:xfrm>
            <a:off x="457200" y="6430680"/>
            <a:ext cx="2133360" cy="364680"/>
          </a:xfrm>
          <a:prstGeom prst="rect">
            <a:avLst/>
          </a:prstGeom>
        </p:spPr>
        <p:txBody>
          <a:bodyPr anchor="ctr"/>
          <a:p>
            <a:pPr>
              <a:lnSpc>
                <a:spcPct val="100000"/>
              </a:lnSpc>
            </a:pPr>
            <a:fld id="{A7887C0D-D49C-4B4F-A9C2-829B0A2E1FDE}"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97"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98" name="PlaceHolder 5"/>
          <p:cNvSpPr>
            <a:spLocks noGrp="1"/>
          </p:cNvSpPr>
          <p:nvPr>
            <p:ph type="sldNum"/>
          </p:nvPr>
        </p:nvSpPr>
        <p:spPr>
          <a:xfrm>
            <a:off x="6553080" y="6430680"/>
            <a:ext cx="2133360" cy="364680"/>
          </a:xfrm>
          <a:prstGeom prst="rect">
            <a:avLst/>
          </a:prstGeom>
        </p:spPr>
        <p:txBody>
          <a:bodyPr anchor="ctr"/>
          <a:p>
            <a:pPr algn="r">
              <a:lnSpc>
                <a:spcPct val="100000"/>
              </a:lnSpc>
            </a:pPr>
            <a:fld id="{7A86F7A5-4287-4E20-842E-15B1E97E896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99" name="Picture 2" descr=""/>
          <p:cNvPicPr/>
          <p:nvPr/>
        </p:nvPicPr>
        <p:blipFill>
          <a:blip r:embed="rId5"/>
          <a:stretch/>
        </p:blipFill>
        <p:spPr>
          <a:xfrm>
            <a:off x="7666560" y="109080"/>
            <a:ext cx="1320120" cy="1320120"/>
          </a:xfrm>
          <a:prstGeom prst="rect">
            <a:avLst/>
          </a:prstGeom>
          <a:ln>
            <a:noFill/>
          </a:ln>
        </p:spPr>
      </p:pic>
    </p:spTree>
  </p:cSld>
  <p:clrMap bg1="lt1" bg2="lt2" tx1="dk1" tx2="dk2" accent1="accent1" accent2="accent2" accent3="accent3" accent4="accent4" accent5="accent5" accent6="accent6" hlink="hlink" folHlink="folHlink"/>
  <p:sldLayoutIdLst>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sldMaster>
</file>

<file path=ppt/slides/_rels/slide1.xml.rels><?xml version="1.0" encoding="UTF-8"?>
<Relationships xmlns="http://schemas.openxmlformats.org/package/2006/relationships"><Relationship Id="rId1" Type="http://schemas.openxmlformats.org/officeDocument/2006/relationships/hyperlink" Target="http://creativecommons.org/licenses/by/4.0/" TargetMode="External"/><Relationship Id="rId2" Type="http://schemas.openxmlformats.org/officeDocument/2006/relationships/hyperlink" Target="http://creativecommons.org/licenses/by/4.0/" TargetMode="External"/><Relationship Id="rId3" Type="http://schemas.openxmlformats.org/officeDocument/2006/relationships/hyperlink" Target="http://creativecommons.org/licenses/by/4.0/" TargetMode="External"/><Relationship Id="rId4" Type="http://schemas.openxmlformats.org/officeDocument/2006/relationships/hyperlink" Target="http://creativecommons.org/licenses/by/4.0/" TargetMode="External"/><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3.xml"/><Relationship Id="rId6"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hyperlink" Target="http://www.fitsm.eu/" TargetMode="External"/><Relationship Id="rId2" Type="http://schemas.openxmlformats.org/officeDocument/2006/relationships/image" Target="../media/image26.jpe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13.xml"/><Relationship Id="rId3"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2.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13.xml"/>
</Relationships>
</file>

<file path=ppt/slides/_rels/slide63.xml.rels><?xml version="1.0" encoding="UTF-8"?>
<Relationships xmlns="http://schemas.openxmlformats.org/package/2006/relationships"><Relationship Id="rId1" Type="http://schemas.openxmlformats.org/officeDocument/2006/relationships/image" Target="../media/image49.tif"/><Relationship Id="rId2" Type="http://schemas.openxmlformats.org/officeDocument/2006/relationships/slideLayout" Target="../slideLayouts/slideLayout1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6.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13.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3.xml.rels><?xml version="1.0" encoding="UTF-8"?>
<Relationships xmlns="http://schemas.openxmlformats.org/package/2006/relationships"><Relationship Id="rId1" Type="http://schemas.openxmlformats.org/officeDocument/2006/relationships/image" Target="../media/image51.wmf"/><Relationship Id="rId2" Type="http://schemas.openxmlformats.org/officeDocument/2006/relationships/slideLayout" Target="../slideLayouts/slideLayout25.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8.xml.rels><?xml version="1.0" encoding="UTF-8"?>
<Relationships xmlns="http://schemas.openxmlformats.org/package/2006/relationships"><Relationship Id="rId1" Type="http://schemas.openxmlformats.org/officeDocument/2006/relationships/image" Target="../media/image52.wmf"/><Relationship Id="rId2" Type="http://schemas.openxmlformats.org/officeDocument/2006/relationships/slideLayout" Target="../slideLayouts/slideLayout25.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8.xml.rels><?xml version="1.0" encoding="UTF-8"?>
<Relationships xmlns="http://schemas.openxmlformats.org/package/2006/relationships"><Relationship Id="rId1" Type="http://schemas.openxmlformats.org/officeDocument/2006/relationships/image" Target="../media/image53.wmf"/><Relationship Id="rId2" Type="http://schemas.openxmlformats.org/officeDocument/2006/relationships/slideLayout" Target="../slideLayouts/slideLayout25.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
</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13.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9.xml"/>
</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8.xml"/>
</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1.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slideLayout" Target="../slideLayouts/slideLayout13.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7.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 Id="rId12" Type="http://schemas.openxmlformats.org/officeDocument/2006/relationships/image" Target="../media/image72.png"/><Relationship Id="rId13" Type="http://schemas.openxmlformats.org/officeDocument/2006/relationships/slideLayout" Target="../slideLayouts/slideLayout13.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5.xml.rels><?xml version="1.0" encoding="UTF-8"?>
<Relationships xmlns="http://schemas.openxmlformats.org/package/2006/relationships"><Relationship Id="rId1" Type="http://schemas.openxmlformats.org/officeDocument/2006/relationships/image" Target="../media/image73.wmf"/><Relationship Id="rId2" Type="http://schemas.openxmlformats.org/officeDocument/2006/relationships/slideLayout" Target="../slideLayouts/slideLayout25.xml"/>
</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6.xml"/>
</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5.xml"/>
</Relationships>
</file>

<file path=ppt/slides/_rels/slide14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3.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slideLayout" Target="../slideLayouts/slideLayout25.xml"/>
</Relationships>
</file>

<file path=ppt/slides/_rels/slide1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0.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Planning &amp; Delivery</a:t>
            </a:r>
            <a:endParaRPr b="0" lang="en-US" sz="1800" spc="-1" strike="noStrike">
              <a:solidFill>
                <a:srgbClr val="000000"/>
              </a:solidFill>
              <a:uFill>
                <a:solidFill>
                  <a:srgbClr val="ffffff"/>
                </a:solidFill>
              </a:uFill>
              <a:latin typeface="Calibri"/>
            </a:endParaRPr>
          </a:p>
        </p:txBody>
      </p:sp>
      <p:sp>
        <p:nvSpPr>
          <p:cNvPr id="142" name="TextShape 2"/>
          <p:cNvSpPr txBox="1"/>
          <p:nvPr/>
        </p:nvSpPr>
        <p:spPr>
          <a:xfrm>
            <a:off x="6553080" y="6430680"/>
            <a:ext cx="2133360" cy="364680"/>
          </a:xfrm>
          <a:prstGeom prst="rect">
            <a:avLst/>
          </a:prstGeom>
          <a:noFill/>
          <a:ln>
            <a:noFill/>
          </a:ln>
        </p:spPr>
        <p:txBody>
          <a:bodyPr anchor="ctr"/>
          <a:p>
            <a:pPr algn="r">
              <a:lnSpc>
                <a:spcPct val="100000"/>
              </a:lnSpc>
            </a:pPr>
            <a:fld id="{A3005554-B836-4074-9FE1-BC0F0C705333}"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43" name="TextShape 3"/>
          <p:cNvSpPr txBox="1"/>
          <p:nvPr/>
        </p:nvSpPr>
        <p:spPr>
          <a:xfrm>
            <a:off x="1371600" y="3886200"/>
            <a:ext cx="6400440" cy="1752120"/>
          </a:xfrm>
          <a:prstGeom prst="rect">
            <a:avLst/>
          </a:prstGeom>
          <a:noFill/>
          <a:ln>
            <a:noFill/>
          </a:ln>
        </p:spPr>
        <p:txBody>
          <a:bodyPr/>
          <a:p>
            <a:pPr algn="ctr">
              <a:lnSpc>
                <a:spcPct val="100000"/>
              </a:lnSpc>
            </a:pPr>
            <a:r>
              <a:rPr b="0" lang="de-DE" sz="2800" spc="-1" strike="noStrike">
                <a:solidFill>
                  <a:srgbClr val="8b8b8b"/>
                </a:solidFill>
                <a:uFill>
                  <a:solidFill>
                    <a:srgbClr val="ffffff"/>
                  </a:solidFill>
                </a:uFill>
                <a:latin typeface="Calibri"/>
              </a:rPr>
              <a:t>Advanced training in service planning and delivery according to FitSM</a:t>
            </a:r>
            <a:endParaRPr b="0" lang="de-DE" sz="3200" spc="-1" strike="noStrike">
              <a:solidFill>
                <a:srgbClr val="000000"/>
              </a:solidFill>
              <a:uFill>
                <a:solidFill>
                  <a:srgbClr val="ffffff"/>
                </a:solidFill>
              </a:uFill>
              <a:latin typeface="Arial"/>
            </a:endParaRPr>
          </a:p>
          <a:p>
            <a:pPr algn="ctr">
              <a:lnSpc>
                <a:spcPct val="100000"/>
              </a:lnSpc>
            </a:pPr>
            <a:r>
              <a:rPr b="0" lang="de-DE" sz="1000" spc="-1" strike="noStrike">
                <a:solidFill>
                  <a:srgbClr val="8b8b8b"/>
                </a:solidFill>
                <a:uFill>
                  <a:solidFill>
                    <a:srgbClr val="ffffff"/>
                  </a:solidFill>
                </a:uFill>
                <a:latin typeface="Calibri"/>
              </a:rPr>
              <a:t>Version 2.5</a:t>
            </a:r>
            <a:endParaRPr b="0" lang="de-DE" sz="3200" spc="-1" strike="noStrike">
              <a:solidFill>
                <a:srgbClr val="000000"/>
              </a:solidFill>
              <a:uFill>
                <a:solidFill>
                  <a:srgbClr val="ffffff"/>
                </a:solidFill>
              </a:uFill>
              <a:latin typeface="Arial"/>
            </a:endParaRPr>
          </a:p>
        </p:txBody>
      </p:sp>
      <p:sp>
        <p:nvSpPr>
          <p:cNvPr id="144" name="CustomShape 4"/>
          <p:cNvSpPr/>
          <p:nvPr/>
        </p:nvSpPr>
        <p:spPr>
          <a:xfrm>
            <a:off x="3021840" y="5124600"/>
            <a:ext cx="3328560" cy="56988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050" spc="-1" strike="noStrike">
                <a:solidFill>
                  <a:srgbClr val="000000"/>
                </a:solidFill>
                <a:uFill>
                  <a:solidFill>
                    <a:srgbClr val="ffffff"/>
                  </a:solidFill>
                </a:uFill>
                <a:latin typeface="Calibri"/>
              </a:rPr>
              <a:t>This work has been funded by the European Commission. It is licensed under a </a:t>
            </a:r>
            <a:r>
              <a:rPr b="0" lang="de-DE" sz="1050" spc="-1" strike="noStrike" u="sng">
                <a:solidFill>
                  <a:srgbClr val="0000ff"/>
                </a:solidFill>
                <a:uFill>
                  <a:solidFill>
                    <a:srgbClr val="ffffff"/>
                  </a:solidFill>
                </a:uFill>
                <a:latin typeface="Calibri"/>
                <a:hlinkClick r:id="rId1"/>
              </a:rPr>
              <a:t>Creative Commons </a:t>
            </a:r>
            <a:r>
              <a:rPr b="0" lang="de-DE" sz="1050" spc="-1" strike="noStrike" u="sng">
                <a:solidFill>
                  <a:srgbClr val="0000ff"/>
                </a:solidFill>
                <a:uFill>
                  <a:solidFill>
                    <a:srgbClr val="ffffff"/>
                  </a:solidFill>
                </a:uFill>
                <a:latin typeface="Calibri"/>
                <a:hlinkClick r:id="rId2"/>
              </a:rPr>
              <a:t>Attribution </a:t>
            </a:r>
            <a:r>
              <a:rPr b="0" lang="de-DE" sz="1050" spc="-1" strike="noStrike" u="sng">
                <a:solidFill>
                  <a:srgbClr val="0000ff"/>
                </a:solidFill>
                <a:uFill>
                  <a:solidFill>
                    <a:srgbClr val="ffffff"/>
                  </a:solidFill>
                </a:uFill>
                <a:latin typeface="Calibri"/>
                <a:hlinkClick r:id="rId3"/>
              </a:rPr>
              <a:t>4.0 International </a:t>
            </a:r>
            <a:r>
              <a:rPr b="0" lang="de-DE" sz="1050" spc="-1" strike="noStrike" u="sng">
                <a:solidFill>
                  <a:srgbClr val="0000ff"/>
                </a:solidFill>
                <a:uFill>
                  <a:solidFill>
                    <a:srgbClr val="ffffff"/>
                  </a:solidFill>
                </a:uFill>
                <a:latin typeface="Calibri"/>
                <a:hlinkClick r:id="rId4"/>
              </a:rPr>
              <a:t>License</a:t>
            </a:r>
            <a:r>
              <a:rPr b="0" lang="de-DE" sz="105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pic>
        <p:nvPicPr>
          <p:cNvPr id="145" name="Picture 1" descr=""/>
          <p:cNvPicPr/>
          <p:nvPr/>
        </p:nvPicPr>
        <p:blipFill>
          <a:blip r:embed="rId5"/>
          <a:stretch/>
        </p:blipFill>
        <p:spPr>
          <a:xfrm>
            <a:off x="6334200" y="5189040"/>
            <a:ext cx="625680" cy="425520"/>
          </a:xfrm>
          <a:prstGeom prst="rect">
            <a:avLst/>
          </a:prstGeom>
          <a:ln>
            <a:noFill/>
          </a:ln>
        </p:spPr>
      </p:pic>
      <p:pic>
        <p:nvPicPr>
          <p:cNvPr id="146" name="Picture 2" descr=""/>
          <p:cNvPicPr/>
          <p:nvPr/>
        </p:nvPicPr>
        <p:blipFill>
          <a:blip r:embed="rId6"/>
          <a:stretch/>
        </p:blipFill>
        <p:spPr>
          <a:xfrm>
            <a:off x="2183760" y="5254200"/>
            <a:ext cx="837720" cy="29484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Purpose of this training</a:t>
            </a:r>
            <a:endParaRPr b="0" lang="en-US" sz="1800" spc="-1" strike="noStrike">
              <a:solidFill>
                <a:srgbClr val="000000"/>
              </a:solidFill>
              <a:uFill>
                <a:solidFill>
                  <a:srgbClr val="ffffff"/>
                </a:solidFill>
              </a:uFill>
              <a:latin typeface="Calibri"/>
            </a:endParaRPr>
          </a:p>
        </p:txBody>
      </p:sp>
      <p:sp>
        <p:nvSpPr>
          <p:cNvPr id="14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Repeat the most important foundation knowledge on (lightweight) IT Service Management (ITSM)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Become familiar with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the general aspects of implementing ITSM;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the processes required to plan and deliver services effectively, according to the FitSM-1 standard;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important interfaces in a service management system.</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Achieve the </a:t>
            </a:r>
            <a:r>
              <a:rPr b="0" lang="en-US" sz="2800" spc="-1" strike="noStrike">
                <a:solidFill>
                  <a:srgbClr val="000000"/>
                </a:solidFill>
                <a:uFill>
                  <a:solidFill>
                    <a:srgbClr val="ffffff"/>
                  </a:solidFill>
                </a:uFill>
                <a:latin typeface="Calibri"/>
              </a:rPr>
              <a:t>
</a:t>
            </a:r>
            <a:r>
              <a:rPr b="0" i="1" lang="en-US" sz="2800" spc="-1" strike="noStrike">
                <a:solidFill>
                  <a:srgbClr val="000000"/>
                </a:solidFill>
                <a:uFill>
                  <a:solidFill>
                    <a:srgbClr val="ffffff"/>
                  </a:solidFill>
                </a:uFill>
                <a:latin typeface="Calibri"/>
              </a:rPr>
              <a:t>Advanced level certificate in service planning and delivery according to FitSM</a:t>
            </a:r>
            <a:r>
              <a:rPr b="0" i="1" lang="en-US" sz="2800" spc="-1" strike="noStrike">
                <a:solidFill>
                  <a:srgbClr val="000000"/>
                </a:solidFill>
                <a:uFill>
                  <a:solidFill>
                    <a:srgbClr val="ffffff"/>
                  </a:solidFill>
                </a:uFill>
                <a:latin typeface="Calibri"/>
              </a:rPr>
              <a:t>
</a:t>
            </a:r>
            <a:r>
              <a:rPr b="0" lang="en-US" sz="2800" spc="-1" strike="noStrike">
                <a:solidFill>
                  <a:srgbClr val="000000"/>
                </a:solidFill>
                <a:uFill>
                  <a:solidFill>
                    <a:srgbClr val="ffffff"/>
                  </a:solidFill>
                </a:uFill>
                <a:latin typeface="Calibri"/>
              </a:rPr>
              <a:t>issued by TÜV SÜD Examination Institute</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149" name="TextShape 3"/>
          <p:cNvSpPr txBox="1"/>
          <p:nvPr/>
        </p:nvSpPr>
        <p:spPr>
          <a:xfrm>
            <a:off x="6553080" y="6430680"/>
            <a:ext cx="2133360" cy="364680"/>
          </a:xfrm>
          <a:prstGeom prst="rect">
            <a:avLst/>
          </a:prstGeom>
          <a:noFill/>
          <a:ln>
            <a:noFill/>
          </a:ln>
        </p:spPr>
        <p:txBody>
          <a:bodyPr anchor="ctr"/>
          <a:p>
            <a:pPr algn="r">
              <a:lnSpc>
                <a:spcPct val="100000"/>
              </a:lnSpc>
            </a:pPr>
            <a:fld id="{90E8E171-771C-45A8-9553-32AE49C82B4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150" name="Grafik 12" descr=""/>
          <p:cNvPicPr/>
          <p:nvPr/>
        </p:nvPicPr>
        <p:blipFill>
          <a:blip r:embed="rId1"/>
          <a:stretch/>
        </p:blipFill>
        <p:spPr>
          <a:xfrm>
            <a:off x="8087400" y="4775760"/>
            <a:ext cx="979560" cy="1366920"/>
          </a:xfrm>
          <a:prstGeom prst="rect">
            <a:avLst/>
          </a:prstGeom>
          <a:ln w="9360">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Advanced Level exam</a:t>
            </a:r>
            <a:endParaRPr b="0" lang="en-US" sz="1800" spc="-1" strike="noStrike">
              <a:solidFill>
                <a:srgbClr val="000000"/>
              </a:solidFill>
              <a:uFill>
                <a:solidFill>
                  <a:srgbClr val="ffffff"/>
                </a:solidFill>
              </a:uFill>
              <a:latin typeface="Calibri"/>
            </a:endParaRPr>
          </a:p>
        </p:txBody>
      </p:sp>
      <p:sp>
        <p:nvSpPr>
          <p:cNvPr id="1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At the end of this training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Closed book, i.e. no aids are allowed</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Duration: 60 minutes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30 multiple choice questions: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Four possible answers for each question: A, B, C or 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One correct answer per question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At least 70% correct answers (21 of 30) are required to pass the examination</a:t>
            </a:r>
            <a:endParaRPr b="0" lang="en-US" sz="2800" spc="-1" strike="noStrike">
              <a:solidFill>
                <a:srgbClr val="000000"/>
              </a:solidFill>
              <a:uFill>
                <a:solidFill>
                  <a:srgbClr val="ffffff"/>
                </a:solidFill>
              </a:uFill>
              <a:latin typeface="Calibri"/>
            </a:endParaRPr>
          </a:p>
        </p:txBody>
      </p:sp>
      <p:sp>
        <p:nvSpPr>
          <p:cNvPr id="153" name="TextShape 3"/>
          <p:cNvSpPr txBox="1"/>
          <p:nvPr/>
        </p:nvSpPr>
        <p:spPr>
          <a:xfrm>
            <a:off x="6553080" y="6430680"/>
            <a:ext cx="2133360" cy="364680"/>
          </a:xfrm>
          <a:prstGeom prst="rect">
            <a:avLst/>
          </a:prstGeom>
          <a:noFill/>
          <a:ln>
            <a:noFill/>
          </a:ln>
        </p:spPr>
        <p:txBody>
          <a:bodyPr anchor="ctr"/>
          <a:p>
            <a:pPr algn="r">
              <a:lnSpc>
                <a:spcPct val="100000"/>
              </a:lnSpc>
            </a:pPr>
            <a:fld id="{97964149-F2B4-445D-9774-935BDEDB8F2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qualification program</a:t>
            </a:r>
            <a:endParaRPr b="0" lang="en-US" sz="1800" spc="-1" strike="noStrike">
              <a:solidFill>
                <a:srgbClr val="000000"/>
              </a:solidFill>
              <a:uFill>
                <a:solidFill>
                  <a:srgbClr val="ffffff"/>
                </a:solidFill>
              </a:uFill>
              <a:latin typeface="Calibri"/>
            </a:endParaRPr>
          </a:p>
        </p:txBody>
      </p:sp>
      <p:sp>
        <p:nvSpPr>
          <p:cNvPr id="155" name="TextShape 2"/>
          <p:cNvSpPr txBox="1"/>
          <p:nvPr/>
        </p:nvSpPr>
        <p:spPr>
          <a:xfrm>
            <a:off x="6553080" y="6430680"/>
            <a:ext cx="2133360" cy="364680"/>
          </a:xfrm>
          <a:prstGeom prst="rect">
            <a:avLst/>
          </a:prstGeom>
          <a:noFill/>
          <a:ln>
            <a:noFill/>
          </a:ln>
        </p:spPr>
        <p:txBody>
          <a:bodyPr anchor="ctr"/>
          <a:p>
            <a:pPr algn="r">
              <a:lnSpc>
                <a:spcPct val="100000"/>
              </a:lnSpc>
            </a:pPr>
            <a:fld id="{E340719F-94F2-4252-B63C-2EAAF7CDEC0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56" name="Table 3"/>
          <p:cNvGraphicFramePr/>
          <p:nvPr/>
        </p:nvGraphicFramePr>
        <p:xfrm>
          <a:off x="457200" y="506772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Foundation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57" name="CustomShape 4"/>
          <p:cNvSpPr/>
          <p:nvPr/>
        </p:nvSpPr>
        <p:spPr>
          <a:xfrm>
            <a:off x="2190600" y="5513760"/>
            <a:ext cx="4762800" cy="68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Foundation training in IT service management</a:t>
            </a:r>
            <a:endParaRPr b="0" lang="de-DE" sz="1800" spc="-1" strike="noStrike">
              <a:solidFill>
                <a:srgbClr val="000000"/>
              </a:solidFill>
              <a:uFill>
                <a:solidFill>
                  <a:srgbClr val="ffffff"/>
                </a:solidFill>
              </a:uFill>
              <a:latin typeface="Arial"/>
            </a:endParaRPr>
          </a:p>
        </p:txBody>
      </p:sp>
      <p:graphicFrame>
        <p:nvGraphicFramePr>
          <p:cNvPr id="158" name="Table 5"/>
          <p:cNvGraphicFramePr/>
          <p:nvPr/>
        </p:nvGraphicFramePr>
        <p:xfrm>
          <a:off x="457200" y="340488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Advanced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59" name="Table 6"/>
          <p:cNvGraphicFramePr/>
          <p:nvPr/>
        </p:nvGraphicFramePr>
        <p:xfrm>
          <a:off x="457200" y="174204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Expert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60" name="CustomShape 7"/>
          <p:cNvSpPr/>
          <p:nvPr/>
        </p:nvSpPr>
        <p:spPr>
          <a:xfrm>
            <a:off x="2190600" y="2199600"/>
            <a:ext cx="4762800" cy="6822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Expert training in IT service management</a:t>
            </a:r>
            <a:endParaRPr b="0" lang="de-DE" sz="1800" spc="-1" strike="noStrike">
              <a:solidFill>
                <a:srgbClr val="000000"/>
              </a:solidFill>
              <a:uFill>
                <a:solidFill>
                  <a:srgbClr val="ffffff"/>
                </a:solidFill>
              </a:uFill>
              <a:latin typeface="Arial"/>
            </a:endParaRPr>
          </a:p>
        </p:txBody>
      </p:sp>
      <p:sp>
        <p:nvSpPr>
          <p:cNvPr id="161" name="CustomShape 8"/>
          <p:cNvSpPr/>
          <p:nvPr/>
        </p:nvSpPr>
        <p:spPr>
          <a:xfrm>
            <a:off x="6346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planning and delivery</a:t>
            </a:r>
            <a:endParaRPr b="0" lang="de-DE" sz="1800" spc="-1" strike="noStrike">
              <a:solidFill>
                <a:srgbClr val="000000"/>
              </a:solidFill>
              <a:uFill>
                <a:solidFill>
                  <a:srgbClr val="ffffff"/>
                </a:solidFill>
              </a:uFill>
              <a:latin typeface="Arial"/>
            </a:endParaRPr>
          </a:p>
        </p:txBody>
      </p:sp>
      <p:sp>
        <p:nvSpPr>
          <p:cNvPr id="162" name="CustomShape 9"/>
          <p:cNvSpPr/>
          <p:nvPr/>
        </p:nvSpPr>
        <p:spPr>
          <a:xfrm>
            <a:off x="46594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operation and control</a:t>
            </a:r>
            <a:endParaRPr b="0" lang="de-DE" sz="1800" spc="-1" strike="noStrike">
              <a:solidFill>
                <a:srgbClr val="000000"/>
              </a:solidFill>
              <a:uFill>
                <a:solidFill>
                  <a:srgbClr val="ffffff"/>
                </a:solidFill>
              </a:uFill>
              <a:latin typeface="Arial"/>
            </a:endParaRPr>
          </a:p>
        </p:txBody>
      </p:sp>
      <p:sp>
        <p:nvSpPr>
          <p:cNvPr id="163" name="CustomShape 10"/>
          <p:cNvSpPr/>
          <p:nvPr/>
        </p:nvSpPr>
        <p:spPr>
          <a:xfrm rot="10800000">
            <a:off x="4759200" y="498132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4" name="CustomShape 11"/>
          <p:cNvSpPr/>
          <p:nvPr/>
        </p:nvSpPr>
        <p:spPr>
          <a:xfrm rot="10800000">
            <a:off x="4743720" y="333576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5" name="CustomShape 12"/>
          <p:cNvSpPr/>
          <p:nvPr/>
        </p:nvSpPr>
        <p:spPr>
          <a:xfrm>
            <a:off x="6844680" y="59018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1 day</a:t>
            </a:r>
            <a:endParaRPr b="0" lang="de-DE" sz="1800" spc="-1" strike="noStrike">
              <a:solidFill>
                <a:srgbClr val="000000"/>
              </a:solidFill>
              <a:uFill>
                <a:solidFill>
                  <a:srgbClr val="ffffff"/>
                </a:solidFill>
              </a:uFill>
              <a:latin typeface="Arial"/>
            </a:endParaRPr>
          </a:p>
        </p:txBody>
      </p:sp>
      <p:sp>
        <p:nvSpPr>
          <p:cNvPr id="166" name="CustomShape 13"/>
          <p:cNvSpPr/>
          <p:nvPr/>
        </p:nvSpPr>
        <p:spPr>
          <a:xfrm>
            <a:off x="458280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
        <p:nvSpPr>
          <p:cNvPr id="167" name="CustomShape 14"/>
          <p:cNvSpPr/>
          <p:nvPr/>
        </p:nvSpPr>
        <p:spPr>
          <a:xfrm>
            <a:off x="57996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
        <p:nvSpPr>
          <p:cNvPr id="168" name="CustomShape 15"/>
          <p:cNvSpPr/>
          <p:nvPr/>
        </p:nvSpPr>
        <p:spPr>
          <a:xfrm>
            <a:off x="6840000" y="259668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days</a:t>
            </a:r>
            <a:endParaRPr b="0" lang="de-DE"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17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planning and delivery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171" name="TextShape 3"/>
          <p:cNvSpPr txBox="1"/>
          <p:nvPr/>
        </p:nvSpPr>
        <p:spPr>
          <a:xfrm>
            <a:off x="6553080" y="6430680"/>
            <a:ext cx="2133360" cy="364680"/>
          </a:xfrm>
          <a:prstGeom prst="rect">
            <a:avLst/>
          </a:prstGeom>
          <a:noFill/>
          <a:ln>
            <a:noFill/>
          </a:ln>
        </p:spPr>
        <p:txBody>
          <a:bodyPr anchor="ctr"/>
          <a:p>
            <a:pPr algn="r">
              <a:lnSpc>
                <a:spcPct val="100000"/>
              </a:lnSpc>
            </a:pPr>
            <a:fld id="{E9C96C81-8585-4AA4-92CD-61D7DC358C3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FitSM Foundation Wrap-Up &amp; ITSM Basics</a:t>
            </a:r>
            <a:endParaRPr b="0" lang="en-US" sz="1800" spc="-1" strike="noStrike">
              <a:solidFill>
                <a:srgbClr val="000000"/>
              </a:solidFill>
              <a:uFill>
                <a:solidFill>
                  <a:srgbClr val="ffffff"/>
                </a:solidFill>
              </a:uFill>
              <a:latin typeface="Calibri"/>
            </a:endParaRPr>
          </a:p>
        </p:txBody>
      </p:sp>
      <p:sp>
        <p:nvSpPr>
          <p:cNvPr id="173" name="TextShape 2"/>
          <p:cNvSpPr txBox="1"/>
          <p:nvPr/>
        </p:nvSpPr>
        <p:spPr>
          <a:xfrm>
            <a:off x="6553080" y="6430680"/>
            <a:ext cx="2133360" cy="364680"/>
          </a:xfrm>
          <a:prstGeom prst="rect">
            <a:avLst/>
          </a:prstGeom>
          <a:noFill/>
          <a:ln>
            <a:noFill/>
          </a:ln>
        </p:spPr>
        <p:txBody>
          <a:bodyPr anchor="ctr"/>
          <a:p>
            <a:pPr algn="r">
              <a:lnSpc>
                <a:spcPct val="100000"/>
              </a:lnSpc>
            </a:pPr>
            <a:fld id="{C8F23C6C-AA6A-4FD4-974A-01C2DEC980F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7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a service?</a:t>
            </a:r>
            <a:endParaRPr b="0" lang="en-US" sz="1800" spc="-1" strike="noStrike">
              <a:solidFill>
                <a:srgbClr val="000000"/>
              </a:solidFill>
              <a:uFill>
                <a:solidFill>
                  <a:srgbClr val="ffffff"/>
                </a:solidFill>
              </a:uFill>
              <a:latin typeface="Calibri"/>
            </a:endParaRPr>
          </a:p>
        </p:txBody>
      </p:sp>
      <p:sp>
        <p:nvSpPr>
          <p:cNvPr id="176"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77" name="TextShape 3"/>
          <p:cNvSpPr txBox="1"/>
          <p:nvPr/>
        </p:nvSpPr>
        <p:spPr>
          <a:xfrm>
            <a:off x="6553080" y="6430680"/>
            <a:ext cx="2133360" cy="364680"/>
          </a:xfrm>
          <a:prstGeom prst="rect">
            <a:avLst/>
          </a:prstGeom>
          <a:noFill/>
          <a:ln>
            <a:noFill/>
          </a:ln>
        </p:spPr>
        <p:txBody>
          <a:bodyPr anchor="ctr"/>
          <a:p>
            <a:pPr algn="r">
              <a:lnSpc>
                <a:spcPct val="100000"/>
              </a:lnSpc>
            </a:pPr>
            <a:fld id="{8FEC4D27-8CC1-4CDD-A1DC-88668DB3671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78" name="Table 4"/>
          <p:cNvGraphicFramePr/>
          <p:nvPr/>
        </p:nvGraphicFramePr>
        <p:xfrm>
          <a:off x="457200" y="1696680"/>
          <a:ext cx="8229240" cy="1144080"/>
        </p:xfrm>
        <a:graphic>
          <a:graphicData uri="http://schemas.openxmlformats.org/drawingml/2006/table">
            <a:tbl>
              <a:tblPr/>
              <a:tblGrid>
                <a:gridCol w="8229240"/>
              </a:tblGrid>
              <a:tr h="2066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7440">
                <a:tc>
                  <a:txBody>
                    <a:bodyPr lIns="68400" rIns="68400" tIns="0" bIns="0"/>
                    <a:p>
                      <a:pPr>
                        <a:lnSpc>
                          <a:spcPct val="100000"/>
                        </a:lnSpc>
                      </a:pPr>
                      <a:r>
                        <a:rPr b="0" lang="de-DE" sz="20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way to provide </a:t>
                      </a:r>
                      <a:r>
                        <a:rPr b="0" i="1" lang="de-DE" sz="1800" spc="-1" strike="noStrike">
                          <a:solidFill>
                            <a:srgbClr val="000000"/>
                          </a:solidFill>
                          <a:uFill>
                            <a:solidFill>
                              <a:srgbClr val="ffffff"/>
                            </a:solidFill>
                          </a:uFill>
                          <a:latin typeface="Calibri"/>
                        </a:rPr>
                        <a:t>value</a:t>
                      </a:r>
                      <a:r>
                        <a:rPr b="0" lang="de-DE" sz="1800" spc="-1" strike="noStrike">
                          <a:solidFill>
                            <a:srgbClr val="000000"/>
                          </a:solidFill>
                          <a:uFill>
                            <a:solidFill>
                              <a:srgbClr val="ffffff"/>
                            </a:solidFill>
                          </a:uFill>
                          <a:latin typeface="Calibri"/>
                        </a:rPr>
                        <a:t> to a </a:t>
                      </a:r>
                      <a:r>
                        <a:rPr b="0" i="1" lang="de-DE" sz="1800" spc="-1" strike="noStrike">
                          <a:solidFill>
                            <a:srgbClr val="000000"/>
                          </a:solidFill>
                          <a:uFill>
                            <a:solidFill>
                              <a:srgbClr val="ffffff"/>
                            </a:solidFill>
                          </a:uFill>
                          <a:latin typeface="Calibri"/>
                        </a:rPr>
                        <a:t>user</a:t>
                      </a:r>
                      <a:r>
                        <a:rPr b="0" lang="de-DE" sz="1800" spc="-1" strike="noStrike">
                          <a:solidFill>
                            <a:srgbClr val="000000"/>
                          </a:solidFill>
                          <a:uFill>
                            <a:solidFill>
                              <a:srgbClr val="ffffff"/>
                            </a:solidFill>
                          </a:uFill>
                          <a:latin typeface="Calibri"/>
                        </a:rPr>
                        <a:t> / </a:t>
                      </a:r>
                      <a:r>
                        <a:rPr b="0" i="1" lang="de-DE" sz="1800" spc="-1" strike="noStrike">
                          <a:solidFill>
                            <a:srgbClr val="000000"/>
                          </a:solidFill>
                          <a:uFill>
                            <a:solidFill>
                              <a:srgbClr val="ffffff"/>
                            </a:solidFill>
                          </a:uFill>
                          <a:latin typeface="Calibri"/>
                        </a:rPr>
                        <a:t>customer</a:t>
                      </a:r>
                      <a:r>
                        <a:rPr b="0" lang="de-DE" sz="1800" spc="-1" strike="noStrike">
                          <a:solidFill>
                            <a:srgbClr val="000000"/>
                          </a:solidFill>
                          <a:uFill>
                            <a:solidFill>
                              <a:srgbClr val="ffffff"/>
                            </a:solidFill>
                          </a:uFill>
                          <a:latin typeface="Calibri"/>
                        </a:rPr>
                        <a:t> through bringing about results that they want to achieve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79" name="CustomShape 5"/>
          <p:cNvSpPr/>
          <p:nvPr/>
        </p:nvSpPr>
        <p:spPr>
          <a:xfrm>
            <a:off x="1067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Utility</a:t>
            </a:r>
            <a:endParaRPr b="0" lang="de-DE" sz="1800" spc="-1" strike="noStrike">
              <a:solidFill>
                <a:srgbClr val="000000"/>
              </a:solidFill>
              <a:uFill>
                <a:solidFill>
                  <a:srgbClr val="ffffff"/>
                </a:solidFill>
              </a:uFill>
              <a:latin typeface="Arial"/>
            </a:endParaRPr>
          </a:p>
        </p:txBody>
      </p:sp>
      <p:sp>
        <p:nvSpPr>
          <p:cNvPr id="180" name="CustomShape 6"/>
          <p:cNvSpPr/>
          <p:nvPr/>
        </p:nvSpPr>
        <p:spPr>
          <a:xfrm>
            <a:off x="2704320" y="4516920"/>
            <a:ext cx="877320" cy="877320"/>
          </a:xfrm>
          <a:prstGeom prst="mathPlus">
            <a:avLst>
              <a:gd name="adj1" fmla="val 2352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1" name="CustomShape 7"/>
          <p:cNvSpPr/>
          <p:nvPr/>
        </p:nvSpPr>
        <p:spPr>
          <a:xfrm>
            <a:off x="3704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Warranty</a:t>
            </a:r>
            <a:endParaRPr b="0" lang="de-DE" sz="1800" spc="-1" strike="noStrike">
              <a:solidFill>
                <a:srgbClr val="000000"/>
              </a:solidFill>
              <a:uFill>
                <a:solidFill>
                  <a:srgbClr val="ffffff"/>
                </a:solidFill>
              </a:uFill>
              <a:latin typeface="Arial"/>
            </a:endParaRPr>
          </a:p>
        </p:txBody>
      </p:sp>
      <p:sp>
        <p:nvSpPr>
          <p:cNvPr id="182" name="CustomShape 8"/>
          <p:cNvSpPr/>
          <p:nvPr/>
        </p:nvSpPr>
        <p:spPr>
          <a:xfrm>
            <a:off x="5341320" y="4516920"/>
            <a:ext cx="877320" cy="877320"/>
          </a:xfrm>
          <a:prstGeom prst="mathEqual">
            <a:avLst>
              <a:gd name="adj1" fmla="val 23520"/>
              <a:gd name="adj2" fmla="val 1176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3" name="CustomShape 9"/>
          <p:cNvSpPr/>
          <p:nvPr/>
        </p:nvSpPr>
        <p:spPr>
          <a:xfrm>
            <a:off x="6341760" y="419904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25560" rIns="25560" tIns="25560" bIns="25560" anchor="ctr"/>
          <a:p>
            <a:pPr algn="ctr">
              <a:lnSpc>
                <a:spcPct val="90000"/>
              </a:lnSpc>
            </a:pPr>
            <a:r>
              <a:rPr b="1" lang="de-DE" sz="2000" spc="-1" strike="noStrike">
                <a:solidFill>
                  <a:srgbClr val="000000"/>
                </a:solidFill>
                <a:uFill>
                  <a:solidFill>
                    <a:srgbClr val="ffffff"/>
                  </a:solidFill>
                </a:uFill>
                <a:latin typeface="Calibri"/>
              </a:rPr>
              <a:t>Value</a:t>
            </a:r>
            <a:endParaRPr b="0" lang="de-DE" sz="1800" spc="-1" strike="noStrike">
              <a:solidFill>
                <a:srgbClr val="000000"/>
              </a:solidFill>
              <a:uFill>
                <a:solidFill>
                  <a:srgbClr val="ffffff"/>
                </a:solidFill>
              </a:uFill>
              <a:latin typeface="Arial"/>
            </a:endParaRPr>
          </a:p>
        </p:txBody>
      </p:sp>
      <p:sp>
        <p:nvSpPr>
          <p:cNvPr id="184" name="CustomShape 10"/>
          <p:cNvSpPr/>
          <p:nvPr/>
        </p:nvSpPr>
        <p:spPr>
          <a:xfrm>
            <a:off x="577800" y="5742360"/>
            <a:ext cx="2533320" cy="51660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What is the </a:t>
            </a:r>
            <a:r>
              <a:rPr b="1" lang="de-DE" sz="1400" spc="-1" strike="noStrike">
                <a:solidFill>
                  <a:srgbClr val="000000"/>
                </a:solidFill>
                <a:uFill>
                  <a:solidFill>
                    <a:srgbClr val="ffffff"/>
                  </a:solidFill>
                </a:uFill>
                <a:latin typeface="Calibri"/>
              </a:rPr>
              <a:t>key purpose</a:t>
            </a:r>
            <a:r>
              <a:rPr b="0" lang="de-DE" sz="1400" spc="-1" strike="noStrike">
                <a:solidFill>
                  <a:srgbClr val="000000"/>
                </a:solidFill>
                <a:uFill>
                  <a:solidFill>
                    <a:srgbClr val="ffffff"/>
                  </a:solidFill>
                </a:uFill>
                <a:latin typeface="Calibri"/>
              </a:rPr>
              <a:t> of the service?</a:t>
            </a:r>
            <a:endParaRPr b="0" lang="de-DE" sz="1800" spc="-1" strike="noStrike">
              <a:solidFill>
                <a:srgbClr val="000000"/>
              </a:solidFill>
              <a:uFill>
                <a:solidFill>
                  <a:srgbClr val="ffffff"/>
                </a:solidFill>
              </a:uFill>
              <a:latin typeface="Arial"/>
            </a:endParaRPr>
          </a:p>
        </p:txBody>
      </p:sp>
      <p:sp>
        <p:nvSpPr>
          <p:cNvPr id="185" name="CustomShape 11"/>
          <p:cNvSpPr/>
          <p:nvPr/>
        </p:nvSpPr>
        <p:spPr>
          <a:xfrm>
            <a:off x="3073320" y="5742360"/>
            <a:ext cx="2831760" cy="72972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Which additional factors will impact the customers’ service </a:t>
            </a:r>
            <a:r>
              <a:rPr b="1" lang="de-DE" sz="1400" spc="-1" strike="noStrike">
                <a:solidFill>
                  <a:srgbClr val="000000"/>
                </a:solidFill>
                <a:uFill>
                  <a:solidFill>
                    <a:srgbClr val="ffffff"/>
                  </a:solidFill>
                </a:uFill>
                <a:latin typeface="Calibri"/>
              </a:rPr>
              <a:t>quality / performance perception</a:t>
            </a:r>
            <a:r>
              <a:rPr b="0" lang="de-DE" sz="140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graphicFrame>
        <p:nvGraphicFramePr>
          <p:cNvPr id="186" name="Table 12"/>
          <p:cNvGraphicFramePr/>
          <p:nvPr/>
        </p:nvGraphicFramePr>
        <p:xfrm>
          <a:off x="457200" y="3077640"/>
          <a:ext cx="8229240" cy="731880"/>
        </p:xfrm>
        <a:graphic>
          <a:graphicData uri="http://schemas.openxmlformats.org/drawingml/2006/table">
            <a:tbl>
              <a:tblPr/>
              <a:tblGrid>
                <a:gridCol w="8229240"/>
              </a:tblGrid>
              <a:tr h="2134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579600">
                <a:tc>
                  <a:txBody>
                    <a:bodyPr lIns="68400" rIns="68400" tIns="0" bIns="0"/>
                    <a:p>
                      <a:pPr>
                        <a:lnSpc>
                          <a:spcPct val="100000"/>
                        </a:lnSpc>
                      </a:pPr>
                      <a:r>
                        <a:rPr b="0" lang="de-DE" sz="2000" spc="-1" strike="noStrike">
                          <a:solidFill>
                            <a:srgbClr val="000000"/>
                          </a:solidFill>
                          <a:uFill>
                            <a:solidFill>
                              <a:srgbClr val="ffffff"/>
                            </a:solidFill>
                          </a:uFill>
                          <a:latin typeface="Calibri"/>
                        </a:rPr>
                        <a:t>IT 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that is enabled by the use of information technology (IT)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 service management</a:t>
            </a:r>
            <a:endParaRPr b="0" lang="en-US" sz="1800" spc="-1" strike="noStrike">
              <a:solidFill>
                <a:srgbClr val="000000"/>
              </a:solidFill>
              <a:uFill>
                <a:solidFill>
                  <a:srgbClr val="ffffff"/>
                </a:solidFill>
              </a:uFill>
              <a:latin typeface="Calibri"/>
            </a:endParaRPr>
          </a:p>
        </p:txBody>
      </p:sp>
      <p:sp>
        <p:nvSpPr>
          <p:cNvPr id="18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89" name="TextShape 3"/>
          <p:cNvSpPr txBox="1"/>
          <p:nvPr/>
        </p:nvSpPr>
        <p:spPr>
          <a:xfrm>
            <a:off x="6553080" y="6430680"/>
            <a:ext cx="2133360" cy="364680"/>
          </a:xfrm>
          <a:prstGeom prst="rect">
            <a:avLst/>
          </a:prstGeom>
          <a:noFill/>
          <a:ln>
            <a:noFill/>
          </a:ln>
        </p:spPr>
        <p:txBody>
          <a:bodyPr anchor="ctr"/>
          <a:p>
            <a:pPr algn="r">
              <a:lnSpc>
                <a:spcPct val="100000"/>
              </a:lnSpc>
            </a:pPr>
            <a:fld id="{839D29C6-97A3-413F-BF41-DA75EF85024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0"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IT service management (ITSM):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entirety of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performed by an IT </a:t>
                      </a:r>
                      <a:r>
                        <a:rPr b="0" i="1" lang="de-DE" sz="1800" spc="-1" strike="noStrike">
                          <a:solidFill>
                            <a:srgbClr val="000000"/>
                          </a:solidFill>
                          <a:uFill>
                            <a:solidFill>
                              <a:srgbClr val="ffffff"/>
                            </a:solidFill>
                          </a:uFill>
                          <a:latin typeface="Calibri"/>
                        </a:rPr>
                        <a:t>service provider </a:t>
                      </a:r>
                      <a:r>
                        <a:rPr b="0" lang="de-DE" sz="1800" spc="-1" strike="noStrike">
                          <a:solidFill>
                            <a:srgbClr val="000000"/>
                          </a:solidFill>
                          <a:uFill>
                            <a:solidFill>
                              <a:srgbClr val="ffffff"/>
                            </a:solidFill>
                          </a:uFill>
                          <a:latin typeface="Calibri"/>
                        </a:rPr>
                        <a:t>to plan, deliver, operate and control </a:t>
                      </a:r>
                      <a:r>
                        <a:rPr b="0" i="1" lang="de-DE" sz="1800" spc="-1" strike="noStrike">
                          <a:solidFill>
                            <a:srgbClr val="000000"/>
                          </a:solidFill>
                          <a:uFill>
                            <a:solidFill>
                              <a:srgbClr val="ffffff"/>
                            </a:solidFill>
                          </a:uFill>
                          <a:latin typeface="Calibri"/>
                        </a:rPr>
                        <a:t>IT services </a:t>
                      </a:r>
                      <a:r>
                        <a:rPr b="0" lang="de-DE" sz="1800" spc="-1" strike="noStrike">
                          <a:solidFill>
                            <a:srgbClr val="000000"/>
                          </a:solidFill>
                          <a:uFill>
                            <a:solidFill>
                              <a:srgbClr val="ffffff"/>
                            </a:solidFill>
                          </a:uFill>
                          <a:latin typeface="Calibri"/>
                        </a:rPr>
                        <a:t>offered to </a:t>
                      </a:r>
                      <a:r>
                        <a:rPr b="0" i="1" lang="de-DE" sz="1800" spc="-1" strike="noStrike">
                          <a:solidFill>
                            <a:srgbClr val="000000"/>
                          </a:solidFill>
                          <a:uFill>
                            <a:solidFill>
                              <a:srgbClr val="ffffff"/>
                            </a:solidFill>
                          </a:uFill>
                          <a:latin typeface="Calibri"/>
                        </a:rPr>
                        <a:t>customers</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The activities carried out in the ITSM context should be directed by policies and structured and organised by processes and supporting procedures.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91" name="Table 5"/>
          <p:cNvGraphicFramePr/>
          <p:nvPr/>
        </p:nvGraphicFramePr>
        <p:xfrm>
          <a:off x="457200" y="383976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Management system: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Entirety of </a:t>
                      </a:r>
                      <a:r>
                        <a:rPr b="0" i="1" lang="de-DE" sz="1800" spc="-1" strike="noStrike">
                          <a:solidFill>
                            <a:srgbClr val="000000"/>
                          </a:solidFill>
                          <a:uFill>
                            <a:solidFill>
                              <a:srgbClr val="ffffff"/>
                            </a:solidFill>
                          </a:uFill>
                          <a:latin typeface="Calibri"/>
                        </a:rPr>
                        <a:t>policies</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processes</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procedures</a:t>
                      </a:r>
                      <a:r>
                        <a:rPr b="0" lang="de-DE" sz="1800" spc="-1" strike="noStrike">
                          <a:solidFill>
                            <a:srgbClr val="000000"/>
                          </a:solidFill>
                          <a:uFill>
                            <a:solidFill>
                              <a:srgbClr val="ffffff"/>
                            </a:solidFill>
                          </a:uFill>
                          <a:latin typeface="Calibri"/>
                        </a:rPr>
                        <a:t> and related resources and capabilities aiming at effectively performing management tasks in a given context and for a given subject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A management system is generally intangible. It is based on the idea of a systematic, structured and process-oriented way of managing.</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management system (SMS)</a:t>
            </a:r>
            <a:endParaRPr b="0" lang="en-US" sz="1800" spc="-1" strike="noStrike">
              <a:solidFill>
                <a:srgbClr val="000000"/>
              </a:solidFill>
              <a:uFill>
                <a:solidFill>
                  <a:srgbClr val="ffffff"/>
                </a:solidFill>
              </a:uFill>
              <a:latin typeface="Calibri"/>
            </a:endParaRPr>
          </a:p>
        </p:txBody>
      </p:sp>
      <p:sp>
        <p:nvSpPr>
          <p:cNvPr id="193"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Key elements in an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Policies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Processes</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Inputs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Activities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Outputs</a:t>
            </a:r>
            <a:endParaRPr b="0" lang="en-US" sz="1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Roles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Procedures</a:t>
            </a:r>
            <a:endParaRPr b="0" lang="en-US" sz="2000" spc="-1" strike="noStrike">
              <a:solidFill>
                <a:srgbClr val="000000"/>
              </a:solidFill>
              <a:uFill>
                <a:solidFill>
                  <a:srgbClr val="ffffff"/>
                </a:solidFill>
              </a:uFill>
              <a:latin typeface="Calibri"/>
            </a:endParaRPr>
          </a:p>
        </p:txBody>
      </p:sp>
      <p:sp>
        <p:nvSpPr>
          <p:cNvPr id="194" name="TextShape 3"/>
          <p:cNvSpPr txBox="1"/>
          <p:nvPr/>
        </p:nvSpPr>
        <p:spPr>
          <a:xfrm>
            <a:off x="6553080" y="6430680"/>
            <a:ext cx="2133360" cy="364680"/>
          </a:xfrm>
          <a:prstGeom prst="rect">
            <a:avLst/>
          </a:prstGeom>
          <a:noFill/>
          <a:ln>
            <a:noFill/>
          </a:ln>
        </p:spPr>
        <p:txBody>
          <a:bodyPr anchor="ctr"/>
          <a:p>
            <a:pPr algn="r">
              <a:lnSpc>
                <a:spcPct val="100000"/>
              </a:lnSpc>
            </a:pPr>
            <a:fld id="{A7C88458-78AF-42EB-AA67-AD46979BC92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5"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management system (SMS):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Overall </a:t>
                      </a:r>
                      <a:r>
                        <a:rPr b="0" i="1" lang="de-DE" sz="1800" spc="-1" strike="noStrike">
                          <a:solidFill>
                            <a:srgbClr val="000000"/>
                          </a:solidFill>
                          <a:uFill>
                            <a:solidFill>
                              <a:srgbClr val="ffffff"/>
                            </a:solidFill>
                          </a:uFill>
                          <a:latin typeface="Calibri"/>
                        </a:rPr>
                        <a:t>management system </a:t>
                      </a:r>
                      <a:r>
                        <a:rPr b="0" lang="de-DE" sz="1800" spc="-1" strike="noStrike">
                          <a:solidFill>
                            <a:srgbClr val="000000"/>
                          </a:solidFill>
                          <a:uFill>
                            <a:solidFill>
                              <a:srgbClr val="ffffff"/>
                            </a:solidFill>
                          </a:uFill>
                          <a:latin typeface="Calibri"/>
                        </a:rPr>
                        <a:t>that controls and supports </a:t>
                      </a:r>
                      <a:r>
                        <a:rPr b="0" i="1" lang="de-DE" sz="1800" spc="-1" strike="noStrike">
                          <a:solidFill>
                            <a:srgbClr val="000000"/>
                          </a:solidFill>
                          <a:uFill>
                            <a:solidFill>
                              <a:srgbClr val="ffffff"/>
                            </a:solidFill>
                          </a:uFill>
                          <a:latin typeface="Calibri"/>
                        </a:rPr>
                        <a:t>(IT) service management </a:t>
                      </a:r>
                      <a:r>
                        <a:rPr b="0" lang="de-DE" sz="1800" spc="-1" strike="noStrike">
                          <a:solidFill>
                            <a:srgbClr val="000000"/>
                          </a:solidFill>
                          <a:uFill>
                            <a:solidFill>
                              <a:srgbClr val="ffffff"/>
                            </a:solidFill>
                          </a:uFill>
                          <a:latin typeface="Calibri"/>
                        </a:rPr>
                        <a:t>within an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management system (SMS)</a:t>
            </a:r>
            <a:endParaRPr b="0" lang="en-US" sz="1800" spc="-1" strike="noStrike">
              <a:solidFill>
                <a:srgbClr val="000000"/>
              </a:solidFill>
              <a:uFill>
                <a:solidFill>
                  <a:srgbClr val="ffffff"/>
                </a:solidFill>
              </a:uFill>
              <a:latin typeface="Calibri"/>
            </a:endParaRPr>
          </a:p>
        </p:txBody>
      </p:sp>
      <p:sp>
        <p:nvSpPr>
          <p:cNvPr id="197" name="TextShape 2"/>
          <p:cNvSpPr txBox="1"/>
          <p:nvPr/>
        </p:nvSpPr>
        <p:spPr>
          <a:xfrm>
            <a:off x="6553080" y="6430680"/>
            <a:ext cx="2133360" cy="364680"/>
          </a:xfrm>
          <a:prstGeom prst="rect">
            <a:avLst/>
          </a:prstGeom>
          <a:noFill/>
          <a:ln>
            <a:noFill/>
          </a:ln>
        </p:spPr>
        <p:txBody>
          <a:bodyPr anchor="ctr"/>
          <a:p>
            <a:pPr algn="r">
              <a:lnSpc>
                <a:spcPct val="100000"/>
              </a:lnSpc>
            </a:pPr>
            <a:fld id="{5A05326B-A6DA-4DAB-B611-717BF0C060B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98" name="CustomShape 3"/>
          <p:cNvSpPr/>
          <p:nvPr/>
        </p:nvSpPr>
        <p:spPr>
          <a:xfrm>
            <a:off x="3867120" y="524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199" name="CustomShape 4"/>
          <p:cNvSpPr/>
          <p:nvPr/>
        </p:nvSpPr>
        <p:spPr>
          <a:xfrm>
            <a:off x="31431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0" name="CustomShape 5"/>
          <p:cNvSpPr/>
          <p:nvPr/>
        </p:nvSpPr>
        <p:spPr>
          <a:xfrm>
            <a:off x="38577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1" name="CustomShape 6"/>
          <p:cNvSpPr/>
          <p:nvPr/>
        </p:nvSpPr>
        <p:spPr>
          <a:xfrm>
            <a:off x="457200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2" name="CustomShape 7"/>
          <p:cNvSpPr/>
          <p:nvPr/>
        </p:nvSpPr>
        <p:spPr>
          <a:xfrm>
            <a:off x="528624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3" name="CustomShape 8"/>
          <p:cNvSpPr/>
          <p:nvPr/>
        </p:nvSpPr>
        <p:spPr>
          <a:xfrm>
            <a:off x="4143240" y="173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Policy</a:t>
            </a:r>
            <a:endParaRPr b="0" lang="de-DE" sz="1800" spc="-1" strike="noStrike">
              <a:solidFill>
                <a:srgbClr val="000000"/>
              </a:solidFill>
              <a:uFill>
                <a:solidFill>
                  <a:srgbClr val="ffffff"/>
                </a:solidFill>
              </a:uFill>
              <a:latin typeface="Arial"/>
            </a:endParaRPr>
          </a:p>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1.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2.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3.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4. Abc def ghijk.</a:t>
            </a:r>
            <a:endParaRPr b="0" lang="de-DE" sz="1800" spc="-1" strike="noStrike">
              <a:solidFill>
                <a:srgbClr val="000000"/>
              </a:solidFill>
              <a:uFill>
                <a:solidFill>
                  <a:srgbClr val="ffffff"/>
                </a:solidFill>
              </a:uFill>
              <a:latin typeface="Arial"/>
            </a:endParaRPr>
          </a:p>
        </p:txBody>
      </p:sp>
      <p:sp>
        <p:nvSpPr>
          <p:cNvPr id="204" name="CustomShape 9"/>
          <p:cNvSpPr/>
          <p:nvPr/>
        </p:nvSpPr>
        <p:spPr>
          <a:xfrm>
            <a:off x="3786120" y="5166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205" name="CustomShape 10"/>
          <p:cNvSpPr/>
          <p:nvPr/>
        </p:nvSpPr>
        <p:spPr>
          <a:xfrm>
            <a:off x="3714840" y="509508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Proce-</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Arial"/>
              </a:rPr>
              <a:t>dures</a:t>
            </a:r>
            <a:endParaRPr b="0" lang="de-DE" sz="1800" spc="-1" strike="noStrike">
              <a:solidFill>
                <a:srgbClr val="000000"/>
              </a:solidFill>
              <a:uFill>
                <a:solidFill>
                  <a:srgbClr val="ffffff"/>
                </a:solidFill>
              </a:uFill>
              <a:latin typeface="Arial"/>
            </a:endParaRPr>
          </a:p>
        </p:txBody>
      </p:sp>
      <p:sp>
        <p:nvSpPr>
          <p:cNvPr id="206" name="CustomShape 11"/>
          <p:cNvSpPr/>
          <p:nvPr/>
        </p:nvSpPr>
        <p:spPr>
          <a:xfrm>
            <a:off x="646560" y="3501000"/>
            <a:ext cx="9338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1400" spc="-1" strike="noStrike">
                <a:solidFill>
                  <a:srgbClr val="000000"/>
                </a:solidFill>
                <a:uFill>
                  <a:solidFill>
                    <a:srgbClr val="ffffff"/>
                  </a:solidFill>
                </a:uFill>
                <a:latin typeface="Arial"/>
              </a:rPr>
              <a:t>Process:</a:t>
            </a:r>
            <a:endParaRPr b="0" lang="de-DE" sz="1800" spc="-1" strike="noStrike">
              <a:solidFill>
                <a:srgbClr val="000000"/>
              </a:solidFill>
              <a:uFill>
                <a:solidFill>
                  <a:srgbClr val="ffffff"/>
                </a:solidFill>
              </a:uFill>
              <a:latin typeface="Arial"/>
            </a:endParaRPr>
          </a:p>
        </p:txBody>
      </p:sp>
      <p:sp>
        <p:nvSpPr>
          <p:cNvPr id="207" name="CustomShape 12"/>
          <p:cNvSpPr/>
          <p:nvPr/>
        </p:nvSpPr>
        <p:spPr>
          <a:xfrm>
            <a:off x="2143080" y="345204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Inputs</a:t>
            </a:r>
            <a:endParaRPr b="0" lang="de-DE" sz="1800" spc="-1" strike="noStrike">
              <a:solidFill>
                <a:srgbClr val="000000"/>
              </a:solidFill>
              <a:uFill>
                <a:solidFill>
                  <a:srgbClr val="ffffff"/>
                </a:solidFill>
              </a:uFill>
              <a:latin typeface="Arial"/>
            </a:endParaRPr>
          </a:p>
        </p:txBody>
      </p:sp>
      <p:sp>
        <p:nvSpPr>
          <p:cNvPr id="208" name="CustomShape 13"/>
          <p:cNvSpPr/>
          <p:nvPr/>
        </p:nvSpPr>
        <p:spPr>
          <a:xfrm>
            <a:off x="6572160" y="416628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Outputs</a:t>
            </a:r>
            <a:endParaRPr b="0" lang="de-DE" sz="1800" spc="-1" strike="noStrike">
              <a:solidFill>
                <a:srgbClr val="000000"/>
              </a:solidFill>
              <a:uFill>
                <a:solidFill>
                  <a:srgbClr val="ffffff"/>
                </a:solidFill>
              </a:uFill>
              <a:latin typeface="Arial"/>
            </a:endParaRPr>
          </a:p>
        </p:txBody>
      </p:sp>
      <p:sp>
        <p:nvSpPr>
          <p:cNvPr id="209" name="CustomShape 14"/>
          <p:cNvSpPr/>
          <p:nvPr/>
        </p:nvSpPr>
        <p:spPr>
          <a:xfrm flipH="1" rot="16200000">
            <a:off x="2824920" y="3527640"/>
            <a:ext cx="313920" cy="96336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0" name="CustomShape 15"/>
          <p:cNvSpPr/>
          <p:nvPr/>
        </p:nvSpPr>
        <p:spPr>
          <a:xfrm>
            <a:off x="6143760" y="4380480"/>
            <a:ext cx="428400" cy="108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1" name="Line 16"/>
          <p:cNvSpPr/>
          <p:nvPr/>
        </p:nvSpPr>
        <p:spPr>
          <a:xfrm flipH="1">
            <a:off x="4178160" y="4594680"/>
            <a:ext cx="1440" cy="500040"/>
          </a:xfrm>
          <a:prstGeom prst="line">
            <a:avLst/>
          </a:prstGeom>
          <a:ln w="28440">
            <a:solidFill>
              <a:schemeClr val="tx1"/>
            </a:solidFill>
            <a:round/>
          </a:ln>
        </p:spPr>
        <p:style>
          <a:lnRef idx="0"/>
          <a:fillRef idx="0"/>
          <a:effectRef idx="0"/>
          <a:fontRef idx="minor"/>
        </p:style>
      </p:sp>
      <p:sp>
        <p:nvSpPr>
          <p:cNvPr id="212" name="CustomShape 17"/>
          <p:cNvSpPr/>
          <p:nvPr/>
        </p:nvSpPr>
        <p:spPr>
          <a:xfrm rot="5400000">
            <a:off x="4482360" y="1790640"/>
            <a:ext cx="285480" cy="2607840"/>
          </a:xfrm>
          <a:prstGeom prst="rightBrace">
            <a:avLst>
              <a:gd name="adj1" fmla="val 39596"/>
              <a:gd name="adj2" fmla="val 50000"/>
            </a:avLst>
          </a:prstGeom>
          <a:noFill/>
          <a:ln w="28440">
            <a:solidFill>
              <a:schemeClr val="tx1"/>
            </a:solidFill>
            <a:round/>
          </a:ln>
        </p:spPr>
        <p:style>
          <a:lnRef idx="0"/>
          <a:fillRef idx="0"/>
          <a:effectRef idx="0"/>
          <a:fontRef idx="minor"/>
        </p:style>
      </p:sp>
      <p:sp>
        <p:nvSpPr>
          <p:cNvPr id="213" name="Line 18"/>
          <p:cNvSpPr/>
          <p:nvPr/>
        </p:nvSpPr>
        <p:spPr>
          <a:xfrm>
            <a:off x="714240" y="3166200"/>
            <a:ext cx="7715160" cy="1440"/>
          </a:xfrm>
          <a:prstGeom prst="line">
            <a:avLst/>
          </a:prstGeom>
          <a:ln cap="rnd" w="9360">
            <a:solidFill>
              <a:schemeClr val="tx1"/>
            </a:solidFill>
            <a:custDash>
              <a:ds d="1000000" sp="400000"/>
            </a:custDash>
            <a:round/>
          </a:ln>
        </p:spPr>
        <p:style>
          <a:lnRef idx="0"/>
          <a:fillRef idx="0"/>
          <a:effectRef idx="0"/>
          <a:fontRef idx="minor"/>
        </p:style>
      </p:sp>
      <p:sp>
        <p:nvSpPr>
          <p:cNvPr id="214" name="CustomShape 19"/>
          <p:cNvSpPr/>
          <p:nvPr/>
        </p:nvSpPr>
        <p:spPr>
          <a:xfrm>
            <a:off x="6357960" y="1666080"/>
            <a:ext cx="214272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Governance level</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Top management</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owners</a:t>
            </a:r>
            <a:endParaRPr b="0" lang="de-DE" sz="1800" spc="-1" strike="noStrike">
              <a:solidFill>
                <a:srgbClr val="000000"/>
              </a:solidFill>
              <a:uFill>
                <a:solidFill>
                  <a:srgbClr val="ffffff"/>
                </a:solidFill>
              </a:uFill>
              <a:latin typeface="Arial"/>
            </a:endParaRPr>
          </a:p>
        </p:txBody>
      </p:sp>
      <p:sp>
        <p:nvSpPr>
          <p:cNvPr id="215" name="Line 20"/>
          <p:cNvSpPr/>
          <p:nvPr/>
        </p:nvSpPr>
        <p:spPr>
          <a:xfrm>
            <a:off x="4929120" y="4809240"/>
            <a:ext cx="3500280" cy="1440"/>
          </a:xfrm>
          <a:prstGeom prst="line">
            <a:avLst/>
          </a:prstGeom>
          <a:ln cap="rnd" w="9360">
            <a:solidFill>
              <a:schemeClr val="tx1"/>
            </a:solidFill>
            <a:custDash>
              <a:ds d="1000000" sp="400000"/>
            </a:custDash>
            <a:round/>
          </a:ln>
        </p:spPr>
        <p:style>
          <a:lnRef idx="0"/>
          <a:fillRef idx="0"/>
          <a:effectRef idx="0"/>
          <a:fontRef idx="minor"/>
        </p:style>
      </p:sp>
      <p:sp>
        <p:nvSpPr>
          <p:cNvPr id="216" name="CustomShape 21"/>
          <p:cNvSpPr/>
          <p:nvPr/>
        </p:nvSpPr>
        <p:spPr>
          <a:xfrm>
            <a:off x="6357960" y="3193200"/>
            <a:ext cx="214272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Control level</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managers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Process teams</a:t>
            </a:r>
            <a:endParaRPr b="0" lang="de-DE" sz="1800" spc="-1" strike="noStrike">
              <a:solidFill>
                <a:srgbClr val="000000"/>
              </a:solidFill>
              <a:uFill>
                <a:solidFill>
                  <a:srgbClr val="ffffff"/>
                </a:solidFill>
              </a:uFill>
              <a:latin typeface="Arial"/>
            </a:endParaRPr>
          </a:p>
        </p:txBody>
      </p:sp>
      <p:sp>
        <p:nvSpPr>
          <p:cNvPr id="217" name="CustomShape 22"/>
          <p:cNvSpPr/>
          <p:nvPr/>
        </p:nvSpPr>
        <p:spPr>
          <a:xfrm>
            <a:off x="5857920" y="4836240"/>
            <a:ext cx="2642760" cy="109476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Operational level </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Departments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Functions</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Persons </a:t>
            </a:r>
            <a:endParaRPr b="0" lang="de-DE" sz="1800" spc="-1" strike="noStrike">
              <a:solidFill>
                <a:srgbClr val="000000"/>
              </a:solidFill>
              <a:uFill>
                <a:solidFill>
                  <a:srgbClr val="ffffff"/>
                </a:solidFill>
              </a:uFill>
              <a:latin typeface="Arial"/>
            </a:endParaRPr>
          </a:p>
        </p:txBody>
      </p:sp>
      <p:pic>
        <p:nvPicPr>
          <p:cNvPr id="218" name="Picture 112" descr=""/>
          <p:cNvPicPr/>
          <p:nvPr/>
        </p:nvPicPr>
        <p:blipFill>
          <a:blip r:embed="rId1"/>
          <a:stretch/>
        </p:blipFill>
        <p:spPr>
          <a:xfrm>
            <a:off x="4357800" y="4178880"/>
            <a:ext cx="215640" cy="306000"/>
          </a:xfrm>
          <a:prstGeom prst="rect">
            <a:avLst/>
          </a:prstGeom>
          <a:ln w="9360">
            <a:noFill/>
          </a:ln>
        </p:spPr>
      </p:pic>
      <p:pic>
        <p:nvPicPr>
          <p:cNvPr id="219" name="Picture 109" descr=""/>
          <p:cNvPicPr/>
          <p:nvPr/>
        </p:nvPicPr>
        <p:blipFill>
          <a:blip r:embed="rId2"/>
          <a:stretch/>
        </p:blipFill>
        <p:spPr>
          <a:xfrm>
            <a:off x="3627360" y="4193280"/>
            <a:ext cx="202680" cy="282240"/>
          </a:xfrm>
          <a:prstGeom prst="rect">
            <a:avLst/>
          </a:prstGeom>
          <a:ln w="9360">
            <a:noFill/>
          </a:ln>
        </p:spPr>
      </p:pic>
      <p:pic>
        <p:nvPicPr>
          <p:cNvPr id="220" name="Picture 109" descr=""/>
          <p:cNvPicPr/>
          <p:nvPr/>
        </p:nvPicPr>
        <p:blipFill>
          <a:blip r:embed="rId3"/>
          <a:stretch/>
        </p:blipFill>
        <p:spPr>
          <a:xfrm>
            <a:off x="5083200" y="4193280"/>
            <a:ext cx="202680" cy="282240"/>
          </a:xfrm>
          <a:prstGeom prst="rect">
            <a:avLst/>
          </a:prstGeom>
          <a:ln w="9360">
            <a:noFill/>
          </a:ln>
        </p:spPr>
      </p:pic>
      <p:pic>
        <p:nvPicPr>
          <p:cNvPr id="221" name="Picture 112" descr=""/>
          <p:cNvPicPr/>
          <p:nvPr/>
        </p:nvPicPr>
        <p:blipFill>
          <a:blip r:embed="rId4"/>
          <a:stretch/>
        </p:blipFill>
        <p:spPr>
          <a:xfrm>
            <a:off x="5799240" y="4193280"/>
            <a:ext cx="217080" cy="306000"/>
          </a:xfrm>
          <a:prstGeom prst="rect">
            <a:avLst/>
          </a:prstGeom>
          <a:ln w="9360">
            <a:noFill/>
          </a:ln>
        </p:spPr>
      </p:pic>
      <p:pic>
        <p:nvPicPr>
          <p:cNvPr id="222" name="Picture 112" descr=""/>
          <p:cNvPicPr/>
          <p:nvPr/>
        </p:nvPicPr>
        <p:blipFill>
          <a:blip r:embed="rId5"/>
          <a:stretch/>
        </p:blipFill>
        <p:spPr>
          <a:xfrm>
            <a:off x="3000240" y="5388840"/>
            <a:ext cx="499680" cy="705960"/>
          </a:xfrm>
          <a:prstGeom prst="rect">
            <a:avLst/>
          </a:prstGeom>
          <a:ln w="9360">
            <a:noFill/>
          </a:ln>
        </p:spPr>
      </p:pic>
      <p:sp>
        <p:nvSpPr>
          <p:cNvPr id="223" name="CustomShape 23"/>
          <p:cNvSpPr/>
          <p:nvPr/>
        </p:nvSpPr>
        <p:spPr>
          <a:xfrm>
            <a:off x="3645360" y="3858480"/>
            <a:ext cx="167292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Activities and roles</a:t>
            </a:r>
            <a:endParaRPr b="0" lang="de-DE" sz="1800" spc="-1" strike="noStrike">
              <a:solidFill>
                <a:srgbClr val="000000"/>
              </a:solidFill>
              <a:uFill>
                <a:solidFill>
                  <a:srgbClr val="ffffff"/>
                </a:solidFill>
              </a:uFill>
              <a:latin typeface="Arial"/>
            </a:endParaRPr>
          </a:p>
        </p:txBody>
      </p:sp>
      <p:sp>
        <p:nvSpPr>
          <p:cNvPr id="224" name="CustomShape 24"/>
          <p:cNvSpPr/>
          <p:nvPr/>
        </p:nvSpPr>
        <p:spPr>
          <a:xfrm>
            <a:off x="2071800" y="2142360"/>
            <a:ext cx="1999800" cy="729720"/>
          </a:xfrm>
          <a:prstGeom prst="rect">
            <a:avLst/>
          </a:prstGeom>
          <a:noFill/>
          <a:ln w="9360">
            <a:noFill/>
          </a:ln>
        </p:spPr>
        <p:style>
          <a:lnRef idx="0"/>
          <a:fillRef idx="0"/>
          <a:effectRef idx="0"/>
          <a:fontRef idx="minor"/>
        </p:style>
        <p:txBody>
          <a:bodyPr lIns="90000" rIns="90000" tIns="45000" bIns="45000"/>
          <a:p>
            <a:pPr algn="r">
              <a:lnSpc>
                <a:spcPct val="100000"/>
              </a:lnSpc>
            </a:pPr>
            <a:r>
              <a:rPr b="0" lang="de-DE" sz="1400" spc="-1" strike="noStrike">
                <a:solidFill>
                  <a:srgbClr val="0060a9"/>
                </a:solidFill>
                <a:uFill>
                  <a:solidFill>
                    <a:srgbClr val="ffffff"/>
                  </a:solidFill>
                </a:uFill>
                <a:latin typeface="Arial"/>
              </a:rPr>
              <a:t>e.g. Incident handling policy, change policy, security policy</a:t>
            </a:r>
            <a:endParaRPr b="0" lang="de-DE" sz="1800" spc="-1" strike="noStrike">
              <a:solidFill>
                <a:srgbClr val="000000"/>
              </a:solidFill>
              <a:uFill>
                <a:solidFill>
                  <a:srgbClr val="ffffff"/>
                </a:solidFill>
              </a:uFill>
              <a:latin typeface="Arial"/>
            </a:endParaRPr>
          </a:p>
        </p:txBody>
      </p:sp>
      <p:sp>
        <p:nvSpPr>
          <p:cNvPr id="225" name="CustomShape 25"/>
          <p:cNvSpPr/>
          <p:nvPr/>
        </p:nvSpPr>
        <p:spPr>
          <a:xfrm>
            <a:off x="571680" y="4023360"/>
            <a:ext cx="264276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e.g. incident management, change management, security management, …</a:t>
            </a:r>
            <a:endParaRPr b="0" lang="de-DE" sz="1800" spc="-1" strike="noStrike">
              <a:solidFill>
                <a:srgbClr val="000000"/>
              </a:solidFill>
              <a:uFill>
                <a:solidFill>
                  <a:srgbClr val="ffffff"/>
                </a:solidFill>
              </a:uFill>
              <a:latin typeface="Arial"/>
            </a:endParaRPr>
          </a:p>
        </p:txBody>
      </p:sp>
      <p:sp>
        <p:nvSpPr>
          <p:cNvPr id="226" name="CustomShape 26"/>
          <p:cNvSpPr/>
          <p:nvPr/>
        </p:nvSpPr>
        <p:spPr>
          <a:xfrm>
            <a:off x="5000760" y="5642640"/>
            <a:ext cx="252360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e.g. procedures for classifying and prioritizing incidents</a:t>
            </a:r>
            <a:endParaRPr b="0" lang="de-DE" sz="1800" spc="-1" strike="noStrike">
              <a:solidFill>
                <a:srgbClr val="000000"/>
              </a:solidFill>
              <a:uFill>
                <a:solidFill>
                  <a:srgbClr val="ffffff"/>
                </a:solidFill>
              </a:uFill>
              <a:latin typeface="Arial"/>
            </a:endParaRPr>
          </a:p>
        </p:txBody>
      </p:sp>
      <p:sp>
        <p:nvSpPr>
          <p:cNvPr id="227" name="CustomShape 27"/>
          <p:cNvSpPr/>
          <p:nvPr/>
        </p:nvSpPr>
        <p:spPr>
          <a:xfrm>
            <a:off x="1410840" y="5358600"/>
            <a:ext cx="15512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Person (in a role)</a:t>
            </a:r>
            <a:endParaRPr b="0" lang="de-DE" sz="1800" spc="-1" strike="noStrike">
              <a:solidFill>
                <a:srgbClr val="000000"/>
              </a:solidFill>
              <a:uFill>
                <a:solidFill>
                  <a:srgbClr val="ffffff"/>
                </a:solidFill>
              </a:uFill>
              <a:latin typeface="Arial"/>
            </a:endParaRPr>
          </a:p>
        </p:txBody>
      </p:sp>
      <p:sp>
        <p:nvSpPr>
          <p:cNvPr id="228" name="Line 28"/>
          <p:cNvSpPr/>
          <p:nvPr/>
        </p:nvSpPr>
        <p:spPr>
          <a:xfrm flipH="1">
            <a:off x="4927320" y="4809240"/>
            <a:ext cx="1800" cy="1144440"/>
          </a:xfrm>
          <a:prstGeom prst="line">
            <a:avLst/>
          </a:prstGeom>
          <a:ln cap="rnd" w="9360">
            <a:solidFill>
              <a:schemeClr val="tx1"/>
            </a:solidFill>
            <a:custDash>
              <a:ds d="1000000" sp="400000"/>
            </a:custDash>
            <a:round/>
          </a:ln>
        </p:spPr>
        <p:style>
          <a:lnRef idx="0"/>
          <a:fillRef idx="0"/>
          <a:effectRef idx="0"/>
          <a:fontRef idx="minor"/>
        </p:style>
      </p:sp>
      <p:sp>
        <p:nvSpPr>
          <p:cNvPr id="229" name="Line 29"/>
          <p:cNvSpPr/>
          <p:nvPr/>
        </p:nvSpPr>
        <p:spPr>
          <a:xfrm>
            <a:off x="714240" y="4809240"/>
            <a:ext cx="2857320" cy="1440"/>
          </a:xfrm>
          <a:prstGeom prst="line">
            <a:avLst/>
          </a:prstGeom>
          <a:ln cap="rnd" w="9360">
            <a:solidFill>
              <a:schemeClr val="tx1"/>
            </a:solidFill>
            <a:custDash>
              <a:ds d="1000000" sp="400000"/>
            </a:custDash>
            <a:round/>
          </a:ln>
        </p:spPr>
        <p:style>
          <a:lnRef idx="0"/>
          <a:fillRef idx="0"/>
          <a:effectRef idx="0"/>
          <a:fontRef idx="minor"/>
        </p:style>
      </p:sp>
      <p:sp>
        <p:nvSpPr>
          <p:cNvPr id="230" name="Line 30"/>
          <p:cNvSpPr/>
          <p:nvPr/>
        </p:nvSpPr>
        <p:spPr>
          <a:xfrm flipH="1">
            <a:off x="3570120" y="4809240"/>
            <a:ext cx="1440" cy="1143000"/>
          </a:xfrm>
          <a:prstGeom prst="line">
            <a:avLst/>
          </a:prstGeom>
          <a:ln cap="rnd" w="9360">
            <a:solidFill>
              <a:schemeClr val="tx1"/>
            </a:solidFill>
            <a:custDash>
              <a:ds d="1000000" sp="400000"/>
            </a:custDash>
            <a:round/>
          </a:ln>
        </p:spPr>
        <p:style>
          <a:lnRef idx="0"/>
          <a:fillRef idx="0"/>
          <a:effectRef idx="0"/>
          <a:fontRef idx="minor"/>
        </p:style>
      </p:sp>
      <p:sp>
        <p:nvSpPr>
          <p:cNvPr id="231" name="Line 31"/>
          <p:cNvSpPr/>
          <p:nvPr/>
        </p:nvSpPr>
        <p:spPr>
          <a:xfrm>
            <a:off x="3571560" y="5952240"/>
            <a:ext cx="1357560" cy="1440"/>
          </a:xfrm>
          <a:prstGeom prst="line">
            <a:avLst/>
          </a:prstGeom>
          <a:ln cap="rnd" w="9360">
            <a:solidFill>
              <a:schemeClr val="tx1"/>
            </a:solidFill>
            <a:custDash>
              <a:ds d="1000000" sp="400000"/>
            </a:custDash>
            <a:round/>
          </a:ln>
        </p:spPr>
        <p:style>
          <a:lnRef idx="0"/>
          <a:fillRef idx="0"/>
          <a:effectRef idx="0"/>
          <a:fontRef idx="minor"/>
        </p:style>
      </p:sp>
      <p:sp>
        <p:nvSpPr>
          <p:cNvPr id="232" name="CustomShape 32"/>
          <p:cNvSpPr/>
          <p:nvPr/>
        </p:nvSpPr>
        <p:spPr>
          <a:xfrm>
            <a:off x="2714760" y="6072840"/>
            <a:ext cx="1071360" cy="30348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60a9"/>
                </a:solidFill>
                <a:uFill>
                  <a:solidFill>
                    <a:srgbClr val="ffffff"/>
                  </a:solidFill>
                </a:uFill>
                <a:latin typeface="Arial"/>
              </a:rPr>
              <a:t>applies</a:t>
            </a:r>
            <a:endParaRPr b="0" lang="de-DE" sz="18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Policies and processes</a:t>
            </a:r>
            <a:endParaRPr b="0" lang="en-US" sz="1800" spc="-1" strike="noStrike">
              <a:solidFill>
                <a:srgbClr val="000000"/>
              </a:solidFill>
              <a:uFill>
                <a:solidFill>
                  <a:srgbClr val="ffffff"/>
                </a:solidFill>
              </a:uFill>
              <a:latin typeface="Calibri"/>
            </a:endParaRPr>
          </a:p>
        </p:txBody>
      </p:sp>
      <p:sp>
        <p:nvSpPr>
          <p:cNvPr id="23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35" name="TextShape 3"/>
          <p:cNvSpPr txBox="1"/>
          <p:nvPr/>
        </p:nvSpPr>
        <p:spPr>
          <a:xfrm>
            <a:off x="6553080" y="6430680"/>
            <a:ext cx="2133360" cy="364680"/>
          </a:xfrm>
          <a:prstGeom prst="rect">
            <a:avLst/>
          </a:prstGeom>
          <a:noFill/>
          <a:ln>
            <a:noFill/>
          </a:ln>
        </p:spPr>
        <p:txBody>
          <a:bodyPr anchor="ctr"/>
          <a:p>
            <a:pPr algn="r">
              <a:lnSpc>
                <a:spcPct val="100000"/>
              </a:lnSpc>
            </a:pPr>
            <a:fld id="{A886C168-265A-4196-BB6D-5CC202CB566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36"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Policy: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Documented set of intentions, expectations, goals, rules and requirements, often formally expressed by </a:t>
                      </a:r>
                      <a:r>
                        <a:rPr b="0" i="1" lang="de-DE" sz="1800" spc="-1" strike="noStrike">
                          <a:solidFill>
                            <a:srgbClr val="000000"/>
                          </a:solidFill>
                          <a:uFill>
                            <a:solidFill>
                              <a:srgbClr val="ffffff"/>
                            </a:solidFill>
                          </a:uFill>
                          <a:latin typeface="Calibri"/>
                        </a:rPr>
                        <a:t>top management </a:t>
                      </a:r>
                      <a:r>
                        <a:rPr b="0" lang="de-DE" sz="1800" spc="-1" strike="noStrike">
                          <a:solidFill>
                            <a:srgbClr val="000000"/>
                          </a:solidFill>
                          <a:uFill>
                            <a:solidFill>
                              <a:srgbClr val="ffffff"/>
                            </a:solidFill>
                          </a:uFill>
                          <a:latin typeface="Calibri"/>
                        </a:rPr>
                        <a:t>representatives in an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Policies are then realised in processes, which are in turn made up of procedures that people carry out.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37" name="Table 5"/>
          <p:cNvGraphicFramePr/>
          <p:nvPr/>
        </p:nvGraphicFramePr>
        <p:xfrm>
          <a:off x="457200" y="41140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Structured set of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with clearly defined responsibilities, that bring about a specific objective or set of results from a set of defined inputs</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Generally, a process is a logical subdivision of a larger set of activities used to provide or manage 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Activities and procedures</a:t>
            </a:r>
            <a:endParaRPr b="0" lang="en-US" sz="1800" spc="-1" strike="noStrike">
              <a:solidFill>
                <a:srgbClr val="000000"/>
              </a:solidFill>
              <a:uFill>
                <a:solidFill>
                  <a:srgbClr val="ffffff"/>
                </a:solidFill>
              </a:uFill>
              <a:latin typeface="Calibri"/>
            </a:endParaRPr>
          </a:p>
        </p:txBody>
      </p:sp>
      <p:sp>
        <p:nvSpPr>
          <p:cNvPr id="23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40" name="TextShape 3"/>
          <p:cNvSpPr txBox="1"/>
          <p:nvPr/>
        </p:nvSpPr>
        <p:spPr>
          <a:xfrm>
            <a:off x="6553080" y="6430680"/>
            <a:ext cx="2133360" cy="364680"/>
          </a:xfrm>
          <a:prstGeom prst="rect">
            <a:avLst/>
          </a:prstGeom>
          <a:noFill/>
          <a:ln>
            <a:noFill/>
          </a:ln>
        </p:spPr>
        <p:txBody>
          <a:bodyPr anchor="ctr"/>
          <a:p>
            <a:pPr algn="r">
              <a:lnSpc>
                <a:spcPct val="100000"/>
              </a:lnSpc>
            </a:pPr>
            <a:fld id="{500AB2ED-B469-4BC5-B38B-440CC228DC2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1"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Activity: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Set of actions carried out within a </a:t>
                      </a:r>
                      <a:r>
                        <a:rPr b="0" i="1" lang="de-DE" sz="18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42" name="Table 5"/>
          <p:cNvGraphicFramePr/>
          <p:nvPr/>
        </p:nvGraphicFramePr>
        <p:xfrm>
          <a:off x="457200" y="293292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Procedure: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Specified set of steps or instructions to be carried out by an individual or team to perform one or more </a:t>
                      </a:r>
                      <a:r>
                        <a:rPr b="0" i="1" lang="de-DE" sz="1800" spc="-1" strike="noStrike">
                          <a:solidFill>
                            <a:srgbClr val="000000"/>
                          </a:solidFill>
                          <a:uFill>
                            <a:solidFill>
                              <a:srgbClr val="ffffff"/>
                            </a:solidFill>
                          </a:uFill>
                          <a:latin typeface="Calibri"/>
                        </a:rPr>
                        <a:t>activities</a:t>
                      </a:r>
                      <a:r>
                        <a:rPr b="0" lang="de-DE" sz="1800" spc="-1" strike="noStrike">
                          <a:solidFill>
                            <a:srgbClr val="000000"/>
                          </a:solidFill>
                          <a:uFill>
                            <a:solidFill>
                              <a:srgbClr val="ffffff"/>
                            </a:solidFill>
                          </a:uFill>
                          <a:latin typeface="Calibri"/>
                        </a:rPr>
                        <a:t> of a </a:t>
                      </a:r>
                      <a:r>
                        <a:rPr b="0" i="1" lang="de-DE" sz="1800" spc="-1" strike="noStrike">
                          <a:solidFill>
                            <a:srgbClr val="000000"/>
                          </a:solidFill>
                          <a:uFill>
                            <a:solidFill>
                              <a:srgbClr val="ffffff"/>
                            </a:solidFill>
                          </a:uFill>
                          <a:latin typeface="Calibri"/>
                        </a:rPr>
                        <a:t>process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a process?</a:t>
            </a:r>
            <a:endParaRPr b="0" lang="en-US" sz="1800" spc="-1" strike="noStrike">
              <a:solidFill>
                <a:srgbClr val="000000"/>
              </a:solidFill>
              <a:uFill>
                <a:solidFill>
                  <a:srgbClr val="ffffff"/>
                </a:solidFill>
              </a:uFill>
              <a:latin typeface="Calibri"/>
            </a:endParaRPr>
          </a:p>
        </p:txBody>
      </p:sp>
      <p:sp>
        <p:nvSpPr>
          <p:cNvPr id="24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How to define a process:</a:t>
            </a:r>
            <a:endParaRPr b="0" lang="en-US" sz="2800" spc="-1" strike="noStrike">
              <a:solidFill>
                <a:srgbClr val="000000"/>
              </a:solidFill>
              <a:uFill>
                <a:solidFill>
                  <a:srgbClr val="ffffff"/>
                </a:solidFill>
              </a:uFill>
              <a:latin typeface="Calibri"/>
            </a:endParaRPr>
          </a:p>
        </p:txBody>
      </p:sp>
      <p:sp>
        <p:nvSpPr>
          <p:cNvPr id="245" name="TextShape 3"/>
          <p:cNvSpPr txBox="1"/>
          <p:nvPr/>
        </p:nvSpPr>
        <p:spPr>
          <a:xfrm>
            <a:off x="6553080" y="6430680"/>
            <a:ext cx="2133360" cy="364680"/>
          </a:xfrm>
          <a:prstGeom prst="rect">
            <a:avLst/>
          </a:prstGeom>
          <a:noFill/>
          <a:ln>
            <a:noFill/>
          </a:ln>
        </p:spPr>
        <p:txBody>
          <a:bodyPr anchor="ctr"/>
          <a:p>
            <a:pPr algn="r">
              <a:lnSpc>
                <a:spcPct val="100000"/>
              </a:lnSpc>
            </a:pPr>
            <a:fld id="{3EE7A6B7-84BB-4A95-9E26-F874A4D82A6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6" name="Table 4"/>
          <p:cNvGraphicFramePr/>
          <p:nvPr/>
        </p:nvGraphicFramePr>
        <p:xfrm>
          <a:off x="457200" y="5211360"/>
          <a:ext cx="8229240" cy="951120"/>
        </p:xfrm>
        <a:graphic>
          <a:graphicData uri="http://schemas.openxmlformats.org/drawingml/2006/table">
            <a:tbl>
              <a:tblPr/>
              <a:tblGrid>
                <a:gridCol w="8229600"/>
              </a:tblGrid>
              <a:tr h="1900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61040">
                <a:tc>
                  <a:txBody>
                    <a:bodyPr lIns="68400" rIns="68400" tIns="0" bIns="0"/>
                    <a:p>
                      <a:pPr>
                        <a:lnSpc>
                          <a:spcPct val="100000"/>
                        </a:lnSpc>
                      </a:pPr>
                      <a:r>
                        <a:rPr b="0" lang="de-DE" sz="2000" spc="-1" strike="noStrike">
                          <a:solidFill>
                            <a:srgbClr val="000000"/>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Set of responsibilities collected into a logical unit that can be assigned to an individual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247" name="CustomShape 5"/>
          <p:cNvSpPr/>
          <p:nvPr/>
        </p:nvSpPr>
        <p:spPr>
          <a:xfrm rot="10800000">
            <a:off x="7444080" y="282096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Goal(s), objectives</a:t>
            </a:r>
            <a:endParaRPr b="0" lang="de-DE" sz="1800" spc="-1" strike="noStrike">
              <a:solidFill>
                <a:srgbClr val="000000"/>
              </a:solidFill>
              <a:uFill>
                <a:solidFill>
                  <a:srgbClr val="ffffff"/>
                </a:solidFill>
              </a:uFill>
              <a:latin typeface="Arial"/>
            </a:endParaRPr>
          </a:p>
        </p:txBody>
      </p:sp>
      <p:sp>
        <p:nvSpPr>
          <p:cNvPr id="248" name="CustomShape 6"/>
          <p:cNvSpPr/>
          <p:nvPr/>
        </p:nvSpPr>
        <p:spPr>
          <a:xfrm>
            <a:off x="1699920" y="2277360"/>
            <a:ext cx="543240" cy="543240"/>
          </a:xfrm>
          <a:prstGeom prst="ellipse">
            <a:avLst/>
          </a:prstGeom>
          <a:blipFill>
            <a:blip r:embed="rId1"/>
            <a:stretch>
              <a:fillRect/>
            </a:stretch>
          </a:blipFill>
          <a:ln>
            <a:solidFill>
              <a:schemeClr val="lt1">
                <a:hueOff val="0"/>
                <a:satOff val="0"/>
                <a:lumOff val="0"/>
                <a:alphaOff val="0"/>
              </a:schemeClr>
            </a:solidFill>
            <a:round/>
          </a:ln>
        </p:spPr>
        <p:style>
          <a:lnRef idx="2"/>
          <a:fillRef idx="0"/>
          <a:effectRef idx="0"/>
          <a:fontRef idx="minor"/>
        </p:style>
      </p:sp>
      <p:sp>
        <p:nvSpPr>
          <p:cNvPr id="249" name="CustomShape 7"/>
          <p:cNvSpPr/>
          <p:nvPr/>
        </p:nvSpPr>
        <p:spPr>
          <a:xfrm rot="10800000">
            <a:off x="7444080" y="3500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Clearly defined inputs, triggers and outputs</a:t>
            </a:r>
            <a:endParaRPr b="0" lang="de-DE" sz="1800" spc="-1" strike="noStrike">
              <a:solidFill>
                <a:srgbClr val="000000"/>
              </a:solidFill>
              <a:uFill>
                <a:solidFill>
                  <a:srgbClr val="ffffff"/>
                </a:solidFill>
              </a:uFill>
              <a:latin typeface="Arial"/>
            </a:endParaRPr>
          </a:p>
        </p:txBody>
      </p:sp>
      <p:sp>
        <p:nvSpPr>
          <p:cNvPr id="250" name="CustomShape 8"/>
          <p:cNvSpPr/>
          <p:nvPr/>
        </p:nvSpPr>
        <p:spPr>
          <a:xfrm>
            <a:off x="1699920" y="2957040"/>
            <a:ext cx="543240" cy="543240"/>
          </a:xfrm>
          <a:prstGeom prst="ellipse">
            <a:avLst/>
          </a:prstGeom>
          <a:blipFill>
            <a:blip r:embed="rId2"/>
            <a:stretch>
              <a:fillRect/>
            </a:stretch>
          </a:blipFill>
          <a:ln>
            <a:solidFill>
              <a:schemeClr val="lt1">
                <a:hueOff val="0"/>
                <a:satOff val="0"/>
                <a:lumOff val="0"/>
                <a:alphaOff val="0"/>
              </a:schemeClr>
            </a:solidFill>
            <a:round/>
          </a:ln>
        </p:spPr>
        <p:style>
          <a:lnRef idx="2"/>
          <a:fillRef idx="0"/>
          <a:effectRef idx="0"/>
          <a:fontRef idx="minor"/>
        </p:style>
      </p:sp>
      <p:sp>
        <p:nvSpPr>
          <p:cNvPr id="251" name="CustomShape 9"/>
          <p:cNvSpPr/>
          <p:nvPr/>
        </p:nvSpPr>
        <p:spPr>
          <a:xfrm rot="10800000">
            <a:off x="7444080" y="418032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Set of interrelated activities </a:t>
            </a:r>
            <a:endParaRPr b="0" lang="de-DE" sz="1800" spc="-1" strike="noStrike">
              <a:solidFill>
                <a:srgbClr val="000000"/>
              </a:solidFill>
              <a:uFill>
                <a:solidFill>
                  <a:srgbClr val="ffffff"/>
                </a:solidFill>
              </a:uFill>
              <a:latin typeface="Arial"/>
            </a:endParaRPr>
          </a:p>
        </p:txBody>
      </p:sp>
      <p:sp>
        <p:nvSpPr>
          <p:cNvPr id="252" name="CustomShape 10"/>
          <p:cNvSpPr/>
          <p:nvPr/>
        </p:nvSpPr>
        <p:spPr>
          <a:xfrm>
            <a:off x="1699920" y="3636720"/>
            <a:ext cx="543240" cy="543240"/>
          </a:xfrm>
          <a:prstGeom prst="ellipse">
            <a:avLst/>
          </a:prstGeom>
          <a:blipFill>
            <a:blip r:embed="rId3"/>
            <a:stretch>
              <a:fillRect l="-564251" t="0" r="-564251" b="0"/>
            </a:stretch>
          </a:blipFill>
          <a:ln>
            <a:solidFill>
              <a:schemeClr val="lt1">
                <a:hueOff val="0"/>
                <a:satOff val="0"/>
                <a:lumOff val="0"/>
                <a:alphaOff val="0"/>
              </a:schemeClr>
            </a:solidFill>
            <a:round/>
          </a:ln>
        </p:spPr>
        <p:style>
          <a:lnRef idx="2"/>
          <a:fillRef idx="0"/>
          <a:effectRef idx="0"/>
          <a:fontRef idx="minor"/>
        </p:style>
      </p:sp>
      <p:sp>
        <p:nvSpPr>
          <p:cNvPr id="253" name="CustomShape 11"/>
          <p:cNvSpPr/>
          <p:nvPr/>
        </p:nvSpPr>
        <p:spPr>
          <a:xfrm rot="10800000">
            <a:off x="7444080" y="4859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56600" rIns="239760" tIns="83880" bIns="83880" anchor="ctr"/>
          <a:p>
            <a:pPr algn="ctr">
              <a:lnSpc>
                <a:spcPct val="90000"/>
              </a:lnSpc>
            </a:pPr>
            <a:r>
              <a:rPr b="0" lang="de-DE" sz="2200" spc="-1" strike="noStrike">
                <a:solidFill>
                  <a:srgbClr val="ffffff"/>
                </a:solidFill>
                <a:uFill>
                  <a:solidFill>
                    <a:srgbClr val="ffffff"/>
                  </a:solidFill>
                </a:uFill>
                <a:latin typeface="Calibri"/>
              </a:rPr>
              <a:t>Roles and responsibilities</a:t>
            </a:r>
            <a:endParaRPr b="0" lang="de-DE" sz="1800" spc="-1" strike="noStrike">
              <a:solidFill>
                <a:srgbClr val="000000"/>
              </a:solidFill>
              <a:uFill>
                <a:solidFill>
                  <a:srgbClr val="ffffff"/>
                </a:solidFill>
              </a:uFill>
              <a:latin typeface="Arial"/>
            </a:endParaRPr>
          </a:p>
        </p:txBody>
      </p:sp>
      <p:sp>
        <p:nvSpPr>
          <p:cNvPr id="254" name="CustomShape 12"/>
          <p:cNvSpPr/>
          <p:nvPr/>
        </p:nvSpPr>
        <p:spPr>
          <a:xfrm>
            <a:off x="1699920" y="4316040"/>
            <a:ext cx="543240" cy="543240"/>
          </a:xfrm>
          <a:prstGeom prst="ellipse">
            <a:avLst/>
          </a:prstGeom>
          <a:blipFill>
            <a:blip r:embed="rId4"/>
            <a:stretch>
              <a:fillRect l="-52317" t="0" r="-52317" b="0"/>
            </a:stretch>
          </a:blipFill>
          <a:ln>
            <a:solidFill>
              <a:schemeClr val="lt1">
                <a:hueOff val="0"/>
                <a:satOff val="0"/>
                <a:lumOff val="0"/>
                <a:alphaOff val="0"/>
              </a:schemeClr>
            </a:solidFill>
            <a:round/>
          </a:ln>
        </p:spPr>
        <p:style>
          <a:lnRef idx="2"/>
          <a:fillRef idx="0"/>
          <a:effectRef idx="0"/>
          <a:fontRef idx="minor"/>
        </p:style>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is FitSM?</a:t>
            </a:r>
            <a:endParaRPr b="0" lang="en-US" sz="1800" spc="-1" strike="noStrike">
              <a:solidFill>
                <a:srgbClr val="000000"/>
              </a:solidFill>
              <a:uFill>
                <a:solidFill>
                  <a:srgbClr val="ffffff"/>
                </a:solidFill>
              </a:uFill>
              <a:latin typeface="Calibri"/>
            </a:endParaRPr>
          </a:p>
        </p:txBody>
      </p:sp>
      <p:sp>
        <p:nvSpPr>
          <p:cNvPr id="25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 family of standards for lightweight IT service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Suitable for IT service providers of any type and scale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 design principle: Keep it simple!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All parts freely available:</a:t>
            </a:r>
            <a:endParaRPr b="0" lang="en-US" sz="2800" spc="-1" strike="noStrike">
              <a:solidFill>
                <a:srgbClr val="000000"/>
              </a:solidFill>
              <a:uFill>
                <a:solidFill>
                  <a:srgbClr val="ffffff"/>
                </a:solidFill>
              </a:uFill>
              <a:latin typeface="Calibri"/>
            </a:endParaRPr>
          </a:p>
          <a:p>
            <a:pPr algn="ctr">
              <a:lnSpc>
                <a:spcPct val="100000"/>
              </a:lnSpc>
            </a:pPr>
            <a:r>
              <a:rPr b="0" lang="en-US" sz="2800" spc="-1" strike="noStrike" u="sng">
                <a:solidFill>
                  <a:srgbClr val="0000ff"/>
                </a:solidFill>
                <a:uFill>
                  <a:solidFill>
                    <a:srgbClr val="ffffff"/>
                  </a:solidFill>
                </a:uFill>
                <a:latin typeface="Calibri"/>
                <a:hlinkClick r:id="rId1"/>
              </a:rPr>
              <a:t>www.fitsm.eu</a:t>
            </a:r>
            <a:endParaRPr b="0" lang="en-US" sz="2800" spc="-1" strike="noStrike">
              <a:solidFill>
                <a:srgbClr val="000000"/>
              </a:solidFill>
              <a:uFill>
                <a:solidFill>
                  <a:srgbClr val="ffffff"/>
                </a:solidFill>
              </a:uFill>
              <a:latin typeface="Calibri"/>
            </a:endParaRPr>
          </a:p>
          <a:p>
            <a:pPr algn="ctr">
              <a:lnSpc>
                <a:spcPct val="100000"/>
              </a:lnSpc>
            </a:pPr>
            <a:endParaRPr b="0" lang="en-US" sz="2800" spc="-1" strike="noStrike">
              <a:solidFill>
                <a:srgbClr val="000000"/>
              </a:solidFill>
              <a:uFill>
                <a:solidFill>
                  <a:srgbClr val="ffffff"/>
                </a:solidFill>
              </a:uFill>
              <a:latin typeface="Calibri"/>
            </a:endParaRPr>
          </a:p>
          <a:p>
            <a:pPr algn="ctr">
              <a:lnSpc>
                <a:spcPct val="100000"/>
              </a:lnSpc>
            </a:pPr>
            <a:r>
              <a:rPr b="0" i="1" lang="en-US" sz="1800" spc="-1" strike="noStrike">
                <a:solidFill>
                  <a:srgbClr val="000000"/>
                </a:solidFill>
                <a:uFill>
                  <a:solidFill>
                    <a:srgbClr val="ffffff"/>
                  </a:solidFill>
                </a:uFill>
                <a:latin typeface="Calibri"/>
              </a:rPr>
              <a:t>The development of the FitSM standards is supported and funded by the European Commission through the EC-FP7 project “FedSM” under contract number 312851.</a:t>
            </a:r>
            <a:endParaRPr b="0" lang="en-US" sz="2800" spc="-1" strike="noStrike">
              <a:solidFill>
                <a:srgbClr val="000000"/>
              </a:solidFill>
              <a:uFill>
                <a:solidFill>
                  <a:srgbClr val="ffffff"/>
                </a:solidFill>
              </a:uFill>
              <a:latin typeface="Calibri"/>
            </a:endParaRPr>
          </a:p>
        </p:txBody>
      </p:sp>
      <p:sp>
        <p:nvSpPr>
          <p:cNvPr id="257" name="TextShape 3"/>
          <p:cNvSpPr txBox="1"/>
          <p:nvPr/>
        </p:nvSpPr>
        <p:spPr>
          <a:xfrm>
            <a:off x="6553080" y="6430680"/>
            <a:ext cx="2133360" cy="364680"/>
          </a:xfrm>
          <a:prstGeom prst="rect">
            <a:avLst/>
          </a:prstGeom>
          <a:noFill/>
          <a:ln>
            <a:noFill/>
          </a:ln>
        </p:spPr>
        <p:txBody>
          <a:bodyPr anchor="ctr"/>
          <a:p>
            <a:pPr algn="r">
              <a:lnSpc>
                <a:spcPct val="100000"/>
              </a:lnSpc>
            </a:pPr>
            <a:fld id="{0E395351-5C43-4706-A7A5-63F3CB1014E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58" name="Picture 1" descr=""/>
          <p:cNvPicPr/>
          <p:nvPr/>
        </p:nvPicPr>
        <p:blipFill>
          <a:blip r:embed="rId2"/>
          <a:stretch/>
        </p:blipFill>
        <p:spPr>
          <a:xfrm>
            <a:off x="4164840" y="5876640"/>
            <a:ext cx="813600" cy="55332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parts</a:t>
            </a:r>
            <a:endParaRPr b="0" lang="en-US" sz="1800" spc="-1" strike="noStrike">
              <a:solidFill>
                <a:srgbClr val="000000"/>
              </a:solidFill>
              <a:uFill>
                <a:solidFill>
                  <a:srgbClr val="ffffff"/>
                </a:solidFill>
              </a:uFill>
              <a:latin typeface="Calibri"/>
            </a:endParaRPr>
          </a:p>
        </p:txBody>
      </p:sp>
      <p:sp>
        <p:nvSpPr>
          <p:cNvPr id="260" name="TextShape 2"/>
          <p:cNvSpPr txBox="1"/>
          <p:nvPr/>
        </p:nvSpPr>
        <p:spPr>
          <a:xfrm>
            <a:off x="6553080" y="6430680"/>
            <a:ext cx="2133360" cy="364680"/>
          </a:xfrm>
          <a:prstGeom prst="rect">
            <a:avLst/>
          </a:prstGeom>
          <a:noFill/>
          <a:ln>
            <a:noFill/>
          </a:ln>
        </p:spPr>
        <p:txBody>
          <a:bodyPr anchor="ctr"/>
          <a:p>
            <a:pPr algn="r">
              <a:lnSpc>
                <a:spcPct val="100000"/>
              </a:lnSpc>
            </a:pPr>
            <a:fld id="{F8188846-5649-4DEC-B73E-7AD468B737B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61" name="Line 3"/>
          <p:cNvSpPr/>
          <p:nvPr/>
        </p:nvSpPr>
        <p:spPr>
          <a:xfrm>
            <a:off x="860040" y="4009680"/>
            <a:ext cx="7149960" cy="216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62" name="CustomShape 4"/>
          <p:cNvSpPr/>
          <p:nvPr/>
        </p:nvSpPr>
        <p:spPr>
          <a:xfrm>
            <a:off x="3238920" y="3075480"/>
            <a:ext cx="2781000" cy="726840"/>
          </a:xfrm>
          <a:prstGeom prst="rect">
            <a:avLst/>
          </a:prstGeom>
          <a:solidFill>
            <a:schemeClr val="tx1"/>
          </a:solid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600" spc="-1" strike="noStrike">
                <a:solidFill>
                  <a:srgbClr val="ffffff"/>
                </a:solidFill>
                <a:uFill>
                  <a:solidFill>
                    <a:srgbClr val="ffffff"/>
                  </a:solidFill>
                </a:uFill>
                <a:latin typeface="Arial"/>
              </a:rPr>
              <a:t>FitSM-1</a:t>
            </a:r>
            <a:endParaRPr b="0" lang="de-DE" sz="1800" spc="-1" strike="noStrike">
              <a:solidFill>
                <a:srgbClr val="000000"/>
              </a:solidFill>
              <a:uFill>
                <a:solidFill>
                  <a:srgbClr val="ffffff"/>
                </a:solidFill>
              </a:uFill>
              <a:latin typeface="Arial"/>
            </a:endParaRPr>
          </a:p>
          <a:p>
            <a:pPr algn="ctr">
              <a:lnSpc>
                <a:spcPct val="100000"/>
              </a:lnSpc>
            </a:pPr>
            <a:r>
              <a:rPr b="1" lang="de-DE" sz="1600" spc="-1" strike="noStrike">
                <a:solidFill>
                  <a:srgbClr val="ffffff"/>
                </a:solidFill>
                <a:uFill>
                  <a:solidFill>
                    <a:srgbClr val="ffffff"/>
                  </a:solidFill>
                </a:uFill>
                <a:latin typeface="Arial"/>
              </a:rPr>
              <a:t>Requirements</a:t>
            </a:r>
            <a:endParaRPr b="0" lang="de-DE" sz="1800" spc="-1" strike="noStrike">
              <a:solidFill>
                <a:srgbClr val="000000"/>
              </a:solidFill>
              <a:uFill>
                <a:solidFill>
                  <a:srgbClr val="ffffff"/>
                </a:solidFill>
              </a:uFill>
              <a:latin typeface="Arial"/>
            </a:endParaRPr>
          </a:p>
        </p:txBody>
      </p:sp>
      <p:sp>
        <p:nvSpPr>
          <p:cNvPr id="263" name="CustomShape 5"/>
          <p:cNvSpPr/>
          <p:nvPr/>
        </p:nvSpPr>
        <p:spPr>
          <a:xfrm>
            <a:off x="142092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FitSM-2</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Objectives and activities</a:t>
            </a:r>
            <a:endParaRPr b="0" lang="de-DE" sz="1800" spc="-1" strike="noStrike">
              <a:solidFill>
                <a:srgbClr val="000000"/>
              </a:solidFill>
              <a:uFill>
                <a:solidFill>
                  <a:srgbClr val="ffffff"/>
                </a:solidFill>
              </a:uFill>
              <a:latin typeface="Arial"/>
            </a:endParaRPr>
          </a:p>
        </p:txBody>
      </p:sp>
      <p:sp>
        <p:nvSpPr>
          <p:cNvPr id="264" name="CustomShape 6"/>
          <p:cNvSpPr/>
          <p:nvPr/>
        </p:nvSpPr>
        <p:spPr>
          <a:xfrm>
            <a:off x="506556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FitSM-3</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Role model</a:t>
            </a:r>
            <a:endParaRPr b="0" lang="de-DE" sz="1800" spc="-1" strike="noStrike">
              <a:solidFill>
                <a:srgbClr val="000000"/>
              </a:solidFill>
              <a:uFill>
                <a:solidFill>
                  <a:srgbClr val="ffffff"/>
                </a:solidFill>
              </a:uFill>
              <a:latin typeface="Arial"/>
            </a:endParaRPr>
          </a:p>
        </p:txBody>
      </p:sp>
      <p:sp>
        <p:nvSpPr>
          <p:cNvPr id="265" name="CustomShape 7"/>
          <p:cNvSpPr/>
          <p:nvPr/>
        </p:nvSpPr>
        <p:spPr>
          <a:xfrm>
            <a:off x="365364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FitSM-5</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implementation guides</a:t>
            </a:r>
            <a:endParaRPr b="0" lang="de-DE" sz="1800" spc="-1" strike="noStrike">
              <a:solidFill>
                <a:srgbClr val="000000"/>
              </a:solidFill>
              <a:uFill>
                <a:solidFill>
                  <a:srgbClr val="ffffff"/>
                </a:solidFill>
              </a:uFill>
              <a:latin typeface="Arial"/>
            </a:endParaRPr>
          </a:p>
        </p:txBody>
      </p:sp>
      <p:sp>
        <p:nvSpPr>
          <p:cNvPr id="266" name="CustomShape 8"/>
          <p:cNvSpPr/>
          <p:nvPr/>
        </p:nvSpPr>
        <p:spPr>
          <a:xfrm flipH="1" flipV="1" rot="5400000">
            <a:off x="3463560" y="3150360"/>
            <a:ext cx="513360" cy="181764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7" name="CustomShape 9"/>
          <p:cNvSpPr/>
          <p:nvPr/>
        </p:nvSpPr>
        <p:spPr>
          <a:xfrm flipV="1" rot="16200000">
            <a:off x="5286240" y="3146400"/>
            <a:ext cx="513360" cy="182628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8" name="CustomShape 10"/>
          <p:cNvSpPr/>
          <p:nvPr/>
        </p:nvSpPr>
        <p:spPr>
          <a:xfrm rot="16200000">
            <a:off x="408960" y="3251520"/>
            <a:ext cx="121860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Requirements</a:t>
            </a:r>
            <a:endParaRPr b="0" lang="de-DE" sz="1800" spc="-1" strike="noStrike">
              <a:solidFill>
                <a:srgbClr val="000000"/>
              </a:solidFill>
              <a:uFill>
                <a:solidFill>
                  <a:srgbClr val="ffffff"/>
                </a:solidFill>
              </a:uFill>
              <a:latin typeface="Arial"/>
            </a:endParaRPr>
          </a:p>
        </p:txBody>
      </p:sp>
      <p:sp>
        <p:nvSpPr>
          <p:cNvPr id="269" name="CustomShape 11"/>
          <p:cNvSpPr/>
          <p:nvPr/>
        </p:nvSpPr>
        <p:spPr>
          <a:xfrm flipV="1" rot="16200000">
            <a:off x="3830760" y="4601520"/>
            <a:ext cx="15987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0" name="CustomShape 12"/>
          <p:cNvSpPr/>
          <p:nvPr/>
        </p:nvSpPr>
        <p:spPr>
          <a:xfrm>
            <a:off x="3238920" y="175896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FitSM-0</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Overview &amp; vocabulary</a:t>
            </a:r>
            <a:endParaRPr b="0" lang="de-DE" sz="1800" spc="-1" strike="noStrike">
              <a:solidFill>
                <a:srgbClr val="000000"/>
              </a:solidFill>
              <a:uFill>
                <a:solidFill>
                  <a:srgbClr val="ffffff"/>
                </a:solidFill>
              </a:uFill>
              <a:latin typeface="Arial"/>
            </a:endParaRPr>
          </a:p>
        </p:txBody>
      </p:sp>
      <p:sp>
        <p:nvSpPr>
          <p:cNvPr id="271" name="Line 13"/>
          <p:cNvSpPr/>
          <p:nvPr/>
        </p:nvSpPr>
        <p:spPr>
          <a:xfrm>
            <a:off x="870840" y="2785320"/>
            <a:ext cx="7149960" cy="252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72" name="CustomShape 14"/>
          <p:cNvSpPr/>
          <p:nvPr/>
        </p:nvSpPr>
        <p:spPr>
          <a:xfrm rot="16200000">
            <a:off x="196920" y="5135400"/>
            <a:ext cx="1681920" cy="33336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Arial Narrow"/>
              </a:rPr>
              <a:t>Support &amp; Guidance</a:t>
            </a:r>
            <a:endParaRPr b="0" lang="de-DE" sz="1800" spc="-1" strike="noStrike">
              <a:solidFill>
                <a:srgbClr val="000000"/>
              </a:solidFill>
              <a:uFill>
                <a:solidFill>
                  <a:srgbClr val="ffffff"/>
                </a:solidFill>
              </a:uFill>
              <a:latin typeface="Arial"/>
            </a:endParaRPr>
          </a:p>
        </p:txBody>
      </p:sp>
      <p:sp>
        <p:nvSpPr>
          <p:cNvPr id="273" name="CustomShape 15"/>
          <p:cNvSpPr/>
          <p:nvPr/>
        </p:nvSpPr>
        <p:spPr>
          <a:xfrm rot="16200000">
            <a:off x="477360" y="2080440"/>
            <a:ext cx="108000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Terminology</a:t>
            </a:r>
            <a:endParaRPr b="0" lang="de-DE" sz="1800" spc="-1" strike="noStrike">
              <a:solidFill>
                <a:srgbClr val="000000"/>
              </a:solidFill>
              <a:uFill>
                <a:solidFill>
                  <a:srgbClr val="ffffff"/>
                </a:solidFill>
              </a:uFill>
              <a:latin typeface="Arial"/>
            </a:endParaRPr>
          </a:p>
        </p:txBody>
      </p:sp>
      <p:sp>
        <p:nvSpPr>
          <p:cNvPr id="274" name="CustomShape 16"/>
          <p:cNvSpPr/>
          <p:nvPr/>
        </p:nvSpPr>
        <p:spPr>
          <a:xfrm>
            <a:off x="142092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FitSM-4</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templates and samples</a:t>
            </a:r>
            <a:endParaRPr b="0" lang="de-DE" sz="1800" spc="-1" strike="noStrike">
              <a:solidFill>
                <a:srgbClr val="000000"/>
              </a:solidFill>
              <a:uFill>
                <a:solidFill>
                  <a:srgbClr val="ffffff"/>
                </a:solidFill>
              </a:uFill>
              <a:latin typeface="Arial"/>
            </a:endParaRPr>
          </a:p>
        </p:txBody>
      </p:sp>
      <p:sp>
        <p:nvSpPr>
          <p:cNvPr id="275" name="CustomShape 17"/>
          <p:cNvSpPr/>
          <p:nvPr/>
        </p:nvSpPr>
        <p:spPr>
          <a:xfrm flipH="1" flipV="1" rot="5400000">
            <a:off x="2713680" y="3485160"/>
            <a:ext cx="1598760" cy="223236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6" name="CustomShape 18"/>
          <p:cNvSpPr/>
          <p:nvPr/>
        </p:nvSpPr>
        <p:spPr>
          <a:xfrm>
            <a:off x="589500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FitSM-6</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Maturity and capability assess-ment scheme</a:t>
            </a:r>
            <a:endParaRPr b="0" lang="de-DE" sz="1800" spc="-1" strike="noStrike">
              <a:solidFill>
                <a:srgbClr val="000000"/>
              </a:solidFill>
              <a:uFill>
                <a:solidFill>
                  <a:srgbClr val="ffffff"/>
                </a:solidFill>
              </a:uFill>
              <a:latin typeface="Arial"/>
            </a:endParaRPr>
          </a:p>
        </p:txBody>
      </p:sp>
      <p:sp>
        <p:nvSpPr>
          <p:cNvPr id="277" name="CustomShape 19"/>
          <p:cNvSpPr/>
          <p:nvPr/>
        </p:nvSpPr>
        <p:spPr>
          <a:xfrm flipV="1" rot="16200000">
            <a:off x="4951080" y="3481200"/>
            <a:ext cx="1598760" cy="224100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8" name="CustomShape 20"/>
          <p:cNvSpPr/>
          <p:nvPr/>
        </p:nvSpPr>
        <p:spPr>
          <a:xfrm flipH="1" rot="16200000">
            <a:off x="4334760" y="2780640"/>
            <a:ext cx="5889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pic>
        <p:nvPicPr>
          <p:cNvPr id="279" name="Grafik 5" descr=""/>
          <p:cNvPicPr/>
          <p:nvPr/>
        </p:nvPicPr>
        <p:blipFill>
          <a:blip r:embed="rId1"/>
          <a:stretch/>
        </p:blipFill>
        <p:spPr>
          <a:xfrm>
            <a:off x="6072840" y="3259440"/>
            <a:ext cx="1131480" cy="395640"/>
          </a:xfrm>
          <a:prstGeom prst="rect">
            <a:avLst/>
          </a:prstGeom>
          <a:ln>
            <a:noFill/>
          </a:ln>
        </p:spPr>
      </p:pic>
      <p:pic>
        <p:nvPicPr>
          <p:cNvPr id="280" name="Grafik 5" descr=""/>
          <p:cNvPicPr/>
          <p:nvPr/>
        </p:nvPicPr>
        <p:blipFill>
          <a:blip r:embed="rId2"/>
          <a:stretch/>
        </p:blipFill>
        <p:spPr>
          <a:xfrm>
            <a:off x="7455600" y="5301360"/>
            <a:ext cx="1131480" cy="395640"/>
          </a:xfrm>
          <a:prstGeom prst="rect">
            <a:avLst/>
          </a:prstGeom>
          <a:ln>
            <a:noFill/>
          </a:ln>
        </p:spPr>
      </p:pic>
      <p:pic>
        <p:nvPicPr>
          <p:cNvPr id="281" name="Inhaltsplatzhalter 4" descr=""/>
          <p:cNvPicPr/>
          <p:nvPr/>
        </p:nvPicPr>
        <p:blipFill>
          <a:blip r:embed="rId3"/>
          <a:stretch/>
        </p:blipFill>
        <p:spPr>
          <a:xfrm>
            <a:off x="1210320" y="6399720"/>
            <a:ext cx="1131480" cy="395640"/>
          </a:xfrm>
          <a:prstGeom prst="rect">
            <a:avLst/>
          </a:prstGeom>
          <a:ln>
            <a:noFill/>
          </a:ln>
        </p:spPr>
      </p:pic>
      <p:pic>
        <p:nvPicPr>
          <p:cNvPr id="282" name="Inhaltsplatzhalter 4" descr=""/>
          <p:cNvPicPr/>
          <p:nvPr/>
        </p:nvPicPr>
        <p:blipFill>
          <a:blip r:embed="rId4"/>
          <a:stretch/>
        </p:blipFill>
        <p:spPr>
          <a:xfrm>
            <a:off x="3177000" y="6399720"/>
            <a:ext cx="1131480" cy="395640"/>
          </a:xfrm>
          <a:prstGeom prst="rect">
            <a:avLst/>
          </a:prstGeom>
          <a:ln>
            <a:noFill/>
          </a:ln>
        </p:spPr>
      </p:pic>
      <p:pic>
        <p:nvPicPr>
          <p:cNvPr id="283" name="Inhaltsplatzhalter 4" descr=""/>
          <p:cNvPicPr/>
          <p:nvPr/>
        </p:nvPicPr>
        <p:blipFill>
          <a:blip r:embed="rId5"/>
          <a:stretch/>
        </p:blipFill>
        <p:spPr>
          <a:xfrm>
            <a:off x="1210320" y="4137480"/>
            <a:ext cx="1131480" cy="395640"/>
          </a:xfrm>
          <a:prstGeom prst="rect">
            <a:avLst/>
          </a:prstGeom>
          <a:ln>
            <a:noFill/>
          </a:ln>
        </p:spPr>
      </p:pic>
      <p:pic>
        <p:nvPicPr>
          <p:cNvPr id="284" name="Inhaltsplatzhalter 4" descr=""/>
          <p:cNvPicPr/>
          <p:nvPr/>
        </p:nvPicPr>
        <p:blipFill>
          <a:blip r:embed="rId6"/>
          <a:stretch/>
        </p:blipFill>
        <p:spPr>
          <a:xfrm>
            <a:off x="7455600" y="4118400"/>
            <a:ext cx="1131480" cy="395640"/>
          </a:xfrm>
          <a:prstGeom prst="rect">
            <a:avLst/>
          </a:prstGeom>
          <a:ln>
            <a:noFill/>
          </a:ln>
        </p:spPr>
      </p:pic>
      <p:pic>
        <p:nvPicPr>
          <p:cNvPr id="285" name="Inhaltsplatzhalter 4" descr=""/>
          <p:cNvPicPr/>
          <p:nvPr/>
        </p:nvPicPr>
        <p:blipFill>
          <a:blip r:embed="rId7"/>
          <a:stretch/>
        </p:blipFill>
        <p:spPr>
          <a:xfrm>
            <a:off x="6072840" y="1924560"/>
            <a:ext cx="1131480" cy="39564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logic</a:t>
            </a:r>
            <a:endParaRPr b="0" lang="en-US" sz="1800" spc="-1" strike="noStrike">
              <a:solidFill>
                <a:srgbClr val="000000"/>
              </a:solidFill>
              <a:uFill>
                <a:solidFill>
                  <a:srgbClr val="ffffff"/>
                </a:solidFill>
              </a:uFill>
              <a:latin typeface="Calibri"/>
            </a:endParaRPr>
          </a:p>
        </p:txBody>
      </p:sp>
      <p:sp>
        <p:nvSpPr>
          <p:cNvPr id="287" name="TextShape 2"/>
          <p:cNvSpPr txBox="1"/>
          <p:nvPr/>
        </p:nvSpPr>
        <p:spPr>
          <a:xfrm>
            <a:off x="6553080" y="6430680"/>
            <a:ext cx="2133360" cy="364680"/>
          </a:xfrm>
          <a:prstGeom prst="rect">
            <a:avLst/>
          </a:prstGeom>
          <a:noFill/>
          <a:ln>
            <a:noFill/>
          </a:ln>
        </p:spPr>
        <p:txBody>
          <a:bodyPr anchor="ctr"/>
          <a:p>
            <a:pPr algn="r">
              <a:lnSpc>
                <a:spcPct val="100000"/>
              </a:lnSpc>
            </a:pPr>
            <a:fld id="{AC303DB9-0023-47E7-BE11-8300DB6F783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88" name="Grafik 4" descr=""/>
          <p:cNvPicPr/>
          <p:nvPr/>
        </p:nvPicPr>
        <p:blipFill>
          <a:blip r:embed="rId1"/>
          <a:stretch/>
        </p:blipFill>
        <p:spPr>
          <a:xfrm>
            <a:off x="727560" y="1683720"/>
            <a:ext cx="7733520" cy="4648680"/>
          </a:xfrm>
          <a:prstGeom prst="rect">
            <a:avLst/>
          </a:prstGeom>
          <a:ln>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ITSM process framework</a:t>
            </a:r>
            <a:endParaRPr b="0" lang="en-US" sz="1800" spc="-1" strike="noStrike">
              <a:solidFill>
                <a:srgbClr val="000000"/>
              </a:solidFill>
              <a:uFill>
                <a:solidFill>
                  <a:srgbClr val="ffffff"/>
                </a:solidFill>
              </a:uFill>
              <a:latin typeface="Calibri"/>
            </a:endParaRPr>
          </a:p>
        </p:txBody>
      </p:sp>
      <p:sp>
        <p:nvSpPr>
          <p:cNvPr id="290" name="TextShape 2"/>
          <p:cNvSpPr txBox="1"/>
          <p:nvPr/>
        </p:nvSpPr>
        <p:spPr>
          <a:xfrm>
            <a:off x="457200" y="1696680"/>
            <a:ext cx="8229240" cy="4625640"/>
          </a:xfrm>
          <a:prstGeom prst="rect">
            <a:avLst/>
          </a:prstGeom>
          <a:noFill/>
          <a:ln>
            <a:noFill/>
          </a:ln>
        </p:spPr>
        <p:txBody>
          <a:bodyPr/>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291" name="TextShape 3"/>
          <p:cNvSpPr txBox="1"/>
          <p:nvPr/>
        </p:nvSpPr>
        <p:spPr>
          <a:xfrm>
            <a:off x="6553080" y="6430680"/>
            <a:ext cx="2133360" cy="364680"/>
          </a:xfrm>
          <a:prstGeom prst="rect">
            <a:avLst/>
          </a:prstGeom>
          <a:noFill/>
          <a:ln>
            <a:noFill/>
          </a:ln>
        </p:spPr>
        <p:txBody>
          <a:bodyPr anchor="ctr"/>
          <a:p>
            <a:pPr algn="r">
              <a:lnSpc>
                <a:spcPct val="100000"/>
              </a:lnSpc>
            </a:pPr>
            <a:fld id="{E31E80EA-3750-4701-8886-A33066C10A1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Related standards and frameworks</a:t>
            </a:r>
            <a:endParaRPr b="0" lang="en-US" sz="1800" spc="-1" strike="noStrike">
              <a:solidFill>
                <a:srgbClr val="000000"/>
              </a:solidFill>
              <a:uFill>
                <a:solidFill>
                  <a:srgbClr val="ffffff"/>
                </a:solidFill>
              </a:uFill>
              <a:latin typeface="Calibri"/>
            </a:endParaRPr>
          </a:p>
        </p:txBody>
      </p:sp>
      <p:sp>
        <p:nvSpPr>
          <p:cNvPr id="293" name="TextShape 2"/>
          <p:cNvSpPr txBox="1"/>
          <p:nvPr/>
        </p:nvSpPr>
        <p:spPr>
          <a:xfrm>
            <a:off x="6553080" y="6430680"/>
            <a:ext cx="2133360" cy="364680"/>
          </a:xfrm>
          <a:prstGeom prst="rect">
            <a:avLst/>
          </a:prstGeom>
          <a:noFill/>
          <a:ln>
            <a:noFill/>
          </a:ln>
        </p:spPr>
        <p:txBody>
          <a:bodyPr anchor="ctr"/>
          <a:p>
            <a:pPr algn="r">
              <a:lnSpc>
                <a:spcPct val="100000"/>
              </a:lnSpc>
            </a:pPr>
            <a:fld id="{EA67E11B-90A3-42B1-B1BE-C3292F0D870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94" name="CustomShape 3"/>
          <p:cNvSpPr/>
          <p:nvPr/>
        </p:nvSpPr>
        <p:spPr>
          <a:xfrm>
            <a:off x="5733720" y="3358800"/>
            <a:ext cx="1994400" cy="2817000"/>
          </a:xfrm>
          <a:prstGeom prst="rect">
            <a:avLst/>
          </a:prstGeom>
          <a:solidFill>
            <a:srgbClr val="eaeaea"/>
          </a:solidFill>
          <a:ln w="12600">
            <a:noFill/>
          </a:ln>
        </p:spPr>
        <p:style>
          <a:lnRef idx="0"/>
          <a:fillRef idx="0"/>
          <a:effectRef idx="0"/>
          <a:fontRef idx="minor"/>
        </p:style>
      </p:sp>
      <p:sp>
        <p:nvSpPr>
          <p:cNvPr id="295" name="CustomShape 4"/>
          <p:cNvSpPr/>
          <p:nvPr/>
        </p:nvSpPr>
        <p:spPr>
          <a:xfrm>
            <a:off x="1358280" y="3820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ITIL</a:t>
            </a:r>
            <a:endParaRPr b="0" lang="de-DE" sz="1800" spc="-1" strike="noStrike">
              <a:solidFill>
                <a:srgbClr val="000000"/>
              </a:solidFill>
              <a:uFill>
                <a:solidFill>
                  <a:srgbClr val="ffffff"/>
                </a:solidFill>
              </a:uFill>
              <a:latin typeface="Arial"/>
            </a:endParaRPr>
          </a:p>
        </p:txBody>
      </p:sp>
      <p:sp>
        <p:nvSpPr>
          <p:cNvPr id="296" name="CustomShape 5"/>
          <p:cNvSpPr/>
          <p:nvPr/>
        </p:nvSpPr>
        <p:spPr>
          <a:xfrm>
            <a:off x="1364760" y="4783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COBIT</a:t>
            </a:r>
            <a:endParaRPr b="0" lang="de-DE" sz="1800" spc="-1" strike="noStrike">
              <a:solidFill>
                <a:srgbClr val="000000"/>
              </a:solidFill>
              <a:uFill>
                <a:solidFill>
                  <a:srgbClr val="ffffff"/>
                </a:solidFill>
              </a:uFill>
              <a:latin typeface="Arial"/>
            </a:endParaRPr>
          </a:p>
        </p:txBody>
      </p:sp>
      <p:sp>
        <p:nvSpPr>
          <p:cNvPr id="297" name="CustomShape 6"/>
          <p:cNvSpPr/>
          <p:nvPr/>
        </p:nvSpPr>
        <p:spPr>
          <a:xfrm>
            <a:off x="2552040" y="189468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p:txBody>
      </p:sp>
      <p:sp>
        <p:nvSpPr>
          <p:cNvPr id="298" name="CustomShape 7"/>
          <p:cNvSpPr/>
          <p:nvPr/>
        </p:nvSpPr>
        <p:spPr>
          <a:xfrm>
            <a:off x="3594960" y="574632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CMMI</a:t>
            </a:r>
            <a:endParaRPr b="0" lang="de-DE" sz="1800" spc="-1" strike="noStrike">
              <a:solidFill>
                <a:srgbClr val="000000"/>
              </a:solidFill>
              <a:uFill>
                <a:solidFill>
                  <a:srgbClr val="ffffff"/>
                </a:solidFill>
              </a:uFill>
              <a:latin typeface="Arial"/>
            </a:endParaRPr>
          </a:p>
        </p:txBody>
      </p:sp>
      <p:sp>
        <p:nvSpPr>
          <p:cNvPr id="299" name="CustomShape 8"/>
          <p:cNvSpPr/>
          <p:nvPr/>
        </p:nvSpPr>
        <p:spPr>
          <a:xfrm>
            <a:off x="5904000" y="5323680"/>
            <a:ext cx="164484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Software engineering</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maturity model</a:t>
            </a:r>
            <a:endParaRPr b="0" lang="de-DE" sz="1800" spc="-1" strike="noStrike">
              <a:solidFill>
                <a:srgbClr val="000000"/>
              </a:solidFill>
              <a:uFill>
                <a:solidFill>
                  <a:srgbClr val="ffffff"/>
                </a:solidFill>
              </a:uFill>
              <a:latin typeface="Arial"/>
            </a:endParaRPr>
          </a:p>
        </p:txBody>
      </p:sp>
      <p:sp>
        <p:nvSpPr>
          <p:cNvPr id="300" name="CustomShape 9"/>
          <p:cNvSpPr/>
          <p:nvPr/>
        </p:nvSpPr>
        <p:spPr>
          <a:xfrm>
            <a:off x="5916600" y="3757320"/>
            <a:ext cx="164484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IT service management </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standard / framework</a:t>
            </a:r>
            <a:endParaRPr b="0" lang="de-DE" sz="1800" spc="-1" strike="noStrike">
              <a:solidFill>
                <a:srgbClr val="000000"/>
              </a:solidFill>
              <a:uFill>
                <a:solidFill>
                  <a:srgbClr val="ffffff"/>
                </a:solidFill>
              </a:uFill>
              <a:latin typeface="Arial"/>
            </a:endParaRPr>
          </a:p>
        </p:txBody>
      </p:sp>
      <p:sp>
        <p:nvSpPr>
          <p:cNvPr id="301" name="CustomShape 10"/>
          <p:cNvSpPr/>
          <p:nvPr/>
        </p:nvSpPr>
        <p:spPr>
          <a:xfrm>
            <a:off x="5904000" y="427932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Quality management</a:t>
            </a:r>
            <a:endParaRPr b="0" lang="de-DE" sz="1800" spc="-1" strike="noStrike">
              <a:solidFill>
                <a:srgbClr val="000000"/>
              </a:solidFill>
              <a:uFill>
                <a:solidFill>
                  <a:srgbClr val="ffffff"/>
                </a:solidFill>
              </a:uFill>
              <a:latin typeface="Arial"/>
            </a:endParaRPr>
          </a:p>
          <a:p>
            <a:pPr algn="ctr">
              <a:lnSpc>
                <a:spcPct val="100000"/>
              </a:lnSpc>
            </a:pPr>
            <a:r>
              <a:rPr b="0" i="1" lang="de-DE" sz="1100" spc="-1" strike="noStrike">
                <a:solidFill>
                  <a:srgbClr val="ffffff"/>
                </a:solidFill>
                <a:uFill>
                  <a:solidFill>
                    <a:srgbClr val="ffffff"/>
                  </a:solidFill>
                </a:uFill>
                <a:latin typeface="Arial"/>
              </a:rPr>
              <a:t>standard</a:t>
            </a:r>
            <a:endParaRPr b="0" lang="de-DE" sz="1800" spc="-1" strike="noStrike">
              <a:solidFill>
                <a:srgbClr val="000000"/>
              </a:solidFill>
              <a:uFill>
                <a:solidFill>
                  <a:srgbClr val="ffffff"/>
                </a:solidFill>
              </a:uFill>
              <a:latin typeface="Arial"/>
            </a:endParaRPr>
          </a:p>
        </p:txBody>
      </p:sp>
      <p:sp>
        <p:nvSpPr>
          <p:cNvPr id="302" name="Line 11"/>
          <p:cNvSpPr/>
          <p:nvPr/>
        </p:nvSpPr>
        <p:spPr>
          <a:xfrm>
            <a:off x="5985720" y="5885280"/>
            <a:ext cx="1518120" cy="360"/>
          </a:xfrm>
          <a:prstGeom prst="line">
            <a:avLst/>
          </a:prstGeom>
          <a:ln w="25560">
            <a:solidFill>
              <a:schemeClr val="tx1">
                <a:lumMod val="65000"/>
                <a:lumOff val="35000"/>
              </a:schemeClr>
            </a:solidFill>
            <a:round/>
            <a:tailEnd len="lg" type="arrow" w="lg"/>
          </a:ln>
        </p:spPr>
        <p:style>
          <a:lnRef idx="0"/>
          <a:fillRef idx="0"/>
          <a:effectRef idx="0"/>
          <a:fontRef idx="minor"/>
        </p:style>
      </p:sp>
      <p:sp>
        <p:nvSpPr>
          <p:cNvPr id="303" name="CustomShape 12"/>
          <p:cNvSpPr/>
          <p:nvPr/>
        </p:nvSpPr>
        <p:spPr>
          <a:xfrm>
            <a:off x="5733720" y="5901120"/>
            <a:ext cx="207468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adoption of concepts</a:t>
            </a:r>
            <a:endParaRPr b="0" lang="de-DE" sz="1800" spc="-1" strike="noStrike">
              <a:solidFill>
                <a:srgbClr val="000000"/>
              </a:solidFill>
              <a:uFill>
                <a:solidFill>
                  <a:srgbClr val="ffffff"/>
                </a:solidFill>
              </a:uFill>
              <a:latin typeface="Arial"/>
            </a:endParaRPr>
          </a:p>
        </p:txBody>
      </p:sp>
      <p:sp>
        <p:nvSpPr>
          <p:cNvPr id="304" name="CustomShape 13"/>
          <p:cNvSpPr/>
          <p:nvPr/>
        </p:nvSpPr>
        <p:spPr>
          <a:xfrm>
            <a:off x="5819400" y="3405600"/>
            <a:ext cx="180792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Legend</a:t>
            </a:r>
            <a:endParaRPr b="0" lang="de-DE" sz="1800" spc="-1" strike="noStrike">
              <a:solidFill>
                <a:srgbClr val="000000"/>
              </a:solidFill>
              <a:uFill>
                <a:solidFill>
                  <a:srgbClr val="ffffff"/>
                </a:solidFill>
              </a:uFill>
              <a:latin typeface="Arial"/>
            </a:endParaRPr>
          </a:p>
        </p:txBody>
      </p:sp>
      <p:sp>
        <p:nvSpPr>
          <p:cNvPr id="305" name="CustomShape 14"/>
          <p:cNvSpPr/>
          <p:nvPr/>
        </p:nvSpPr>
        <p:spPr>
          <a:xfrm>
            <a:off x="1335240" y="2857680"/>
            <a:ext cx="181872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p:txBody>
      </p:sp>
      <p:sp>
        <p:nvSpPr>
          <p:cNvPr id="306" name="CustomShape 15"/>
          <p:cNvSpPr/>
          <p:nvPr/>
        </p:nvSpPr>
        <p:spPr>
          <a:xfrm>
            <a:off x="3594960" y="284400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p:txBody>
      </p:sp>
      <p:sp>
        <p:nvSpPr>
          <p:cNvPr id="307" name="CustomShape 16"/>
          <p:cNvSpPr/>
          <p:nvPr/>
        </p:nvSpPr>
        <p:spPr>
          <a:xfrm>
            <a:off x="3594960" y="377856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1" lang="de-DE" sz="1400" spc="-1" strike="noStrike">
                <a:solidFill>
                  <a:srgbClr val="ffffff"/>
                </a:solidFill>
                <a:uFill>
                  <a:solidFill>
                    <a:srgbClr val="ffffff"/>
                  </a:solidFill>
                </a:uFill>
                <a:latin typeface="Calibri"/>
              </a:rPr>
              <a:t>FitSM</a:t>
            </a:r>
            <a:endParaRPr b="0" lang="de-DE" sz="1800" spc="-1" strike="noStrike">
              <a:solidFill>
                <a:srgbClr val="000000"/>
              </a:solidFill>
              <a:uFill>
                <a:solidFill>
                  <a:srgbClr val="ffffff"/>
                </a:solidFill>
              </a:uFill>
              <a:latin typeface="Arial"/>
            </a:endParaRPr>
          </a:p>
        </p:txBody>
      </p:sp>
      <p:sp>
        <p:nvSpPr>
          <p:cNvPr id="308" name="CustomShape 17"/>
          <p:cNvSpPr/>
          <p:nvPr/>
        </p:nvSpPr>
        <p:spPr>
          <a:xfrm flipV="1">
            <a:off x="3183840" y="4208400"/>
            <a:ext cx="1320480" cy="789840"/>
          </a:xfrm>
          <a:prstGeom prst="bentConnector2">
            <a:avLst/>
          </a:prstGeom>
          <a:noFill/>
          <a:ln w="25560">
            <a:solidFill>
              <a:schemeClr val="tx1">
                <a:lumMod val="75000"/>
                <a:lumOff val="25000"/>
              </a:schemeClr>
            </a:solidFill>
            <a:miter/>
            <a:tailEnd len="lg" type="arrow" w="lg"/>
          </a:ln>
        </p:spPr>
        <p:style>
          <a:lnRef idx="0"/>
          <a:fillRef idx="0"/>
          <a:effectRef idx="0"/>
          <a:fontRef idx="minor"/>
        </p:style>
      </p:sp>
      <p:sp>
        <p:nvSpPr>
          <p:cNvPr id="309" name="Line 18"/>
          <p:cNvSpPr/>
          <p:nvPr/>
        </p:nvSpPr>
        <p:spPr>
          <a:xfrm>
            <a:off x="4504320" y="3273480"/>
            <a:ext cx="360" cy="50508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0" name="CustomShape 19"/>
          <p:cNvSpPr/>
          <p:nvPr/>
        </p:nvSpPr>
        <p:spPr>
          <a:xfrm>
            <a:off x="1364760" y="574668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15504</a:t>
            </a:r>
            <a:endParaRPr b="0" lang="de-DE" sz="1800" spc="-1" strike="noStrike">
              <a:solidFill>
                <a:srgbClr val="000000"/>
              </a:solidFill>
              <a:uFill>
                <a:solidFill>
                  <a:srgbClr val="ffffff"/>
                </a:solidFill>
              </a:uFill>
              <a:latin typeface="Arial"/>
            </a:endParaRPr>
          </a:p>
        </p:txBody>
      </p:sp>
      <p:sp>
        <p:nvSpPr>
          <p:cNvPr id="311" name="Line 20"/>
          <p:cNvSpPr/>
          <p:nvPr/>
        </p:nvSpPr>
        <p:spPr>
          <a:xfrm>
            <a:off x="2267640" y="4250160"/>
            <a:ext cx="0" cy="5335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2" name="Line 21"/>
          <p:cNvSpPr/>
          <p:nvPr/>
        </p:nvSpPr>
        <p:spPr>
          <a:xfrm flipV="1">
            <a:off x="2267640" y="5213160"/>
            <a:ext cx="36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3" name="Line 22"/>
          <p:cNvSpPr/>
          <p:nvPr/>
        </p:nvSpPr>
        <p:spPr>
          <a:xfrm flipV="1">
            <a:off x="3183480" y="3287520"/>
            <a:ext cx="411120" cy="5331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4" name="Line 23"/>
          <p:cNvSpPr/>
          <p:nvPr/>
        </p:nvSpPr>
        <p:spPr>
          <a:xfrm flipH="1">
            <a:off x="3177000" y="59842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5" name="Line 24"/>
          <p:cNvSpPr/>
          <p:nvPr/>
        </p:nvSpPr>
        <p:spPr>
          <a:xfrm flipH="1" flipV="1">
            <a:off x="3153960" y="5213160"/>
            <a:ext cx="137340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6" name="Line 25"/>
          <p:cNvSpPr/>
          <p:nvPr/>
        </p:nvSpPr>
        <p:spPr>
          <a:xfrm>
            <a:off x="3177000" y="39934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7" name="Line 26"/>
          <p:cNvSpPr/>
          <p:nvPr/>
        </p:nvSpPr>
        <p:spPr>
          <a:xfrm>
            <a:off x="3153960" y="3054600"/>
            <a:ext cx="440640" cy="3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8" name="Line 27"/>
          <p:cNvSpPr/>
          <p:nvPr/>
        </p:nvSpPr>
        <p:spPr>
          <a:xfrm>
            <a:off x="3403080" y="2324520"/>
            <a:ext cx="1124280" cy="5191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9" name="Line 28"/>
          <p:cNvSpPr/>
          <p:nvPr/>
        </p:nvSpPr>
        <p:spPr>
          <a:xfrm flipH="1">
            <a:off x="2267640" y="2324520"/>
            <a:ext cx="113544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20" name="CustomShape 29"/>
          <p:cNvSpPr/>
          <p:nvPr/>
        </p:nvSpPr>
        <p:spPr>
          <a:xfrm>
            <a:off x="5916600" y="4801680"/>
            <a:ext cx="164484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Information security </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management standard</a:t>
            </a:r>
            <a:endParaRPr b="0" lang="de-DE" sz="18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ITIL, ISO/IEC 20000, COBIT</a:t>
            </a:r>
            <a:endParaRPr b="0" lang="en-US" sz="1800" spc="-1" strike="noStrike">
              <a:solidFill>
                <a:srgbClr val="000000"/>
              </a:solidFill>
              <a:uFill>
                <a:solidFill>
                  <a:srgbClr val="ffffff"/>
                </a:solidFill>
              </a:uFill>
              <a:latin typeface="Calibri"/>
            </a:endParaRPr>
          </a:p>
        </p:txBody>
      </p:sp>
      <p:sp>
        <p:nvSpPr>
          <p:cNvPr id="322" name="TextShape 2"/>
          <p:cNvSpPr txBox="1"/>
          <p:nvPr/>
        </p:nvSpPr>
        <p:spPr>
          <a:xfrm>
            <a:off x="6553080" y="6430680"/>
            <a:ext cx="2133360" cy="364680"/>
          </a:xfrm>
          <a:prstGeom prst="rect">
            <a:avLst/>
          </a:prstGeom>
          <a:noFill/>
          <a:ln>
            <a:noFill/>
          </a:ln>
        </p:spPr>
        <p:txBody>
          <a:bodyPr anchor="ctr"/>
          <a:p>
            <a:pPr algn="r">
              <a:lnSpc>
                <a:spcPct val="100000"/>
              </a:lnSpc>
            </a:pPr>
            <a:fld id="{A45611B1-F0D3-4578-895C-D4ECD17FD0E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23" name="Picture 3" descr=""/>
          <p:cNvPicPr/>
          <p:nvPr/>
        </p:nvPicPr>
        <p:blipFill>
          <a:blip r:embed="rId1"/>
          <a:stretch/>
        </p:blipFill>
        <p:spPr>
          <a:xfrm>
            <a:off x="299880" y="2237760"/>
            <a:ext cx="1979280" cy="883800"/>
          </a:xfrm>
          <a:prstGeom prst="rect">
            <a:avLst/>
          </a:prstGeom>
          <a:ln w="9360">
            <a:noFill/>
          </a:ln>
        </p:spPr>
      </p:pic>
      <p:pic>
        <p:nvPicPr>
          <p:cNvPr id="324" name="Picture 2" descr=""/>
          <p:cNvPicPr/>
          <p:nvPr/>
        </p:nvPicPr>
        <p:blipFill>
          <a:blip r:embed="rId2"/>
          <a:stretch/>
        </p:blipFill>
        <p:spPr>
          <a:xfrm>
            <a:off x="817920" y="3807720"/>
            <a:ext cx="805680" cy="1059120"/>
          </a:xfrm>
          <a:prstGeom prst="rect">
            <a:avLst/>
          </a:prstGeom>
          <a:ln w="9360">
            <a:noFill/>
          </a:ln>
        </p:spPr>
      </p:pic>
      <p:pic>
        <p:nvPicPr>
          <p:cNvPr id="325" name="Picture 2" descr=""/>
          <p:cNvPicPr/>
          <p:nvPr/>
        </p:nvPicPr>
        <p:blipFill>
          <a:blip r:embed="rId3"/>
          <a:stretch/>
        </p:blipFill>
        <p:spPr>
          <a:xfrm>
            <a:off x="802080" y="3823560"/>
            <a:ext cx="805680" cy="1058400"/>
          </a:xfrm>
          <a:prstGeom prst="rect">
            <a:avLst/>
          </a:prstGeom>
          <a:ln w="9360">
            <a:noFill/>
          </a:ln>
        </p:spPr>
      </p:pic>
      <p:pic>
        <p:nvPicPr>
          <p:cNvPr id="326" name="Picture 2" descr=""/>
          <p:cNvPicPr/>
          <p:nvPr/>
        </p:nvPicPr>
        <p:blipFill>
          <a:blip r:embed="rId4"/>
          <a:stretch/>
        </p:blipFill>
        <p:spPr>
          <a:xfrm>
            <a:off x="784080" y="3844080"/>
            <a:ext cx="805680" cy="1058400"/>
          </a:xfrm>
          <a:prstGeom prst="rect">
            <a:avLst/>
          </a:prstGeom>
          <a:ln w="9360">
            <a:noFill/>
          </a:ln>
        </p:spPr>
      </p:pic>
      <p:sp>
        <p:nvSpPr>
          <p:cNvPr id="327" name="CustomShape 3"/>
          <p:cNvSpPr/>
          <p:nvPr/>
        </p:nvSpPr>
        <p:spPr>
          <a:xfrm>
            <a:off x="286200" y="414900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20000</a:t>
            </a:r>
            <a:endParaRPr b="0" lang="de-DE" sz="1800" spc="-1" strike="noStrike">
              <a:solidFill>
                <a:srgbClr val="000000"/>
              </a:solidFill>
              <a:uFill>
                <a:solidFill>
                  <a:srgbClr val="ffffff"/>
                </a:solidFill>
              </a:uFill>
              <a:latin typeface="Arial"/>
            </a:endParaRPr>
          </a:p>
        </p:txBody>
      </p:sp>
      <p:graphicFrame>
        <p:nvGraphicFramePr>
          <p:cNvPr id="328" name="Table 4"/>
          <p:cNvGraphicFramePr/>
          <p:nvPr/>
        </p:nvGraphicFramePr>
        <p:xfrm>
          <a:off x="2417760" y="1689840"/>
          <a:ext cx="6314760" cy="3806280"/>
        </p:xfrm>
        <a:graphic>
          <a:graphicData uri="http://schemas.openxmlformats.org/drawingml/2006/table">
            <a:tbl>
              <a:tblPr/>
              <a:tblGrid>
                <a:gridCol w="3541680"/>
                <a:gridCol w="2773080"/>
              </a:tblGrid>
              <a:tr h="2038680">
                <a:tc>
                  <a:txBody>
                    <a:bodyPr/>
                    <a:p>
                      <a:pPr>
                        <a:lnSpc>
                          <a:spcPct val="100000"/>
                        </a:lnSpc>
                      </a:pPr>
                      <a:r>
                        <a:rPr b="1" lang="de-DE" sz="1600" spc="-1" strike="noStrike">
                          <a:solidFill>
                            <a:srgbClr val="000000"/>
                          </a:solidFill>
                          <a:uFill>
                            <a:solidFill>
                              <a:srgbClr val="ffffff"/>
                            </a:solidFill>
                          </a:uFill>
                          <a:latin typeface="Calibri"/>
                        </a:rPr>
                        <a:t>IT Infrastructure Library</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Number of books with "good practice" in IT Service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Slogan: "the key to managing IT services"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Descriptions of key principles, concepts and processes in ITSM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Most popular and wide-spread framework</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Not a "real" standard, but often related to as "de-facto standard"</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5 books released by the British Cabinet Office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308600">
                <a:tc>
                  <a:txBody>
                    <a:bodyPr/>
                    <a:p>
                      <a:pPr>
                        <a:lnSpc>
                          <a:spcPct val="100000"/>
                        </a:lnSpc>
                      </a:pPr>
                      <a:r>
                        <a:rPr b="1" lang="de-DE" sz="1600" spc="-1" strike="noStrike">
                          <a:solidFill>
                            <a:srgbClr val="000000"/>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managing and delivering IT services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Defines the minimum requirements on ITSM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a joint committee (JTC) of ISO and IEC</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Based on ITIL®, BS 15000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308600">
                <a:tc>
                  <a:txBody>
                    <a:bodyPr/>
                    <a:p>
                      <a:pPr>
                        <a:lnSpc>
                          <a:spcPct val="100000"/>
                        </a:lnSpc>
                      </a:pPr>
                      <a:r>
                        <a:rPr b="1" lang="de-DE" sz="1600" spc="-1" strike="noStrike">
                          <a:solidFill>
                            <a:srgbClr val="000000"/>
                          </a:solidFill>
                          <a:uFill>
                            <a:solidFill>
                              <a:srgbClr val="ffffff"/>
                            </a:solidFill>
                          </a:uFill>
                          <a:latin typeface="Calibri"/>
                        </a:rPr>
                        <a:t>Control Objectives for Information and Related Technologies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IT Governance framework</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Specifies control objectives, metrics, maturity models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ISACA</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can be combined with ITIL® and ISO/IEC 20000</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29" name="Picture 2" descr=""/>
          <p:cNvPicPr/>
          <p:nvPr/>
        </p:nvPicPr>
        <p:blipFill>
          <a:blip r:embed="rId5"/>
          <a:srcRect l="0" t="7158" r="9677" b="7158"/>
          <a:stretch/>
        </p:blipFill>
        <p:spPr>
          <a:xfrm>
            <a:off x="263520" y="5268240"/>
            <a:ext cx="2007720" cy="875880"/>
          </a:xfrm>
          <a:prstGeom prst="rect">
            <a:avLst/>
          </a:prstGeom>
          <a:ln w="9360">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ISO 9000, ISO/IEC 27000, CMMI</a:t>
            </a:r>
            <a:endParaRPr b="0" lang="en-US" sz="1800" spc="-1" strike="noStrike">
              <a:solidFill>
                <a:srgbClr val="000000"/>
              </a:solidFill>
              <a:uFill>
                <a:solidFill>
                  <a:srgbClr val="ffffff"/>
                </a:solidFill>
              </a:uFill>
              <a:latin typeface="Calibri"/>
            </a:endParaRPr>
          </a:p>
        </p:txBody>
      </p:sp>
      <p:sp>
        <p:nvSpPr>
          <p:cNvPr id="331" name="TextShape 2"/>
          <p:cNvSpPr txBox="1"/>
          <p:nvPr/>
        </p:nvSpPr>
        <p:spPr>
          <a:xfrm>
            <a:off x="6553080" y="6430680"/>
            <a:ext cx="2133360" cy="364680"/>
          </a:xfrm>
          <a:prstGeom prst="rect">
            <a:avLst/>
          </a:prstGeom>
          <a:noFill/>
          <a:ln>
            <a:noFill/>
          </a:ln>
        </p:spPr>
        <p:txBody>
          <a:bodyPr anchor="ctr"/>
          <a:p>
            <a:pPr algn="r">
              <a:lnSpc>
                <a:spcPct val="100000"/>
              </a:lnSpc>
            </a:pPr>
            <a:fld id="{A36EDC19-0ADC-42AF-A51D-B260C9E7506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32" name="Picture 2" descr=""/>
          <p:cNvPicPr/>
          <p:nvPr/>
        </p:nvPicPr>
        <p:blipFill>
          <a:blip r:embed="rId1"/>
          <a:stretch/>
        </p:blipFill>
        <p:spPr>
          <a:xfrm>
            <a:off x="817920" y="3587400"/>
            <a:ext cx="805680" cy="1059120"/>
          </a:xfrm>
          <a:prstGeom prst="rect">
            <a:avLst/>
          </a:prstGeom>
          <a:ln w="9360">
            <a:noFill/>
          </a:ln>
        </p:spPr>
      </p:pic>
      <p:pic>
        <p:nvPicPr>
          <p:cNvPr id="333" name="Picture 2" descr=""/>
          <p:cNvPicPr/>
          <p:nvPr/>
        </p:nvPicPr>
        <p:blipFill>
          <a:blip r:embed="rId2"/>
          <a:stretch/>
        </p:blipFill>
        <p:spPr>
          <a:xfrm>
            <a:off x="802080" y="3603240"/>
            <a:ext cx="805680" cy="1058400"/>
          </a:xfrm>
          <a:prstGeom prst="rect">
            <a:avLst/>
          </a:prstGeom>
          <a:ln w="9360">
            <a:noFill/>
          </a:ln>
        </p:spPr>
      </p:pic>
      <p:pic>
        <p:nvPicPr>
          <p:cNvPr id="334" name="Picture 2" descr=""/>
          <p:cNvPicPr/>
          <p:nvPr/>
        </p:nvPicPr>
        <p:blipFill>
          <a:blip r:embed="rId3"/>
          <a:stretch/>
        </p:blipFill>
        <p:spPr>
          <a:xfrm>
            <a:off x="784080" y="3623760"/>
            <a:ext cx="805680" cy="1058400"/>
          </a:xfrm>
          <a:prstGeom prst="rect">
            <a:avLst/>
          </a:prstGeom>
          <a:ln w="9360">
            <a:noFill/>
          </a:ln>
        </p:spPr>
      </p:pic>
      <p:sp>
        <p:nvSpPr>
          <p:cNvPr id="335" name="CustomShape 3"/>
          <p:cNvSpPr/>
          <p:nvPr/>
        </p:nvSpPr>
        <p:spPr>
          <a:xfrm>
            <a:off x="285840" y="392868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27000</a:t>
            </a:r>
            <a:endParaRPr b="0" lang="de-DE" sz="1800" spc="-1" strike="noStrike">
              <a:solidFill>
                <a:srgbClr val="000000"/>
              </a:solidFill>
              <a:uFill>
                <a:solidFill>
                  <a:srgbClr val="ffffff"/>
                </a:solidFill>
              </a:uFill>
              <a:latin typeface="Arial"/>
            </a:endParaRPr>
          </a:p>
        </p:txBody>
      </p:sp>
      <p:graphicFrame>
        <p:nvGraphicFramePr>
          <p:cNvPr id="336" name="Table 4"/>
          <p:cNvGraphicFramePr/>
          <p:nvPr/>
        </p:nvGraphicFramePr>
        <p:xfrm>
          <a:off x="2417760" y="1689840"/>
          <a:ext cx="6314760" cy="3806280"/>
        </p:xfrm>
        <a:graphic>
          <a:graphicData uri="http://schemas.openxmlformats.org/drawingml/2006/table">
            <a:tbl>
              <a:tblPr/>
              <a:tblGrid>
                <a:gridCol w="3541680"/>
                <a:gridCol w="2773080"/>
              </a:tblGrid>
              <a:tr h="1551960">
                <a:tc>
                  <a:txBody>
                    <a:bodyPr/>
                    <a:p>
                      <a:pPr>
                        <a:lnSpc>
                          <a:spcPct val="100000"/>
                        </a:lnSpc>
                      </a:pPr>
                      <a:r>
                        <a:rPr b="1" lang="de-DE" sz="1600" spc="-1" strike="noStrike">
                          <a:solidFill>
                            <a:srgbClr val="000000"/>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quality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Quality management principles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Minimum requirements for a quality management system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Applicable to all organizations and branches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Several documents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795320">
                <a:tc>
                  <a:txBody>
                    <a:bodyPr/>
                    <a:p>
                      <a:pPr>
                        <a:lnSpc>
                          <a:spcPct val="100000"/>
                        </a:lnSpc>
                      </a:pPr>
                      <a:r>
                        <a:rPr b="1" lang="de-DE" sz="1600" spc="-1" strike="noStrike">
                          <a:solidFill>
                            <a:srgbClr val="000000"/>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 standard for information security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Minimum requirements for an information security management system (ISMS)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More than 100 security controls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Applicable to all organizations and branches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Based on BS 7799</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Auditable, certifiable</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Several documents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065240">
                <a:tc>
                  <a:txBody>
                    <a:bodyPr/>
                    <a:p>
                      <a:pPr>
                        <a:lnSpc>
                          <a:spcPct val="100000"/>
                        </a:lnSpc>
                      </a:pPr>
                      <a:r>
                        <a:rPr b="1" lang="de-DE" sz="1600" spc="-1" strike="noStrike">
                          <a:solidFill>
                            <a:srgbClr val="000000"/>
                          </a:solidFill>
                          <a:uFill>
                            <a:solidFill>
                              <a:srgbClr val="ffffff"/>
                            </a:solidFill>
                          </a:uFill>
                          <a:latin typeface="Calibri"/>
                        </a:rPr>
                        <a:t>Capability Maturity Model Integration</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Maturity and capability model</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ea typeface="ＭＳ Ｐゴシック"/>
                        </a:rPr>
                        <a:t> </a:t>
                      </a:r>
                      <a:r>
                        <a:rPr b="0" lang="de-DE" sz="1600" spc="-1" strike="noStrike">
                          <a:solidFill>
                            <a:srgbClr val="000000"/>
                          </a:solidFill>
                          <a:uFill>
                            <a:solidFill>
                              <a:srgbClr val="ffffff"/>
                            </a:solidFill>
                          </a:uFill>
                          <a:latin typeface="Calibri"/>
                          <a:ea typeface="ＭＳ Ｐゴシック"/>
                        </a:rPr>
                        <a:t>Organizational maturity assessment</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Developed by </a:t>
                      </a:r>
                      <a:r>
                        <a:rPr b="0" lang="de-DE" sz="1600" spc="-1" strike="noStrike">
                          <a:solidFill>
                            <a:srgbClr val="000000"/>
                          </a:solidFill>
                          <a:uFill>
                            <a:solidFill>
                              <a:srgbClr val="ffffff"/>
                            </a:solidFill>
                          </a:uFill>
                          <a:latin typeface="Calibri"/>
                          <a:ea typeface="ＭＳ Ｐゴシック"/>
                        </a:rPr>
                        <a:t>SEI (Software Engineering Institute), Carnegie Mellon University</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37" name="Picture 2" descr=""/>
          <p:cNvPicPr/>
          <p:nvPr/>
        </p:nvPicPr>
        <p:blipFill>
          <a:blip r:embed="rId4"/>
          <a:stretch/>
        </p:blipFill>
        <p:spPr>
          <a:xfrm>
            <a:off x="816120" y="1914840"/>
            <a:ext cx="805680" cy="1059120"/>
          </a:xfrm>
          <a:prstGeom prst="rect">
            <a:avLst/>
          </a:prstGeom>
          <a:ln w="9360">
            <a:noFill/>
          </a:ln>
        </p:spPr>
      </p:pic>
      <p:pic>
        <p:nvPicPr>
          <p:cNvPr id="338" name="Picture 2" descr=""/>
          <p:cNvPicPr/>
          <p:nvPr/>
        </p:nvPicPr>
        <p:blipFill>
          <a:blip r:embed="rId5"/>
          <a:stretch/>
        </p:blipFill>
        <p:spPr>
          <a:xfrm>
            <a:off x="800280" y="1930680"/>
            <a:ext cx="805680" cy="1058400"/>
          </a:xfrm>
          <a:prstGeom prst="rect">
            <a:avLst/>
          </a:prstGeom>
          <a:ln w="9360">
            <a:noFill/>
          </a:ln>
        </p:spPr>
      </p:pic>
      <p:pic>
        <p:nvPicPr>
          <p:cNvPr id="339" name="Picture 2" descr=""/>
          <p:cNvPicPr/>
          <p:nvPr/>
        </p:nvPicPr>
        <p:blipFill>
          <a:blip r:embed="rId6"/>
          <a:stretch/>
        </p:blipFill>
        <p:spPr>
          <a:xfrm>
            <a:off x="782280" y="1951200"/>
            <a:ext cx="805680" cy="1058400"/>
          </a:xfrm>
          <a:prstGeom prst="rect">
            <a:avLst/>
          </a:prstGeom>
          <a:ln w="9360">
            <a:noFill/>
          </a:ln>
        </p:spPr>
      </p:pic>
      <p:sp>
        <p:nvSpPr>
          <p:cNvPr id="340" name="CustomShape 5"/>
          <p:cNvSpPr/>
          <p:nvPr/>
        </p:nvSpPr>
        <p:spPr>
          <a:xfrm>
            <a:off x="555120" y="2256120"/>
            <a:ext cx="12373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 9000</a:t>
            </a:r>
            <a:endParaRPr b="0" lang="de-DE" sz="1800" spc="-1" strike="noStrike">
              <a:solidFill>
                <a:srgbClr val="000000"/>
              </a:solidFill>
              <a:uFill>
                <a:solidFill>
                  <a:srgbClr val="ffffff"/>
                </a:solidFill>
              </a:uFill>
              <a:latin typeface="Arial"/>
            </a:endParaRPr>
          </a:p>
        </p:txBody>
      </p:sp>
      <p:pic>
        <p:nvPicPr>
          <p:cNvPr id="341" name="Picture 2" descr=""/>
          <p:cNvPicPr/>
          <p:nvPr/>
        </p:nvPicPr>
        <p:blipFill>
          <a:blip r:embed="rId7"/>
          <a:stretch/>
        </p:blipFill>
        <p:spPr>
          <a:xfrm>
            <a:off x="459000" y="5118480"/>
            <a:ext cx="1523520" cy="1238040"/>
          </a:xfrm>
          <a:prstGeom prst="rect">
            <a:avLst/>
          </a:prstGeom>
          <a:ln>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ITSM: Benefits and risks in practice</a:t>
            </a:r>
            <a:endParaRPr b="0" lang="en-US" sz="1800" spc="-1" strike="noStrike">
              <a:solidFill>
                <a:srgbClr val="000000"/>
              </a:solidFill>
              <a:uFill>
                <a:solidFill>
                  <a:srgbClr val="ffffff"/>
                </a:solidFill>
              </a:uFill>
              <a:latin typeface="Calibri"/>
            </a:endParaRPr>
          </a:p>
        </p:txBody>
      </p:sp>
      <p:sp>
        <p:nvSpPr>
          <p:cNvPr id="343" name="TextShape 2"/>
          <p:cNvSpPr txBox="1"/>
          <p:nvPr/>
        </p:nvSpPr>
        <p:spPr>
          <a:xfrm>
            <a:off x="6553080" y="6430680"/>
            <a:ext cx="2133360" cy="364680"/>
          </a:xfrm>
          <a:prstGeom prst="rect">
            <a:avLst/>
          </a:prstGeom>
          <a:noFill/>
          <a:ln>
            <a:noFill/>
          </a:ln>
        </p:spPr>
        <p:txBody>
          <a:bodyPr anchor="ctr"/>
          <a:p>
            <a:pPr algn="r">
              <a:lnSpc>
                <a:spcPct val="100000"/>
              </a:lnSpc>
            </a:pPr>
            <a:fld id="{3F691BAF-04C6-4343-B5AF-1E6E1C2A833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44" name="TextShape 3"/>
          <p:cNvSpPr txBox="1"/>
          <p:nvPr/>
        </p:nvSpPr>
        <p:spPr>
          <a:xfrm>
            <a:off x="352800" y="1729440"/>
            <a:ext cx="8401320" cy="4737600"/>
          </a:xfrm>
          <a:prstGeom prst="rect">
            <a:avLst/>
          </a:prstGeom>
          <a:noFill/>
          <a:ln>
            <a:noFill/>
          </a:ln>
        </p:spPr>
        <p:txBody>
          <a:bodyPr/>
          <a:p>
            <a:pPr>
              <a:lnSpc>
                <a:spcPct val="100000"/>
              </a:lnSpc>
            </a:pPr>
            <a:r>
              <a:rPr b="1" lang="en-US" sz="2000" spc="-1" strike="noStrike">
                <a:solidFill>
                  <a:srgbClr val="000000"/>
                </a:solidFill>
                <a:uFill>
                  <a:solidFill>
                    <a:srgbClr val="ffffff"/>
                  </a:solidFill>
                </a:uFill>
                <a:latin typeface="Calibri"/>
                <a:ea typeface="ＭＳ Ｐゴシック"/>
              </a:rPr>
              <a:t>Typical benefits (excerpt):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Repeatability of desired outputs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Higher effectiveness and efficiency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Customer focus, alignment of IT and their customers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Improved reputation</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r>
              <a:rPr b="1" lang="en-US" sz="2000" spc="-1" strike="noStrike">
                <a:solidFill>
                  <a:srgbClr val="000000"/>
                </a:solidFill>
                <a:uFill>
                  <a:solidFill>
                    <a:srgbClr val="ffffff"/>
                  </a:solidFill>
                </a:uFill>
                <a:latin typeface="Calibri"/>
                <a:ea typeface="ＭＳ Ｐゴシック"/>
              </a:rPr>
              <a:t>Potential risks (excerpt):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Processes and procedures may become too bureaucratic, more paperwork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Lower effectiveness and efficiency, if …</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staff are not aware of processes and measures and personnel do not accept the system</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top management lacks a clear commitment and related actions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processes are bypassed</a:t>
            </a:r>
            <a:endParaRPr b="0" lang="en-US" sz="1800" spc="-1" strike="noStrike">
              <a:solidFill>
                <a:srgbClr val="000000"/>
              </a:solidFill>
              <a:uFill>
                <a:solidFill>
                  <a:srgbClr val="ffffff"/>
                </a:solidFill>
              </a:uFill>
              <a:latin typeface="Calibri"/>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Challenges in federated IT service provisioning</a:t>
            </a:r>
            <a:endParaRPr b="0" lang="en-US" sz="1800" spc="-1" strike="noStrike">
              <a:solidFill>
                <a:srgbClr val="000000"/>
              </a:solidFill>
              <a:uFill>
                <a:solidFill>
                  <a:srgbClr val="ffffff"/>
                </a:solidFill>
              </a:uFill>
              <a:latin typeface="Calibri"/>
            </a:endParaRPr>
          </a:p>
        </p:txBody>
      </p:sp>
      <p:sp>
        <p:nvSpPr>
          <p:cNvPr id="34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Traditional IT service management (ITSM) practices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assume single central control over all service management processes by one organisation acting as the service provider;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hardly address collaborative approaches to service delivery.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As a result: Applying ITSM in federated environments may be more difficult, and not all concepts / ideas will work.</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in a federated environment: Understanding the roles of the federation members (including the roles or “business models” of the federators involved)</a:t>
            </a:r>
            <a:endParaRPr b="0" lang="en-US" sz="2800" spc="-1" strike="noStrike">
              <a:solidFill>
                <a:srgbClr val="000000"/>
              </a:solidFill>
              <a:uFill>
                <a:solidFill>
                  <a:srgbClr val="ffffff"/>
                </a:solidFill>
              </a:uFill>
              <a:latin typeface="Calibri"/>
            </a:endParaRPr>
          </a:p>
        </p:txBody>
      </p:sp>
      <p:sp>
        <p:nvSpPr>
          <p:cNvPr id="347" name="TextShape 3"/>
          <p:cNvSpPr txBox="1"/>
          <p:nvPr/>
        </p:nvSpPr>
        <p:spPr>
          <a:xfrm>
            <a:off x="6553080" y="6430680"/>
            <a:ext cx="2133360" cy="364680"/>
          </a:xfrm>
          <a:prstGeom prst="rect">
            <a:avLst/>
          </a:prstGeom>
          <a:noFill/>
          <a:ln>
            <a:noFill/>
          </a:ln>
        </p:spPr>
        <p:txBody>
          <a:bodyPr anchor="ctr"/>
          <a:p>
            <a:pPr algn="r">
              <a:lnSpc>
                <a:spcPct val="100000"/>
              </a:lnSpc>
            </a:pPr>
            <a:fld id="{0C8F0098-885C-44E4-9F94-87E52E01297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Examples of federator roles (“business models”)</a:t>
            </a:r>
            <a:endParaRPr b="0" lang="en-US" sz="1800" spc="-1" strike="noStrike">
              <a:solidFill>
                <a:srgbClr val="000000"/>
              </a:solidFill>
              <a:uFill>
                <a:solidFill>
                  <a:srgbClr val="ffffff"/>
                </a:solidFill>
              </a:uFill>
              <a:latin typeface="Calibri"/>
            </a:endParaRPr>
          </a:p>
        </p:txBody>
      </p:sp>
      <p:sp>
        <p:nvSpPr>
          <p:cNvPr id="349" name="CustomShape 2"/>
          <p:cNvSpPr/>
          <p:nvPr/>
        </p:nvSpPr>
        <p:spPr>
          <a:xfrm>
            <a:off x="5330880" y="17884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Invisible Coordinator</a:t>
            </a:r>
            <a:endParaRPr b="0" lang="de-DE" sz="1800" spc="-1" strike="noStrike">
              <a:solidFill>
                <a:srgbClr val="000000"/>
              </a:solidFill>
              <a:uFill>
                <a:solidFill>
                  <a:srgbClr val="ffffff"/>
                </a:solidFill>
              </a:uFill>
              <a:latin typeface="Arial"/>
            </a:endParaRPr>
          </a:p>
        </p:txBody>
      </p:sp>
      <p:sp>
        <p:nvSpPr>
          <p:cNvPr id="350" name="CustomShape 3"/>
          <p:cNvSpPr/>
          <p:nvPr/>
        </p:nvSpPr>
        <p:spPr>
          <a:xfrm>
            <a:off x="5330880" y="27777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Advisor</a:t>
            </a:r>
            <a:endParaRPr b="0" lang="de-DE" sz="1800" spc="-1" strike="noStrike">
              <a:solidFill>
                <a:srgbClr val="000000"/>
              </a:solidFill>
              <a:uFill>
                <a:solidFill>
                  <a:srgbClr val="ffffff"/>
                </a:solidFill>
              </a:uFill>
              <a:latin typeface="Arial"/>
            </a:endParaRPr>
          </a:p>
        </p:txBody>
      </p:sp>
      <p:sp>
        <p:nvSpPr>
          <p:cNvPr id="351" name="CustomShape 4"/>
          <p:cNvSpPr/>
          <p:nvPr/>
        </p:nvSpPr>
        <p:spPr>
          <a:xfrm>
            <a:off x="5330880" y="37666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Matchmaker</a:t>
            </a:r>
            <a:endParaRPr b="0" lang="de-DE" sz="1800" spc="-1" strike="noStrike">
              <a:solidFill>
                <a:srgbClr val="000000"/>
              </a:solidFill>
              <a:uFill>
                <a:solidFill>
                  <a:srgbClr val="ffffff"/>
                </a:solidFill>
              </a:uFill>
              <a:latin typeface="Arial"/>
            </a:endParaRPr>
          </a:p>
        </p:txBody>
      </p:sp>
      <p:sp>
        <p:nvSpPr>
          <p:cNvPr id="352" name="CustomShape 5"/>
          <p:cNvSpPr/>
          <p:nvPr/>
        </p:nvSpPr>
        <p:spPr>
          <a:xfrm>
            <a:off x="5330880" y="47559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One Stop Shop</a:t>
            </a:r>
            <a:endParaRPr b="0" lang="de-DE" sz="1800" spc="-1" strike="noStrike">
              <a:solidFill>
                <a:srgbClr val="000000"/>
              </a:solidFill>
              <a:uFill>
                <a:solidFill>
                  <a:srgbClr val="ffffff"/>
                </a:solidFill>
              </a:uFill>
              <a:latin typeface="Arial"/>
            </a:endParaRPr>
          </a:p>
        </p:txBody>
      </p:sp>
      <p:sp>
        <p:nvSpPr>
          <p:cNvPr id="353" name="CustomShape 6"/>
          <p:cNvSpPr/>
          <p:nvPr/>
        </p:nvSpPr>
        <p:spPr>
          <a:xfrm>
            <a:off x="5330880" y="574524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Integrator</a:t>
            </a:r>
            <a:endParaRPr b="0" lang="de-DE" sz="1800" spc="-1" strike="noStrike">
              <a:solidFill>
                <a:srgbClr val="000000"/>
              </a:solidFill>
              <a:uFill>
                <a:solidFill>
                  <a:srgbClr val="ffffff"/>
                </a:solidFill>
              </a:uFill>
              <a:latin typeface="Arial"/>
            </a:endParaRPr>
          </a:p>
        </p:txBody>
      </p:sp>
      <p:sp>
        <p:nvSpPr>
          <p:cNvPr id="354" name="TextShape 7"/>
          <p:cNvSpPr txBox="1"/>
          <p:nvPr/>
        </p:nvSpPr>
        <p:spPr>
          <a:xfrm>
            <a:off x="6553080" y="6430680"/>
            <a:ext cx="2133360" cy="364680"/>
          </a:xfrm>
          <a:prstGeom prst="rect">
            <a:avLst/>
          </a:prstGeom>
          <a:noFill/>
          <a:ln>
            <a:noFill/>
          </a:ln>
        </p:spPr>
        <p:txBody>
          <a:bodyPr anchor="ctr"/>
          <a:p>
            <a:pPr algn="r">
              <a:lnSpc>
                <a:spcPct val="100000"/>
              </a:lnSpc>
            </a:pPr>
            <a:fld id="{1C6E085D-5D13-4B9E-9C36-B2F08E6918A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55" name="CustomShape 8"/>
          <p:cNvSpPr/>
          <p:nvPr/>
        </p:nvSpPr>
        <p:spPr>
          <a:xfrm>
            <a:off x="2495520" y="3891960"/>
            <a:ext cx="1011960" cy="76176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356" name="CustomShape 9"/>
          <p:cNvSpPr/>
          <p:nvPr/>
        </p:nvSpPr>
        <p:spPr>
          <a:xfrm>
            <a:off x="888480" y="1791360"/>
            <a:ext cx="4226040" cy="106380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600" spc="-1" strike="noStrike">
                <a:solidFill>
                  <a:srgbClr val="000000"/>
                </a:solidFill>
                <a:uFill>
                  <a:solidFill>
                    <a:srgbClr val="ffffff"/>
                  </a:solidFill>
                </a:uFill>
                <a:latin typeface="Calibri"/>
              </a:rPr>
              <a:t>Every federation member has to manage their specific services, i.e. ITSM is often </a:t>
            </a:r>
            <a:r>
              <a:rPr b="1" lang="de-DE" sz="1600" spc="-1" strike="noStrike">
                <a:solidFill>
                  <a:srgbClr val="000000"/>
                </a:solidFill>
                <a:uFill>
                  <a:solidFill>
                    <a:srgbClr val="ffffff"/>
                  </a:solidFill>
                </a:uFill>
                <a:latin typeface="Calibri"/>
              </a:rPr>
              <a:t>highly decentralized</a:t>
            </a:r>
            <a:r>
              <a:rPr b="0" lang="de-DE" sz="1600" spc="-1" strike="noStrike">
                <a:solidFill>
                  <a:srgbClr val="000000"/>
                </a:solidFill>
                <a:uFill>
                  <a:solidFill>
                    <a:srgbClr val="ffffff"/>
                  </a:solidFill>
                </a:uFill>
                <a:latin typeface="Calibri"/>
              </a:rPr>
              <a:t>, and overall integration / coordination is limited to key process interfaces.</a:t>
            </a:r>
            <a:endParaRPr b="0" lang="de-DE" sz="1800" spc="-1" strike="noStrike">
              <a:solidFill>
                <a:srgbClr val="000000"/>
              </a:solidFill>
              <a:uFill>
                <a:solidFill>
                  <a:srgbClr val="ffffff"/>
                </a:solidFill>
              </a:uFill>
              <a:latin typeface="Arial"/>
            </a:endParaRPr>
          </a:p>
        </p:txBody>
      </p:sp>
      <p:sp>
        <p:nvSpPr>
          <p:cNvPr id="357" name="CustomShape 10"/>
          <p:cNvSpPr/>
          <p:nvPr/>
        </p:nvSpPr>
        <p:spPr>
          <a:xfrm>
            <a:off x="888480" y="5582160"/>
            <a:ext cx="4226040" cy="106380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600" spc="-1" strike="noStrike">
                <a:solidFill>
                  <a:srgbClr val="000000"/>
                </a:solidFill>
                <a:uFill>
                  <a:solidFill>
                    <a:srgbClr val="ffffff"/>
                  </a:solidFill>
                </a:uFill>
                <a:latin typeface="Calibri"/>
              </a:rPr>
              <a:t>The integrator needs to manage the services offered by the federation, i.e. ITSM is often more centralized, and a </a:t>
            </a:r>
            <a:r>
              <a:rPr b="1" lang="de-DE" sz="1600" spc="-1" strike="noStrike">
                <a:solidFill>
                  <a:srgbClr val="000000"/>
                </a:solidFill>
                <a:uFill>
                  <a:solidFill>
                    <a:srgbClr val="ffffff"/>
                  </a:solidFill>
                </a:uFill>
                <a:latin typeface="Calibri"/>
              </a:rPr>
              <a:t>high level of coordination effort</a:t>
            </a:r>
            <a:r>
              <a:rPr b="0" lang="de-DE" sz="1600" spc="-1" strike="noStrike">
                <a:solidFill>
                  <a:srgbClr val="000000"/>
                </a:solidFill>
                <a:uFill>
                  <a:solidFill>
                    <a:srgbClr val="ffffff"/>
                  </a:solidFill>
                </a:uFill>
                <a:latin typeface="Calibri"/>
              </a:rPr>
              <a:t> is required from the integrator.</a:t>
            </a:r>
            <a:endParaRPr b="0" lang="de-DE" sz="1800" spc="-1" strike="noStrike">
              <a:solidFill>
                <a:srgbClr val="000000"/>
              </a:solidFill>
              <a:uFill>
                <a:solidFill>
                  <a:srgbClr val="ffffff"/>
                </a:solidFill>
              </a:uFill>
              <a:latin typeface="Arial"/>
            </a:endParaRPr>
          </a:p>
        </p:txBody>
      </p:sp>
      <p:sp>
        <p:nvSpPr>
          <p:cNvPr id="358" name="CustomShape 11"/>
          <p:cNvSpPr/>
          <p:nvPr/>
        </p:nvSpPr>
        <p:spPr>
          <a:xfrm rot="16200000">
            <a:off x="74520" y="4045320"/>
            <a:ext cx="2302200" cy="4557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2400" spc="-1" strike="noStrike">
                <a:solidFill>
                  <a:srgbClr val="000000"/>
                </a:solidFill>
                <a:uFill>
                  <a:solidFill>
                    <a:srgbClr val="ffffff"/>
                  </a:solidFill>
                </a:uFill>
                <a:latin typeface="Calibri"/>
              </a:rPr>
              <a:t>ITSM perspective</a:t>
            </a:r>
            <a:endParaRPr b="0" lang="de-DE"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36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planning and delivery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361" name="TextShape 3"/>
          <p:cNvSpPr txBox="1"/>
          <p:nvPr/>
        </p:nvSpPr>
        <p:spPr>
          <a:xfrm>
            <a:off x="6553080" y="6430680"/>
            <a:ext cx="2133360" cy="364680"/>
          </a:xfrm>
          <a:prstGeom prst="rect">
            <a:avLst/>
          </a:prstGeom>
          <a:noFill/>
          <a:ln>
            <a:noFill/>
          </a:ln>
        </p:spPr>
        <p:txBody>
          <a:bodyPr anchor="ctr"/>
          <a:p>
            <a:pPr algn="r">
              <a:lnSpc>
                <a:spcPct val="100000"/>
              </a:lnSpc>
            </a:pPr>
            <a:fld id="{2A93CDEE-68F2-43CD-9F5A-41054CE97AF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Selected General Aspects of Establishing a Service Management System</a:t>
            </a:r>
            <a:endParaRPr b="0" lang="en-US" sz="1800" spc="-1" strike="noStrike">
              <a:solidFill>
                <a:srgbClr val="000000"/>
              </a:solidFill>
              <a:uFill>
                <a:solidFill>
                  <a:srgbClr val="ffffff"/>
                </a:solidFill>
              </a:uFill>
              <a:latin typeface="Calibri"/>
            </a:endParaRPr>
          </a:p>
        </p:txBody>
      </p:sp>
      <p:sp>
        <p:nvSpPr>
          <p:cNvPr id="363" name="TextShape 2"/>
          <p:cNvSpPr txBox="1"/>
          <p:nvPr/>
        </p:nvSpPr>
        <p:spPr>
          <a:xfrm>
            <a:off x="6553080" y="6430680"/>
            <a:ext cx="2133360" cy="364680"/>
          </a:xfrm>
          <a:prstGeom prst="rect">
            <a:avLst/>
          </a:prstGeom>
          <a:noFill/>
          <a:ln>
            <a:noFill/>
          </a:ln>
        </p:spPr>
        <p:txBody>
          <a:bodyPr anchor="ctr"/>
          <a:p>
            <a:pPr algn="r">
              <a:lnSpc>
                <a:spcPct val="100000"/>
              </a:lnSpc>
            </a:pPr>
            <a:fld id="{6D01CF49-8AEA-41F0-A1BF-2F8AAF0D2235}"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6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36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Top management responsibility</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Commitment and leadership</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Governance and policies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Documentation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Documents and records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Document control</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Defining the scope of service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The PDCA cycle applied to the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Planning service management (PLAN)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Implementing service management (DO)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Monitoring and reviewing service management (CHECK)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Continually improving service management (ACT)</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367" name="TextShape 3"/>
          <p:cNvSpPr txBox="1"/>
          <p:nvPr/>
        </p:nvSpPr>
        <p:spPr>
          <a:xfrm>
            <a:off x="6553080" y="6430680"/>
            <a:ext cx="2133360" cy="364680"/>
          </a:xfrm>
          <a:prstGeom prst="rect">
            <a:avLst/>
          </a:prstGeom>
          <a:noFill/>
          <a:ln>
            <a:noFill/>
          </a:ln>
        </p:spPr>
        <p:txBody>
          <a:bodyPr anchor="ctr"/>
          <a:p>
            <a:pPr algn="r">
              <a:lnSpc>
                <a:spcPct val="100000"/>
              </a:lnSpc>
            </a:pPr>
            <a:fld id="{0DDEBE47-9A27-4274-9FD8-8D89678197B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Top management responsibility</a:t>
            </a:r>
            <a:endParaRPr b="0" lang="en-US" sz="1800" spc="-1" strike="noStrike">
              <a:solidFill>
                <a:srgbClr val="000000"/>
              </a:solidFill>
              <a:uFill>
                <a:solidFill>
                  <a:srgbClr val="ffffff"/>
                </a:solidFill>
              </a:uFill>
              <a:latin typeface="Calibri"/>
            </a:endParaRPr>
          </a:p>
        </p:txBody>
      </p:sp>
      <p:sp>
        <p:nvSpPr>
          <p:cNvPr id="369" name="TextShape 2"/>
          <p:cNvSpPr txBox="1"/>
          <p:nvPr/>
        </p:nvSpPr>
        <p:spPr>
          <a:xfrm>
            <a:off x="6553080" y="6430680"/>
            <a:ext cx="2133360" cy="364680"/>
          </a:xfrm>
          <a:prstGeom prst="rect">
            <a:avLst/>
          </a:prstGeom>
          <a:noFill/>
          <a:ln>
            <a:noFill/>
          </a:ln>
        </p:spPr>
        <p:txBody>
          <a:bodyPr anchor="ctr"/>
          <a:p>
            <a:pPr algn="r">
              <a:lnSpc>
                <a:spcPct val="100000"/>
              </a:lnSpc>
            </a:pPr>
            <a:fld id="{BFDF3E18-E2D9-466D-A75E-4EFCD6CC9894}"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70"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71"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72"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373"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top management of the organisation(s) involved  in the delivery of services is clearly committed to a service- and process-oriented approach and that they fulfil their leadership duties</a:t>
            </a:r>
            <a:endParaRPr b="0" lang="de-DE" sz="1800" spc="-1" strike="noStrike">
              <a:solidFill>
                <a:srgbClr val="000000"/>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Top management responsibility:</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Important terms &amp; concepts</a:t>
            </a:r>
            <a:endParaRPr b="0" lang="en-US" sz="1800" spc="-1" strike="noStrike">
              <a:solidFill>
                <a:srgbClr val="000000"/>
              </a:solidFill>
              <a:uFill>
                <a:solidFill>
                  <a:srgbClr val="ffffff"/>
                </a:solidFill>
              </a:uFill>
              <a:latin typeface="Calibri"/>
            </a:endParaRPr>
          </a:p>
        </p:txBody>
      </p:sp>
      <p:sp>
        <p:nvSpPr>
          <p:cNvPr id="37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376" name="TextShape 3"/>
          <p:cNvSpPr txBox="1"/>
          <p:nvPr/>
        </p:nvSpPr>
        <p:spPr>
          <a:xfrm>
            <a:off x="6553080" y="6430680"/>
            <a:ext cx="2133360" cy="364680"/>
          </a:xfrm>
          <a:prstGeom prst="rect">
            <a:avLst/>
          </a:prstGeom>
          <a:noFill/>
          <a:ln>
            <a:noFill/>
          </a:ln>
        </p:spPr>
        <p:txBody>
          <a:bodyPr anchor="ctr"/>
          <a:p>
            <a:pPr algn="r">
              <a:lnSpc>
                <a:spcPct val="100000"/>
              </a:lnSpc>
            </a:pPr>
            <a:fld id="{CFE3E73A-118B-4D88-A615-192099253B3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77" name="Table 4"/>
          <p:cNvGraphicFramePr/>
          <p:nvPr/>
        </p:nvGraphicFramePr>
        <p:xfrm>
          <a:off x="457200" y="1696680"/>
          <a:ext cx="8229240" cy="1274760"/>
        </p:xfrm>
        <a:graphic>
          <a:graphicData uri="http://schemas.openxmlformats.org/drawingml/2006/table">
            <a:tbl>
              <a:tblPr/>
              <a:tblGrid>
                <a:gridCol w="8229600"/>
              </a:tblGrid>
              <a:tr h="1846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90080">
                <a:tc>
                  <a:txBody>
                    <a:bodyPr lIns="68400" rIns="68400" tIns="0" bIns="0"/>
                    <a:p>
                      <a:pPr>
                        <a:lnSpc>
                          <a:spcPct val="100000"/>
                        </a:lnSpc>
                      </a:pPr>
                      <a:r>
                        <a:rPr b="0" lang="de-DE" sz="2000" spc="-1" strike="noStrike">
                          <a:solidFill>
                            <a:srgbClr val="000000"/>
                          </a:solidFill>
                          <a:uFill>
                            <a:solidFill>
                              <a:srgbClr val="ffffff"/>
                            </a:solidFill>
                          </a:uFill>
                          <a:latin typeface="Calibri"/>
                        </a:rPr>
                        <a:t>Top management: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Senior management within the </a:t>
                      </a:r>
                      <a:r>
                        <a:rPr b="0" i="1" lang="de-DE" sz="1800" spc="-1" strike="noStrike">
                          <a:solidFill>
                            <a:srgbClr val="000000"/>
                          </a:solidFill>
                          <a:uFill>
                            <a:solidFill>
                              <a:srgbClr val="ffffff"/>
                            </a:solidFill>
                          </a:uFill>
                          <a:latin typeface="Calibri"/>
                        </a:rPr>
                        <a:t>service provider </a:t>
                      </a:r>
                      <a:r>
                        <a:rPr b="0" lang="de-DE" sz="1800" spc="-1" strike="noStrike">
                          <a:solidFill>
                            <a:srgbClr val="000000"/>
                          </a:solidFill>
                          <a:uFill>
                            <a:solidFill>
                              <a:srgbClr val="ffffff"/>
                            </a:solidFill>
                          </a:uFill>
                          <a:latin typeface="Calibri"/>
                        </a:rPr>
                        <a:t>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who set </a:t>
                      </a:r>
                      <a:r>
                        <a:rPr b="0" i="1" lang="de-DE" sz="1800" spc="-1" strike="noStrike">
                          <a:solidFill>
                            <a:srgbClr val="000000"/>
                          </a:solidFill>
                          <a:uFill>
                            <a:solidFill>
                              <a:srgbClr val="ffffff"/>
                            </a:solidFill>
                          </a:uFill>
                          <a:latin typeface="Calibri"/>
                        </a:rPr>
                        <a:t>policies</a:t>
                      </a:r>
                      <a:r>
                        <a:rPr b="0" lang="de-DE" sz="1800" spc="-1" strike="noStrike">
                          <a:solidFill>
                            <a:srgbClr val="000000"/>
                          </a:solidFill>
                          <a:uFill>
                            <a:solidFill>
                              <a:srgbClr val="ffffff"/>
                            </a:solidFill>
                          </a:uFill>
                          <a:latin typeface="Calibri"/>
                        </a:rPr>
                        <a:t> and exercise overall control of the organisation or </a:t>
                      </a:r>
                      <a:r>
                        <a:rPr b="0" i="1" lang="de-DE" sz="1800" spc="-1" strike="noStrike">
                          <a:solidFill>
                            <a:srgbClr val="000000"/>
                          </a:solidFill>
                          <a:uFill>
                            <a:solidFill>
                              <a:srgbClr val="ffffff"/>
                            </a:solidFill>
                          </a:uFill>
                          <a:latin typeface="Calibri"/>
                        </a:rPr>
                        <a:t>federation.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378" name="Table 5"/>
          <p:cNvGraphicFramePr/>
          <p:nvPr/>
        </p:nvGraphicFramePr>
        <p:xfrm>
          <a:off x="457200" y="321264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provider: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or part of an organisation or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that manages and delivers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services to </a:t>
                      </a:r>
                      <a:r>
                        <a:rPr b="0" i="1" lang="de-DE" sz="1800" spc="-1" strike="noStrike">
                          <a:solidFill>
                            <a:srgbClr val="000000"/>
                          </a:solidFill>
                          <a:uFill>
                            <a:solidFill>
                              <a:srgbClr val="ffffff"/>
                            </a:solidFill>
                          </a:uFill>
                          <a:latin typeface="Calibri"/>
                        </a:rPr>
                        <a:t>customers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Top management responsibility: Requirements according to FitSM-1</a:t>
            </a:r>
            <a:endParaRPr b="0" lang="en-US" sz="1800" spc="-1" strike="noStrike">
              <a:solidFill>
                <a:srgbClr val="000000"/>
              </a:solidFill>
              <a:uFill>
                <a:solidFill>
                  <a:srgbClr val="ffffff"/>
                </a:solidFill>
              </a:uFill>
              <a:latin typeface="Calibri"/>
            </a:endParaRPr>
          </a:p>
        </p:txBody>
      </p:sp>
      <p:sp>
        <p:nvSpPr>
          <p:cNvPr id="380" name="TextShape 2"/>
          <p:cNvSpPr txBox="1"/>
          <p:nvPr/>
        </p:nvSpPr>
        <p:spPr>
          <a:xfrm>
            <a:off x="6553080" y="6430680"/>
            <a:ext cx="2133360" cy="364680"/>
          </a:xfrm>
          <a:prstGeom prst="rect">
            <a:avLst/>
          </a:prstGeom>
          <a:noFill/>
          <a:ln>
            <a:noFill/>
          </a:ln>
        </p:spPr>
        <p:txBody>
          <a:bodyPr anchor="ctr"/>
          <a:p>
            <a:pPr algn="r">
              <a:lnSpc>
                <a:spcPct val="100000"/>
              </a:lnSpc>
            </a:pPr>
            <a:fld id="{DEED4817-633C-4E43-82FF-DA83A740FEF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81" name="Table 3"/>
          <p:cNvGraphicFramePr/>
          <p:nvPr/>
        </p:nvGraphicFramePr>
        <p:xfrm>
          <a:off x="457200" y="1776960"/>
          <a:ext cx="8229240" cy="20898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GR1 Top Management Commitment &amp; Responsibility</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20616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GR1.1 Top management of the organisation(s) involved in the delivery of services shall show evidence that they are committed to planning, implementing, operating, monitoring, reviewing, and improving the service management system (SMS) and services. They shall:</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Assign one individual to be accountable for the overall SMS with sufficient authority to exercise this role</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Define and communicate goals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Define a general service management policy</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Conduct management reviews at planned intervals</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GR1.2 The service management policy shall include:</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fulfil customer service requirements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a service-oriented approach</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a process approach</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A commitment to continual improvement</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Overall service management goals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Documentation</a:t>
            </a:r>
            <a:endParaRPr b="0" lang="en-US" sz="1800" spc="-1" strike="noStrike">
              <a:solidFill>
                <a:srgbClr val="000000"/>
              </a:solidFill>
              <a:uFill>
                <a:solidFill>
                  <a:srgbClr val="ffffff"/>
                </a:solidFill>
              </a:uFill>
              <a:latin typeface="Calibri"/>
            </a:endParaRPr>
          </a:p>
        </p:txBody>
      </p:sp>
      <p:sp>
        <p:nvSpPr>
          <p:cNvPr id="383" name="TextShape 2"/>
          <p:cNvSpPr txBox="1"/>
          <p:nvPr/>
        </p:nvSpPr>
        <p:spPr>
          <a:xfrm>
            <a:off x="6553080" y="6430680"/>
            <a:ext cx="2133360" cy="364680"/>
          </a:xfrm>
          <a:prstGeom prst="rect">
            <a:avLst/>
          </a:prstGeom>
          <a:noFill/>
          <a:ln>
            <a:noFill/>
          </a:ln>
        </p:spPr>
        <p:txBody>
          <a:bodyPr anchor="ctr"/>
          <a:p>
            <a:pPr algn="r">
              <a:lnSpc>
                <a:spcPct val="100000"/>
              </a:lnSpc>
            </a:pPr>
            <a:fld id="{0A18D30A-6519-4769-97EF-4D766634FD2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8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8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8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387"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policies, processes and procedures and their outputs are sufficiently documented to support and enhance effectiveness and traceability of IT service management</a:t>
            </a:r>
            <a:endParaRPr b="0" lang="de-DE" sz="1800" spc="-1" strike="noStrike">
              <a:solidFill>
                <a:srgbClr val="000000"/>
              </a:solidFill>
              <a:uFill>
                <a:solidFill>
                  <a:srgbClr val="ffffff"/>
                </a:solidFill>
              </a:uFill>
              <a:latin typeface="Arial"/>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389" name="TextShape 2"/>
          <p:cNvSpPr txBox="1"/>
          <p:nvPr/>
        </p:nvSpPr>
        <p:spPr>
          <a:xfrm>
            <a:off x="6553080" y="6430680"/>
            <a:ext cx="2133360" cy="364680"/>
          </a:xfrm>
          <a:prstGeom prst="rect">
            <a:avLst/>
          </a:prstGeom>
          <a:noFill/>
          <a:ln>
            <a:noFill/>
          </a:ln>
        </p:spPr>
        <p:txBody>
          <a:bodyPr anchor="ctr"/>
          <a:p>
            <a:pPr algn="r">
              <a:lnSpc>
                <a:spcPct val="100000"/>
              </a:lnSpc>
            </a:pPr>
            <a:fld id="{36C031B5-86AE-46A9-A9F7-ABC4D1ADA7C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0" name="Table 3"/>
          <p:cNvGraphicFramePr/>
          <p:nvPr/>
        </p:nvGraphicFramePr>
        <p:xfrm>
          <a:off x="457200" y="1774080"/>
          <a:ext cx="8229240" cy="27403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Documentation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0960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GR2.1 The overall SMS shall be documented to support effective planning. This documentation shall include: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scope statement (see GR3)</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policy (see GR1)</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 management plan and related plans (see GR4)</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GR2.2 Documented definitions of all service management processes (see PR1-PR14) shall be created and maintained. Each of these definitions shall at least cover or reference: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the goals of the process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the inputs, activities and outputs of the process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process-specific roles and responsibilities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Description of interfaces to other processes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Related process-specific policies as applicable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Related process- and activity-specific procedures as required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392" name="TextShape 2"/>
          <p:cNvSpPr txBox="1"/>
          <p:nvPr/>
        </p:nvSpPr>
        <p:spPr>
          <a:xfrm>
            <a:off x="6553080" y="6430680"/>
            <a:ext cx="2133360" cy="364680"/>
          </a:xfrm>
          <a:prstGeom prst="rect">
            <a:avLst/>
          </a:prstGeom>
          <a:noFill/>
          <a:ln>
            <a:noFill/>
          </a:ln>
        </p:spPr>
        <p:txBody>
          <a:bodyPr anchor="ctr"/>
          <a:p>
            <a:pPr algn="r">
              <a:lnSpc>
                <a:spcPct val="100000"/>
              </a:lnSpc>
            </a:pPr>
            <a:fld id="{8DF0F761-A95A-43D4-B525-6B62F4C04EC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3" name="Table 3"/>
          <p:cNvGraphicFramePr/>
          <p:nvPr/>
        </p:nvGraphicFramePr>
        <p:xfrm>
          <a:off x="457200" y="1774080"/>
          <a:ext cx="8229240" cy="22928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Documentation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86372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GR2.3 The outputs of all service management processes (see PR1-PR14) shall be documented, and the execution of key activities of these processes recorded.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GR2.4 Documentation shall be controlled, addressing the following activities as applicable: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Creation and approval</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Communication and distribution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Review</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Versioning and change tracking</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Important terms &amp; concepts</a:t>
            </a:r>
            <a:endParaRPr b="0" lang="en-US" sz="1800" spc="-1" strike="noStrike">
              <a:solidFill>
                <a:srgbClr val="000000"/>
              </a:solidFill>
              <a:uFill>
                <a:solidFill>
                  <a:srgbClr val="ffffff"/>
                </a:solidFill>
              </a:uFill>
              <a:latin typeface="Calibri"/>
            </a:endParaRPr>
          </a:p>
        </p:txBody>
      </p:sp>
      <p:sp>
        <p:nvSpPr>
          <p:cNvPr id="39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396" name="TextShape 3"/>
          <p:cNvSpPr txBox="1"/>
          <p:nvPr/>
        </p:nvSpPr>
        <p:spPr>
          <a:xfrm>
            <a:off x="6553080" y="6430680"/>
            <a:ext cx="2133360" cy="364680"/>
          </a:xfrm>
          <a:prstGeom prst="rect">
            <a:avLst/>
          </a:prstGeom>
          <a:noFill/>
          <a:ln>
            <a:noFill/>
          </a:ln>
        </p:spPr>
        <p:txBody>
          <a:bodyPr anchor="ctr"/>
          <a:p>
            <a:pPr algn="r">
              <a:lnSpc>
                <a:spcPct val="100000"/>
              </a:lnSpc>
            </a:pPr>
            <a:fld id="{8554F09C-DFD4-48E9-881E-EA0E850C5B1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7" name="Table 4"/>
          <p:cNvGraphicFramePr/>
          <p:nvPr/>
        </p:nvGraphicFramePr>
        <p:xfrm>
          <a:off x="457200" y="1696680"/>
          <a:ext cx="8229240" cy="1760760"/>
        </p:xfrm>
        <a:graphic>
          <a:graphicData uri="http://schemas.openxmlformats.org/drawingml/2006/table">
            <a:tbl>
              <a:tblPr/>
              <a:tblGrid>
                <a:gridCol w="8229600"/>
              </a:tblGrid>
              <a:tr h="2552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505520">
                <a:tc>
                  <a:txBody>
                    <a:bodyPr lIns="68400" rIns="68400" tIns="0" bIns="0"/>
                    <a:p>
                      <a:pPr>
                        <a:lnSpc>
                          <a:spcPct val="100000"/>
                        </a:lnSpc>
                      </a:pPr>
                      <a:r>
                        <a:rPr b="0" lang="de-DE" sz="2000" spc="-1" strike="noStrike">
                          <a:solidFill>
                            <a:srgbClr val="000000"/>
                          </a:solidFill>
                          <a:uFill>
                            <a:solidFill>
                              <a:srgbClr val="ffffff"/>
                            </a:solidFill>
                          </a:uFill>
                          <a:latin typeface="Calibri"/>
                        </a:rPr>
                        <a:t>Document: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Information and its supporting medium</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Examples of documents include policies, plans, process descriptions, procedures, SLAs, contract or records.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398" name="Table 5"/>
          <p:cNvGraphicFramePr/>
          <p:nvPr/>
        </p:nvGraphicFramePr>
        <p:xfrm>
          <a:off x="457200" y="372708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Record:</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Documentation of an event or the results of performing a </a:t>
                      </a:r>
                      <a:r>
                        <a:rPr b="0" i="1" lang="de-DE" sz="1800" spc="-1" strike="noStrike">
                          <a:solidFill>
                            <a:srgbClr val="000000"/>
                          </a:solidFill>
                          <a:uFill>
                            <a:solidFill>
                              <a:srgbClr val="ffffff"/>
                            </a:solidFill>
                          </a:uFill>
                          <a:latin typeface="Calibri"/>
                        </a:rPr>
                        <a:t>process</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activity</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Documentation: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Examples</a:t>
            </a:r>
            <a:endParaRPr b="0" lang="en-US" sz="1800" spc="-1" strike="noStrike">
              <a:solidFill>
                <a:srgbClr val="000000"/>
              </a:solidFill>
              <a:uFill>
                <a:solidFill>
                  <a:srgbClr val="ffffff"/>
                </a:solidFill>
              </a:uFill>
              <a:latin typeface="Calibri"/>
            </a:endParaRPr>
          </a:p>
        </p:txBody>
      </p:sp>
      <p:sp>
        <p:nvSpPr>
          <p:cNvPr id="40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Examples of documents that are </a:t>
            </a:r>
            <a:r>
              <a:rPr b="1" lang="en-US" sz="2800" spc="-1" strike="noStrike">
                <a:solidFill>
                  <a:srgbClr val="000000"/>
                </a:solidFill>
                <a:uFill>
                  <a:solidFill>
                    <a:srgbClr val="ffffff"/>
                  </a:solidFill>
                </a:uFill>
                <a:latin typeface="Calibri"/>
              </a:rPr>
              <a:t>not</a:t>
            </a:r>
            <a:r>
              <a:rPr b="0" lang="en-US" sz="2800" spc="-1" strike="noStrike">
                <a:solidFill>
                  <a:srgbClr val="000000"/>
                </a:solidFill>
                <a:uFill>
                  <a:solidFill>
                    <a:srgbClr val="ffffff"/>
                  </a:solidFill>
                </a:uFill>
                <a:latin typeface="Calibri"/>
              </a:rPr>
              <a:t> records: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Policy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Process description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Procedure definition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Agreement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Contract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Examples of documents that </a:t>
            </a:r>
            <a:r>
              <a:rPr b="1" lang="en-US" sz="2800" spc="-1" strike="noStrike">
                <a:solidFill>
                  <a:srgbClr val="000000"/>
                </a:solidFill>
                <a:uFill>
                  <a:solidFill>
                    <a:srgbClr val="ffffff"/>
                  </a:solidFill>
                </a:uFill>
                <a:latin typeface="Calibri"/>
              </a:rPr>
              <a:t>are</a:t>
            </a:r>
            <a:r>
              <a:rPr b="0" lang="en-US" sz="2800" spc="-1" strike="noStrike">
                <a:solidFill>
                  <a:srgbClr val="000000"/>
                </a:solidFill>
                <a:uFill>
                  <a:solidFill>
                    <a:srgbClr val="ffffff"/>
                  </a:solidFill>
                </a:uFill>
                <a:latin typeface="Calibri"/>
              </a:rPr>
              <a:t> records: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Ticket (e.g. incident / service request / change ticket)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Training record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Audit report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Meeting minutes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Visitor list / guestbook</a:t>
            </a:r>
            <a:endParaRPr b="0" lang="en-US" sz="2000" spc="-1" strike="noStrike">
              <a:solidFill>
                <a:srgbClr val="000000"/>
              </a:solidFill>
              <a:uFill>
                <a:solidFill>
                  <a:srgbClr val="ffffff"/>
                </a:solidFill>
              </a:uFill>
              <a:latin typeface="Calibri"/>
            </a:endParaRPr>
          </a:p>
        </p:txBody>
      </p:sp>
      <p:sp>
        <p:nvSpPr>
          <p:cNvPr id="401" name="TextShape 3"/>
          <p:cNvSpPr txBox="1"/>
          <p:nvPr/>
        </p:nvSpPr>
        <p:spPr>
          <a:xfrm>
            <a:off x="6553080" y="6430680"/>
            <a:ext cx="2133360" cy="364680"/>
          </a:xfrm>
          <a:prstGeom prst="rect">
            <a:avLst/>
          </a:prstGeom>
          <a:noFill/>
          <a:ln>
            <a:noFill/>
          </a:ln>
        </p:spPr>
        <p:txBody>
          <a:bodyPr anchor="ctr"/>
          <a:p>
            <a:pPr algn="r">
              <a:lnSpc>
                <a:spcPct val="100000"/>
              </a:lnSpc>
            </a:pPr>
            <a:fld id="{39B59C94-201F-40C8-BBEB-6D901EAFA2C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Defining the scope of service management</a:t>
            </a:r>
            <a:endParaRPr b="0" lang="en-US" sz="1800" spc="-1" strike="noStrike">
              <a:solidFill>
                <a:srgbClr val="000000"/>
              </a:solidFill>
              <a:uFill>
                <a:solidFill>
                  <a:srgbClr val="ffffff"/>
                </a:solidFill>
              </a:uFill>
              <a:latin typeface="Calibri"/>
            </a:endParaRPr>
          </a:p>
        </p:txBody>
      </p:sp>
      <p:sp>
        <p:nvSpPr>
          <p:cNvPr id="403" name="TextShape 2"/>
          <p:cNvSpPr txBox="1"/>
          <p:nvPr/>
        </p:nvSpPr>
        <p:spPr>
          <a:xfrm>
            <a:off x="6553080" y="6430680"/>
            <a:ext cx="2133360" cy="364680"/>
          </a:xfrm>
          <a:prstGeom prst="rect">
            <a:avLst/>
          </a:prstGeom>
          <a:noFill/>
          <a:ln>
            <a:noFill/>
          </a:ln>
        </p:spPr>
        <p:txBody>
          <a:bodyPr anchor="ctr"/>
          <a:p>
            <a:pPr algn="r">
              <a:lnSpc>
                <a:spcPct val="100000"/>
              </a:lnSpc>
            </a:pPr>
            <a:fld id="{AEBFE991-EF99-4134-A7B8-DEA6B44D495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0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0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0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407"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agree and document the extent and boundaries of the SMS by clearly defining the service(s), organisation(s) and location(s) for which the SMS is valid</a:t>
            </a:r>
            <a:endParaRPr b="0" lang="de-DE" sz="1800" spc="-1" strike="noStrike">
              <a:solidFill>
                <a:srgbClr val="000000"/>
              </a:solidFill>
              <a:uFill>
                <a:solidFill>
                  <a:srgbClr val="ffffff"/>
                </a:solidFill>
              </a:uFill>
              <a:latin typeface="Arial"/>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Defining the scope of service management: Requirements according to FitSM-1</a:t>
            </a:r>
            <a:endParaRPr b="0" lang="en-US" sz="1800" spc="-1" strike="noStrike">
              <a:solidFill>
                <a:srgbClr val="000000"/>
              </a:solidFill>
              <a:uFill>
                <a:solidFill>
                  <a:srgbClr val="ffffff"/>
                </a:solidFill>
              </a:uFill>
              <a:latin typeface="Calibri"/>
            </a:endParaRPr>
          </a:p>
        </p:txBody>
      </p:sp>
      <p:sp>
        <p:nvSpPr>
          <p:cNvPr id="409"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The scope of the SMS may be limited to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services or service catalogues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technologies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(geographical) locations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organisations or parts of organisations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certain parts of a federation (in a federated environment)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provision for specific (groups of) customers / users</a:t>
            </a:r>
            <a:endParaRPr b="0" lang="en-US" sz="2000" spc="-1" strike="noStrike">
              <a:solidFill>
                <a:srgbClr val="000000"/>
              </a:solidFill>
              <a:uFill>
                <a:solidFill>
                  <a:srgbClr val="ffffff"/>
                </a:solidFill>
              </a:uFill>
              <a:latin typeface="Calibri"/>
            </a:endParaRPr>
          </a:p>
        </p:txBody>
      </p:sp>
      <p:sp>
        <p:nvSpPr>
          <p:cNvPr id="410" name="TextShape 3"/>
          <p:cNvSpPr txBox="1"/>
          <p:nvPr/>
        </p:nvSpPr>
        <p:spPr>
          <a:xfrm>
            <a:off x="6553080" y="6430680"/>
            <a:ext cx="2133360" cy="364680"/>
          </a:xfrm>
          <a:prstGeom prst="rect">
            <a:avLst/>
          </a:prstGeom>
          <a:noFill/>
          <a:ln>
            <a:noFill/>
          </a:ln>
        </p:spPr>
        <p:txBody>
          <a:bodyPr anchor="ctr"/>
          <a:p>
            <a:pPr algn="r">
              <a:lnSpc>
                <a:spcPct val="100000"/>
              </a:lnSpc>
            </a:pPr>
            <a:fld id="{DCB8B515-0B26-42FC-ADEE-8A9CDC0295E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11" name="Table 4"/>
          <p:cNvGraphicFramePr/>
          <p:nvPr/>
        </p:nvGraphicFramePr>
        <p:xfrm>
          <a:off x="457200" y="1774080"/>
          <a:ext cx="8229240" cy="7880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Defining The Scope Of Service Management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5892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GR3.1 The scope of the SMS shall be defined and a scope statement created.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Defining the scope of service management: Examples of scope statements</a:t>
            </a:r>
            <a:endParaRPr b="0" lang="en-US" sz="1800" spc="-1" strike="noStrike">
              <a:solidFill>
                <a:srgbClr val="000000"/>
              </a:solidFill>
              <a:uFill>
                <a:solidFill>
                  <a:srgbClr val="ffffff"/>
                </a:solidFill>
              </a:uFill>
              <a:latin typeface="Calibri"/>
            </a:endParaRPr>
          </a:p>
        </p:txBody>
      </p:sp>
      <p:sp>
        <p:nvSpPr>
          <p:cNvPr id="41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Generic scope statement:</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The SMS of [name of the service provider or federation] that delivers [technology] [service(s)] from [service provider location(s)] to [customer(s)] at [customer(s’) location(s)]</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Example:</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The SMS of the ACME IT service unit that delivers Microsoft Windows-based desktop and communication services from their data center site in Amsterdam to all ACME business units at locations in The Netherlands</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414" name="TextShape 3"/>
          <p:cNvSpPr txBox="1"/>
          <p:nvPr/>
        </p:nvSpPr>
        <p:spPr>
          <a:xfrm>
            <a:off x="6553080" y="6430680"/>
            <a:ext cx="2133360" cy="364680"/>
          </a:xfrm>
          <a:prstGeom prst="rect">
            <a:avLst/>
          </a:prstGeom>
          <a:noFill/>
          <a:ln>
            <a:noFill/>
          </a:ln>
        </p:spPr>
        <p:txBody>
          <a:bodyPr anchor="ctr"/>
          <a:p>
            <a:pPr algn="r">
              <a:lnSpc>
                <a:spcPct val="100000"/>
              </a:lnSpc>
            </a:pPr>
            <a:fld id="{9A8F3CA6-AAE0-400F-8F4D-1B5FCAEDF24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The PDCA cycle applied to the SMS</a:t>
            </a:r>
            <a:endParaRPr b="0" lang="en-US" sz="1800" spc="-1" strike="noStrike">
              <a:solidFill>
                <a:srgbClr val="000000"/>
              </a:solidFill>
              <a:uFill>
                <a:solidFill>
                  <a:srgbClr val="ffffff"/>
                </a:solidFill>
              </a:uFill>
              <a:latin typeface="Calibri"/>
            </a:endParaRPr>
          </a:p>
        </p:txBody>
      </p:sp>
      <p:sp>
        <p:nvSpPr>
          <p:cNvPr id="416" name="TextShape 2"/>
          <p:cNvSpPr txBox="1"/>
          <p:nvPr/>
        </p:nvSpPr>
        <p:spPr>
          <a:xfrm>
            <a:off x="6553080" y="6430680"/>
            <a:ext cx="2133360" cy="364680"/>
          </a:xfrm>
          <a:prstGeom prst="rect">
            <a:avLst/>
          </a:prstGeom>
          <a:noFill/>
          <a:ln>
            <a:noFill/>
          </a:ln>
        </p:spPr>
        <p:txBody>
          <a:bodyPr anchor="ctr"/>
          <a:p>
            <a:pPr algn="r">
              <a:lnSpc>
                <a:spcPct val="100000"/>
              </a:lnSpc>
            </a:pPr>
            <a:fld id="{40EEBAD0-1EF3-4A03-AD18-987E1CC29F5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1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1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1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Why?</a:t>
            </a:r>
            <a:endParaRPr b="0" lang="de-DE" sz="1800" spc="-1" strike="noStrike">
              <a:solidFill>
                <a:srgbClr val="000000"/>
              </a:solidFill>
              <a:uFill>
                <a:solidFill>
                  <a:srgbClr val="ffffff"/>
                </a:solidFill>
              </a:uFill>
              <a:latin typeface="Arial"/>
            </a:endParaRPr>
          </a:p>
        </p:txBody>
      </p:sp>
      <p:sp>
        <p:nvSpPr>
          <p:cNvPr id="420" name="CustomShape 6"/>
          <p:cNvSpPr/>
          <p:nvPr/>
        </p:nvSpPr>
        <p:spPr>
          <a:xfrm>
            <a:off x="1445760" y="4448520"/>
            <a:ext cx="62326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that the SMS as a whole is solidly planned, implemented, monitored and continually improved</a:t>
            </a:r>
            <a:endParaRPr b="0" lang="de-DE" sz="1800" spc="-1" strike="noStrike">
              <a:solidFill>
                <a:srgbClr val="000000"/>
              </a:solidFill>
              <a:uFill>
                <a:solidFill>
                  <a:srgbClr val="ffffff"/>
                </a:solidFill>
              </a:uFill>
              <a:latin typeface="Arial"/>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Plan-Do-Check-Act Cycle (PDCA)</a:t>
            </a:r>
            <a:endParaRPr b="0" lang="en-US" sz="1800" spc="-1" strike="noStrike">
              <a:solidFill>
                <a:srgbClr val="000000"/>
              </a:solidFill>
              <a:uFill>
                <a:solidFill>
                  <a:srgbClr val="ffffff"/>
                </a:solidFill>
              </a:uFill>
              <a:latin typeface="Calibri"/>
            </a:endParaRPr>
          </a:p>
        </p:txBody>
      </p:sp>
      <p:sp>
        <p:nvSpPr>
          <p:cNvPr id="422" name="TextShape 2"/>
          <p:cNvSpPr txBox="1"/>
          <p:nvPr/>
        </p:nvSpPr>
        <p:spPr>
          <a:xfrm>
            <a:off x="6553080" y="6430680"/>
            <a:ext cx="2133360" cy="364680"/>
          </a:xfrm>
          <a:prstGeom prst="rect">
            <a:avLst/>
          </a:prstGeom>
          <a:noFill/>
          <a:ln>
            <a:noFill/>
          </a:ln>
        </p:spPr>
        <p:txBody>
          <a:bodyPr anchor="ctr"/>
          <a:p>
            <a:pPr algn="r">
              <a:lnSpc>
                <a:spcPct val="100000"/>
              </a:lnSpc>
            </a:pPr>
            <a:fld id="{1B641F5A-8F10-4FD2-B4F3-5950805782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23" name="CustomShape 3"/>
          <p:cNvSpPr/>
          <p:nvPr/>
        </p:nvSpPr>
        <p:spPr>
          <a:xfrm>
            <a:off x="2646360" y="2102040"/>
            <a:ext cx="1767600" cy="1749960"/>
          </a:xfrm>
          <a:prstGeom prst="ellipse">
            <a:avLst/>
          </a:prstGeom>
          <a:ln>
            <a:round/>
          </a:ln>
        </p:spPr>
        <p:style>
          <a:lnRef idx="2">
            <a:schemeClr val="accent1">
              <a:shade val="50000"/>
            </a:schemeClr>
          </a:lnRef>
          <a:fillRef idx="1">
            <a:schemeClr val="accent1"/>
          </a:fillRef>
          <a:effectRef idx="0">
            <a:schemeClr val="accent1"/>
          </a:effectRef>
          <a:fontRef idx="minor"/>
        </p:style>
      </p:sp>
      <p:sp>
        <p:nvSpPr>
          <p:cNvPr id="424" name="Line 4"/>
          <p:cNvSpPr/>
          <p:nvPr/>
        </p:nvSpPr>
        <p:spPr>
          <a:xfrm flipV="1">
            <a:off x="743040" y="3324960"/>
            <a:ext cx="5696280" cy="1065960"/>
          </a:xfrm>
          <a:prstGeom prst="line">
            <a:avLst/>
          </a:prstGeom>
          <a:ln w="12600">
            <a:solidFill>
              <a:schemeClr val="tx1"/>
            </a:solidFill>
            <a:round/>
          </a:ln>
        </p:spPr>
        <p:style>
          <a:lnRef idx="0"/>
          <a:fillRef idx="0"/>
          <a:effectRef idx="0"/>
          <a:fontRef idx="minor"/>
        </p:style>
      </p:sp>
      <p:sp>
        <p:nvSpPr>
          <p:cNvPr id="425" name="CustomShape 5"/>
          <p:cNvSpPr/>
          <p:nvPr/>
        </p:nvSpPr>
        <p:spPr>
          <a:xfrm rot="20880000">
            <a:off x="2465640" y="3542760"/>
            <a:ext cx="1005480" cy="424800"/>
          </a:xfrm>
          <a:prstGeom prst="rtTriangle">
            <a:avLst/>
          </a:prstGeom>
          <a:solidFill>
            <a:srgbClr val="000000"/>
          </a:solidFill>
          <a:ln w="12600">
            <a:solidFill>
              <a:schemeClr val="tx1"/>
            </a:solidFill>
            <a:miter/>
          </a:ln>
        </p:spPr>
        <p:style>
          <a:lnRef idx="0"/>
          <a:fillRef idx="0"/>
          <a:effectRef idx="0"/>
          <a:fontRef idx="minor"/>
        </p:style>
      </p:sp>
      <p:sp>
        <p:nvSpPr>
          <p:cNvPr id="426" name="Line 6"/>
          <p:cNvSpPr/>
          <p:nvPr/>
        </p:nvSpPr>
        <p:spPr>
          <a:xfrm flipH="1" flipV="1">
            <a:off x="3003480" y="2286000"/>
            <a:ext cx="1097280" cy="1391760"/>
          </a:xfrm>
          <a:prstGeom prst="line">
            <a:avLst/>
          </a:prstGeom>
          <a:ln w="12600">
            <a:solidFill>
              <a:schemeClr val="tx1"/>
            </a:solidFill>
            <a:round/>
          </a:ln>
        </p:spPr>
        <p:style>
          <a:lnRef idx="0"/>
          <a:fillRef idx="0"/>
          <a:effectRef idx="0"/>
          <a:fontRef idx="minor"/>
        </p:style>
      </p:sp>
      <p:sp>
        <p:nvSpPr>
          <p:cNvPr id="427" name="Line 7"/>
          <p:cNvSpPr/>
          <p:nvPr/>
        </p:nvSpPr>
        <p:spPr>
          <a:xfrm flipH="1">
            <a:off x="2826000" y="2444400"/>
            <a:ext cx="1417680" cy="1079280"/>
          </a:xfrm>
          <a:prstGeom prst="line">
            <a:avLst/>
          </a:prstGeom>
          <a:ln w="12600">
            <a:solidFill>
              <a:schemeClr val="tx1"/>
            </a:solidFill>
            <a:round/>
          </a:ln>
        </p:spPr>
        <p:style>
          <a:lnRef idx="0"/>
          <a:fillRef idx="0"/>
          <a:effectRef idx="0"/>
          <a:fontRef idx="minor"/>
        </p:style>
      </p:sp>
      <p:sp>
        <p:nvSpPr>
          <p:cNvPr id="428" name="CustomShape 8"/>
          <p:cNvSpPr/>
          <p:nvPr/>
        </p:nvSpPr>
        <p:spPr>
          <a:xfrm rot="11220000">
            <a:off x="3175920" y="3387600"/>
            <a:ext cx="61488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Plan</a:t>
            </a:r>
            <a:endParaRPr b="0" lang="de-DE" sz="1800" spc="-1" strike="noStrike">
              <a:solidFill>
                <a:srgbClr val="000000"/>
              </a:solidFill>
              <a:uFill>
                <a:solidFill>
                  <a:srgbClr val="ffffff"/>
                </a:solidFill>
              </a:uFill>
              <a:latin typeface="Arial"/>
            </a:endParaRPr>
          </a:p>
        </p:txBody>
      </p:sp>
      <p:sp>
        <p:nvSpPr>
          <p:cNvPr id="429" name="CustomShape 9"/>
          <p:cNvSpPr/>
          <p:nvPr/>
        </p:nvSpPr>
        <p:spPr>
          <a:xfrm rot="16686000">
            <a:off x="2736360" y="2724480"/>
            <a:ext cx="49032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Act</a:t>
            </a:r>
            <a:endParaRPr b="0" lang="de-DE" sz="1800" spc="-1" strike="noStrike">
              <a:solidFill>
                <a:srgbClr val="000000"/>
              </a:solidFill>
              <a:uFill>
                <a:solidFill>
                  <a:srgbClr val="ffffff"/>
                </a:solidFill>
              </a:uFill>
              <a:latin typeface="Arial"/>
            </a:endParaRPr>
          </a:p>
        </p:txBody>
      </p:sp>
      <p:sp>
        <p:nvSpPr>
          <p:cNvPr id="430" name="CustomShape 10"/>
          <p:cNvSpPr/>
          <p:nvPr/>
        </p:nvSpPr>
        <p:spPr>
          <a:xfrm rot="6010800">
            <a:off x="3886920" y="2905560"/>
            <a:ext cx="428760" cy="36612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Do</a:t>
            </a:r>
            <a:endParaRPr b="0" lang="de-DE" sz="1800" spc="-1" strike="noStrike">
              <a:solidFill>
                <a:srgbClr val="000000"/>
              </a:solidFill>
              <a:uFill>
                <a:solidFill>
                  <a:srgbClr val="ffffff"/>
                </a:solidFill>
              </a:uFill>
              <a:latin typeface="Arial"/>
            </a:endParaRPr>
          </a:p>
        </p:txBody>
      </p:sp>
      <p:sp>
        <p:nvSpPr>
          <p:cNvPr id="431" name="Line 11"/>
          <p:cNvSpPr/>
          <p:nvPr/>
        </p:nvSpPr>
        <p:spPr>
          <a:xfrm>
            <a:off x="735480" y="4396680"/>
            <a:ext cx="7409160" cy="1080"/>
          </a:xfrm>
          <a:prstGeom prst="line">
            <a:avLst/>
          </a:prstGeom>
          <a:ln w="12600">
            <a:solidFill>
              <a:schemeClr val="tx1"/>
            </a:solidFill>
            <a:round/>
            <a:tailEnd len="med" type="triangle" w="med"/>
          </a:ln>
        </p:spPr>
        <p:style>
          <a:lnRef idx="0"/>
          <a:fillRef idx="0"/>
          <a:effectRef idx="0"/>
          <a:fontRef idx="minor"/>
        </p:style>
      </p:sp>
      <p:sp>
        <p:nvSpPr>
          <p:cNvPr id="432" name="CustomShape 12"/>
          <p:cNvSpPr/>
          <p:nvPr/>
        </p:nvSpPr>
        <p:spPr>
          <a:xfrm rot="16200000">
            <a:off x="187920" y="3147120"/>
            <a:ext cx="810000" cy="27432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Maturity</a:t>
            </a:r>
            <a:endParaRPr b="0" lang="de-DE" sz="1800" spc="-1" strike="noStrike">
              <a:solidFill>
                <a:srgbClr val="000000"/>
              </a:solidFill>
              <a:uFill>
                <a:solidFill>
                  <a:srgbClr val="ffffff"/>
                </a:solidFill>
              </a:uFill>
              <a:latin typeface="Arial"/>
            </a:endParaRPr>
          </a:p>
        </p:txBody>
      </p:sp>
      <p:sp>
        <p:nvSpPr>
          <p:cNvPr id="433" name="CustomShape 13"/>
          <p:cNvSpPr/>
          <p:nvPr/>
        </p:nvSpPr>
        <p:spPr>
          <a:xfrm>
            <a:off x="5093280" y="2673360"/>
            <a:ext cx="660600" cy="428400"/>
          </a:xfrm>
          <a:prstGeom prst="rightArrow">
            <a:avLst>
              <a:gd name="adj1" fmla="val 57648"/>
              <a:gd name="adj2" fmla="val 69168"/>
            </a:avLst>
          </a:prstGeom>
          <a:ln>
            <a:round/>
          </a:ln>
        </p:spPr>
        <p:style>
          <a:lnRef idx="2">
            <a:schemeClr val="accent1"/>
          </a:lnRef>
          <a:fillRef idx="1">
            <a:schemeClr val="lt1"/>
          </a:fillRef>
          <a:effectRef idx="0">
            <a:schemeClr val="accent1"/>
          </a:effectRef>
          <a:fontRef idx="minor"/>
        </p:style>
      </p:sp>
      <p:sp>
        <p:nvSpPr>
          <p:cNvPr id="434" name="Line 14"/>
          <p:cNvSpPr/>
          <p:nvPr/>
        </p:nvSpPr>
        <p:spPr>
          <a:xfrm flipV="1">
            <a:off x="735480" y="2096280"/>
            <a:ext cx="1080" cy="2302560"/>
          </a:xfrm>
          <a:prstGeom prst="line">
            <a:avLst/>
          </a:prstGeom>
          <a:ln w="12600">
            <a:solidFill>
              <a:schemeClr val="tx1"/>
            </a:solidFill>
            <a:round/>
            <a:tailEnd len="med" type="triangle" w="med"/>
          </a:ln>
        </p:spPr>
        <p:style>
          <a:lnRef idx="0"/>
          <a:fillRef idx="0"/>
          <a:effectRef idx="0"/>
          <a:fontRef idx="minor"/>
        </p:style>
      </p:sp>
      <p:sp>
        <p:nvSpPr>
          <p:cNvPr id="435" name="CustomShape 15"/>
          <p:cNvSpPr/>
          <p:nvPr/>
        </p:nvSpPr>
        <p:spPr>
          <a:xfrm rot="445800">
            <a:off x="3222360" y="2227320"/>
            <a:ext cx="825840" cy="36648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Check</a:t>
            </a:r>
            <a:endParaRPr b="0" lang="de-DE" sz="1800" spc="-1" strike="noStrike">
              <a:solidFill>
                <a:srgbClr val="000000"/>
              </a:solidFill>
              <a:uFill>
                <a:solidFill>
                  <a:srgbClr val="ffffff"/>
                </a:solidFill>
              </a:uFill>
              <a:latin typeface="Arial"/>
            </a:endParaRPr>
          </a:p>
        </p:txBody>
      </p:sp>
      <p:sp>
        <p:nvSpPr>
          <p:cNvPr id="436" name="CustomShape 16"/>
          <p:cNvSpPr/>
          <p:nvPr/>
        </p:nvSpPr>
        <p:spPr>
          <a:xfrm>
            <a:off x="4260960" y="4472640"/>
            <a:ext cx="461160" cy="27468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Time</a:t>
            </a:r>
            <a:endParaRPr b="0" lang="de-DE" sz="1800" spc="-1" strike="noStrike">
              <a:solidFill>
                <a:srgbClr val="000000"/>
              </a:solidFill>
              <a:uFill>
                <a:solidFill>
                  <a:srgbClr val="ffffff"/>
                </a:solidFill>
              </a:uFill>
              <a:latin typeface="Arial"/>
            </a:endParaRPr>
          </a:p>
        </p:txBody>
      </p:sp>
      <p:sp>
        <p:nvSpPr>
          <p:cNvPr id="437" name="TextShape 17"/>
          <p:cNvSpPr txBox="1"/>
          <p:nvPr/>
        </p:nvSpPr>
        <p:spPr>
          <a:xfrm>
            <a:off x="455760" y="4828680"/>
            <a:ext cx="8401320" cy="1391400"/>
          </a:xfrm>
          <a:prstGeom prst="rect">
            <a:avLst/>
          </a:prstGeom>
          <a:noFill/>
          <a:ln>
            <a:noFill/>
          </a:ln>
        </p:spPr>
        <p:txBody>
          <a:bodyPr rIns="117000"/>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Quality management approach according to W. E. Deming</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Cyclical optimization of quality leads to continual improvement</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Plan-Do-Check-Act can be applied to the whole service management system</a:t>
            </a:r>
            <a:endParaRPr b="0" lang="en-US" sz="2800" spc="-1" strike="noStrike">
              <a:solidFill>
                <a:srgbClr val="000000"/>
              </a:solidFill>
              <a:uFill>
                <a:solidFill>
                  <a:srgbClr val="ffffff"/>
                </a:solidFill>
              </a:uFill>
              <a:latin typeface="Calibri"/>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PDCA applied to the SMS: Brief overview</a:t>
            </a:r>
            <a:endParaRPr b="0" lang="en-US" sz="1800" spc="-1" strike="noStrike">
              <a:solidFill>
                <a:srgbClr val="000000"/>
              </a:solidFill>
              <a:uFill>
                <a:solidFill>
                  <a:srgbClr val="ffffff"/>
                </a:solidFill>
              </a:uFill>
              <a:latin typeface="Calibri"/>
            </a:endParaRPr>
          </a:p>
        </p:txBody>
      </p:sp>
      <p:sp>
        <p:nvSpPr>
          <p:cNvPr id="4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Plan: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Define the scope of the SMS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Set the timeline for implementing service management processes (service management plan)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Implement processes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Provide training to people involved in the processes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Check:</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 key performance indicators (KPIs) to evaluate effectiveness and efficiency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(internal) audits to determine the level of compliance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Assess the organisational maturity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opportunities for improvements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Prioritize and initiate improvements</a:t>
            </a:r>
            <a:endParaRPr b="0" lang="en-US" sz="2000" spc="-1" strike="noStrike">
              <a:solidFill>
                <a:srgbClr val="000000"/>
              </a:solidFill>
              <a:uFill>
                <a:solidFill>
                  <a:srgbClr val="ffffff"/>
                </a:solidFill>
              </a:uFill>
              <a:latin typeface="Calibri"/>
            </a:endParaRPr>
          </a:p>
        </p:txBody>
      </p:sp>
      <p:sp>
        <p:nvSpPr>
          <p:cNvPr id="440" name="TextShape 3"/>
          <p:cNvSpPr txBox="1"/>
          <p:nvPr/>
        </p:nvSpPr>
        <p:spPr>
          <a:xfrm>
            <a:off x="6553080" y="6430680"/>
            <a:ext cx="2133360" cy="364680"/>
          </a:xfrm>
          <a:prstGeom prst="rect">
            <a:avLst/>
          </a:prstGeom>
          <a:noFill/>
          <a:ln>
            <a:noFill/>
          </a:ln>
        </p:spPr>
        <p:txBody>
          <a:bodyPr anchor="ctr"/>
          <a:p>
            <a:pPr algn="r">
              <a:lnSpc>
                <a:spcPct val="100000"/>
              </a:lnSpc>
            </a:pPr>
            <a:fld id="{056A0CFD-D9BE-4847-929D-0743CDABC71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41" name="Table 4"/>
          <p:cNvGraphicFramePr/>
          <p:nvPr/>
        </p:nvGraphicFramePr>
        <p:xfrm>
          <a:off x="1849320" y="174168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GR4</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2" name="Table 5"/>
          <p:cNvGraphicFramePr/>
          <p:nvPr/>
        </p:nvGraphicFramePr>
        <p:xfrm>
          <a:off x="1849320" y="29041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3" name="Table 6"/>
          <p:cNvGraphicFramePr/>
          <p:nvPr/>
        </p:nvGraphicFramePr>
        <p:xfrm>
          <a:off x="1849320" y="378000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4" name="Table 7"/>
          <p:cNvGraphicFramePr/>
          <p:nvPr/>
        </p:nvGraphicFramePr>
        <p:xfrm>
          <a:off x="1849320" y="52153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spTree>
  </p:cSld>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446" name="TextShape 2"/>
          <p:cNvSpPr txBox="1"/>
          <p:nvPr/>
        </p:nvSpPr>
        <p:spPr>
          <a:xfrm>
            <a:off x="6553080" y="6430680"/>
            <a:ext cx="2133360" cy="364680"/>
          </a:xfrm>
          <a:prstGeom prst="rect">
            <a:avLst/>
          </a:prstGeom>
          <a:noFill/>
          <a:ln>
            <a:noFill/>
          </a:ln>
        </p:spPr>
        <p:txBody>
          <a:bodyPr anchor="ctr"/>
          <a:p>
            <a:pPr algn="r">
              <a:lnSpc>
                <a:spcPct val="100000"/>
              </a:lnSpc>
            </a:pPr>
            <a:fld id="{40350B0C-CD39-47D7-8467-66A281ED0C5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47" name="Table 3"/>
          <p:cNvGraphicFramePr/>
          <p:nvPr/>
        </p:nvGraphicFramePr>
        <p:xfrm>
          <a:off x="457200" y="1774080"/>
          <a:ext cx="8229240" cy="18259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GR4 Planning Service Management (PLAN)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GR4.1 A service management plan shall be created and maintained.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GR4.2 The service management plan shall at minimum include or reference: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Goals and timing of implementing the SMS and the related processes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Overall roles and responsibilities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Required training and awareness activities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Required technology (tools) to support the SMS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GR4.3 Any plan shall be aligned to other plans and the overall service management plan.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Roles and responsibilities</a:t>
            </a:r>
            <a:endParaRPr b="0" lang="en-US" sz="1800" spc="-1" strike="noStrike">
              <a:solidFill>
                <a:srgbClr val="000000"/>
              </a:solidFill>
              <a:uFill>
                <a:solidFill>
                  <a:srgbClr val="ffffff"/>
                </a:solidFill>
              </a:uFill>
              <a:latin typeface="Calibri"/>
            </a:endParaRPr>
          </a:p>
        </p:txBody>
      </p:sp>
      <p:graphicFrame>
        <p:nvGraphicFramePr>
          <p:cNvPr id="449" name="Table 2"/>
          <p:cNvGraphicFramePr/>
          <p:nvPr/>
        </p:nvGraphicFramePr>
        <p:xfrm>
          <a:off x="457200" y="1697040"/>
          <a:ext cx="8229240" cy="1112040"/>
        </p:xfrm>
        <a:graphic>
          <a:graphicData uri="http://schemas.openxmlformats.org/drawingml/2006/table">
            <a:tbl>
              <a:tblPr/>
              <a:tblGrid>
                <a:gridCol w="1299240"/>
                <a:gridCol w="3300120"/>
                <a:gridCol w="1814760"/>
                <a:gridCol w="1815120"/>
              </a:tblGrid>
              <a:tr h="54612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Description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Non-ITSM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1" lang="de-DE" sz="1600" spc="-1" strike="noStrike">
                          <a:solidFill>
                            <a:srgbClr val="000000"/>
                          </a:solidFill>
                          <a:uFill>
                            <a:solidFill>
                              <a:srgbClr val="ffffff"/>
                            </a:solidFill>
                          </a:uFill>
                          <a:latin typeface="Calibri"/>
                        </a:rPr>
                        <a:t>Generic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A conceptual class of role which is instantiated in a specific context to create a specific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Process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Flight captain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1" lang="de-DE" sz="1600" spc="-1" strike="noStrike">
                          <a:solidFill>
                            <a:srgbClr val="000000"/>
                          </a:solidFill>
                          <a:uFill>
                            <a:solidFill>
                              <a:srgbClr val="ffffff"/>
                            </a:solidFill>
                          </a:uFill>
                          <a:latin typeface="Calibri"/>
                        </a:rPr>
                        <a:t>Specific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A concrete role which can be assigned to a person or team in order to give this person or team the responsibility for something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Incident manager (process manager for the incident and service request management process) of an IT service provider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Flight captain for flight XX123 from Munich to Brussels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450" name="TextShape 3"/>
          <p:cNvSpPr txBox="1"/>
          <p:nvPr/>
        </p:nvSpPr>
        <p:spPr>
          <a:xfrm>
            <a:off x="6553080" y="6430680"/>
            <a:ext cx="2133360" cy="364680"/>
          </a:xfrm>
          <a:prstGeom prst="rect">
            <a:avLst/>
          </a:prstGeom>
          <a:noFill/>
          <a:ln>
            <a:noFill/>
          </a:ln>
        </p:spPr>
        <p:txBody>
          <a:bodyPr anchor="ctr"/>
          <a:p>
            <a:pPr algn="r">
              <a:lnSpc>
                <a:spcPct val="100000"/>
              </a:lnSpc>
            </a:pPr>
            <a:fld id="{36E57087-69EB-4874-8512-5CBAB911239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Generic roles according to FitSM-3</a:t>
            </a:r>
            <a:endParaRPr b="0" lang="en-US" sz="1800" spc="-1" strike="noStrike">
              <a:solidFill>
                <a:srgbClr val="000000"/>
              </a:solidFill>
              <a:uFill>
                <a:solidFill>
                  <a:srgbClr val="ffffff"/>
                </a:solidFill>
              </a:uFill>
              <a:latin typeface="Calibri"/>
            </a:endParaRPr>
          </a:p>
        </p:txBody>
      </p:sp>
      <p:sp>
        <p:nvSpPr>
          <p:cNvPr id="4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SMS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SMS manager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 owner (optional)</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 manager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Case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Member of process staff</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owner</a:t>
            </a:r>
            <a:endParaRPr b="0" lang="en-US" sz="2800" spc="-1" strike="noStrike">
              <a:solidFill>
                <a:srgbClr val="000000"/>
              </a:solidFill>
              <a:uFill>
                <a:solidFill>
                  <a:srgbClr val="ffffff"/>
                </a:solidFill>
              </a:uFill>
              <a:latin typeface="Calibri"/>
            </a:endParaRPr>
          </a:p>
        </p:txBody>
      </p:sp>
      <p:sp>
        <p:nvSpPr>
          <p:cNvPr id="453" name="TextShape 3"/>
          <p:cNvSpPr txBox="1"/>
          <p:nvPr/>
        </p:nvSpPr>
        <p:spPr>
          <a:xfrm>
            <a:off x="6553080" y="6430680"/>
            <a:ext cx="2133360" cy="364680"/>
          </a:xfrm>
          <a:prstGeom prst="rect">
            <a:avLst/>
          </a:prstGeom>
          <a:noFill/>
          <a:ln>
            <a:noFill/>
          </a:ln>
        </p:spPr>
        <p:txBody>
          <a:bodyPr anchor="ctr"/>
          <a:p>
            <a:pPr algn="r">
              <a:lnSpc>
                <a:spcPct val="100000"/>
              </a:lnSpc>
            </a:pPr>
            <a:fld id="{3F5EC871-EABD-408D-B4BE-F4C25AF8EE8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 owner: General tasks</a:t>
            </a:r>
            <a:endParaRPr b="0" lang="en-US" sz="1800" spc="-1" strike="noStrike">
              <a:solidFill>
                <a:srgbClr val="000000"/>
              </a:solidFill>
              <a:uFill>
                <a:solidFill>
                  <a:srgbClr val="ffffff"/>
                </a:solidFill>
              </a:uFill>
              <a:latin typeface="Calibri"/>
            </a:endParaRPr>
          </a:p>
        </p:txBody>
      </p:sp>
      <p:graphicFrame>
        <p:nvGraphicFramePr>
          <p:cNvPr id="455" name="Table 2"/>
          <p:cNvGraphicFramePr/>
          <p:nvPr/>
        </p:nvGraphicFramePr>
        <p:xfrm>
          <a:off x="457200" y="1697040"/>
          <a:ext cx="8229240" cy="741240"/>
        </p:xfrm>
        <a:graphic>
          <a:graphicData uri="http://schemas.openxmlformats.org/drawingml/2006/table">
            <a:tbl>
              <a:tblPr/>
              <a:tblGrid>
                <a:gridCol w="1666800"/>
                <a:gridCol w="4514760"/>
                <a:gridCol w="20476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SMS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Senior accountable owner of the entire service management system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accountability for all ITSM-related activities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concerns in the context of </a:t>
                      </a:r>
                      <a:r>
                        <a:rPr b="0" lang="de-DE" sz="1600" spc="-1" strike="noStrike" u="sng">
                          <a:solidFill>
                            <a:srgbClr val="000000"/>
                          </a:solidFill>
                          <a:uFill>
                            <a:solidFill>
                              <a:srgbClr val="ffffff"/>
                            </a:solidFill>
                          </a:uFill>
                          <a:latin typeface="Calibri"/>
                        </a:rPr>
                        <a:t>governing</a:t>
                      </a:r>
                      <a:r>
                        <a:rPr b="0" lang="de-DE" sz="1600" spc="-1" strike="noStrike">
                          <a:solidFill>
                            <a:srgbClr val="000000"/>
                          </a:solidFill>
                          <a:uFill>
                            <a:solidFill>
                              <a:srgbClr val="ffffff"/>
                            </a:solidFill>
                          </a:uFill>
                          <a:latin typeface="Calibri"/>
                        </a:rPr>
                        <a:t>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Define and approve goals and policies for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Nominate the process owners and/or managers, and ensure they are competent to fulfil their roles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Approve changes to the overall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Decide on the provision of resources dedicated to ITSM</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monitoring and reviews, decide on necessary changes in the goals, policies and provided resources for the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for the overall SMS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Often, the person taking over the SMS owner role may also take over the process owner role for the entirety or a subset of the ITSM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56" name="TextShape 3"/>
          <p:cNvSpPr txBox="1"/>
          <p:nvPr/>
        </p:nvSpPr>
        <p:spPr>
          <a:xfrm>
            <a:off x="6553080" y="6430680"/>
            <a:ext cx="2133360" cy="364680"/>
          </a:xfrm>
          <a:prstGeom prst="rect">
            <a:avLst/>
          </a:prstGeom>
          <a:noFill/>
          <a:ln>
            <a:noFill/>
          </a:ln>
        </p:spPr>
        <p:txBody>
          <a:bodyPr anchor="ctr"/>
          <a:p>
            <a:pPr algn="r">
              <a:lnSpc>
                <a:spcPct val="100000"/>
              </a:lnSpc>
            </a:pPr>
            <a:fld id="{D8789BEA-7407-4F13-B2BE-ACF4A052DBE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 manager: General tasks</a:t>
            </a:r>
            <a:endParaRPr b="0" lang="en-US" sz="1800" spc="-1" strike="noStrike">
              <a:solidFill>
                <a:srgbClr val="000000"/>
              </a:solidFill>
              <a:uFill>
                <a:solidFill>
                  <a:srgbClr val="ffffff"/>
                </a:solidFill>
              </a:uFill>
              <a:latin typeface="Calibri"/>
            </a:endParaRPr>
          </a:p>
        </p:txBody>
      </p:sp>
      <p:graphicFrame>
        <p:nvGraphicFramePr>
          <p:cNvPr id="458" name="Table 2"/>
          <p:cNvGraphicFramePr/>
          <p:nvPr/>
        </p:nvGraphicFramePr>
        <p:xfrm>
          <a:off x="457200" y="1697040"/>
          <a:ext cx="8229240" cy="741240"/>
        </p:xfrm>
        <a:graphic>
          <a:graphicData uri="http://schemas.openxmlformats.org/drawingml/2006/table">
            <a:tbl>
              <a:tblPr/>
              <a:tblGrid>
                <a:gridCol w="1666800"/>
                <a:gridCol w="450504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SMS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a:t>
                      </a:r>
                      <a:r>
                        <a:rPr b="0" lang="de-DE" sz="1600" spc="-1" strike="noStrike" u="sng">
                          <a:solidFill>
                            <a:srgbClr val="000000"/>
                          </a:solidFill>
                          <a:uFill>
                            <a:solidFill>
                              <a:srgbClr val="ffffff"/>
                            </a:solidFill>
                          </a:uFill>
                          <a:latin typeface="Calibri"/>
                        </a:rPr>
                        <a:t>tactical concerns</a:t>
                      </a:r>
                      <a:r>
                        <a:rPr b="0" lang="de-DE" sz="1600" spc="-1" strike="noStrike">
                          <a:solidFill>
                            <a:srgbClr val="000000"/>
                          </a:solidFill>
                          <a:uFill>
                            <a:solidFill>
                              <a:srgbClr val="ffffff"/>
                            </a:solidFill>
                          </a:uFill>
                          <a:latin typeface="Calibri"/>
                        </a:rPr>
                        <a:t> (including planning and development) in the context of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service management plan and ensure it is available to relevant stakeholders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IT service management processes are implemented according to approved goals and policies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 adequate level of awareness and competence of the people involved in the SMS, in particular the process managers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and keep track of the suitability, effectiveness and maturity of the entire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and, if necessary, escalate to the SMS 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opportunities for improving the effectiveness and efficiency of the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for the overall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59" name="TextShape 3"/>
          <p:cNvSpPr txBox="1"/>
          <p:nvPr/>
        </p:nvSpPr>
        <p:spPr>
          <a:xfrm>
            <a:off x="6553080" y="6430680"/>
            <a:ext cx="2133360" cy="364680"/>
          </a:xfrm>
          <a:prstGeom prst="rect">
            <a:avLst/>
          </a:prstGeom>
          <a:noFill/>
          <a:ln>
            <a:noFill/>
          </a:ln>
        </p:spPr>
        <p:txBody>
          <a:bodyPr anchor="ctr"/>
          <a:p>
            <a:pPr algn="r">
              <a:lnSpc>
                <a:spcPct val="100000"/>
              </a:lnSpc>
            </a:pPr>
            <a:fld id="{AA9F0A7E-9300-40AC-9378-54D8E3C5C03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Process owner: General tasks</a:t>
            </a:r>
            <a:endParaRPr b="0" lang="en-US" sz="1800" spc="-1" strike="noStrike">
              <a:solidFill>
                <a:srgbClr val="000000"/>
              </a:solidFill>
              <a:uFill>
                <a:solidFill>
                  <a:srgbClr val="ffffff"/>
                </a:solidFill>
              </a:uFill>
              <a:latin typeface="Calibri"/>
            </a:endParaRPr>
          </a:p>
        </p:txBody>
      </p:sp>
      <p:graphicFrame>
        <p:nvGraphicFramePr>
          <p:cNvPr id="461" name="Table 2"/>
          <p:cNvGraphicFramePr/>
          <p:nvPr/>
        </p:nvGraphicFramePr>
        <p:xfrm>
          <a:off x="457200" y="1697040"/>
          <a:ext cx="8229240" cy="741240"/>
        </p:xfrm>
        <a:graphic>
          <a:graphicData uri="http://schemas.openxmlformats.org/drawingml/2006/table">
            <a:tbl>
              <a:tblPr/>
              <a:tblGrid>
                <a:gridCol w="1666800"/>
                <a:gridCol w="4514760"/>
                <a:gridCol w="20476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Process owner </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(optional, see comment in right column)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concerns in the context of </a:t>
                      </a:r>
                      <a:r>
                        <a:rPr b="0" lang="de-DE" sz="1600" spc="-1" strike="noStrike" u="sng">
                          <a:solidFill>
                            <a:srgbClr val="000000"/>
                          </a:solidFill>
                          <a:uFill>
                            <a:solidFill>
                              <a:srgbClr val="ffffff"/>
                            </a:solidFill>
                          </a:uFill>
                          <a:latin typeface="Calibri"/>
                        </a:rPr>
                        <a:t>governing</a:t>
                      </a:r>
                      <a:r>
                        <a:rPr b="0" lang="de-DE" sz="1600" spc="-1" strike="noStrike">
                          <a:solidFill>
                            <a:srgbClr val="000000"/>
                          </a:solidFill>
                          <a:uFill>
                            <a:solidFill>
                              <a:srgbClr val="ffffff"/>
                            </a:solidFill>
                          </a:uFill>
                          <a:latin typeface="Calibri"/>
                        </a:rPr>
                        <a:t> one specific ITSM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Define and approve goals and policies in the context of the process according to the overall SMS goals and policies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Nominate the process manager, and ensure he / she is competent to fulfil this role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Approve changes / improvements to the operational process, such as (significant) changes to the process definition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Decide on the provision of resources dedicated to the process and its activities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process monitoring and reviews, decide on necessary changes in the process-specific goals, policies and provided resources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In many situations in practice, the SMS owner takes over the role of the process owner for </a:t>
                      </a:r>
                      <a:r>
                        <a:rPr b="0" i="1" lang="de-DE" sz="1600" spc="-1" strike="noStrike" u="sng">
                          <a:solidFill>
                            <a:srgbClr val="000000"/>
                          </a:solidFill>
                          <a:uFill>
                            <a:solidFill>
                              <a:srgbClr val="ffffff"/>
                            </a:solidFill>
                          </a:uFill>
                          <a:latin typeface="Calibri"/>
                        </a:rPr>
                        <a:t>all</a:t>
                      </a:r>
                      <a:r>
                        <a:rPr b="0" i="1" lang="de-DE" sz="1600" spc="-1" strike="noStrike">
                          <a:solidFill>
                            <a:srgbClr val="000000"/>
                          </a:solidFill>
                          <a:uFill>
                            <a:solidFill>
                              <a:srgbClr val="ffffff"/>
                            </a:solidFill>
                          </a:uFill>
                          <a:latin typeface="Calibri"/>
                        </a:rPr>
                        <a:t> ITSM processes. If this is the case, it is not required to establish the process owner role as a dedicated role at all, since it is merged with the SMS owner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2" name="TextShape 3"/>
          <p:cNvSpPr txBox="1"/>
          <p:nvPr/>
        </p:nvSpPr>
        <p:spPr>
          <a:xfrm>
            <a:off x="6553080" y="6430680"/>
            <a:ext cx="2133360" cy="364680"/>
          </a:xfrm>
          <a:prstGeom prst="rect">
            <a:avLst/>
          </a:prstGeom>
          <a:noFill/>
          <a:ln>
            <a:noFill/>
          </a:ln>
        </p:spPr>
        <p:txBody>
          <a:bodyPr anchor="ctr"/>
          <a:p>
            <a:pPr algn="r">
              <a:lnSpc>
                <a:spcPct val="100000"/>
              </a:lnSpc>
            </a:pPr>
            <a:fld id="{6C5A1EEE-A05F-4B1D-A7E9-C38A545BC1A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Process manager: General tasks</a:t>
            </a:r>
            <a:endParaRPr b="0" lang="en-US" sz="1800" spc="-1" strike="noStrike">
              <a:solidFill>
                <a:srgbClr val="000000"/>
              </a:solidFill>
              <a:uFill>
                <a:solidFill>
                  <a:srgbClr val="ffffff"/>
                </a:solidFill>
              </a:uFill>
              <a:latin typeface="Calibri"/>
            </a:endParaRPr>
          </a:p>
        </p:txBody>
      </p:sp>
      <p:graphicFrame>
        <p:nvGraphicFramePr>
          <p:cNvPr id="464"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Process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t>
                      </a:r>
                      <a:r>
                        <a:rPr b="0" lang="de-DE" sz="1600" spc="-1" strike="noStrike" u="sng">
                          <a:solidFill>
                            <a:srgbClr val="000000"/>
                          </a:solidFill>
                          <a:uFill>
                            <a:solidFill>
                              <a:srgbClr val="ffffff"/>
                            </a:solidFill>
                          </a:uFill>
                          <a:latin typeface="Calibri"/>
                        </a:rPr>
                        <a:t>operational concerns</a:t>
                      </a:r>
                      <a:r>
                        <a:rPr b="0" lang="de-DE" sz="1600" spc="-1" strike="noStrike">
                          <a:solidFill>
                            <a:srgbClr val="000000"/>
                          </a:solidFill>
                          <a:uFill>
                            <a:solidFill>
                              <a:srgbClr val="ffffff"/>
                            </a:solidFill>
                          </a:uFill>
                          <a:latin typeface="Calibri"/>
                        </a:rPr>
                        <a:t> in the context of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process definition / description and ensure it is available to relevant persons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 adequate level of awareness and competence of the people involved in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and keep track of the process execution and results (incl. process reviews)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on process performance to the process 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Escalate to the process owner, if necessary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opportunities for improving the effectiveness and efficiency of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process manager role for one or more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5" name="TextShape 3"/>
          <p:cNvSpPr txBox="1"/>
          <p:nvPr/>
        </p:nvSpPr>
        <p:spPr>
          <a:xfrm>
            <a:off x="6553080" y="6430680"/>
            <a:ext cx="2133360" cy="364680"/>
          </a:xfrm>
          <a:prstGeom prst="rect">
            <a:avLst/>
          </a:prstGeom>
          <a:noFill/>
          <a:ln>
            <a:noFill/>
          </a:ln>
        </p:spPr>
        <p:txBody>
          <a:bodyPr anchor="ctr"/>
          <a:p>
            <a:pPr algn="r">
              <a:lnSpc>
                <a:spcPct val="100000"/>
              </a:lnSpc>
            </a:pPr>
            <a:fld id="{F352AD7A-1196-4372-92E3-D5929F7B8B4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Case owner: General tasks</a:t>
            </a:r>
            <a:endParaRPr b="0" lang="en-US" sz="1800" spc="-1" strike="noStrike">
              <a:solidFill>
                <a:srgbClr val="000000"/>
              </a:solidFill>
              <a:uFill>
                <a:solidFill>
                  <a:srgbClr val="ffffff"/>
                </a:solidFill>
              </a:uFill>
              <a:latin typeface="Calibri"/>
            </a:endParaRPr>
          </a:p>
        </p:txBody>
      </p:sp>
      <p:graphicFrame>
        <p:nvGraphicFramePr>
          <p:cNvPr id="467"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506680">
                <a:tc>
                  <a:txBody>
                    <a:bodyPr/>
                    <a:p>
                      <a:pPr>
                        <a:lnSpc>
                          <a:spcPct val="100000"/>
                        </a:lnSpc>
                      </a:pPr>
                      <a:r>
                        <a:rPr b="0" lang="de-DE" sz="1600" spc="-1" strike="noStrike">
                          <a:solidFill>
                            <a:srgbClr val="000000"/>
                          </a:solidFill>
                          <a:uFill>
                            <a:solidFill>
                              <a:srgbClr val="ffffff"/>
                            </a:solidFill>
                          </a:uFill>
                          <a:latin typeface="Calibri"/>
                        </a:rPr>
                        <a:t>Case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responsibility for one specific case occurring in a process context (e.g. one specific incident to be resolved or one specific SLA to be maintained)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concerns in the context of that specific case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all activities required to handle / resolve the specific case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Escalate exceptions to the process manager, where required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case</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There may be different cases per process at a time. One person or group may be assigned the case owner role for one or more (or even all) concurrent cases.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8" name="TextShape 3"/>
          <p:cNvSpPr txBox="1"/>
          <p:nvPr/>
        </p:nvSpPr>
        <p:spPr>
          <a:xfrm>
            <a:off x="6553080" y="6430680"/>
            <a:ext cx="2133360" cy="364680"/>
          </a:xfrm>
          <a:prstGeom prst="rect">
            <a:avLst/>
          </a:prstGeom>
          <a:noFill/>
          <a:ln>
            <a:noFill/>
          </a:ln>
        </p:spPr>
        <p:txBody>
          <a:bodyPr anchor="ctr"/>
          <a:p>
            <a:pPr algn="r">
              <a:lnSpc>
                <a:spcPct val="100000"/>
              </a:lnSpc>
            </a:pPr>
            <a:fld id="{F423758E-5979-4AD1-AF44-E235A39B5D4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69" name="CustomShape 4"/>
          <p:cNvSpPr/>
          <p:nvPr/>
        </p:nvSpPr>
        <p:spPr>
          <a:xfrm>
            <a:off x="457200" y="5336280"/>
            <a:ext cx="8254440" cy="1063800"/>
          </a:xfrm>
          <a:prstGeom prst="rect">
            <a:avLst/>
          </a:prstGeom>
          <a:noFill/>
          <a:ln>
            <a:noFill/>
          </a:ln>
        </p:spPr>
        <p:style>
          <a:lnRef idx="0"/>
          <a:fillRef idx="0"/>
          <a:effectRef idx="0"/>
          <a:fontRef idx="minor"/>
        </p:style>
        <p:txBody>
          <a:bodyPr lIns="90000" rIns="90000" tIns="45000" bIns="45000"/>
          <a:p>
            <a:pPr>
              <a:lnSpc>
                <a:spcPct val="100000"/>
              </a:lnSpc>
            </a:pPr>
            <a:r>
              <a:rPr b="1" lang="de-DE" sz="1600" spc="-1" strike="noStrike">
                <a:solidFill>
                  <a:srgbClr val="000000"/>
                </a:solidFill>
                <a:uFill>
                  <a:solidFill>
                    <a:srgbClr val="ffffff"/>
                  </a:solidFill>
                </a:uFill>
                <a:latin typeface="Calibri"/>
              </a:rPr>
              <a:t>Note:</a:t>
            </a:r>
            <a:r>
              <a:rPr b="0" lang="de-DE" sz="1600" spc="-1" strike="noStrike">
                <a:solidFill>
                  <a:srgbClr val="000000"/>
                </a:solidFill>
                <a:uFill>
                  <a:solidFill>
                    <a:srgbClr val="ffffff"/>
                  </a:solidFill>
                </a:uFill>
                <a:latin typeface="Calibri"/>
              </a:rPr>
              <a:t> The role of a case owner is usually required in a process, if occurrences (e.g. incidents, service requests, problems, changes, releases, …)  or logical entities / artefacts (e.g. different types of agreements, reports or plans, …) are managed by the process, and the process manager him- / herself does not take over specific responsibility for all of these occurrences or entities.</a:t>
            </a:r>
            <a:endParaRPr b="0" lang="de-DE" sz="1800" spc="-1" strike="noStrike">
              <a:solidFill>
                <a:srgbClr val="000000"/>
              </a:solidFill>
              <a:uFill>
                <a:solidFill>
                  <a:srgbClr val="ffffff"/>
                </a:solidFill>
              </a:uFill>
              <a:latin typeface="Arial"/>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Member of process staff: General tasks</a:t>
            </a:r>
            <a:endParaRPr b="0" lang="en-US" sz="1800" spc="-1" strike="noStrike">
              <a:solidFill>
                <a:srgbClr val="000000"/>
              </a:solidFill>
              <a:uFill>
                <a:solidFill>
                  <a:srgbClr val="ffffff"/>
                </a:solidFill>
              </a:uFill>
              <a:latin typeface="Calibri"/>
            </a:endParaRPr>
          </a:p>
        </p:txBody>
      </p:sp>
      <p:graphicFrame>
        <p:nvGraphicFramePr>
          <p:cNvPr id="471" name="Table 2"/>
          <p:cNvGraphicFramePr/>
          <p:nvPr/>
        </p:nvGraphicFramePr>
        <p:xfrm>
          <a:off x="457200" y="1697040"/>
          <a:ext cx="8229240" cy="741240"/>
        </p:xfrm>
        <a:graphic>
          <a:graphicData uri="http://schemas.openxmlformats.org/drawingml/2006/table">
            <a:tbl>
              <a:tblPr/>
              <a:tblGrid>
                <a:gridCol w="1676160"/>
                <a:gridCol w="4485960"/>
                <a:gridCol w="2067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701720">
                <a:tc>
                  <a:txBody>
                    <a:bodyPr/>
                    <a:p>
                      <a:pPr>
                        <a:lnSpc>
                          <a:spcPct val="100000"/>
                        </a:lnSpc>
                      </a:pPr>
                      <a:r>
                        <a:rPr b="0" lang="de-DE" sz="1600" spc="-1" strike="noStrike">
                          <a:solidFill>
                            <a:srgbClr val="000000"/>
                          </a:solidFill>
                          <a:uFill>
                            <a:solidFill>
                              <a:srgbClr val="ffffff"/>
                            </a:solidFill>
                          </a:uFill>
                          <a:latin typeface="Calibri"/>
                        </a:rPr>
                        <a:t>Member of process staff</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(sometimes also referred to as process practitioner)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Carry out defined activities according to the defined / established process and, as applicable, its procedures (e.g. the activity of prioritizing an incident)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to the case owner and / or process manager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Additional tasks – depending on the specific process (see: process-specific role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or more per process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member of process staff role for one or more processes.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2" name="TextShape 3"/>
          <p:cNvSpPr txBox="1"/>
          <p:nvPr/>
        </p:nvSpPr>
        <p:spPr>
          <a:xfrm>
            <a:off x="6553080" y="6430680"/>
            <a:ext cx="2133360" cy="364680"/>
          </a:xfrm>
          <a:prstGeom prst="rect">
            <a:avLst/>
          </a:prstGeom>
          <a:noFill/>
          <a:ln>
            <a:noFill/>
          </a:ln>
        </p:spPr>
        <p:txBody>
          <a:bodyPr anchor="ctr"/>
          <a:p>
            <a:pPr algn="r">
              <a:lnSpc>
                <a:spcPct val="100000"/>
              </a:lnSpc>
            </a:pPr>
            <a:fld id="{AA7419DE-A5B1-4B92-8601-77B842F086B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owner: General tasks</a:t>
            </a:r>
            <a:endParaRPr b="0" lang="en-US" sz="1800" spc="-1" strike="noStrike">
              <a:solidFill>
                <a:srgbClr val="000000"/>
              </a:solidFill>
              <a:uFill>
                <a:solidFill>
                  <a:srgbClr val="ffffff"/>
                </a:solidFill>
              </a:uFill>
              <a:latin typeface="Calibri"/>
            </a:endParaRPr>
          </a:p>
        </p:txBody>
      </p:sp>
      <p:graphicFrame>
        <p:nvGraphicFramePr>
          <p:cNvPr id="474" name="Table 2"/>
          <p:cNvGraphicFramePr/>
          <p:nvPr/>
        </p:nvGraphicFramePr>
        <p:xfrm>
          <a:off x="457200" y="1697040"/>
          <a:ext cx="8229240" cy="741240"/>
        </p:xfrm>
        <a:graphic>
          <a:graphicData uri="http://schemas.openxmlformats.org/drawingml/2006/table">
            <a:tbl>
              <a:tblPr/>
              <a:tblGrid>
                <a:gridCol w="1676160"/>
                <a:gridCol w="4495680"/>
                <a:gridCol w="20574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Service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responsibility for one specific service which is part of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all (process-independent) concerns in the context of that specific service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an “expert” for the service in technical and non-technical concerns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core service documentation, such as the service specification / description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 kept informed of every event, situation or change connected to the service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 involved in tasks significantly related to the service as part of selected ITSM processes, in particular SPM and SLM </a:t>
                      </a:r>
                      <a:r>
                        <a:rPr b="1" i="1" lang="de-DE" sz="1600" spc="-1" strike="noStrike">
                          <a:solidFill>
                            <a:srgbClr val="000000"/>
                          </a:solidFill>
                          <a:uFill>
                            <a:solidFill>
                              <a:srgbClr val="ffffff"/>
                            </a:solidFill>
                          </a:uFill>
                          <a:latin typeface="Calibri"/>
                        </a:rPr>
                        <a:t>(see: process-specific role models)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Report on the service to the SMS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service in the service portfolio</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One person may take over the service owner role for one or more (or even all) services.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5" name="TextShape 3"/>
          <p:cNvSpPr txBox="1"/>
          <p:nvPr/>
        </p:nvSpPr>
        <p:spPr>
          <a:xfrm>
            <a:off x="6553080" y="6430680"/>
            <a:ext cx="2133360" cy="364680"/>
          </a:xfrm>
          <a:prstGeom prst="rect">
            <a:avLst/>
          </a:prstGeom>
          <a:noFill/>
          <a:ln>
            <a:noFill/>
          </a:ln>
        </p:spPr>
        <p:txBody>
          <a:bodyPr anchor="ctr"/>
          <a:p>
            <a:pPr algn="r">
              <a:lnSpc>
                <a:spcPct val="100000"/>
              </a:lnSpc>
            </a:pPr>
            <a:fld id="{42ECFF42-03AD-4564-B336-316E542D36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Planning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Summary of the role model</a:t>
            </a:r>
            <a:endParaRPr b="0" lang="en-US" sz="1800" spc="-1" strike="noStrike">
              <a:solidFill>
                <a:srgbClr val="000000"/>
              </a:solidFill>
              <a:uFill>
                <a:solidFill>
                  <a:srgbClr val="ffffff"/>
                </a:solidFill>
              </a:uFill>
              <a:latin typeface="Calibri"/>
            </a:endParaRPr>
          </a:p>
        </p:txBody>
      </p:sp>
      <p:sp>
        <p:nvSpPr>
          <p:cNvPr id="477" name="TextShape 2"/>
          <p:cNvSpPr txBox="1"/>
          <p:nvPr/>
        </p:nvSpPr>
        <p:spPr>
          <a:xfrm>
            <a:off x="6553080" y="6430680"/>
            <a:ext cx="2133360" cy="364680"/>
          </a:xfrm>
          <a:prstGeom prst="rect">
            <a:avLst/>
          </a:prstGeom>
          <a:noFill/>
          <a:ln>
            <a:noFill/>
          </a:ln>
        </p:spPr>
        <p:txBody>
          <a:bodyPr anchor="ctr"/>
          <a:p>
            <a:pPr algn="r">
              <a:lnSpc>
                <a:spcPct val="100000"/>
              </a:lnSpc>
            </a:pPr>
            <a:fld id="{8121E0F5-0EB2-49A8-9DA5-897B435E3D2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78" name="CustomShape 3"/>
          <p:cNvSpPr/>
          <p:nvPr/>
        </p:nvSpPr>
        <p:spPr>
          <a:xfrm>
            <a:off x="438120" y="1886040"/>
            <a:ext cx="8257680" cy="4590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r>
              <a:rPr b="1" lang="de-DE" sz="1400" spc="-1" strike="noStrike">
                <a:solidFill>
                  <a:srgbClr val="000000"/>
                </a:solidFill>
                <a:uFill>
                  <a:solidFill>
                    <a:srgbClr val="ffffff"/>
                  </a:solidFill>
                </a:uFill>
                <a:latin typeface="Calibri"/>
              </a:rPr>
              <a:t>Overall service management system (SMS)</a:t>
            </a:r>
            <a:endParaRPr b="0" lang="de-DE" sz="1800" spc="-1" strike="noStrike">
              <a:solidFill>
                <a:srgbClr val="000000"/>
              </a:solidFill>
              <a:uFill>
                <a:solidFill>
                  <a:srgbClr val="ffffff"/>
                </a:solidFill>
              </a:uFill>
              <a:latin typeface="Arial"/>
            </a:endParaRPr>
          </a:p>
        </p:txBody>
      </p:sp>
      <p:sp>
        <p:nvSpPr>
          <p:cNvPr id="479" name="CustomShape 4"/>
          <p:cNvSpPr/>
          <p:nvPr/>
        </p:nvSpPr>
        <p:spPr>
          <a:xfrm>
            <a:off x="5810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E-Mail</a:t>
            </a:r>
            <a:endParaRPr b="0" lang="de-DE" sz="1800" spc="-1" strike="noStrike">
              <a:solidFill>
                <a:srgbClr val="000000"/>
              </a:solidFill>
              <a:uFill>
                <a:solidFill>
                  <a:srgbClr val="ffffff"/>
                </a:solidFill>
              </a:uFill>
              <a:latin typeface="Arial"/>
            </a:endParaRPr>
          </a:p>
        </p:txBody>
      </p:sp>
      <p:sp>
        <p:nvSpPr>
          <p:cNvPr id="480" name="CustomShape 5"/>
          <p:cNvSpPr/>
          <p:nvPr/>
        </p:nvSpPr>
        <p:spPr>
          <a:xfrm>
            <a:off x="29624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High performance computing</a:t>
            </a:r>
            <a:endParaRPr b="0" lang="de-DE" sz="1800" spc="-1" strike="noStrike">
              <a:solidFill>
                <a:srgbClr val="000000"/>
              </a:solidFill>
              <a:uFill>
                <a:solidFill>
                  <a:srgbClr val="ffffff"/>
                </a:solidFill>
              </a:uFill>
              <a:latin typeface="Arial"/>
            </a:endParaRPr>
          </a:p>
        </p:txBody>
      </p:sp>
      <p:sp>
        <p:nvSpPr>
          <p:cNvPr id="481" name="CustomShape 6"/>
          <p:cNvSpPr/>
          <p:nvPr/>
        </p:nvSpPr>
        <p:spPr>
          <a:xfrm>
            <a:off x="6467400" y="2705040"/>
            <a:ext cx="208548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Other services</a:t>
            </a:r>
            <a:endParaRPr b="0" lang="de-DE" sz="1800" spc="-1" strike="noStrike">
              <a:solidFill>
                <a:srgbClr val="000000"/>
              </a:solidFill>
              <a:uFill>
                <a:solidFill>
                  <a:srgbClr val="ffffff"/>
                </a:solidFill>
              </a:uFill>
              <a:latin typeface="Arial"/>
            </a:endParaRPr>
          </a:p>
        </p:txBody>
      </p:sp>
      <p:sp>
        <p:nvSpPr>
          <p:cNvPr id="482" name="CustomShape 7"/>
          <p:cNvSpPr/>
          <p:nvPr/>
        </p:nvSpPr>
        <p:spPr>
          <a:xfrm>
            <a:off x="58104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SPM</a:t>
            </a:r>
            <a:endParaRPr b="0" lang="de-DE" sz="1800" spc="-1" strike="noStrike">
              <a:solidFill>
                <a:srgbClr val="000000"/>
              </a:solidFill>
              <a:uFill>
                <a:solidFill>
                  <a:srgbClr val="ffffff"/>
                </a:solidFill>
              </a:uFill>
              <a:latin typeface="Arial"/>
            </a:endParaRPr>
          </a:p>
        </p:txBody>
      </p:sp>
      <p:sp>
        <p:nvSpPr>
          <p:cNvPr id="483" name="CustomShape 8"/>
          <p:cNvSpPr/>
          <p:nvPr/>
        </p:nvSpPr>
        <p:spPr>
          <a:xfrm>
            <a:off x="193356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SLM</a:t>
            </a:r>
            <a:endParaRPr b="0" lang="de-DE" sz="1800" spc="-1" strike="noStrike">
              <a:solidFill>
                <a:srgbClr val="000000"/>
              </a:solidFill>
              <a:uFill>
                <a:solidFill>
                  <a:srgbClr val="ffffff"/>
                </a:solidFill>
              </a:uFill>
              <a:latin typeface="Arial"/>
            </a:endParaRPr>
          </a:p>
        </p:txBody>
      </p:sp>
      <p:sp>
        <p:nvSpPr>
          <p:cNvPr id="484" name="CustomShape 9"/>
          <p:cNvSpPr/>
          <p:nvPr/>
        </p:nvSpPr>
        <p:spPr>
          <a:xfrm>
            <a:off x="3276720" y="3848040"/>
            <a:ext cx="2009520" cy="2466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Process: ISRM</a:t>
            </a:r>
            <a:endParaRPr b="0" lang="de-DE" sz="1800" spc="-1" strike="noStrike">
              <a:solidFill>
                <a:srgbClr val="000000"/>
              </a:solidFill>
              <a:uFill>
                <a:solidFill>
                  <a:srgbClr val="ffffff"/>
                </a:solidFill>
              </a:uFill>
              <a:latin typeface="Arial"/>
            </a:endParaRPr>
          </a:p>
        </p:txBody>
      </p:sp>
      <p:sp>
        <p:nvSpPr>
          <p:cNvPr id="485" name="CustomShape 10"/>
          <p:cNvSpPr/>
          <p:nvPr/>
        </p:nvSpPr>
        <p:spPr>
          <a:xfrm>
            <a:off x="6467400" y="4083840"/>
            <a:ext cx="2085480" cy="2230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Other processes</a:t>
            </a:r>
            <a:endParaRPr b="0" lang="de-DE" sz="1800" spc="-1" strike="noStrike">
              <a:solidFill>
                <a:srgbClr val="000000"/>
              </a:solidFill>
              <a:uFill>
                <a:solidFill>
                  <a:srgbClr val="ffffff"/>
                </a:solidFill>
              </a:uFill>
              <a:latin typeface="Arial"/>
            </a:endParaRPr>
          </a:p>
        </p:txBody>
      </p:sp>
      <p:sp>
        <p:nvSpPr>
          <p:cNvPr id="486" name="CustomShape 11"/>
          <p:cNvSpPr/>
          <p:nvPr/>
        </p:nvSpPr>
        <p:spPr>
          <a:xfrm>
            <a:off x="762120" y="47242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87" name="CustomShape 12"/>
          <p:cNvSpPr/>
          <p:nvPr/>
        </p:nvSpPr>
        <p:spPr>
          <a:xfrm>
            <a:off x="762120" y="51148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88" name="CustomShape 13"/>
          <p:cNvSpPr/>
          <p:nvPr/>
        </p:nvSpPr>
        <p:spPr>
          <a:xfrm>
            <a:off x="762120" y="55054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89" name="CustomShape 14"/>
          <p:cNvSpPr/>
          <p:nvPr/>
        </p:nvSpPr>
        <p:spPr>
          <a:xfrm>
            <a:off x="2112120" y="4705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0" name="CustomShape 15"/>
          <p:cNvSpPr/>
          <p:nvPr/>
        </p:nvSpPr>
        <p:spPr>
          <a:xfrm>
            <a:off x="2112120" y="5095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1" name="CustomShape 16"/>
          <p:cNvSpPr/>
          <p:nvPr/>
        </p:nvSpPr>
        <p:spPr>
          <a:xfrm>
            <a:off x="2112120" y="54864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92" name="CustomShape 17"/>
          <p:cNvSpPr/>
          <p:nvPr/>
        </p:nvSpPr>
        <p:spPr>
          <a:xfrm>
            <a:off x="3436200" y="4438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3" name="CustomShape 18"/>
          <p:cNvSpPr/>
          <p:nvPr/>
        </p:nvSpPr>
        <p:spPr>
          <a:xfrm>
            <a:off x="3436200" y="6010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4" name="CustomShape 19"/>
          <p:cNvSpPr/>
          <p:nvPr/>
        </p:nvSpPr>
        <p:spPr>
          <a:xfrm>
            <a:off x="444348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142</a:t>
            </a:r>
            <a:endParaRPr b="0" lang="de-DE" sz="1800" spc="-1" strike="noStrike">
              <a:solidFill>
                <a:srgbClr val="000000"/>
              </a:solidFill>
              <a:uFill>
                <a:solidFill>
                  <a:srgbClr val="ffffff"/>
                </a:solidFill>
              </a:uFill>
              <a:latin typeface="Arial"/>
            </a:endParaRPr>
          </a:p>
        </p:txBody>
      </p:sp>
      <p:sp>
        <p:nvSpPr>
          <p:cNvPr id="495" name="CustomShape 20"/>
          <p:cNvSpPr/>
          <p:nvPr/>
        </p:nvSpPr>
        <p:spPr>
          <a:xfrm>
            <a:off x="471492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143</a:t>
            </a:r>
            <a:endParaRPr b="0" lang="de-DE" sz="1800" spc="-1" strike="noStrike">
              <a:solidFill>
                <a:srgbClr val="000000"/>
              </a:solidFill>
              <a:uFill>
                <a:solidFill>
                  <a:srgbClr val="ffffff"/>
                </a:solidFill>
              </a:uFill>
              <a:latin typeface="Arial"/>
            </a:endParaRPr>
          </a:p>
        </p:txBody>
      </p:sp>
      <p:sp>
        <p:nvSpPr>
          <p:cNvPr id="496" name="CustomShape 21"/>
          <p:cNvSpPr/>
          <p:nvPr/>
        </p:nvSpPr>
        <p:spPr>
          <a:xfrm>
            <a:off x="498636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144</a:t>
            </a:r>
            <a:endParaRPr b="0" lang="de-DE" sz="1800" spc="-1" strike="noStrike">
              <a:solidFill>
                <a:srgbClr val="000000"/>
              </a:solidFill>
              <a:uFill>
                <a:solidFill>
                  <a:srgbClr val="ffffff"/>
                </a:solidFill>
              </a:uFill>
              <a:latin typeface="Arial"/>
            </a:endParaRPr>
          </a:p>
        </p:txBody>
      </p:sp>
      <p:sp>
        <p:nvSpPr>
          <p:cNvPr id="497" name="CustomShape 22"/>
          <p:cNvSpPr/>
          <p:nvPr/>
        </p:nvSpPr>
        <p:spPr>
          <a:xfrm>
            <a:off x="3629160" y="474804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1</a:t>
            </a:r>
            <a:endParaRPr b="0" lang="de-DE" sz="1800" spc="-1" strike="noStrike">
              <a:solidFill>
                <a:srgbClr val="000000"/>
              </a:solidFill>
              <a:uFill>
                <a:solidFill>
                  <a:srgbClr val="ffffff"/>
                </a:solidFill>
              </a:uFill>
              <a:latin typeface="Arial"/>
            </a:endParaRPr>
          </a:p>
        </p:txBody>
      </p:sp>
      <p:sp>
        <p:nvSpPr>
          <p:cNvPr id="498" name="CustomShape 23"/>
          <p:cNvSpPr/>
          <p:nvPr/>
        </p:nvSpPr>
        <p:spPr>
          <a:xfrm>
            <a:off x="3629160" y="50673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2</a:t>
            </a:r>
            <a:endParaRPr b="0" lang="de-DE" sz="1800" spc="-1" strike="noStrike">
              <a:solidFill>
                <a:srgbClr val="000000"/>
              </a:solidFill>
              <a:uFill>
                <a:solidFill>
                  <a:srgbClr val="ffffff"/>
                </a:solidFill>
              </a:uFill>
              <a:latin typeface="Arial"/>
            </a:endParaRPr>
          </a:p>
        </p:txBody>
      </p:sp>
      <p:sp>
        <p:nvSpPr>
          <p:cNvPr id="499" name="CustomShape 24"/>
          <p:cNvSpPr/>
          <p:nvPr/>
        </p:nvSpPr>
        <p:spPr>
          <a:xfrm>
            <a:off x="3629160" y="53769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3</a:t>
            </a:r>
            <a:endParaRPr b="0" lang="de-DE" sz="1800" spc="-1" strike="noStrike">
              <a:solidFill>
                <a:srgbClr val="000000"/>
              </a:solidFill>
              <a:uFill>
                <a:solidFill>
                  <a:srgbClr val="ffffff"/>
                </a:solidFill>
              </a:uFill>
              <a:latin typeface="Arial"/>
            </a:endParaRPr>
          </a:p>
        </p:txBody>
      </p:sp>
      <p:sp>
        <p:nvSpPr>
          <p:cNvPr id="500" name="CustomShape 25"/>
          <p:cNvSpPr/>
          <p:nvPr/>
        </p:nvSpPr>
        <p:spPr>
          <a:xfrm>
            <a:off x="3629160" y="56865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4</a:t>
            </a:r>
            <a:endParaRPr b="0" lang="de-DE" sz="1800" spc="-1" strike="noStrike">
              <a:solidFill>
                <a:srgbClr val="000000"/>
              </a:solidFill>
              <a:uFill>
                <a:solidFill>
                  <a:srgbClr val="ffffff"/>
                </a:solidFill>
              </a:uFill>
              <a:latin typeface="Arial"/>
            </a:endParaRPr>
          </a:p>
        </p:txBody>
      </p:sp>
      <p:sp>
        <p:nvSpPr>
          <p:cNvPr id="501" name="CustomShape 26"/>
          <p:cNvSpPr/>
          <p:nvPr/>
        </p:nvSpPr>
        <p:spPr>
          <a:xfrm>
            <a:off x="67644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E-mail</a:t>
            </a:r>
            <a:endParaRPr b="0" lang="de-DE" sz="1800" spc="-1" strike="noStrike">
              <a:solidFill>
                <a:srgbClr val="000000"/>
              </a:solidFill>
              <a:uFill>
                <a:solidFill>
                  <a:srgbClr val="ffffff"/>
                </a:solidFill>
              </a:uFill>
              <a:latin typeface="Arial"/>
            </a:endParaRPr>
          </a:p>
        </p:txBody>
      </p:sp>
      <p:sp>
        <p:nvSpPr>
          <p:cNvPr id="502" name="CustomShape 27"/>
          <p:cNvSpPr/>
          <p:nvPr/>
        </p:nvSpPr>
        <p:spPr>
          <a:xfrm>
            <a:off x="303840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HP computing</a:t>
            </a:r>
            <a:endParaRPr b="0" lang="de-DE" sz="1800" spc="-1" strike="noStrike">
              <a:solidFill>
                <a:srgbClr val="000000"/>
              </a:solidFill>
              <a:uFill>
                <a:solidFill>
                  <a:srgbClr val="ffffff"/>
                </a:solidFill>
              </a:uFill>
              <a:latin typeface="Arial"/>
            </a:endParaRPr>
          </a:p>
        </p:txBody>
      </p:sp>
      <p:sp>
        <p:nvSpPr>
          <p:cNvPr id="503" name="CustomShape 28"/>
          <p:cNvSpPr/>
          <p:nvPr/>
        </p:nvSpPr>
        <p:spPr>
          <a:xfrm>
            <a:off x="1566720" y="1685880"/>
            <a:ext cx="1342800" cy="256680"/>
          </a:xfrm>
          <a:prstGeom prst="roundRect">
            <a:avLst>
              <a:gd name="adj" fmla="val 16667"/>
            </a:avLst>
          </a:prstGeom>
          <a:solidFill>
            <a:schemeClr val="accent1">
              <a:lumMod val="75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SMS owner</a:t>
            </a:r>
            <a:endParaRPr b="0" lang="de-DE" sz="1800" spc="-1" strike="noStrike">
              <a:solidFill>
                <a:srgbClr val="000000"/>
              </a:solidFill>
              <a:uFill>
                <a:solidFill>
                  <a:srgbClr val="ffffff"/>
                </a:solidFill>
              </a:uFill>
              <a:latin typeface="Arial"/>
            </a:endParaRPr>
          </a:p>
        </p:txBody>
      </p:sp>
      <p:sp>
        <p:nvSpPr>
          <p:cNvPr id="504" name="CustomShape 29"/>
          <p:cNvSpPr/>
          <p:nvPr/>
        </p:nvSpPr>
        <p:spPr>
          <a:xfrm>
            <a:off x="1990800" y="395640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SLM</a:t>
            </a:r>
            <a:endParaRPr b="0" lang="de-DE" sz="1800" spc="-1" strike="noStrike">
              <a:solidFill>
                <a:srgbClr val="000000"/>
              </a:solidFill>
              <a:uFill>
                <a:solidFill>
                  <a:srgbClr val="ffffff"/>
                </a:solidFill>
              </a:uFill>
              <a:latin typeface="Arial"/>
            </a:endParaRPr>
          </a:p>
        </p:txBody>
      </p:sp>
      <p:sp>
        <p:nvSpPr>
          <p:cNvPr id="505" name="CustomShape 30"/>
          <p:cNvSpPr/>
          <p:nvPr/>
        </p:nvSpPr>
        <p:spPr>
          <a:xfrm>
            <a:off x="5238720" y="439344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142</a:t>
            </a:r>
            <a:endParaRPr b="0" lang="de-DE" sz="1800" spc="-1" strike="noStrike">
              <a:solidFill>
                <a:srgbClr val="000000"/>
              </a:solidFill>
              <a:uFill>
                <a:solidFill>
                  <a:srgbClr val="ffffff"/>
                </a:solidFill>
              </a:uFill>
              <a:latin typeface="Arial"/>
            </a:endParaRPr>
          </a:p>
        </p:txBody>
      </p:sp>
      <p:sp>
        <p:nvSpPr>
          <p:cNvPr id="506" name="CustomShape 31"/>
          <p:cNvSpPr/>
          <p:nvPr/>
        </p:nvSpPr>
        <p:spPr>
          <a:xfrm>
            <a:off x="658440" y="396468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SPM</a:t>
            </a:r>
            <a:endParaRPr b="0" lang="de-DE" sz="1800" spc="-1" strike="noStrike">
              <a:solidFill>
                <a:srgbClr val="000000"/>
              </a:solidFill>
              <a:uFill>
                <a:solidFill>
                  <a:srgbClr val="ffffff"/>
                </a:solidFill>
              </a:uFill>
              <a:latin typeface="Arial"/>
            </a:endParaRPr>
          </a:p>
        </p:txBody>
      </p:sp>
      <p:sp>
        <p:nvSpPr>
          <p:cNvPr id="507" name="CustomShape 32"/>
          <p:cNvSpPr/>
          <p:nvPr/>
        </p:nvSpPr>
        <p:spPr>
          <a:xfrm>
            <a:off x="3764880" y="370512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ISRM</a:t>
            </a:r>
            <a:endParaRPr b="0" lang="de-DE" sz="1800" spc="-1" strike="noStrike">
              <a:solidFill>
                <a:srgbClr val="000000"/>
              </a:solidFill>
              <a:uFill>
                <a:solidFill>
                  <a:srgbClr val="ffffff"/>
                </a:solidFill>
              </a:uFill>
              <a:latin typeface="Arial"/>
            </a:endParaRPr>
          </a:p>
        </p:txBody>
      </p:sp>
      <p:sp>
        <p:nvSpPr>
          <p:cNvPr id="508" name="CustomShape 33"/>
          <p:cNvSpPr/>
          <p:nvPr/>
        </p:nvSpPr>
        <p:spPr>
          <a:xfrm>
            <a:off x="658440" y="3524400"/>
            <a:ext cx="230580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owner SPM &amp; SLM</a:t>
            </a:r>
            <a:endParaRPr b="0" lang="de-DE" sz="1800" spc="-1" strike="noStrike">
              <a:solidFill>
                <a:srgbClr val="000000"/>
              </a:solidFill>
              <a:uFill>
                <a:solidFill>
                  <a:srgbClr val="ffffff"/>
                </a:solidFill>
              </a:uFill>
              <a:latin typeface="Arial"/>
            </a:endParaRPr>
          </a:p>
        </p:txBody>
      </p:sp>
      <p:sp>
        <p:nvSpPr>
          <p:cNvPr id="509" name="CustomShape 34"/>
          <p:cNvSpPr/>
          <p:nvPr/>
        </p:nvSpPr>
        <p:spPr>
          <a:xfrm>
            <a:off x="6534000" y="3937320"/>
            <a:ext cx="194256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managers</a:t>
            </a:r>
            <a:endParaRPr b="0" lang="de-DE" sz="1800" spc="-1" strike="noStrike">
              <a:solidFill>
                <a:srgbClr val="000000"/>
              </a:solidFill>
              <a:uFill>
                <a:solidFill>
                  <a:srgbClr val="ffffff"/>
                </a:solidFill>
              </a:uFill>
              <a:latin typeface="Arial"/>
            </a:endParaRPr>
          </a:p>
        </p:txBody>
      </p:sp>
      <p:sp>
        <p:nvSpPr>
          <p:cNvPr id="510" name="CustomShape 35"/>
          <p:cNvSpPr/>
          <p:nvPr/>
        </p:nvSpPr>
        <p:spPr>
          <a:xfrm>
            <a:off x="6534000" y="3476520"/>
            <a:ext cx="194256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owners</a:t>
            </a:r>
            <a:endParaRPr b="0" lang="de-DE" sz="1800" spc="-1" strike="noStrike">
              <a:solidFill>
                <a:srgbClr val="000000"/>
              </a:solidFill>
              <a:uFill>
                <a:solidFill>
                  <a:srgbClr val="ffffff"/>
                </a:solidFill>
              </a:uFill>
              <a:latin typeface="Arial"/>
            </a:endParaRPr>
          </a:p>
        </p:txBody>
      </p:sp>
      <p:sp>
        <p:nvSpPr>
          <p:cNvPr id="511" name="CustomShape 36"/>
          <p:cNvSpPr/>
          <p:nvPr/>
        </p:nvSpPr>
        <p:spPr>
          <a:xfrm>
            <a:off x="661032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owners</a:t>
            </a:r>
            <a:endParaRPr b="0" lang="de-DE" sz="1800" spc="-1" strike="noStrike">
              <a:solidFill>
                <a:srgbClr val="000000"/>
              </a:solidFill>
              <a:uFill>
                <a:solidFill>
                  <a:srgbClr val="ffffff"/>
                </a:solidFill>
              </a:uFill>
              <a:latin typeface="Arial"/>
            </a:endParaRPr>
          </a:p>
        </p:txBody>
      </p:sp>
      <p:sp>
        <p:nvSpPr>
          <p:cNvPr id="512" name="CustomShape 37"/>
          <p:cNvSpPr/>
          <p:nvPr/>
        </p:nvSpPr>
        <p:spPr>
          <a:xfrm>
            <a:off x="5238720" y="492192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143</a:t>
            </a:r>
            <a:endParaRPr b="0" lang="de-DE" sz="1800" spc="-1" strike="noStrike">
              <a:solidFill>
                <a:srgbClr val="000000"/>
              </a:solidFill>
              <a:uFill>
                <a:solidFill>
                  <a:srgbClr val="ffffff"/>
                </a:solidFill>
              </a:uFill>
              <a:latin typeface="Arial"/>
            </a:endParaRPr>
          </a:p>
        </p:txBody>
      </p:sp>
      <p:sp>
        <p:nvSpPr>
          <p:cNvPr id="513" name="CustomShape 38"/>
          <p:cNvSpPr/>
          <p:nvPr/>
        </p:nvSpPr>
        <p:spPr>
          <a:xfrm>
            <a:off x="5238720" y="54507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144</a:t>
            </a:r>
            <a:endParaRPr b="0" lang="de-DE" sz="1800" spc="-1" strike="noStrike">
              <a:solidFill>
                <a:srgbClr val="000000"/>
              </a:solidFill>
              <a:uFill>
                <a:solidFill>
                  <a:srgbClr val="ffffff"/>
                </a:solidFill>
              </a:uFill>
              <a:latin typeface="Arial"/>
            </a:endParaRPr>
          </a:p>
        </p:txBody>
      </p:sp>
      <p:sp>
        <p:nvSpPr>
          <p:cNvPr id="514" name="CustomShape 39"/>
          <p:cNvSpPr/>
          <p:nvPr/>
        </p:nvSpPr>
        <p:spPr>
          <a:xfrm>
            <a:off x="6648480" y="48243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Case owners</a:t>
            </a:r>
            <a:endParaRPr b="0" lang="de-DE" sz="1800" spc="-1" strike="noStrike">
              <a:solidFill>
                <a:srgbClr val="000000"/>
              </a:solidFill>
              <a:uFill>
                <a:solidFill>
                  <a:srgbClr val="ffffff"/>
                </a:solidFill>
              </a:uFill>
              <a:latin typeface="Arial"/>
            </a:endParaRPr>
          </a:p>
        </p:txBody>
      </p:sp>
      <p:sp>
        <p:nvSpPr>
          <p:cNvPr id="515" name="CustomShape 40"/>
          <p:cNvSpPr/>
          <p:nvPr/>
        </p:nvSpPr>
        <p:spPr>
          <a:xfrm>
            <a:off x="3333600" y="4467240"/>
            <a:ext cx="193680" cy="174276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ISRM staff</a:t>
            </a:r>
            <a:endParaRPr b="0" lang="de-DE" sz="1800" spc="-1" strike="noStrike">
              <a:solidFill>
                <a:srgbClr val="000000"/>
              </a:solidFill>
              <a:uFill>
                <a:solidFill>
                  <a:srgbClr val="ffffff"/>
                </a:solidFill>
              </a:uFill>
              <a:latin typeface="Arial"/>
            </a:endParaRPr>
          </a:p>
        </p:txBody>
      </p:sp>
      <p:sp>
        <p:nvSpPr>
          <p:cNvPr id="516" name="CustomShape 41"/>
          <p:cNvSpPr/>
          <p:nvPr/>
        </p:nvSpPr>
        <p:spPr>
          <a:xfrm>
            <a:off x="639360" y="476856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SPM staff</a:t>
            </a:r>
            <a:endParaRPr b="0" lang="de-DE" sz="1800" spc="-1" strike="noStrike">
              <a:solidFill>
                <a:srgbClr val="000000"/>
              </a:solidFill>
              <a:uFill>
                <a:solidFill>
                  <a:srgbClr val="ffffff"/>
                </a:solidFill>
              </a:uFill>
              <a:latin typeface="Arial"/>
            </a:endParaRPr>
          </a:p>
        </p:txBody>
      </p:sp>
      <p:sp>
        <p:nvSpPr>
          <p:cNvPr id="517" name="CustomShape 42"/>
          <p:cNvSpPr/>
          <p:nvPr/>
        </p:nvSpPr>
        <p:spPr>
          <a:xfrm>
            <a:off x="1988280" y="475524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SLM staff</a:t>
            </a:r>
            <a:endParaRPr b="0" lang="de-DE" sz="1800" spc="-1" strike="noStrike">
              <a:solidFill>
                <a:srgbClr val="000000"/>
              </a:solidFill>
              <a:uFill>
                <a:solidFill>
                  <a:srgbClr val="ffffff"/>
                </a:solidFill>
              </a:uFill>
              <a:latin typeface="Arial"/>
            </a:endParaRPr>
          </a:p>
        </p:txBody>
      </p:sp>
      <p:sp>
        <p:nvSpPr>
          <p:cNvPr id="518" name="CustomShape 43"/>
          <p:cNvSpPr/>
          <p:nvPr/>
        </p:nvSpPr>
        <p:spPr>
          <a:xfrm>
            <a:off x="7272360" y="5549040"/>
            <a:ext cx="1076760" cy="477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Process staff</a:t>
            </a:r>
            <a:endParaRPr b="0" lang="de-DE" sz="1800" spc="-1" strike="noStrike">
              <a:solidFill>
                <a:srgbClr val="000000"/>
              </a:solidFill>
              <a:uFill>
                <a:solidFill>
                  <a:srgbClr val="ffffff"/>
                </a:solidFill>
              </a:uFill>
              <a:latin typeface="Arial"/>
            </a:endParaRPr>
          </a:p>
        </p:txBody>
      </p:sp>
      <p:sp>
        <p:nvSpPr>
          <p:cNvPr id="519" name="CustomShape 44"/>
          <p:cNvSpPr/>
          <p:nvPr/>
        </p:nvSpPr>
        <p:spPr>
          <a:xfrm>
            <a:off x="1566720" y="1976400"/>
            <a:ext cx="1342800" cy="256680"/>
          </a:xfrm>
          <a:prstGeom prst="roundRect">
            <a:avLst>
              <a:gd name="adj" fmla="val 16667"/>
            </a:avLst>
          </a:prstGeom>
          <a:solidFill>
            <a:schemeClr val="accent1">
              <a:lumMod val="75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SMS manager</a:t>
            </a:r>
            <a:endParaRPr b="0" lang="de-DE" sz="1800" spc="-1" strike="noStrike">
              <a:solidFill>
                <a:srgbClr val="000000"/>
              </a:solidFill>
              <a:uFill>
                <a:solidFill>
                  <a:srgbClr val="ffffff"/>
                </a:solidFill>
              </a:uFill>
              <a:latin typeface="Arial"/>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Implementing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1" name="TextShape 2"/>
          <p:cNvSpPr txBox="1"/>
          <p:nvPr/>
        </p:nvSpPr>
        <p:spPr>
          <a:xfrm>
            <a:off x="6553080" y="6430680"/>
            <a:ext cx="2133360" cy="364680"/>
          </a:xfrm>
          <a:prstGeom prst="rect">
            <a:avLst/>
          </a:prstGeom>
          <a:noFill/>
          <a:ln>
            <a:noFill/>
          </a:ln>
        </p:spPr>
        <p:txBody>
          <a:bodyPr anchor="ctr"/>
          <a:p>
            <a:pPr algn="r">
              <a:lnSpc>
                <a:spcPct val="100000"/>
              </a:lnSpc>
            </a:pPr>
            <a:fld id="{A86593D3-6F97-41B4-9CE5-93CB85B0E1E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2" name="Table 3"/>
          <p:cNvGraphicFramePr/>
          <p:nvPr/>
        </p:nvGraphicFramePr>
        <p:xfrm>
          <a:off x="457200" y="1774080"/>
          <a:ext cx="8229240" cy="6354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 Implementing Service Management (DO)</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89496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GR5.1 The service management plan shall be implemented.</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GR5.2 Within the scope of the SMS, the defined service management processes shall be followed in practice, and their application, together with the adherence to related policies and procedures, shall be enforced.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Monitoring and reviewing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4" name="TextShape 2"/>
          <p:cNvSpPr txBox="1"/>
          <p:nvPr/>
        </p:nvSpPr>
        <p:spPr>
          <a:xfrm>
            <a:off x="6553080" y="6430680"/>
            <a:ext cx="2133360" cy="364680"/>
          </a:xfrm>
          <a:prstGeom prst="rect">
            <a:avLst/>
          </a:prstGeom>
          <a:noFill/>
          <a:ln>
            <a:noFill/>
          </a:ln>
        </p:spPr>
        <p:txBody>
          <a:bodyPr anchor="ctr"/>
          <a:p>
            <a:pPr algn="r">
              <a:lnSpc>
                <a:spcPct val="100000"/>
              </a:lnSpc>
            </a:pPr>
            <a:fld id="{FEDEC53F-A1BA-4E86-B497-8828CCB6F47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5" name="Table 3"/>
          <p:cNvGraphicFramePr/>
          <p:nvPr/>
        </p:nvGraphicFramePr>
        <p:xfrm>
          <a:off x="457200" y="1774080"/>
          <a:ext cx="8229240" cy="10735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 Monitoring And Reviewing Service Management (CHECK)</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GR6.1 The effectiveness and performance of the SMS and its service management processes shall be measured and evaluated based on suitable key performance indicators in support of defined or agreed targets.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GR6.2 Assessments and audits of the SMS shall be conducted to evaluate the level of maturity and compliance.</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Continually improving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Requirements according to FitSM-1</a:t>
            </a:r>
            <a:endParaRPr b="0" lang="en-US" sz="1800" spc="-1" strike="noStrike">
              <a:solidFill>
                <a:srgbClr val="000000"/>
              </a:solidFill>
              <a:uFill>
                <a:solidFill>
                  <a:srgbClr val="ffffff"/>
                </a:solidFill>
              </a:uFill>
              <a:latin typeface="Calibri"/>
            </a:endParaRPr>
          </a:p>
        </p:txBody>
      </p:sp>
      <p:sp>
        <p:nvSpPr>
          <p:cNvPr id="527" name="TextShape 2"/>
          <p:cNvSpPr txBox="1"/>
          <p:nvPr/>
        </p:nvSpPr>
        <p:spPr>
          <a:xfrm>
            <a:off x="6553080" y="6430680"/>
            <a:ext cx="2133360" cy="364680"/>
          </a:xfrm>
          <a:prstGeom prst="rect">
            <a:avLst/>
          </a:prstGeom>
          <a:noFill/>
          <a:ln>
            <a:noFill/>
          </a:ln>
        </p:spPr>
        <p:txBody>
          <a:bodyPr anchor="ctr"/>
          <a:p>
            <a:pPr algn="r">
              <a:lnSpc>
                <a:spcPct val="100000"/>
              </a:lnSpc>
            </a:pPr>
            <a:fld id="{67DE8E58-910F-4EA8-BA3F-2BC0DD07478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8" name="Table 3"/>
          <p:cNvGraphicFramePr/>
          <p:nvPr/>
        </p:nvGraphicFramePr>
        <p:xfrm>
          <a:off x="457200" y="1774080"/>
          <a:ext cx="8229240" cy="12452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 Continually Improving Service Management (ACT)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925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GR7.1 Nonconformities and deviations from targets shall be identified and corrective actions shall be taken to prevent them from recurring.</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GR7.2 Improvements shall be planned and implemented according to the Continual Service Improvement Management process (see PR14).</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53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processes for the planning and delivery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531" name="TextShape 3"/>
          <p:cNvSpPr txBox="1"/>
          <p:nvPr/>
        </p:nvSpPr>
        <p:spPr>
          <a:xfrm>
            <a:off x="6553080" y="6430680"/>
            <a:ext cx="2133360" cy="364680"/>
          </a:xfrm>
          <a:prstGeom prst="rect">
            <a:avLst/>
          </a:prstGeom>
          <a:noFill/>
          <a:ln>
            <a:noFill/>
          </a:ln>
        </p:spPr>
        <p:txBody>
          <a:bodyPr anchor="ctr"/>
          <a:p>
            <a:pPr algn="r">
              <a:lnSpc>
                <a:spcPct val="100000"/>
              </a:lnSpc>
            </a:pPr>
            <a:fld id="{31CCDEAE-ED31-4428-A6D6-0016162BFDF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Processes for the Planning &amp; Delivery of Services</a:t>
            </a:r>
            <a:endParaRPr b="0" lang="en-US" sz="1800" spc="-1" strike="noStrike">
              <a:solidFill>
                <a:srgbClr val="000000"/>
              </a:solidFill>
              <a:uFill>
                <a:solidFill>
                  <a:srgbClr val="ffffff"/>
                </a:solidFill>
              </a:uFill>
              <a:latin typeface="Calibri"/>
            </a:endParaRPr>
          </a:p>
        </p:txBody>
      </p:sp>
      <p:sp>
        <p:nvSpPr>
          <p:cNvPr id="533" name="TextShape 2"/>
          <p:cNvSpPr txBox="1"/>
          <p:nvPr/>
        </p:nvSpPr>
        <p:spPr>
          <a:xfrm>
            <a:off x="6553080" y="6430680"/>
            <a:ext cx="2133360" cy="364680"/>
          </a:xfrm>
          <a:prstGeom prst="rect">
            <a:avLst/>
          </a:prstGeom>
          <a:noFill/>
          <a:ln>
            <a:noFill/>
          </a:ln>
        </p:spPr>
        <p:txBody>
          <a:bodyPr anchor="ctr"/>
          <a:p>
            <a:pPr algn="r">
              <a:lnSpc>
                <a:spcPct val="100000"/>
              </a:lnSpc>
            </a:pPr>
            <a:fld id="{12DAE58B-D5C8-4068-A7F4-456D23DB9956}"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3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53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537" name="TextShape 3"/>
          <p:cNvSpPr txBox="1"/>
          <p:nvPr/>
        </p:nvSpPr>
        <p:spPr>
          <a:xfrm>
            <a:off x="6553080" y="6430680"/>
            <a:ext cx="2133360" cy="364680"/>
          </a:xfrm>
          <a:prstGeom prst="rect">
            <a:avLst/>
          </a:prstGeom>
          <a:noFill/>
          <a:ln>
            <a:noFill/>
          </a:ln>
        </p:spPr>
        <p:txBody>
          <a:bodyPr anchor="ctr"/>
          <a:p>
            <a:pPr algn="r">
              <a:lnSpc>
                <a:spcPct val="100000"/>
              </a:lnSpc>
            </a:pPr>
            <a:fld id="{83C921C0-68BA-41A2-8139-BA990AB10CC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Common structure of the presentation of ITSM processes in this training material</a:t>
            </a:r>
            <a:endParaRPr b="0" lang="en-US" sz="1800" spc="-1" strike="noStrike">
              <a:solidFill>
                <a:srgbClr val="000000"/>
              </a:solidFill>
              <a:uFill>
                <a:solidFill>
                  <a:srgbClr val="ffffff"/>
                </a:solidFill>
              </a:uFill>
              <a:latin typeface="Calibri"/>
            </a:endParaRPr>
          </a:p>
        </p:txBody>
      </p:sp>
      <p:sp>
        <p:nvSpPr>
          <p:cNvPr id="5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Objective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terms &amp; concepts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Process-specific requirements according to FitSM-1</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Initial process setup</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Inputs &amp; outputs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Ongoing process activities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Roles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Critical success factors &amp; KPIs</a:t>
            </a:r>
            <a:endParaRPr b="0" lang="en-US" sz="2800" spc="-1" strike="noStrike">
              <a:solidFill>
                <a:srgbClr val="000000"/>
              </a:solidFill>
              <a:uFill>
                <a:solidFill>
                  <a:srgbClr val="ffffff"/>
                </a:solidFill>
              </a:uFill>
              <a:latin typeface="Calibri"/>
            </a:endParaRPr>
          </a:p>
          <a:p>
            <a:pPr marL="343080" indent="-342720">
              <a:lnSpc>
                <a:spcPct val="100000"/>
              </a:lnSpc>
              <a:buClr>
                <a:srgbClr val="c0504d"/>
              </a:buClr>
              <a:buFont typeface="Arial"/>
              <a:buChar char="•"/>
            </a:pPr>
            <a:r>
              <a:rPr b="0" lang="en-US" sz="2800" spc="-1" strike="noStrike">
                <a:solidFill>
                  <a:srgbClr val="c0504d"/>
                </a:solidFill>
                <a:uFill>
                  <a:solidFill>
                    <a:srgbClr val="ffffff"/>
                  </a:solidFill>
                </a:uFill>
                <a:latin typeface="Calibri"/>
              </a:rPr>
              <a:t>Simplified application example</a:t>
            </a:r>
            <a:endParaRPr b="0" lang="en-US" sz="2800" spc="-1" strike="noStrike">
              <a:solidFill>
                <a:srgbClr val="000000"/>
              </a:solidFill>
              <a:uFill>
                <a:solidFill>
                  <a:srgbClr val="ffffff"/>
                </a:solidFill>
              </a:uFill>
              <a:latin typeface="Calibri"/>
            </a:endParaRPr>
          </a:p>
        </p:txBody>
      </p:sp>
      <p:sp>
        <p:nvSpPr>
          <p:cNvPr id="540" name="TextShape 3"/>
          <p:cNvSpPr txBox="1"/>
          <p:nvPr/>
        </p:nvSpPr>
        <p:spPr>
          <a:xfrm>
            <a:off x="6553080" y="6430680"/>
            <a:ext cx="2133360" cy="364680"/>
          </a:xfrm>
          <a:prstGeom prst="rect">
            <a:avLst/>
          </a:prstGeom>
          <a:noFill/>
          <a:ln>
            <a:noFill/>
          </a:ln>
        </p:spPr>
        <p:txBody>
          <a:bodyPr anchor="ctr"/>
          <a:p>
            <a:pPr algn="r">
              <a:lnSpc>
                <a:spcPct val="100000"/>
              </a:lnSpc>
            </a:pPr>
            <a:fld id="{05F2C450-46A1-4F14-B1C7-68C2B4E7241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541" name="Picture 2" descr=""/>
          <p:cNvPicPr/>
          <p:nvPr/>
        </p:nvPicPr>
        <p:blipFill>
          <a:blip r:embed="rId1"/>
          <a:stretch/>
        </p:blipFill>
        <p:spPr>
          <a:xfrm>
            <a:off x="5370120" y="5816160"/>
            <a:ext cx="503280" cy="503280"/>
          </a:xfrm>
          <a:prstGeom prst="rect">
            <a:avLst/>
          </a:prstGeom>
          <a:ln>
            <a:noFill/>
          </a:ln>
        </p:spPr>
      </p:pic>
      <p:sp>
        <p:nvSpPr>
          <p:cNvPr id="542" name="CustomShape 4"/>
          <p:cNvSpPr/>
          <p:nvPr/>
        </p:nvSpPr>
        <p:spPr>
          <a:xfrm>
            <a:off x="6324480" y="5381640"/>
            <a:ext cx="266400" cy="942480"/>
          </a:xfrm>
          <a:prstGeom prst="rightBrace">
            <a:avLst>
              <a:gd name="adj1" fmla="val 40476"/>
              <a:gd name="adj2" fmla="val 50000"/>
            </a:avLst>
          </a:prstGeom>
          <a:noFill/>
          <a:ln>
            <a:roun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43" name="CustomShape 5"/>
          <p:cNvSpPr/>
          <p:nvPr/>
        </p:nvSpPr>
        <p:spPr>
          <a:xfrm>
            <a:off x="6804360" y="5529960"/>
            <a:ext cx="1612080" cy="63900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for selected</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ITSM processes</a:t>
            </a:r>
            <a:endParaRPr b="0" lang="de-DE" sz="1800" spc="-1" strike="noStrike">
              <a:solidFill>
                <a:srgbClr val="000000"/>
              </a:solidFill>
              <a:uFill>
                <a:solidFill>
                  <a:srgbClr val="ffffff"/>
                </a:solidFill>
              </a:uFill>
              <a:latin typeface="Arial"/>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545"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546" name="TextShape 3"/>
          <p:cNvSpPr txBox="1"/>
          <p:nvPr/>
        </p:nvSpPr>
        <p:spPr>
          <a:xfrm>
            <a:off x="6553080" y="6430680"/>
            <a:ext cx="2133360" cy="364680"/>
          </a:xfrm>
          <a:prstGeom prst="rect">
            <a:avLst/>
          </a:prstGeom>
          <a:noFill/>
          <a:ln>
            <a:noFill/>
          </a:ln>
        </p:spPr>
        <p:txBody>
          <a:bodyPr anchor="ctr"/>
          <a:p>
            <a:pPr algn="r">
              <a:lnSpc>
                <a:spcPct val="100000"/>
              </a:lnSpc>
            </a:pPr>
            <a:fld id="{8E656BF9-5F49-4F63-AFE8-54443A34A8B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Portfolio Management (SPM)</a:t>
            </a:r>
            <a:endParaRPr b="0" lang="en-US" sz="1800" spc="-1" strike="noStrike">
              <a:solidFill>
                <a:srgbClr val="000000"/>
              </a:solidFill>
              <a:uFill>
                <a:solidFill>
                  <a:srgbClr val="ffffff"/>
                </a:solidFill>
              </a:uFill>
              <a:latin typeface="Calibri"/>
            </a:endParaRPr>
          </a:p>
        </p:txBody>
      </p:sp>
      <p:sp>
        <p:nvSpPr>
          <p:cNvPr id="548" name="TextShape 2"/>
          <p:cNvSpPr txBox="1"/>
          <p:nvPr/>
        </p:nvSpPr>
        <p:spPr>
          <a:xfrm>
            <a:off x="6553080" y="6430680"/>
            <a:ext cx="2133360" cy="364680"/>
          </a:xfrm>
          <a:prstGeom prst="rect">
            <a:avLst/>
          </a:prstGeom>
          <a:noFill/>
          <a:ln>
            <a:noFill/>
          </a:ln>
        </p:spPr>
        <p:txBody>
          <a:bodyPr anchor="ctr"/>
          <a:p>
            <a:pPr algn="r">
              <a:lnSpc>
                <a:spcPct val="100000"/>
              </a:lnSpc>
            </a:pPr>
            <a:fld id="{7E9F80F5-7D0F-4D94-8C06-EC9F74C32637}"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4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550"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551"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552" name="CustomShape 6"/>
          <p:cNvSpPr/>
          <p:nvPr/>
        </p:nvSpPr>
        <p:spPr>
          <a:xfrm>
            <a:off x="1473840" y="4448520"/>
            <a:ext cx="402012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To define and maintain a service portfolio</a:t>
            </a:r>
            <a:endParaRPr b="0" lang="de-DE" sz="1800" spc="-1" strike="noStrike">
              <a:solidFill>
                <a:srgbClr val="000000"/>
              </a:solidFill>
              <a:uFill>
                <a:solidFill>
                  <a:srgbClr val="ffffff"/>
                </a:solidFill>
              </a:uFill>
              <a:latin typeface="Arial"/>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Important terms &amp; concepts </a:t>
            </a:r>
            <a:endParaRPr b="0" lang="en-US" sz="1800" spc="-1" strike="noStrike">
              <a:solidFill>
                <a:srgbClr val="000000"/>
              </a:solidFill>
              <a:uFill>
                <a:solidFill>
                  <a:srgbClr val="ffffff"/>
                </a:solidFill>
              </a:uFill>
              <a:latin typeface="Calibri"/>
            </a:endParaRPr>
          </a:p>
        </p:txBody>
      </p:sp>
      <p:sp>
        <p:nvSpPr>
          <p:cNvPr id="55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55" name="TextShape 3"/>
          <p:cNvSpPr txBox="1"/>
          <p:nvPr/>
        </p:nvSpPr>
        <p:spPr>
          <a:xfrm>
            <a:off x="6553080" y="6430680"/>
            <a:ext cx="2133360" cy="364680"/>
          </a:xfrm>
          <a:prstGeom prst="rect">
            <a:avLst/>
          </a:prstGeom>
          <a:noFill/>
          <a:ln>
            <a:noFill/>
          </a:ln>
        </p:spPr>
        <p:txBody>
          <a:bodyPr anchor="ctr"/>
          <a:p>
            <a:pPr algn="r">
              <a:lnSpc>
                <a:spcPct val="100000"/>
              </a:lnSpc>
            </a:pPr>
            <a:fld id="{A1A063B6-BFA6-4D50-B5DC-A200494DF79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56"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729080">
                <a:tc>
                  <a:txBody>
                    <a:bodyPr lIns="68400" rIns="68400" tIns="0" bIns="0"/>
                    <a:p>
                      <a:pPr>
                        <a:lnSpc>
                          <a:spcPct val="100000"/>
                        </a:lnSpc>
                      </a:pPr>
                      <a:r>
                        <a:rPr b="0" lang="de-DE" sz="20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way to provide </a:t>
                      </a:r>
                      <a:r>
                        <a:rPr b="0" i="1" lang="de-DE" sz="1800" spc="-1" strike="noStrike">
                          <a:solidFill>
                            <a:srgbClr val="000000"/>
                          </a:solidFill>
                          <a:uFill>
                            <a:solidFill>
                              <a:srgbClr val="ffffff"/>
                            </a:solidFill>
                          </a:uFill>
                          <a:latin typeface="Calibri"/>
                        </a:rPr>
                        <a:t>value</a:t>
                      </a:r>
                      <a:r>
                        <a:rPr b="0" lang="de-DE" sz="1800" spc="-1" strike="noStrike">
                          <a:solidFill>
                            <a:srgbClr val="000000"/>
                          </a:solidFill>
                          <a:uFill>
                            <a:solidFill>
                              <a:srgbClr val="ffffff"/>
                            </a:solidFill>
                          </a:uFill>
                          <a:latin typeface="Calibri"/>
                        </a:rPr>
                        <a:t> to a </a:t>
                      </a:r>
                      <a:r>
                        <a:rPr b="0" i="1" lang="de-DE" sz="1800" spc="-1" strike="noStrike">
                          <a:solidFill>
                            <a:srgbClr val="000000"/>
                          </a:solidFill>
                          <a:uFill>
                            <a:solidFill>
                              <a:srgbClr val="ffffff"/>
                            </a:solidFill>
                          </a:uFill>
                          <a:latin typeface="Calibri"/>
                        </a:rPr>
                        <a:t>user</a:t>
                      </a:r>
                      <a:r>
                        <a:rPr b="0" lang="de-DE" sz="1800" spc="-1" strike="noStrike">
                          <a:solidFill>
                            <a:srgbClr val="000000"/>
                          </a:solidFill>
                          <a:uFill>
                            <a:solidFill>
                              <a:srgbClr val="ffffff"/>
                            </a:solidFill>
                          </a:uFill>
                          <a:latin typeface="Calibri"/>
                        </a:rPr>
                        <a:t> / </a:t>
                      </a:r>
                      <a:r>
                        <a:rPr b="0" i="1" lang="de-DE" sz="1800" spc="-1" strike="noStrike">
                          <a:solidFill>
                            <a:srgbClr val="000000"/>
                          </a:solidFill>
                          <a:uFill>
                            <a:solidFill>
                              <a:srgbClr val="ffffff"/>
                            </a:solidFill>
                          </a:uFill>
                          <a:latin typeface="Calibri"/>
                        </a:rPr>
                        <a:t>customer</a:t>
                      </a:r>
                      <a:r>
                        <a:rPr b="0" lang="de-DE" sz="1800" spc="-1" strike="noStrike">
                          <a:solidFill>
                            <a:srgbClr val="000000"/>
                          </a:solidFill>
                          <a:uFill>
                            <a:solidFill>
                              <a:srgbClr val="ffffff"/>
                            </a:solidFill>
                          </a:uFill>
                          <a:latin typeface="Calibri"/>
                        </a:rPr>
                        <a:t> through bringing about results that they want to achieve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1: Services usually provide value when taken on their own – unlike the specific service components they are composed of.</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2: In the context of the FitSM standard series, when referring to services, usually IT services are meant.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557" name="Table 5"/>
          <p:cNvGraphicFramePr/>
          <p:nvPr/>
        </p:nvGraphicFramePr>
        <p:xfrm>
          <a:off x="457200" y="425700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50192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component: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Logical part of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that provides a function enabling or enhancing a </a:t>
                      </a:r>
                      <a:r>
                        <a:rPr b="0" i="1" lang="de-DE" sz="18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1: A service is usually composed of several service components.</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2: A service component is usually built from one or more CIs.</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3: Although a service component underlies one or more services, it usually does not create value for a customer alone and is therefore not a service by itself.</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Important terms &amp; concepts</a:t>
            </a:r>
            <a:endParaRPr b="0" lang="en-US" sz="1800" spc="-1" strike="noStrike">
              <a:solidFill>
                <a:srgbClr val="000000"/>
              </a:solidFill>
              <a:uFill>
                <a:solidFill>
                  <a:srgbClr val="ffffff"/>
                </a:solidFill>
              </a:uFill>
              <a:latin typeface="Calibri"/>
            </a:endParaRPr>
          </a:p>
        </p:txBody>
      </p:sp>
      <p:sp>
        <p:nvSpPr>
          <p:cNvPr id="55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A service is usually composed of different service components, which may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enable the service (</a:t>
            </a:r>
            <a:r>
              <a:rPr b="0" lang="en-US" sz="2400" spc="-1" strike="noStrike">
                <a:solidFill>
                  <a:srgbClr val="953735"/>
                </a:solidFill>
                <a:uFill>
                  <a:solidFill>
                    <a:srgbClr val="ffffff"/>
                  </a:solidFill>
                </a:uFill>
                <a:latin typeface="Calibri"/>
              </a:rPr>
              <a:t>enabling service components</a:t>
            </a:r>
            <a:r>
              <a:rPr b="0" lang="en-US" sz="2400" spc="-1" strike="noStrike">
                <a:solidFill>
                  <a:srgbClr val="000000"/>
                </a:solidFill>
                <a:uFill>
                  <a:solidFill>
                    <a:srgbClr val="ffffff"/>
                  </a:solidFill>
                </a:uFill>
                <a:latin typeface="Calibri"/>
              </a:rPr>
              <a: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enhance the service (</a:t>
            </a:r>
            <a:r>
              <a:rPr b="0" lang="en-US" sz="2400" spc="-1" strike="noStrike">
                <a:solidFill>
                  <a:srgbClr val="77933c"/>
                </a:solidFill>
                <a:uFill>
                  <a:solidFill>
                    <a:srgbClr val="ffffff"/>
                  </a:solidFill>
                </a:uFill>
                <a:latin typeface="Calibri"/>
              </a:rPr>
              <a:t>enhancing service components</a:t>
            </a:r>
            <a:r>
              <a:rPr b="0" lang="en-US" sz="2400" spc="-1" strike="noStrike">
                <a:solidFill>
                  <a:srgbClr val="000000"/>
                </a:solidFill>
                <a:uFill>
                  <a:solidFill>
                    <a:srgbClr val="ffffff"/>
                  </a:solidFill>
                </a:uFill>
                <a:latin typeface="Calibri"/>
              </a:rPr>
              <a:t>).</a:t>
            </a:r>
            <a:endParaRPr b="0" lang="en-US" sz="2000" spc="-1" strike="noStrike">
              <a:solidFill>
                <a:srgbClr val="000000"/>
              </a:solidFill>
              <a:uFill>
                <a:solidFill>
                  <a:srgbClr val="ffffff"/>
                </a:solidFill>
              </a:uFill>
              <a:latin typeface="Calibri"/>
            </a:endParaRPr>
          </a:p>
        </p:txBody>
      </p:sp>
      <p:sp>
        <p:nvSpPr>
          <p:cNvPr id="560" name="TextShape 3"/>
          <p:cNvSpPr txBox="1"/>
          <p:nvPr/>
        </p:nvSpPr>
        <p:spPr>
          <a:xfrm>
            <a:off x="6553080" y="6430680"/>
            <a:ext cx="2133360" cy="364680"/>
          </a:xfrm>
          <a:prstGeom prst="rect">
            <a:avLst/>
          </a:prstGeom>
          <a:noFill/>
          <a:ln>
            <a:noFill/>
          </a:ln>
        </p:spPr>
        <p:txBody>
          <a:bodyPr anchor="ctr"/>
          <a:p>
            <a:pPr algn="r">
              <a:lnSpc>
                <a:spcPct val="100000"/>
              </a:lnSpc>
            </a:pPr>
            <a:fld id="{B8BC53DA-B731-4FF8-A28F-759F2334D6E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561" name="Picture 109" descr=""/>
          <p:cNvPicPr/>
          <p:nvPr/>
        </p:nvPicPr>
        <p:blipFill>
          <a:blip r:embed="rId1"/>
          <a:stretch/>
        </p:blipFill>
        <p:spPr>
          <a:xfrm>
            <a:off x="6044040" y="4089240"/>
            <a:ext cx="500760" cy="696240"/>
          </a:xfrm>
          <a:prstGeom prst="rect">
            <a:avLst/>
          </a:prstGeom>
          <a:ln w="9360">
            <a:noFill/>
          </a:ln>
        </p:spPr>
      </p:pic>
      <p:sp>
        <p:nvSpPr>
          <p:cNvPr id="562" name="CustomShape 4"/>
          <p:cNvSpPr/>
          <p:nvPr/>
        </p:nvSpPr>
        <p:spPr>
          <a:xfrm>
            <a:off x="5749200" y="4823640"/>
            <a:ext cx="1090080" cy="27468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Customer</a:t>
            </a:r>
            <a:endParaRPr b="0" lang="de-DE" sz="1800" spc="-1" strike="noStrike">
              <a:solidFill>
                <a:srgbClr val="000000"/>
              </a:solidFill>
              <a:uFill>
                <a:solidFill>
                  <a:srgbClr val="ffffff"/>
                </a:solidFill>
              </a:uFill>
              <a:latin typeface="Arial"/>
            </a:endParaRPr>
          </a:p>
        </p:txBody>
      </p:sp>
      <p:sp>
        <p:nvSpPr>
          <p:cNvPr id="563" name="CustomShape 5"/>
          <p:cNvSpPr/>
          <p:nvPr/>
        </p:nvSpPr>
        <p:spPr>
          <a:xfrm rot="16200000">
            <a:off x="5392800" y="422748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4" name="CustomShape 6"/>
          <p:cNvSpPr/>
          <p:nvPr/>
        </p:nvSpPr>
        <p:spPr>
          <a:xfrm>
            <a:off x="3389400" y="4102920"/>
            <a:ext cx="1733040" cy="711360"/>
          </a:xfrm>
          <a:prstGeom prst="ellipse">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1" lang="de-DE" sz="18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p:txBody>
      </p:sp>
      <p:sp>
        <p:nvSpPr>
          <p:cNvPr id="565" name="CustomShape 7"/>
          <p:cNvSpPr/>
          <p:nvPr/>
        </p:nvSpPr>
        <p:spPr>
          <a:xfrm>
            <a:off x="2523960" y="564984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6" name="CustomShape 8"/>
          <p:cNvSpPr/>
          <p:nvPr/>
        </p:nvSpPr>
        <p:spPr>
          <a:xfrm>
            <a:off x="4056120" y="564984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7" name="CustomShape 9"/>
          <p:cNvSpPr/>
          <p:nvPr/>
        </p:nvSpPr>
        <p:spPr>
          <a:xfrm>
            <a:off x="2981160" y="564984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8" name="CustomShape 10"/>
          <p:cNvSpPr/>
          <p:nvPr/>
        </p:nvSpPr>
        <p:spPr>
          <a:xfrm>
            <a:off x="3438360" y="564984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9" name="CustomShape 11"/>
          <p:cNvSpPr/>
          <p:nvPr/>
        </p:nvSpPr>
        <p:spPr>
          <a:xfrm>
            <a:off x="4513320" y="564984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0" name="CustomShape 12"/>
          <p:cNvSpPr/>
          <p:nvPr/>
        </p:nvSpPr>
        <p:spPr>
          <a:xfrm>
            <a:off x="4970520" y="564984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1" name="CustomShape 13"/>
          <p:cNvSpPr/>
          <p:nvPr/>
        </p:nvSpPr>
        <p:spPr>
          <a:xfrm>
            <a:off x="5427720" y="564984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2" name="CustomShape 14"/>
          <p:cNvSpPr/>
          <p:nvPr/>
        </p:nvSpPr>
        <p:spPr>
          <a:xfrm>
            <a:off x="5884920" y="564984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3" name="Line 15"/>
          <p:cNvSpPr/>
          <p:nvPr/>
        </p:nvSpPr>
        <p:spPr>
          <a:xfrm flipV="1">
            <a:off x="2676240" y="4814280"/>
            <a:ext cx="15796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4" name="Line 16"/>
          <p:cNvSpPr/>
          <p:nvPr/>
        </p:nvSpPr>
        <p:spPr>
          <a:xfrm flipV="1">
            <a:off x="3133440" y="4814280"/>
            <a:ext cx="11224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5" name="Line 17"/>
          <p:cNvSpPr/>
          <p:nvPr/>
        </p:nvSpPr>
        <p:spPr>
          <a:xfrm flipV="1">
            <a:off x="3590640" y="4814280"/>
            <a:ext cx="6652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6" name="Line 18"/>
          <p:cNvSpPr/>
          <p:nvPr/>
        </p:nvSpPr>
        <p:spPr>
          <a:xfrm flipV="1">
            <a:off x="4208400" y="4814280"/>
            <a:ext cx="4752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77" name="Line 19"/>
          <p:cNvSpPr/>
          <p:nvPr/>
        </p:nvSpPr>
        <p:spPr>
          <a:xfrm flipH="1" flipV="1">
            <a:off x="4255920" y="4814280"/>
            <a:ext cx="4096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78" name="Line 20"/>
          <p:cNvSpPr/>
          <p:nvPr/>
        </p:nvSpPr>
        <p:spPr>
          <a:xfrm flipH="1" flipV="1">
            <a:off x="4255920" y="4814280"/>
            <a:ext cx="8668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79" name="Line 21"/>
          <p:cNvSpPr/>
          <p:nvPr/>
        </p:nvSpPr>
        <p:spPr>
          <a:xfrm flipH="1" flipV="1">
            <a:off x="4255920" y="4814280"/>
            <a:ext cx="13240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80" name="Line 22"/>
          <p:cNvSpPr/>
          <p:nvPr/>
        </p:nvSpPr>
        <p:spPr>
          <a:xfrm flipH="1" flipV="1">
            <a:off x="4255920" y="4814280"/>
            <a:ext cx="17812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Tree>
  </p:cSld>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What are the services of a hotel? </a:t>
            </a:r>
            <a:endParaRPr b="0" lang="en-US" sz="1800" spc="-1" strike="noStrike">
              <a:solidFill>
                <a:srgbClr val="000000"/>
              </a:solidFill>
              <a:uFill>
                <a:solidFill>
                  <a:srgbClr val="ffffff"/>
                </a:solidFill>
              </a:uFill>
              <a:latin typeface="Calibri"/>
            </a:endParaRPr>
          </a:p>
        </p:txBody>
      </p:sp>
      <p:sp>
        <p:nvSpPr>
          <p:cNvPr id="582" name="TextShape 2"/>
          <p:cNvSpPr txBox="1"/>
          <p:nvPr/>
        </p:nvSpPr>
        <p:spPr>
          <a:xfrm>
            <a:off x="6553080" y="6430680"/>
            <a:ext cx="2133360" cy="364680"/>
          </a:xfrm>
          <a:prstGeom prst="rect">
            <a:avLst/>
          </a:prstGeom>
          <a:noFill/>
          <a:ln>
            <a:noFill/>
          </a:ln>
        </p:spPr>
        <p:txBody>
          <a:bodyPr anchor="ctr"/>
          <a:p>
            <a:pPr algn="r">
              <a:lnSpc>
                <a:spcPct val="100000"/>
              </a:lnSpc>
            </a:pPr>
            <a:fld id="{9D581BAE-19DF-4AE6-8F5E-522A5465EF8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83" name="TextShape 3"/>
          <p:cNvSpPr txBox="1"/>
          <p:nvPr/>
        </p:nvSpPr>
        <p:spPr>
          <a:xfrm>
            <a:off x="457200" y="1730880"/>
            <a:ext cx="7140600" cy="48902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Elevator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TV</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Accommodation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Conference rooms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Restaurant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Laundry</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Room service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Fitness centre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Parking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Website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Invoice system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Concierge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Swimming Pool</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Cleaning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Pay TV</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Fire detection system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Food sourcing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Facility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Internet,  Wifi</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Limousine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Air conditioning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Access control</a:t>
            </a:r>
            <a:endParaRPr b="0" lang="en-US" sz="2800" spc="-1" strike="noStrike">
              <a:solidFill>
                <a:srgbClr val="000000"/>
              </a:solidFill>
              <a:uFill>
                <a:solidFill>
                  <a:srgbClr val="ffffff"/>
                </a:solidFill>
              </a:uFill>
              <a:latin typeface="Calibri"/>
            </a:endParaRPr>
          </a:p>
        </p:txBody>
      </p:sp>
      <p:pic>
        <p:nvPicPr>
          <p:cNvPr id="584" name="Picture 5" descr=""/>
          <p:cNvPicPr/>
          <p:nvPr/>
        </p:nvPicPr>
        <p:blipFill>
          <a:blip r:embed="rId1"/>
          <a:stretch/>
        </p:blipFill>
        <p:spPr>
          <a:xfrm>
            <a:off x="7412400" y="1730880"/>
            <a:ext cx="1459440" cy="1946160"/>
          </a:xfrm>
          <a:prstGeom prst="rect">
            <a:avLst/>
          </a:prstGeom>
          <a:ln>
            <a:noFill/>
          </a:ln>
        </p:spPr>
      </p:pic>
    </p:spTree>
  </p:cSld>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Important terms &amp; concepts </a:t>
            </a:r>
            <a:endParaRPr b="0" lang="en-US" sz="1800" spc="-1" strike="noStrike">
              <a:solidFill>
                <a:srgbClr val="000000"/>
              </a:solidFill>
              <a:uFill>
                <a:solidFill>
                  <a:srgbClr val="ffffff"/>
                </a:solidFill>
              </a:uFill>
              <a:latin typeface="Calibri"/>
            </a:endParaRPr>
          </a:p>
        </p:txBody>
      </p:sp>
      <p:sp>
        <p:nvSpPr>
          <p:cNvPr id="586"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87" name="TextShape 3"/>
          <p:cNvSpPr txBox="1"/>
          <p:nvPr/>
        </p:nvSpPr>
        <p:spPr>
          <a:xfrm>
            <a:off x="6553080" y="6430680"/>
            <a:ext cx="2133360" cy="364680"/>
          </a:xfrm>
          <a:prstGeom prst="rect">
            <a:avLst/>
          </a:prstGeom>
          <a:noFill/>
          <a:ln>
            <a:noFill/>
          </a:ln>
        </p:spPr>
        <p:txBody>
          <a:bodyPr anchor="ctr"/>
          <a:p>
            <a:pPr algn="r">
              <a:lnSpc>
                <a:spcPct val="100000"/>
              </a:lnSpc>
            </a:pPr>
            <a:fld id="{C9B3CA5F-F1A7-42EB-B7C8-55465DB9362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88"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8435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Internal list that details all the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offered by the </a:t>
                      </a:r>
                      <a:r>
                        <a:rPr b="0" i="1" lang="de-DE" sz="1800" spc="-1" strike="noStrike">
                          <a:solidFill>
                            <a:srgbClr val="000000"/>
                          </a:solidFill>
                          <a:uFill>
                            <a:solidFill>
                              <a:srgbClr val="ffffff"/>
                            </a:solidFill>
                          </a:uFill>
                          <a:latin typeface="Calibri"/>
                        </a:rPr>
                        <a:t>service provider </a:t>
                      </a:r>
                      <a:r>
                        <a:rPr b="0" lang="de-DE" sz="1800" spc="-1" strike="noStrike">
                          <a:solidFill>
                            <a:srgbClr val="000000"/>
                          </a:solidFill>
                          <a:uFill>
                            <a:solidFill>
                              <a:srgbClr val="ffffff"/>
                            </a:solidFill>
                          </a:uFill>
                          <a:latin typeface="Calibri"/>
                        </a:rPr>
                        <a:t>(those in preparation, live and discontinued</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The service portfolio includes meta-information about services such as their value proposition, target customer base, service descriptions, technical specifications, cost and price, risks to the provider, service level packages offered etc.</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Important terms &amp; concepts </a:t>
            </a:r>
            <a:endParaRPr b="0" lang="en-US" sz="1800" spc="-1" strike="noStrike">
              <a:solidFill>
                <a:srgbClr val="000000"/>
              </a:solidFill>
              <a:uFill>
                <a:solidFill>
                  <a:srgbClr val="ffffff"/>
                </a:solidFill>
              </a:uFill>
              <a:latin typeface="Calibri"/>
            </a:endParaRPr>
          </a:p>
        </p:txBody>
      </p:sp>
      <p:sp>
        <p:nvSpPr>
          <p:cNvPr id="590"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91" name="TextShape 3"/>
          <p:cNvSpPr txBox="1"/>
          <p:nvPr/>
        </p:nvSpPr>
        <p:spPr>
          <a:xfrm>
            <a:off x="6553080" y="6430680"/>
            <a:ext cx="2133360" cy="364680"/>
          </a:xfrm>
          <a:prstGeom prst="rect">
            <a:avLst/>
          </a:prstGeom>
          <a:noFill/>
          <a:ln>
            <a:noFill/>
          </a:ln>
        </p:spPr>
        <p:txBody>
          <a:bodyPr anchor="ctr"/>
          <a:p>
            <a:pPr algn="r">
              <a:lnSpc>
                <a:spcPct val="100000"/>
              </a:lnSpc>
            </a:pPr>
            <a:fld id="{DF4E6289-7A21-436E-8F54-4F7CA1E1DB5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92" name="Table 4"/>
          <p:cNvGraphicFramePr/>
          <p:nvPr/>
        </p:nvGraphicFramePr>
        <p:xfrm>
          <a:off x="457200" y="170676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07072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design and transition package (SDTP):</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Entirety of plans for the design and transition of a specific new or changed </a:t>
                      </a:r>
                      <a:r>
                        <a:rPr b="0" i="1" lang="de-DE" sz="18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A service design and transition package should be produced for every new or changed service. It may consist of a number of documented plans and other relevant information, available in different formats, including a list of requirements and service acceptance criteria (SAC), a project plan, communication and training plans, technical plans and specifications, resource plans, development and deployment schedules / timetables etc.</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Important terms &amp; concepts</a:t>
            </a:r>
            <a:endParaRPr b="0" lang="en-US" sz="1800" spc="-1" strike="noStrike">
              <a:solidFill>
                <a:srgbClr val="000000"/>
              </a:solidFill>
              <a:uFill>
                <a:solidFill>
                  <a:srgbClr val="ffffff"/>
                </a:solidFill>
              </a:uFill>
              <a:latin typeface="Calibri"/>
            </a:endParaRPr>
          </a:p>
        </p:txBody>
      </p:sp>
      <p:sp>
        <p:nvSpPr>
          <p:cNvPr id="59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Important: The service portfolio is the basis for the service catalogue.</a:t>
            </a:r>
            <a:endParaRPr b="0" lang="en-US" sz="2800" spc="-1" strike="noStrike">
              <a:solidFill>
                <a:srgbClr val="000000"/>
              </a:solidFill>
              <a:uFill>
                <a:solidFill>
                  <a:srgbClr val="ffffff"/>
                </a:solidFill>
              </a:uFill>
              <a:latin typeface="Calibri"/>
            </a:endParaRPr>
          </a:p>
        </p:txBody>
      </p:sp>
      <p:sp>
        <p:nvSpPr>
          <p:cNvPr id="595" name="TextShape 3"/>
          <p:cNvSpPr txBox="1"/>
          <p:nvPr/>
        </p:nvSpPr>
        <p:spPr>
          <a:xfrm>
            <a:off x="6553080" y="6430680"/>
            <a:ext cx="2133360" cy="364680"/>
          </a:xfrm>
          <a:prstGeom prst="rect">
            <a:avLst/>
          </a:prstGeom>
          <a:noFill/>
          <a:ln>
            <a:noFill/>
          </a:ln>
        </p:spPr>
        <p:txBody>
          <a:bodyPr anchor="ctr"/>
          <a:p>
            <a:pPr algn="r">
              <a:lnSpc>
                <a:spcPct val="100000"/>
              </a:lnSpc>
            </a:pPr>
            <a:fld id="{093A8D87-2EA9-449D-B065-9A12AC08FC6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96" name="CustomShape 4"/>
          <p:cNvSpPr/>
          <p:nvPr/>
        </p:nvSpPr>
        <p:spPr>
          <a:xfrm>
            <a:off x="4677480" y="3366720"/>
            <a:ext cx="1222560" cy="1486800"/>
          </a:xfrm>
          <a:prstGeom prst="foldedCorner">
            <a:avLst>
              <a:gd name="adj" fmla="val 16667"/>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1" lang="de-DE" sz="1800" spc="-1" strike="noStrike">
                <a:solidFill>
                  <a:srgbClr val="000000"/>
                </a:solidFill>
                <a:uFill>
                  <a:solidFill>
                    <a:srgbClr val="ffffff"/>
                  </a:solidFill>
                </a:uFill>
                <a:latin typeface="Calibri"/>
              </a:rPr>
              <a:t>Service catalogue</a:t>
            </a:r>
            <a:endParaRPr b="0" lang="de-DE" sz="1800" spc="-1" strike="noStrike">
              <a:solidFill>
                <a:srgbClr val="000000"/>
              </a:solidFill>
              <a:uFill>
                <a:solidFill>
                  <a:srgbClr val="ffffff"/>
                </a:solidFill>
              </a:uFill>
              <a:latin typeface="Arial"/>
            </a:endParaRPr>
          </a:p>
        </p:txBody>
      </p:sp>
      <p:sp>
        <p:nvSpPr>
          <p:cNvPr id="597" name="CustomShape 5"/>
          <p:cNvSpPr/>
          <p:nvPr/>
        </p:nvSpPr>
        <p:spPr>
          <a:xfrm>
            <a:off x="1868040" y="3127680"/>
            <a:ext cx="1746720" cy="1964880"/>
          </a:xfrm>
          <a:prstGeom prst="can">
            <a:avLst>
              <a:gd name="adj" fmla="val 18965"/>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98" name="CustomShape 6"/>
          <p:cNvSpPr/>
          <p:nvPr/>
        </p:nvSpPr>
        <p:spPr>
          <a:xfrm>
            <a:off x="2196360" y="3833280"/>
            <a:ext cx="1090080" cy="54900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pic>
        <p:nvPicPr>
          <p:cNvPr id="599" name="Picture 109" descr=""/>
          <p:cNvPicPr/>
          <p:nvPr/>
        </p:nvPicPr>
        <p:blipFill>
          <a:blip r:embed="rId1"/>
          <a:stretch/>
        </p:blipFill>
        <p:spPr>
          <a:xfrm>
            <a:off x="6942240" y="3762000"/>
            <a:ext cx="500760" cy="696240"/>
          </a:xfrm>
          <a:prstGeom prst="rect">
            <a:avLst/>
          </a:prstGeom>
          <a:ln w="9360">
            <a:noFill/>
          </a:ln>
        </p:spPr>
      </p:pic>
      <p:sp>
        <p:nvSpPr>
          <p:cNvPr id="600" name="CustomShape 7"/>
          <p:cNvSpPr/>
          <p:nvPr/>
        </p:nvSpPr>
        <p:spPr>
          <a:xfrm>
            <a:off x="6647400" y="4496400"/>
            <a:ext cx="1090080" cy="27468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Customer</a:t>
            </a:r>
            <a:endParaRPr b="0" lang="de-DE" sz="1800" spc="-1" strike="noStrike">
              <a:solidFill>
                <a:srgbClr val="000000"/>
              </a:solidFill>
              <a:uFill>
                <a:solidFill>
                  <a:srgbClr val="ffffff"/>
                </a:solidFill>
              </a:uFill>
              <a:latin typeface="Arial"/>
            </a:endParaRPr>
          </a:p>
        </p:txBody>
      </p:sp>
      <p:sp>
        <p:nvSpPr>
          <p:cNvPr id="601" name="CustomShape 8"/>
          <p:cNvSpPr/>
          <p:nvPr/>
        </p:nvSpPr>
        <p:spPr>
          <a:xfrm rot="16200000">
            <a:off x="6252840" y="387900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02" name="CustomShape 9"/>
          <p:cNvSpPr/>
          <p:nvPr/>
        </p:nvSpPr>
        <p:spPr>
          <a:xfrm>
            <a:off x="3587040" y="4309560"/>
            <a:ext cx="1090080" cy="54900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800" spc="-1" strike="noStrike">
                <a:solidFill>
                  <a:srgbClr val="000000"/>
                </a:solidFill>
                <a:uFill>
                  <a:solidFill>
                    <a:srgbClr val="ffffff"/>
                  </a:solidFill>
                </a:uFill>
                <a:latin typeface="Calibri"/>
              </a:rPr>
              <a:t>basis</a:t>
            </a:r>
            <a:endParaRPr b="0" lang="de-DE" sz="1800" spc="-1" strike="noStrike">
              <a:solidFill>
                <a:srgbClr val="000000"/>
              </a:solidFill>
              <a:uFill>
                <a:solidFill>
                  <a:srgbClr val="ffffff"/>
                </a:solidFill>
              </a:uFill>
              <a:latin typeface="Arial"/>
            </a:endParaRPr>
          </a:p>
          <a:p>
            <a:pPr marL="40320" algn="ctr">
              <a:lnSpc>
                <a:spcPct val="100000"/>
              </a:lnSpc>
            </a:pPr>
            <a:r>
              <a:rPr b="0" lang="de-DE" sz="1800" spc="-1" strike="noStrike">
                <a:solidFill>
                  <a:srgbClr val="000000"/>
                </a:solidFill>
                <a:uFill>
                  <a:solidFill>
                    <a:srgbClr val="ffffff"/>
                  </a:solidFill>
                </a:uFill>
                <a:latin typeface="Calibri"/>
              </a:rPr>
              <a:t>for</a:t>
            </a:r>
            <a:endParaRPr b="0" lang="de-DE" sz="1800" spc="-1" strike="noStrike">
              <a:solidFill>
                <a:srgbClr val="000000"/>
              </a:solidFill>
              <a:uFill>
                <a:solidFill>
                  <a:srgbClr val="ffffff"/>
                </a:solidFill>
              </a:uFill>
              <a:latin typeface="Arial"/>
            </a:endParaRPr>
          </a:p>
        </p:txBody>
      </p:sp>
      <p:sp>
        <p:nvSpPr>
          <p:cNvPr id="603" name="CustomShape 10"/>
          <p:cNvSpPr/>
          <p:nvPr/>
        </p:nvSpPr>
        <p:spPr>
          <a:xfrm rot="16200000">
            <a:off x="3949200" y="387900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Tree>
  </p:cSld>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Requirements according to FitSM-1</a:t>
            </a:r>
            <a:endParaRPr b="0" lang="en-US" sz="1800" spc="-1" strike="noStrike">
              <a:solidFill>
                <a:srgbClr val="000000"/>
              </a:solidFill>
              <a:uFill>
                <a:solidFill>
                  <a:srgbClr val="ffffff"/>
                </a:solidFill>
              </a:uFill>
              <a:latin typeface="Calibri"/>
            </a:endParaRPr>
          </a:p>
        </p:txBody>
      </p:sp>
      <p:sp>
        <p:nvSpPr>
          <p:cNvPr id="605" name="TextShape 2"/>
          <p:cNvSpPr txBox="1"/>
          <p:nvPr/>
        </p:nvSpPr>
        <p:spPr>
          <a:xfrm>
            <a:off x="6553080" y="6430680"/>
            <a:ext cx="2133360" cy="364680"/>
          </a:xfrm>
          <a:prstGeom prst="rect">
            <a:avLst/>
          </a:prstGeom>
          <a:noFill/>
          <a:ln>
            <a:noFill/>
          </a:ln>
        </p:spPr>
        <p:txBody>
          <a:bodyPr anchor="ctr"/>
          <a:p>
            <a:pPr algn="r">
              <a:lnSpc>
                <a:spcPct val="100000"/>
              </a:lnSpc>
            </a:pPr>
            <a:fld id="{381CDF0C-1681-4543-A037-F4DC6B864F6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06" name="Table 3"/>
          <p:cNvGraphicFramePr/>
          <p:nvPr/>
        </p:nvGraphicFramePr>
        <p:xfrm>
          <a:off x="457200" y="1696680"/>
          <a:ext cx="8229240" cy="7128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PR1 Service Portfolio Management (SPM)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 A service portfolio shall be maintained. All services shall be specified as part of the service portfolio.</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 Design and transition of new or changed services shall be planned. </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 Plans for the design and transition of new or changed services shall consider timescales, responsibilities, new or changed technology, communication and service acceptance criteria.</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PR1.4 The organisational structure supporting the delivery of services shall be identified, including a potential federation structure as well as contact points for all parties involved.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Initial process setup</a:t>
            </a:r>
            <a:endParaRPr b="0" lang="en-US" sz="1800" spc="-1" strike="noStrike">
              <a:solidFill>
                <a:srgbClr val="000000"/>
              </a:solidFill>
              <a:uFill>
                <a:solidFill>
                  <a:srgbClr val="ffffff"/>
                </a:solidFill>
              </a:uFill>
              <a:latin typeface="Calibri"/>
            </a:endParaRPr>
          </a:p>
        </p:txBody>
      </p:sp>
      <p:graphicFrame>
        <p:nvGraphicFramePr>
          <p:cNvPr id="608"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93040">
                <a:tc>
                  <a:txBody>
                    <a:bodyPr/>
                    <a:p>
                      <a:pPr>
                        <a:lnSpc>
                          <a:spcPct val="100000"/>
                        </a:lnSpc>
                      </a:pPr>
                      <a:r>
                        <a:rPr b="0" lang="de-DE" sz="1600" spc="-1" strike="noStrike">
                          <a:solidFill>
                            <a:srgbClr val="000000"/>
                          </a:solidFill>
                          <a:uFill>
                            <a:solidFill>
                              <a:srgbClr val="ffffff"/>
                            </a:solidFill>
                          </a:uFill>
                          <a:latin typeface="Calibri"/>
                        </a:rPr>
                        <a:t>Define a way to document the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(empty) service portfolio database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way to describe / specify a specific service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Service specification template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098000">
                <a:tc>
                  <a:txBody>
                    <a:bodyPr/>
                    <a:p>
                      <a:pPr>
                        <a:lnSpc>
                          <a:spcPct val="100000"/>
                        </a:lnSpc>
                      </a:pPr>
                      <a:r>
                        <a:rPr b="0" lang="de-DE" sz="1600" spc="-1" strike="noStrike">
                          <a:solidFill>
                            <a:srgbClr val="000000"/>
                          </a:solidFill>
                          <a:uFill>
                            <a:solidFill>
                              <a:srgbClr val="ffffff"/>
                            </a:solidFill>
                          </a:uFill>
                          <a:latin typeface="Calibri"/>
                        </a:rPr>
                        <a:t>Set up an initial service portfolio (including service specifications) covering at least all live services provided to customers, as far as they are in the scope of the service management system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0" lang="de-DE" sz="1600" spc="-1" strike="noStrike">
                          <a:solidFill>
                            <a:srgbClr val="000000"/>
                          </a:solidFill>
                          <a:uFill>
                            <a:solidFill>
                              <a:srgbClr val="ffffff"/>
                            </a:solidFill>
                          </a:uFill>
                          <a:latin typeface="Calibri"/>
                        </a:rPr>
                        <a:t>Create a map of the bodies / parties (organisations, federation members) involved in delivering services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and describe the broad role of each party in service provisioning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a single contact point for each body / party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Documented chart or list of parties involved in service provisioning, description of their roles, list of contact points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09" name="TextShape 3"/>
          <p:cNvSpPr txBox="1"/>
          <p:nvPr/>
        </p:nvSpPr>
        <p:spPr>
          <a:xfrm>
            <a:off x="6553080" y="6430680"/>
            <a:ext cx="2133360" cy="364680"/>
          </a:xfrm>
          <a:prstGeom prst="rect">
            <a:avLst/>
          </a:prstGeom>
          <a:noFill/>
          <a:ln>
            <a:noFill/>
          </a:ln>
        </p:spPr>
        <p:txBody>
          <a:bodyPr anchor="ctr"/>
          <a:p>
            <a:pPr algn="r">
              <a:lnSpc>
                <a:spcPct val="100000"/>
              </a:lnSpc>
            </a:pPr>
            <a:fld id="{0A20CA99-A734-4DA1-8EFE-872E475DF6F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Inputs &amp; outputs</a:t>
            </a:r>
            <a:endParaRPr b="0" lang="en-US" sz="1800" spc="-1" strike="noStrike">
              <a:solidFill>
                <a:srgbClr val="000000"/>
              </a:solidFill>
              <a:uFill>
                <a:solidFill>
                  <a:srgbClr val="ffffff"/>
                </a:solidFill>
              </a:uFill>
              <a:latin typeface="Calibri"/>
            </a:endParaRPr>
          </a:p>
        </p:txBody>
      </p:sp>
      <p:sp>
        <p:nvSpPr>
          <p:cNvPr id="611"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612"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Customer demand and requirements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Understanding of the service provider’s resources and capabilities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Understanding of the service provider’s limitations and constraints</a:t>
            </a:r>
            <a:endParaRPr b="0" lang="de-DE" sz="1800" spc="-1" strike="noStrike">
              <a:solidFill>
                <a:srgbClr val="000000"/>
              </a:solidFill>
              <a:uFill>
                <a:solidFill>
                  <a:srgbClr val="ffffff"/>
                </a:solidFill>
              </a:uFill>
              <a:latin typeface="Arial"/>
            </a:endParaRPr>
          </a:p>
        </p:txBody>
      </p:sp>
      <p:sp>
        <p:nvSpPr>
          <p:cNvPr id="613"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614"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A complete and up-to-date service portfolio</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Valid and consistent service descriptions / specifications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Service design and transition packages for new or changed services</a:t>
            </a:r>
            <a:endParaRPr b="0" lang="de-DE" sz="1800" spc="-1" strike="noStrike">
              <a:solidFill>
                <a:srgbClr val="000000"/>
              </a:solidFill>
              <a:uFill>
                <a:solidFill>
                  <a:srgbClr val="ffffff"/>
                </a:solidFill>
              </a:uFill>
              <a:latin typeface="Arial"/>
            </a:endParaRPr>
          </a:p>
        </p:txBody>
      </p:sp>
      <p:sp>
        <p:nvSpPr>
          <p:cNvPr id="615" name="TextShape 6"/>
          <p:cNvSpPr txBox="1"/>
          <p:nvPr/>
        </p:nvSpPr>
        <p:spPr>
          <a:xfrm>
            <a:off x="6553080" y="6430680"/>
            <a:ext cx="2133360" cy="364680"/>
          </a:xfrm>
          <a:prstGeom prst="rect">
            <a:avLst/>
          </a:prstGeom>
          <a:noFill/>
          <a:ln>
            <a:noFill/>
          </a:ln>
        </p:spPr>
        <p:txBody>
          <a:bodyPr anchor="ctr"/>
          <a:p>
            <a:pPr algn="r">
              <a:lnSpc>
                <a:spcPct val="100000"/>
              </a:lnSpc>
            </a:pPr>
            <a:fld id="{658D93F7-47C3-4C33-9061-A79F50DAD35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Ongoing process activities</a:t>
            </a:r>
            <a:endParaRPr b="0" lang="en-US" sz="1800" spc="-1" strike="noStrike">
              <a:solidFill>
                <a:srgbClr val="000000"/>
              </a:solidFill>
              <a:uFill>
                <a:solidFill>
                  <a:srgbClr val="ffffff"/>
                </a:solidFill>
              </a:uFill>
              <a:latin typeface="Calibri"/>
            </a:endParaRPr>
          </a:p>
        </p:txBody>
      </p:sp>
      <p:sp>
        <p:nvSpPr>
          <p:cNvPr id="61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and maintain the service portfolio</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 service to the service portfolio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service in the service portfolio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Retire a service in the service portfolio</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the design and transition of new or changed services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Create and approve a service design and transition package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service design and transition package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the organisational structure involved in delivering services</a:t>
            </a:r>
            <a:endParaRPr b="0" lang="en-US" sz="2800" spc="-1" strike="noStrike">
              <a:solidFill>
                <a:srgbClr val="000000"/>
              </a:solidFill>
              <a:uFill>
                <a:solidFill>
                  <a:srgbClr val="ffffff"/>
                </a:solidFill>
              </a:uFill>
              <a:latin typeface="Calibri"/>
            </a:endParaRPr>
          </a:p>
        </p:txBody>
      </p:sp>
      <p:sp>
        <p:nvSpPr>
          <p:cNvPr id="618" name="TextShape 3"/>
          <p:cNvSpPr txBox="1"/>
          <p:nvPr/>
        </p:nvSpPr>
        <p:spPr>
          <a:xfrm>
            <a:off x="6553080" y="6430680"/>
            <a:ext cx="2133360" cy="364680"/>
          </a:xfrm>
          <a:prstGeom prst="rect">
            <a:avLst/>
          </a:prstGeom>
          <a:noFill/>
          <a:ln>
            <a:noFill/>
          </a:ln>
        </p:spPr>
        <p:txBody>
          <a:bodyPr anchor="ctr"/>
          <a:p>
            <a:pPr algn="r">
              <a:lnSpc>
                <a:spcPct val="100000"/>
              </a:lnSpc>
            </a:pPr>
            <a:fld id="{D31AADC1-71C8-490D-9376-B222CD88EFD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Roles</a:t>
            </a:r>
            <a:endParaRPr b="0" lang="en-US" sz="1800" spc="-1" strike="noStrike">
              <a:solidFill>
                <a:srgbClr val="000000"/>
              </a:solidFill>
              <a:uFill>
                <a:solidFill>
                  <a:srgbClr val="ffffff"/>
                </a:solidFill>
              </a:uFill>
              <a:latin typeface="Calibri"/>
            </a:endParaRPr>
          </a:p>
        </p:txBody>
      </p:sp>
      <p:graphicFrame>
        <p:nvGraphicFramePr>
          <p:cNvPr id="620" name="Table 2"/>
          <p:cNvGraphicFramePr/>
          <p:nvPr/>
        </p:nvGraphicFramePr>
        <p:xfrm>
          <a:off x="457200" y="1697040"/>
          <a:ext cx="8229240" cy="1112040"/>
        </p:xfrm>
        <a:graphic>
          <a:graphicData uri="http://schemas.openxmlformats.org/drawingml/2006/table">
            <a:tbl>
              <a:tblPr/>
              <a:tblGrid>
                <a:gridCol w="1807200"/>
                <a:gridCol w="4536000"/>
                <a:gridCol w="18860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SPM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SPM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701720">
                <a:tc>
                  <a:txBody>
                    <a:bodyPr/>
                    <a:p>
                      <a:pPr>
                        <a:lnSpc>
                          <a:spcPct val="100000"/>
                        </a:lnSpc>
                      </a:pPr>
                      <a:r>
                        <a:rPr b="0" lang="de-DE" sz="1600" spc="-1" strike="noStrike">
                          <a:solidFill>
                            <a:srgbClr val="000000"/>
                          </a:solidFill>
                          <a:uFill>
                            <a:solidFill>
                              <a:srgbClr val="ffffff"/>
                            </a:solidFill>
                          </a:uFill>
                          <a:latin typeface="Calibri"/>
                        </a:rPr>
                        <a:t>Process manager SPM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Manage updates to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the service portfolio at planned intervals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new or changed services are planned and designed according to the SPM process, and service design and transition packages are created and maintained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21" name="TextShape 3"/>
          <p:cNvSpPr txBox="1"/>
          <p:nvPr/>
        </p:nvSpPr>
        <p:spPr>
          <a:xfrm>
            <a:off x="6553080" y="6430680"/>
            <a:ext cx="2133360" cy="364680"/>
          </a:xfrm>
          <a:prstGeom prst="rect">
            <a:avLst/>
          </a:prstGeom>
          <a:noFill/>
          <a:ln>
            <a:noFill/>
          </a:ln>
        </p:spPr>
        <p:txBody>
          <a:bodyPr anchor="ctr"/>
          <a:p>
            <a:pPr algn="r">
              <a:lnSpc>
                <a:spcPct val="100000"/>
              </a:lnSpc>
            </a:pPr>
            <a:fld id="{174CB7E3-4D7E-43E4-B1A8-E6685C26D9D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Critical success factors &amp; KPIs</a:t>
            </a:r>
            <a:endParaRPr b="0" lang="en-US" sz="1800" spc="-1" strike="noStrike">
              <a:solidFill>
                <a:srgbClr val="000000"/>
              </a:solidFill>
              <a:uFill>
                <a:solidFill>
                  <a:srgbClr val="ffffff"/>
                </a:solidFill>
              </a:uFill>
              <a:latin typeface="Calibri"/>
            </a:endParaRPr>
          </a:p>
        </p:txBody>
      </p:sp>
      <p:graphicFrame>
        <p:nvGraphicFramePr>
          <p:cNvPr id="623"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Every service provided is reflected in the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Overall number of services in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services not covered by the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The service portfolio is up-to-date and well-maintained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Frequency of service portfolio reviews or updates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For each new or changed service, a service design and transition package (SDTP) is created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documented SDTPs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624" name="TextShape 3"/>
          <p:cNvSpPr txBox="1"/>
          <p:nvPr/>
        </p:nvSpPr>
        <p:spPr>
          <a:xfrm>
            <a:off x="6553080" y="6430680"/>
            <a:ext cx="2133360" cy="364680"/>
          </a:xfrm>
          <a:prstGeom prst="rect">
            <a:avLst/>
          </a:prstGeom>
          <a:noFill/>
          <a:ln>
            <a:noFill/>
          </a:ln>
        </p:spPr>
        <p:txBody>
          <a:bodyPr anchor="ctr"/>
          <a:p>
            <a:pPr algn="r">
              <a:lnSpc>
                <a:spcPct val="100000"/>
              </a:lnSpc>
            </a:pPr>
            <a:fld id="{E3BABC0B-926F-4DC9-AD79-AEF7B8ECB35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62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Describe the typical service portfolio of a pizza delivery company!</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is the main / core service provided?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are potential enhancing service components?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are typical enabling service components?</a:t>
            </a:r>
            <a:endParaRPr b="0" lang="en-US" sz="2000" spc="-1" strike="noStrike">
              <a:solidFill>
                <a:srgbClr val="000000"/>
              </a:solidFill>
              <a:uFill>
                <a:solidFill>
                  <a:srgbClr val="ffffff"/>
                </a:solidFill>
              </a:uFill>
              <a:latin typeface="Calibri"/>
            </a:endParaRPr>
          </a:p>
        </p:txBody>
      </p:sp>
      <p:sp>
        <p:nvSpPr>
          <p:cNvPr id="627" name="TextShape 3"/>
          <p:cNvSpPr txBox="1"/>
          <p:nvPr/>
        </p:nvSpPr>
        <p:spPr>
          <a:xfrm>
            <a:off x="6553080" y="6430680"/>
            <a:ext cx="2133360" cy="364680"/>
          </a:xfrm>
          <a:prstGeom prst="rect">
            <a:avLst/>
          </a:prstGeom>
          <a:noFill/>
          <a:ln>
            <a:noFill/>
          </a:ln>
        </p:spPr>
        <p:txBody>
          <a:bodyPr anchor="ctr"/>
          <a:p>
            <a:pPr algn="r">
              <a:lnSpc>
                <a:spcPct val="100000"/>
              </a:lnSpc>
            </a:pPr>
            <a:fld id="{B8A09147-1673-4523-A384-6B756FA08A5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628" name="Picture 2" descr=""/>
          <p:cNvPicPr/>
          <p:nvPr/>
        </p:nvPicPr>
        <p:blipFill>
          <a:blip r:embed="rId1"/>
          <a:stretch/>
        </p:blipFill>
        <p:spPr>
          <a:xfrm>
            <a:off x="3602520" y="2638080"/>
            <a:ext cx="1809360" cy="1432440"/>
          </a:xfrm>
          <a:prstGeom prst="rect">
            <a:avLst/>
          </a:prstGeom>
          <a:ln>
            <a:noFill/>
          </a:ln>
        </p:spPr>
      </p:pic>
    </p:spTree>
  </p:cSld>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63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631" name="TextShape 3"/>
          <p:cNvSpPr txBox="1"/>
          <p:nvPr/>
        </p:nvSpPr>
        <p:spPr>
          <a:xfrm>
            <a:off x="6553080" y="6430680"/>
            <a:ext cx="2133360" cy="364680"/>
          </a:xfrm>
          <a:prstGeom prst="rect">
            <a:avLst/>
          </a:prstGeom>
          <a:noFill/>
          <a:ln>
            <a:noFill/>
          </a:ln>
        </p:spPr>
        <p:txBody>
          <a:bodyPr anchor="ctr"/>
          <a:p>
            <a:pPr algn="r">
              <a:lnSpc>
                <a:spcPct val="100000"/>
              </a:lnSpc>
            </a:pPr>
            <a:fld id="{52B2557C-51AA-4437-8357-9D9EB165C1C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Level Management (SLM)</a:t>
            </a:r>
            <a:endParaRPr b="0" lang="en-US" sz="1800" spc="-1" strike="noStrike">
              <a:solidFill>
                <a:srgbClr val="000000"/>
              </a:solidFill>
              <a:uFill>
                <a:solidFill>
                  <a:srgbClr val="ffffff"/>
                </a:solidFill>
              </a:uFill>
              <a:latin typeface="Calibri"/>
            </a:endParaRPr>
          </a:p>
        </p:txBody>
      </p:sp>
      <p:sp>
        <p:nvSpPr>
          <p:cNvPr id="633" name="TextShape 2"/>
          <p:cNvSpPr txBox="1"/>
          <p:nvPr/>
        </p:nvSpPr>
        <p:spPr>
          <a:xfrm>
            <a:off x="6553080" y="6430680"/>
            <a:ext cx="2133360" cy="364680"/>
          </a:xfrm>
          <a:prstGeom prst="rect">
            <a:avLst/>
          </a:prstGeom>
          <a:noFill/>
          <a:ln>
            <a:noFill/>
          </a:ln>
        </p:spPr>
        <p:txBody>
          <a:bodyPr anchor="ctr"/>
          <a:p>
            <a:pPr algn="r">
              <a:lnSpc>
                <a:spcPct val="100000"/>
              </a:lnSpc>
            </a:pPr>
            <a:fld id="{E6456646-40C3-40C4-8959-2A8FC40F10C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3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635"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636"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637" name="CustomShape 6"/>
          <p:cNvSpPr/>
          <p:nvPr/>
        </p:nvSpPr>
        <p:spPr>
          <a:xfrm>
            <a:off x="1445760" y="4448520"/>
            <a:ext cx="6326280" cy="1063800"/>
          </a:xfrm>
          <a:prstGeom prst="rect">
            <a:avLst/>
          </a:prstGeom>
          <a:noFill/>
          <a:ln>
            <a:noFill/>
          </a:ln>
        </p:spPr>
        <p:style>
          <a:lnRef idx="0"/>
          <a:fillRef idx="0"/>
          <a:effectRef idx="0"/>
          <a:fontRef idx="minor"/>
        </p:style>
        <p:txBody>
          <a:bodyPr lIns="90000" rIns="90000" tIns="45000" bIns="45000"/>
          <a:p>
            <a:pPr>
              <a:lnSpc>
                <a:spcPct val="100000"/>
              </a:lnSpc>
            </a:pPr>
            <a:r>
              <a:rPr b="0" lang="de-DE" sz="1600" spc="-1" strike="noStrike">
                <a:solidFill>
                  <a:srgbClr val="000000"/>
                </a:solidFill>
                <a:uFill>
                  <a:solidFill>
                    <a:srgbClr val="ffffff"/>
                  </a:solidFill>
                </a:uFill>
                <a:latin typeface="Calibri"/>
              </a:rPr>
              <a:t>To maintain a service catalogue, and to define, agree and monitor service levels with customers by establishing meaningful service level agreements (SLAs) and supportive operational level agreements (OLAs) and underpinning agreements (UAs) with suppliers</a:t>
            </a:r>
            <a:endParaRPr b="0" lang="de-DE" sz="1800" spc="-1" strike="noStrike">
              <a:solidFill>
                <a:srgbClr val="000000"/>
              </a:solidFill>
              <a:uFill>
                <a:solidFill>
                  <a:srgbClr val="ffffff"/>
                </a:solidFill>
              </a:uFill>
              <a:latin typeface="Arial"/>
            </a:endParaRPr>
          </a:p>
        </p:txBody>
      </p:sp>
    </p:spTree>
  </p:cSld>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Important terms &amp; concepts</a:t>
            </a:r>
            <a:endParaRPr b="0" lang="en-US" sz="1800" spc="-1" strike="noStrike">
              <a:solidFill>
                <a:srgbClr val="000000"/>
              </a:solidFill>
              <a:uFill>
                <a:solidFill>
                  <a:srgbClr val="ffffff"/>
                </a:solidFill>
              </a:uFill>
              <a:latin typeface="Calibri"/>
            </a:endParaRPr>
          </a:p>
        </p:txBody>
      </p:sp>
      <p:sp>
        <p:nvSpPr>
          <p:cNvPr id="63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640" name="TextShape 3"/>
          <p:cNvSpPr txBox="1"/>
          <p:nvPr/>
        </p:nvSpPr>
        <p:spPr>
          <a:xfrm>
            <a:off x="6553080" y="6430680"/>
            <a:ext cx="2133360" cy="364680"/>
          </a:xfrm>
          <a:prstGeom prst="rect">
            <a:avLst/>
          </a:prstGeom>
          <a:noFill/>
          <a:ln>
            <a:noFill/>
          </a:ln>
        </p:spPr>
        <p:txBody>
          <a:bodyPr anchor="ctr"/>
          <a:p>
            <a:pPr algn="r">
              <a:lnSpc>
                <a:spcPct val="100000"/>
              </a:lnSpc>
            </a:pPr>
            <a:fld id="{D79E246A-438C-49B9-B63B-6A4601B505B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41" name="Table 4"/>
          <p:cNvGraphicFramePr/>
          <p:nvPr/>
        </p:nvGraphicFramePr>
        <p:xfrm>
          <a:off x="457200" y="1696680"/>
          <a:ext cx="8229240" cy="1494360"/>
        </p:xfrm>
        <a:graphic>
          <a:graphicData uri="http://schemas.openxmlformats.org/drawingml/2006/table">
            <a:tbl>
              <a:tblPr/>
              <a:tblGrid>
                <a:gridCol w="8229600"/>
              </a:tblGrid>
              <a:tr h="2376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2567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level agreement (SLA):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Documented agreement between a </a:t>
                      </a:r>
                      <a:r>
                        <a:rPr b="0" i="1" lang="de-DE" sz="1800" spc="-1" strike="noStrike">
                          <a:solidFill>
                            <a:srgbClr val="000000"/>
                          </a:solidFill>
                          <a:uFill>
                            <a:solidFill>
                              <a:srgbClr val="ffffff"/>
                            </a:solidFill>
                          </a:uFill>
                          <a:latin typeface="Calibri"/>
                        </a:rPr>
                        <a:t>customer</a:t>
                      </a:r>
                      <a:r>
                        <a:rPr b="0" lang="de-DE" sz="1800" spc="-1" strike="noStrike">
                          <a:solidFill>
                            <a:srgbClr val="000000"/>
                          </a:solidFill>
                          <a:uFill>
                            <a:solidFill>
                              <a:srgbClr val="ffffff"/>
                            </a:solidFill>
                          </a:uFill>
                          <a:latin typeface="Calibri"/>
                        </a:rPr>
                        <a:t> and </a:t>
                      </a:r>
                      <a:r>
                        <a:rPr b="0" i="1" lang="de-DE" sz="1800" spc="-1" strike="noStrike">
                          <a:solidFill>
                            <a:srgbClr val="000000"/>
                          </a:solidFill>
                          <a:uFill>
                            <a:solidFill>
                              <a:srgbClr val="ffffff"/>
                            </a:solidFill>
                          </a:uFill>
                          <a:latin typeface="Calibri"/>
                        </a:rPr>
                        <a:t>service provider</a:t>
                      </a:r>
                      <a:r>
                        <a:rPr b="0" lang="de-DE" sz="1800" spc="-1" strike="noStrike">
                          <a:solidFill>
                            <a:srgbClr val="000000"/>
                          </a:solidFill>
                          <a:uFill>
                            <a:solidFill>
                              <a:srgbClr val="ffffff"/>
                            </a:solidFill>
                          </a:uFill>
                          <a:latin typeface="Calibri"/>
                        </a:rPr>
                        <a:t> that specifies the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to be provided and the </a:t>
                      </a:r>
                      <a:r>
                        <a:rPr b="0" i="1" lang="de-DE" sz="1800" spc="-1" strike="noStrike">
                          <a:solidFill>
                            <a:srgbClr val="000000"/>
                          </a:solidFill>
                          <a:uFill>
                            <a:solidFill>
                              <a:srgbClr val="ffffff"/>
                            </a:solidFill>
                          </a:uFill>
                          <a:latin typeface="Calibri"/>
                        </a:rPr>
                        <a:t>service targets </a:t>
                      </a:r>
                      <a:r>
                        <a:rPr b="0" lang="de-DE" sz="1800" spc="-1" strike="noStrike">
                          <a:solidFill>
                            <a:srgbClr val="000000"/>
                          </a:solidFill>
                          <a:uFill>
                            <a:solidFill>
                              <a:srgbClr val="ffffff"/>
                            </a:solidFill>
                          </a:uFill>
                          <a:latin typeface="Calibri"/>
                        </a:rPr>
                        <a:t>that define how it will be provided</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42" name="Table 5"/>
          <p:cNvGraphicFramePr/>
          <p:nvPr/>
        </p:nvGraphicFramePr>
        <p:xfrm>
          <a:off x="457200" y="340308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catalogue:</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User / customer</a:t>
                      </a:r>
                      <a:r>
                        <a:rPr b="0" lang="de-DE" sz="1800" spc="-1" strike="noStrike">
                          <a:solidFill>
                            <a:srgbClr val="000000"/>
                          </a:solidFill>
                          <a:uFill>
                            <a:solidFill>
                              <a:srgbClr val="ffffff"/>
                            </a:solidFill>
                          </a:uFill>
                          <a:latin typeface="Calibri"/>
                        </a:rPr>
                        <a:t> facing list of all live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offered along with relevant information about these </a:t>
                      </a:r>
                      <a:r>
                        <a:rPr b="0" i="1" lang="de-DE" sz="1800" spc="-1" strike="noStrike">
                          <a:solidFill>
                            <a:srgbClr val="000000"/>
                          </a:solidFill>
                          <a:uFill>
                            <a:solidFill>
                              <a:srgbClr val="ffffff"/>
                            </a:solidFill>
                          </a:uFill>
                          <a:latin typeface="Calibri"/>
                        </a:rPr>
                        <a:t>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43" name="Table 6"/>
          <p:cNvGraphicFramePr/>
          <p:nvPr/>
        </p:nvGraphicFramePr>
        <p:xfrm>
          <a:off x="457200" y="468540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162080">
                <a:tc>
                  <a:txBody>
                    <a:bodyPr lIns="68400" rIns="68400" tIns="0" bIns="0"/>
                    <a:p>
                      <a:pPr>
                        <a:lnSpc>
                          <a:spcPct val="100000"/>
                        </a:lnSpc>
                      </a:pPr>
                      <a:r>
                        <a:rPr b="0" lang="de-DE" sz="2000" spc="-1" strike="noStrike">
                          <a:solidFill>
                            <a:srgbClr val="000000"/>
                          </a:solidFill>
                          <a:uFill>
                            <a:solidFill>
                              <a:srgbClr val="ffffff"/>
                            </a:solidFill>
                          </a:uFill>
                          <a:latin typeface="Calibri"/>
                        </a:rPr>
                        <a:t>Operational level agreement (OLA)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Agreement between a </a:t>
                      </a:r>
                      <a:r>
                        <a:rPr b="0" i="1" lang="de-DE" sz="1800" spc="-1" strike="noStrike">
                          <a:solidFill>
                            <a:srgbClr val="000000"/>
                          </a:solidFill>
                          <a:uFill>
                            <a:solidFill>
                              <a:srgbClr val="ffffff"/>
                            </a:solidFill>
                          </a:uFill>
                          <a:latin typeface="Calibri"/>
                        </a:rPr>
                        <a:t>service provider</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federation member </a:t>
                      </a:r>
                      <a:r>
                        <a:rPr b="0" lang="de-DE" sz="1800" spc="-1" strike="noStrike">
                          <a:solidFill>
                            <a:srgbClr val="000000"/>
                          </a:solidFill>
                          <a:uFill>
                            <a:solidFill>
                              <a:srgbClr val="ffffff"/>
                            </a:solidFill>
                          </a:uFill>
                          <a:latin typeface="Calibri"/>
                        </a:rPr>
                        <a:t>and another part of the </a:t>
                      </a:r>
                      <a:r>
                        <a:rPr b="0" i="1" lang="de-DE" sz="1800" spc="-1" strike="noStrike">
                          <a:solidFill>
                            <a:srgbClr val="000000"/>
                          </a:solidFill>
                          <a:uFill>
                            <a:solidFill>
                              <a:srgbClr val="ffffff"/>
                            </a:solidFill>
                          </a:uFill>
                          <a:latin typeface="Calibri"/>
                        </a:rPr>
                        <a:t>service provider’s </a:t>
                      </a:r>
                      <a:r>
                        <a:rPr b="0" lang="de-DE" sz="1800" spc="-1" strike="noStrike">
                          <a:solidFill>
                            <a:srgbClr val="000000"/>
                          </a:solidFill>
                          <a:uFill>
                            <a:solidFill>
                              <a:srgbClr val="ffffff"/>
                            </a:solidFill>
                          </a:uFill>
                          <a:latin typeface="Calibri"/>
                        </a:rPr>
                        <a:t>organisation or the </a:t>
                      </a:r>
                      <a:r>
                        <a:rPr b="0" i="1" lang="de-DE" sz="1800" spc="-1" strike="noStrike">
                          <a:solidFill>
                            <a:srgbClr val="000000"/>
                          </a:solidFill>
                          <a:uFill>
                            <a:solidFill>
                              <a:srgbClr val="ffffff"/>
                            </a:solidFill>
                          </a:uFill>
                          <a:latin typeface="Calibri"/>
                        </a:rPr>
                        <a:t>federation</a:t>
                      </a:r>
                      <a:r>
                        <a:rPr b="0" lang="de-DE" sz="1800" spc="-1" strike="noStrike">
                          <a:solidFill>
                            <a:srgbClr val="000000"/>
                          </a:solidFill>
                          <a:uFill>
                            <a:solidFill>
                              <a:srgbClr val="ffffff"/>
                            </a:solidFill>
                          </a:uFill>
                          <a:latin typeface="Calibri"/>
                        </a:rPr>
                        <a:t> to provide a </a:t>
                      </a:r>
                      <a:r>
                        <a:rPr b="0" i="1" lang="de-DE" sz="1800" spc="-1" strike="noStrike">
                          <a:solidFill>
                            <a:srgbClr val="000000"/>
                          </a:solidFill>
                          <a:uFill>
                            <a:solidFill>
                              <a:srgbClr val="ffffff"/>
                            </a:solidFill>
                          </a:uFill>
                          <a:latin typeface="Calibri"/>
                        </a:rPr>
                        <a:t>service component </a:t>
                      </a:r>
                      <a:r>
                        <a:rPr b="0" lang="de-DE" sz="1800" spc="-1" strike="noStrike">
                          <a:solidFill>
                            <a:srgbClr val="000000"/>
                          </a:solidFill>
                          <a:uFill>
                            <a:solidFill>
                              <a:srgbClr val="ffffff"/>
                            </a:solidFill>
                          </a:uFill>
                          <a:latin typeface="Calibri"/>
                        </a:rPr>
                        <a:t>or subsidiary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needed to allow provision of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to </a:t>
                      </a:r>
                      <a:r>
                        <a:rPr b="0" i="1" lang="de-DE" sz="1800" spc="-1" strike="noStrike">
                          <a:solidFill>
                            <a:srgbClr val="000000"/>
                          </a:solidFill>
                          <a:uFill>
                            <a:solidFill>
                              <a:srgbClr val="ffffff"/>
                            </a:solidFill>
                          </a:uFill>
                          <a:latin typeface="Calibri"/>
                        </a:rPr>
                        <a:t>customers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Important terms &amp; concepts </a:t>
            </a:r>
            <a:endParaRPr b="0" lang="en-US" sz="1800" spc="-1" strike="noStrike">
              <a:solidFill>
                <a:srgbClr val="000000"/>
              </a:solidFill>
              <a:uFill>
                <a:solidFill>
                  <a:srgbClr val="ffffff"/>
                </a:solidFill>
              </a:uFill>
              <a:latin typeface="Calibri"/>
            </a:endParaRPr>
          </a:p>
        </p:txBody>
      </p:sp>
      <p:sp>
        <p:nvSpPr>
          <p:cNvPr id="64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646" name="TextShape 3"/>
          <p:cNvSpPr txBox="1"/>
          <p:nvPr/>
        </p:nvSpPr>
        <p:spPr>
          <a:xfrm>
            <a:off x="6553080" y="6430680"/>
            <a:ext cx="2133360" cy="364680"/>
          </a:xfrm>
          <a:prstGeom prst="rect">
            <a:avLst/>
          </a:prstGeom>
          <a:noFill/>
          <a:ln>
            <a:noFill/>
          </a:ln>
        </p:spPr>
        <p:txBody>
          <a:bodyPr anchor="ctr"/>
          <a:p>
            <a:pPr algn="r">
              <a:lnSpc>
                <a:spcPct val="100000"/>
              </a:lnSpc>
            </a:pPr>
            <a:fld id="{3B24DC8E-86E4-4488-BD2F-4E7FAD72A70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47"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target: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Values for parameters or measures applied to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that are listed in a </a:t>
                      </a:r>
                      <a:r>
                        <a:rPr b="0" i="1" lang="de-DE" sz="1800" spc="-1" strike="noStrike">
                          <a:solidFill>
                            <a:srgbClr val="000000"/>
                          </a:solidFill>
                          <a:uFill>
                            <a:solidFill>
                              <a:srgbClr val="ffffff"/>
                            </a:solidFill>
                          </a:uFill>
                          <a:latin typeface="Calibri"/>
                        </a:rPr>
                        <a:t>service level agreement</a:t>
                      </a:r>
                      <a:r>
                        <a:rPr b="0" lang="de-DE" sz="1800" spc="-1" strike="noStrike">
                          <a:solidFill>
                            <a:srgbClr val="000000"/>
                          </a:solidFill>
                          <a:uFill>
                            <a:solidFill>
                              <a:srgbClr val="ffffff"/>
                            </a:solidFill>
                          </a:uFill>
                          <a:latin typeface="Calibri"/>
                        </a:rPr>
                        <a:t> related to it.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Typical service targets might include availability or resolution time for incidents, though many hard and soft targets can be considered.</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48" name="Table 5"/>
          <p:cNvGraphicFramePr/>
          <p:nvPr/>
        </p:nvGraphicFramePr>
        <p:xfrm>
          <a:off x="457200" y="37864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Underpinning agreement (UA):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Documented agreement between a </a:t>
                      </a:r>
                      <a:r>
                        <a:rPr b="0" i="1" lang="de-DE" sz="1800" spc="-1" strike="noStrike">
                          <a:solidFill>
                            <a:srgbClr val="000000"/>
                          </a:solidFill>
                          <a:uFill>
                            <a:solidFill>
                              <a:srgbClr val="ffffff"/>
                            </a:solidFill>
                          </a:uFill>
                          <a:latin typeface="Calibri"/>
                        </a:rPr>
                        <a:t>service provider</a:t>
                      </a:r>
                      <a:r>
                        <a:rPr b="0" lang="de-DE" sz="1800" spc="-1" strike="noStrike">
                          <a:solidFill>
                            <a:srgbClr val="000000"/>
                          </a:solidFill>
                          <a:uFill>
                            <a:solidFill>
                              <a:srgbClr val="ffffff"/>
                            </a:solidFill>
                          </a:uFill>
                          <a:latin typeface="Calibri"/>
                        </a:rPr>
                        <a:t> and an external </a:t>
                      </a:r>
                      <a:r>
                        <a:rPr b="0" i="1" lang="de-DE" sz="1800" spc="-1" strike="noStrike">
                          <a:solidFill>
                            <a:srgbClr val="000000"/>
                          </a:solidFill>
                          <a:uFill>
                            <a:solidFill>
                              <a:srgbClr val="ffffff"/>
                            </a:solidFill>
                          </a:uFill>
                          <a:latin typeface="Calibri"/>
                        </a:rPr>
                        <a:t>supplier</a:t>
                      </a:r>
                      <a:r>
                        <a:rPr b="0" lang="de-DE" sz="1800" spc="-1" strike="noStrike">
                          <a:solidFill>
                            <a:srgbClr val="000000"/>
                          </a:solidFill>
                          <a:uFill>
                            <a:solidFill>
                              <a:srgbClr val="ffffff"/>
                            </a:solidFill>
                          </a:uFill>
                          <a:latin typeface="Calibri"/>
                        </a:rPr>
                        <a:t> that specifies the underpinning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service component(s) </a:t>
                      </a:r>
                      <a:r>
                        <a:rPr b="0" lang="de-DE" sz="1800" spc="-1" strike="noStrike">
                          <a:solidFill>
                            <a:srgbClr val="000000"/>
                          </a:solidFill>
                          <a:uFill>
                            <a:solidFill>
                              <a:srgbClr val="ffffff"/>
                            </a:solidFill>
                          </a:uFill>
                          <a:latin typeface="Calibri"/>
                        </a:rPr>
                        <a:t>to be provided by the </a:t>
                      </a:r>
                      <a:r>
                        <a:rPr b="0" i="1" lang="de-DE" sz="1800" spc="-1" strike="noStrike">
                          <a:solidFill>
                            <a:srgbClr val="000000"/>
                          </a:solidFill>
                          <a:uFill>
                            <a:solidFill>
                              <a:srgbClr val="ffffff"/>
                            </a:solidFill>
                          </a:uFill>
                          <a:latin typeface="Calibri"/>
                        </a:rPr>
                        <a:t>supplier</a:t>
                      </a:r>
                      <a:r>
                        <a:rPr b="0" lang="de-DE" sz="1800" spc="-1" strike="noStrike">
                          <a:solidFill>
                            <a:srgbClr val="000000"/>
                          </a:solidFill>
                          <a:uFill>
                            <a:solidFill>
                              <a:srgbClr val="ffffff"/>
                            </a:solidFill>
                          </a:uFill>
                          <a:latin typeface="Calibri"/>
                        </a:rPr>
                        <a:t>, and the </a:t>
                      </a:r>
                      <a:r>
                        <a:rPr b="0" i="1" lang="de-DE" sz="1800" spc="-1" strike="noStrike">
                          <a:solidFill>
                            <a:srgbClr val="000000"/>
                          </a:solidFill>
                          <a:uFill>
                            <a:solidFill>
                              <a:srgbClr val="ffffff"/>
                            </a:solidFill>
                          </a:uFill>
                          <a:latin typeface="Calibri"/>
                        </a:rPr>
                        <a:t>service targets</a:t>
                      </a:r>
                      <a:r>
                        <a:rPr b="0" lang="de-DE" sz="1800" spc="-1" strike="noStrike">
                          <a:solidFill>
                            <a:srgbClr val="000000"/>
                          </a:solidFill>
                          <a:uFill>
                            <a:solidFill>
                              <a:srgbClr val="ffffff"/>
                            </a:solidFill>
                          </a:uFill>
                          <a:latin typeface="Calibri"/>
                        </a:rPr>
                        <a:t> that define how it will be provided.</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A UA can be seen as a service level agreement (SLA) with an external supplier where the service provider is in the customer role.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Requirements according to FitSM-1</a:t>
            </a:r>
            <a:endParaRPr b="0" lang="en-US" sz="1800" spc="-1" strike="noStrike">
              <a:solidFill>
                <a:srgbClr val="000000"/>
              </a:solidFill>
              <a:uFill>
                <a:solidFill>
                  <a:srgbClr val="ffffff"/>
                </a:solidFill>
              </a:uFill>
              <a:latin typeface="Calibri"/>
            </a:endParaRPr>
          </a:p>
        </p:txBody>
      </p:sp>
      <p:sp>
        <p:nvSpPr>
          <p:cNvPr id="650" name="TextShape 2"/>
          <p:cNvSpPr txBox="1"/>
          <p:nvPr/>
        </p:nvSpPr>
        <p:spPr>
          <a:xfrm>
            <a:off x="6553080" y="6430680"/>
            <a:ext cx="2133360" cy="364680"/>
          </a:xfrm>
          <a:prstGeom prst="rect">
            <a:avLst/>
          </a:prstGeom>
          <a:noFill/>
          <a:ln>
            <a:noFill/>
          </a:ln>
        </p:spPr>
        <p:txBody>
          <a:bodyPr anchor="ctr"/>
          <a:p>
            <a:pPr algn="r">
              <a:lnSpc>
                <a:spcPct val="100000"/>
              </a:lnSpc>
            </a:pPr>
            <a:fld id="{E013895B-88D2-4241-8419-2A51E466DB8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51" name="Table 3"/>
          <p:cNvGraphicFramePr/>
          <p:nvPr/>
        </p:nvGraphicFramePr>
        <p:xfrm>
          <a:off x="457200" y="1696680"/>
          <a:ext cx="8229240" cy="21132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PR2 Service Level Management (SLM)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372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PR2.1 A service catalogue shall be maintained.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PR2.2 For all services delivered to customers, SLAs shall be in place.</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PR2.3 SLAs shall be reviewed at planned intervals.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PR2.4 Service performance shall be evaluated against service targets defined in SLAs.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PR2.5 For supporting services or service components provided by federation members or groups belonging to the same organisation as the service provider or external suppliers, OLAs and UAs shall be agreed.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PR2.6 OLAs and UAs shall be reviewed at planned intervals.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PR2.7 Performance of service components shall be evaluated against operational targets defined in OLAs and UAs.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Important terms &amp; concepts</a:t>
            </a:r>
            <a:endParaRPr b="0" lang="en-US" sz="1800" spc="-1" strike="noStrike">
              <a:solidFill>
                <a:srgbClr val="000000"/>
              </a:solidFill>
              <a:uFill>
                <a:solidFill>
                  <a:srgbClr val="ffffff"/>
                </a:solidFill>
              </a:uFill>
              <a:latin typeface="Calibri"/>
            </a:endParaRPr>
          </a:p>
        </p:txBody>
      </p:sp>
      <p:sp>
        <p:nvSpPr>
          <p:cNvPr id="65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Typical contents in an SLA (included or referenced):</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description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hours and exceptions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components and dependencies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Support (incident handling and fulfilment of service requests)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level targets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Limitations and constraints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Communication, reporting and escalation (general communication, regular reporting, SLA violations, escalations and complaints)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Information security and data protection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Additional responsibilities of the service provider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Customer responsibilities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Glossary of terms</a:t>
            </a:r>
            <a:endParaRPr b="0" lang="en-US" sz="2000" spc="-1" strike="noStrike">
              <a:solidFill>
                <a:srgbClr val="000000"/>
              </a:solidFill>
              <a:uFill>
                <a:solidFill>
                  <a:srgbClr val="ffffff"/>
                </a:solidFill>
              </a:uFill>
              <a:latin typeface="Calibri"/>
            </a:endParaRPr>
          </a:p>
        </p:txBody>
      </p:sp>
      <p:sp>
        <p:nvSpPr>
          <p:cNvPr id="654" name="TextShape 3"/>
          <p:cNvSpPr txBox="1"/>
          <p:nvPr/>
        </p:nvSpPr>
        <p:spPr>
          <a:xfrm>
            <a:off x="6553080" y="6430680"/>
            <a:ext cx="2133360" cy="364680"/>
          </a:xfrm>
          <a:prstGeom prst="rect">
            <a:avLst/>
          </a:prstGeom>
          <a:noFill/>
          <a:ln>
            <a:noFill/>
          </a:ln>
        </p:spPr>
        <p:txBody>
          <a:bodyPr anchor="ctr"/>
          <a:p>
            <a:pPr algn="r">
              <a:lnSpc>
                <a:spcPct val="100000"/>
              </a:lnSpc>
            </a:pPr>
            <a:fld id="{8254EC8D-5089-49E3-A651-C70B4B1B9A4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Types of service agreements and their relationships</a:t>
            </a:r>
            <a:endParaRPr b="0" lang="en-US" sz="1800" spc="-1" strike="noStrike">
              <a:solidFill>
                <a:srgbClr val="000000"/>
              </a:solidFill>
              <a:uFill>
                <a:solidFill>
                  <a:srgbClr val="ffffff"/>
                </a:solidFill>
              </a:uFill>
              <a:latin typeface="Calibri"/>
            </a:endParaRPr>
          </a:p>
        </p:txBody>
      </p:sp>
      <p:sp>
        <p:nvSpPr>
          <p:cNvPr id="656" name="TextShape 2"/>
          <p:cNvSpPr txBox="1"/>
          <p:nvPr/>
        </p:nvSpPr>
        <p:spPr>
          <a:xfrm>
            <a:off x="6553080" y="6490080"/>
            <a:ext cx="2133360" cy="364680"/>
          </a:xfrm>
          <a:prstGeom prst="rect">
            <a:avLst/>
          </a:prstGeom>
          <a:noFill/>
          <a:ln>
            <a:noFill/>
          </a:ln>
        </p:spPr>
        <p:txBody>
          <a:bodyPr anchor="ctr"/>
          <a:p>
            <a:pPr algn="r">
              <a:lnSpc>
                <a:spcPct val="100000"/>
              </a:lnSpc>
            </a:pPr>
            <a:fld id="{FBFD74AE-0014-4782-97CB-DA214DE90A2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57" name="CustomShape 3"/>
          <p:cNvSpPr/>
          <p:nvPr/>
        </p:nvSpPr>
        <p:spPr>
          <a:xfrm>
            <a:off x="5038560" y="5469840"/>
            <a:ext cx="1902960" cy="481680"/>
          </a:xfrm>
          <a:prstGeom prst="rect">
            <a:avLst/>
          </a:prstGeom>
          <a:ln>
            <a:round/>
          </a:ln>
        </p:spPr>
        <p:style>
          <a:lnRef idx="2">
            <a:schemeClr val="accent4"/>
          </a:lnRef>
          <a:fillRef idx="1">
            <a:schemeClr val="lt1"/>
          </a:fillRef>
          <a:effectRef idx="0">
            <a:schemeClr val="accent4"/>
          </a:effectRef>
          <a:fontRef idx="minor"/>
        </p:style>
      </p:sp>
      <p:sp>
        <p:nvSpPr>
          <p:cNvPr id="658" name="CustomShape 4"/>
          <p:cNvSpPr/>
          <p:nvPr/>
        </p:nvSpPr>
        <p:spPr>
          <a:xfrm>
            <a:off x="1270440" y="5472360"/>
            <a:ext cx="3079440" cy="479520"/>
          </a:xfrm>
          <a:prstGeom prst="rect">
            <a:avLst/>
          </a:prstGeom>
          <a:ln>
            <a:round/>
          </a:ln>
        </p:spPr>
        <p:style>
          <a:lnRef idx="2">
            <a:schemeClr val="accent4"/>
          </a:lnRef>
          <a:fillRef idx="1">
            <a:schemeClr val="lt1"/>
          </a:fillRef>
          <a:effectRef idx="0">
            <a:schemeClr val="accent4"/>
          </a:effectRef>
          <a:fontRef idx="minor"/>
        </p:style>
      </p:sp>
      <p:sp>
        <p:nvSpPr>
          <p:cNvPr id="659" name="CustomShape 5"/>
          <p:cNvSpPr/>
          <p:nvPr/>
        </p:nvSpPr>
        <p:spPr>
          <a:xfrm>
            <a:off x="933120" y="3641040"/>
            <a:ext cx="7328520" cy="1222920"/>
          </a:xfrm>
          <a:prstGeom prst="rect">
            <a:avLst/>
          </a:prstGeom>
          <a:ln>
            <a:round/>
          </a:ln>
        </p:spPr>
        <p:style>
          <a:lnRef idx="2">
            <a:schemeClr val="accent4"/>
          </a:lnRef>
          <a:fillRef idx="1">
            <a:schemeClr val="lt1"/>
          </a:fillRef>
          <a:effectRef idx="0">
            <a:schemeClr val="accent4"/>
          </a:effectRef>
          <a:fontRef idx="minor"/>
        </p:style>
      </p:sp>
      <p:sp>
        <p:nvSpPr>
          <p:cNvPr id="660" name="Line 6"/>
          <p:cNvSpPr/>
          <p:nvPr/>
        </p:nvSpPr>
        <p:spPr>
          <a:xfrm flipH="1">
            <a:off x="4193280" y="2026800"/>
            <a:ext cx="6840" cy="2318400"/>
          </a:xfrm>
          <a:prstGeom prst="line">
            <a:avLst/>
          </a:prstGeom>
          <a:ln w="12600">
            <a:solidFill>
              <a:schemeClr val="tx1"/>
            </a:solidFill>
            <a:round/>
          </a:ln>
        </p:spPr>
        <p:style>
          <a:lnRef idx="0"/>
          <a:fillRef idx="0"/>
          <a:effectRef idx="0"/>
          <a:fontRef idx="minor"/>
        </p:style>
      </p:sp>
      <p:sp>
        <p:nvSpPr>
          <p:cNvPr id="661" name="Line 7"/>
          <p:cNvSpPr/>
          <p:nvPr/>
        </p:nvSpPr>
        <p:spPr>
          <a:xfrm flipH="1">
            <a:off x="1916280" y="2067120"/>
            <a:ext cx="1408680" cy="1361880"/>
          </a:xfrm>
          <a:prstGeom prst="line">
            <a:avLst/>
          </a:prstGeom>
          <a:ln w="12600">
            <a:solidFill>
              <a:schemeClr val="tx1"/>
            </a:solidFill>
            <a:round/>
          </a:ln>
        </p:spPr>
        <p:style>
          <a:lnRef idx="0"/>
          <a:fillRef idx="0"/>
          <a:effectRef idx="0"/>
          <a:fontRef idx="minor"/>
        </p:style>
      </p:sp>
      <p:sp>
        <p:nvSpPr>
          <p:cNvPr id="662" name="Line 8"/>
          <p:cNvSpPr/>
          <p:nvPr/>
        </p:nvSpPr>
        <p:spPr>
          <a:xfrm>
            <a:off x="5183640" y="2098440"/>
            <a:ext cx="1322640" cy="1311480"/>
          </a:xfrm>
          <a:prstGeom prst="line">
            <a:avLst/>
          </a:prstGeom>
          <a:ln w="12600">
            <a:solidFill>
              <a:schemeClr val="tx1"/>
            </a:solidFill>
            <a:round/>
          </a:ln>
        </p:spPr>
        <p:style>
          <a:lnRef idx="0"/>
          <a:fillRef idx="0"/>
          <a:effectRef idx="0"/>
          <a:fontRef idx="minor"/>
        </p:style>
      </p:sp>
      <p:sp>
        <p:nvSpPr>
          <p:cNvPr id="663" name="CustomShape 9"/>
          <p:cNvSpPr/>
          <p:nvPr/>
        </p:nvSpPr>
        <p:spPr>
          <a:xfrm>
            <a:off x="2048400" y="2513880"/>
            <a:ext cx="4053600" cy="3657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664" name="Line 10"/>
          <p:cNvSpPr/>
          <p:nvPr/>
        </p:nvSpPr>
        <p:spPr>
          <a:xfrm>
            <a:off x="5535000" y="4473720"/>
            <a:ext cx="3240" cy="1361880"/>
          </a:xfrm>
          <a:prstGeom prst="line">
            <a:avLst/>
          </a:prstGeom>
          <a:ln w="12600">
            <a:solidFill>
              <a:schemeClr val="tx1"/>
            </a:solidFill>
            <a:round/>
          </a:ln>
        </p:spPr>
        <p:style>
          <a:lnRef idx="0"/>
          <a:fillRef idx="0"/>
          <a:effectRef idx="0"/>
          <a:fontRef idx="minor"/>
        </p:style>
      </p:sp>
      <p:sp>
        <p:nvSpPr>
          <p:cNvPr id="665" name="Line 11"/>
          <p:cNvSpPr/>
          <p:nvPr/>
        </p:nvSpPr>
        <p:spPr>
          <a:xfrm flipH="1">
            <a:off x="3732480" y="4429080"/>
            <a:ext cx="6840" cy="1555920"/>
          </a:xfrm>
          <a:prstGeom prst="line">
            <a:avLst/>
          </a:prstGeom>
          <a:ln w="12600">
            <a:solidFill>
              <a:schemeClr val="tx1"/>
            </a:solidFill>
            <a:round/>
          </a:ln>
        </p:spPr>
        <p:style>
          <a:lnRef idx="0"/>
          <a:fillRef idx="0"/>
          <a:effectRef idx="0"/>
          <a:fontRef idx="minor"/>
        </p:style>
      </p:sp>
      <p:sp>
        <p:nvSpPr>
          <p:cNvPr id="666" name="CustomShape 12"/>
          <p:cNvSpPr/>
          <p:nvPr/>
        </p:nvSpPr>
        <p:spPr>
          <a:xfrm>
            <a:off x="1209960" y="5564880"/>
            <a:ext cx="3079440" cy="479520"/>
          </a:xfrm>
          <a:prstGeom prst="rect">
            <a:avLst/>
          </a:prstGeom>
          <a:ln>
            <a:round/>
          </a:ln>
        </p:spPr>
        <p:style>
          <a:lnRef idx="2">
            <a:schemeClr val="accent4"/>
          </a:lnRef>
          <a:fillRef idx="1">
            <a:schemeClr val="lt1"/>
          </a:fillRef>
          <a:effectRef idx="0">
            <a:schemeClr val="accent4"/>
          </a:effectRef>
          <a:fontRef idx="minor"/>
        </p:style>
      </p:sp>
      <p:sp>
        <p:nvSpPr>
          <p:cNvPr id="667" name="CustomShape 13"/>
          <p:cNvSpPr/>
          <p:nvPr/>
        </p:nvSpPr>
        <p:spPr>
          <a:xfrm>
            <a:off x="1209960" y="5691960"/>
            <a:ext cx="3073680" cy="25956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700" spc="-1" strike="noStrike">
                <a:solidFill>
                  <a:srgbClr val="000000"/>
                </a:solidFill>
                <a:uFill>
                  <a:solidFill>
                    <a:srgbClr val="ffffff"/>
                  </a:solidFill>
                </a:uFill>
                <a:latin typeface="Calibri"/>
              </a:rPr>
              <a:t>Internal groups </a:t>
            </a:r>
            <a:r>
              <a:rPr b="0" lang="de-DE" sz="1200" spc="-1" strike="noStrike">
                <a:solidFill>
                  <a:srgbClr val="000000"/>
                </a:solidFill>
                <a:uFill>
                  <a:solidFill>
                    <a:srgbClr val="ffffff"/>
                  </a:solidFill>
                </a:uFill>
                <a:latin typeface="Calibri"/>
              </a:rPr>
              <a:t>or federation members</a:t>
            </a:r>
            <a:endParaRPr b="0" lang="de-DE" sz="1800" spc="-1" strike="noStrike">
              <a:solidFill>
                <a:srgbClr val="000000"/>
              </a:solidFill>
              <a:uFill>
                <a:solidFill>
                  <a:srgbClr val="ffffff"/>
                </a:solidFill>
              </a:uFill>
              <a:latin typeface="Arial"/>
            </a:endParaRPr>
          </a:p>
        </p:txBody>
      </p:sp>
      <p:sp>
        <p:nvSpPr>
          <p:cNvPr id="668" name="CustomShape 14"/>
          <p:cNvSpPr/>
          <p:nvPr/>
        </p:nvSpPr>
        <p:spPr>
          <a:xfrm>
            <a:off x="1355400" y="4637160"/>
            <a:ext cx="3328200" cy="454680"/>
          </a:xfrm>
          <a:prstGeom prst="rect">
            <a:avLst/>
          </a:prstGeom>
          <a:noFill/>
          <a:ln w="12600">
            <a:solidFill>
              <a:schemeClr val="tx1"/>
            </a:solidFill>
            <a:miter/>
          </a:ln>
        </p:spPr>
        <p:style>
          <a:lnRef idx="0"/>
          <a:fillRef idx="0"/>
          <a:effectRef idx="0"/>
          <a:fontRef idx="minor"/>
        </p:style>
      </p:sp>
      <p:sp>
        <p:nvSpPr>
          <p:cNvPr id="669" name="CustomShape 15"/>
          <p:cNvSpPr/>
          <p:nvPr/>
        </p:nvSpPr>
        <p:spPr>
          <a:xfrm>
            <a:off x="1355400" y="4686480"/>
            <a:ext cx="720" cy="276840"/>
          </a:xfrm>
          <a:prstGeom prst="rect">
            <a:avLst/>
          </a:prstGeom>
          <a:noFill/>
          <a:ln w="12600">
            <a:noFill/>
          </a:ln>
        </p:spPr>
        <p:style>
          <a:lnRef idx="0"/>
          <a:fillRef idx="0"/>
          <a:effectRef idx="0"/>
          <a:fontRef idx="minor"/>
        </p:style>
      </p:sp>
      <p:sp>
        <p:nvSpPr>
          <p:cNvPr id="670" name="CustomShape 16"/>
          <p:cNvSpPr/>
          <p:nvPr/>
        </p:nvSpPr>
        <p:spPr>
          <a:xfrm>
            <a:off x="1294920" y="4695480"/>
            <a:ext cx="3328200" cy="455760"/>
          </a:xfrm>
          <a:prstGeom prst="rect">
            <a:avLst/>
          </a:prstGeom>
          <a:noFill/>
          <a:ln w="12600">
            <a:solidFill>
              <a:schemeClr val="tx1"/>
            </a:solidFill>
            <a:miter/>
          </a:ln>
        </p:spPr>
        <p:style>
          <a:lnRef idx="0"/>
          <a:fillRef idx="0"/>
          <a:effectRef idx="0"/>
          <a:fontRef idx="minor"/>
        </p:style>
      </p:sp>
      <p:sp>
        <p:nvSpPr>
          <p:cNvPr id="671" name="CustomShape 17"/>
          <p:cNvSpPr/>
          <p:nvPr/>
        </p:nvSpPr>
        <p:spPr>
          <a:xfrm>
            <a:off x="1294920" y="4744800"/>
            <a:ext cx="720" cy="276480"/>
          </a:xfrm>
          <a:prstGeom prst="rect">
            <a:avLst/>
          </a:prstGeom>
          <a:noFill/>
          <a:ln w="12600">
            <a:noFill/>
          </a:ln>
        </p:spPr>
        <p:style>
          <a:lnRef idx="0"/>
          <a:fillRef idx="0"/>
          <a:effectRef idx="0"/>
          <a:fontRef idx="minor"/>
        </p:style>
      </p:sp>
      <p:sp>
        <p:nvSpPr>
          <p:cNvPr id="672" name="CustomShape 18"/>
          <p:cNvSpPr/>
          <p:nvPr/>
        </p:nvSpPr>
        <p:spPr>
          <a:xfrm>
            <a:off x="1225800" y="4792680"/>
            <a:ext cx="3328200" cy="455760"/>
          </a:xfrm>
          <a:prstGeom prst="rect">
            <a:avLst/>
          </a:prstGeom>
          <a:noFill/>
          <a:ln w="12600">
            <a:solidFill>
              <a:schemeClr val="tx1"/>
            </a:solidFill>
            <a:miter/>
          </a:ln>
        </p:spPr>
        <p:style>
          <a:lnRef idx="0"/>
          <a:fillRef idx="0"/>
          <a:effectRef idx="0"/>
          <a:fontRef idx="minor"/>
        </p:style>
      </p:sp>
      <p:sp>
        <p:nvSpPr>
          <p:cNvPr id="673" name="CustomShape 19"/>
          <p:cNvSpPr/>
          <p:nvPr/>
        </p:nvSpPr>
        <p:spPr>
          <a:xfrm>
            <a:off x="1225800" y="4888080"/>
            <a:ext cx="3309120" cy="518040"/>
          </a:xfrm>
          <a:prstGeom prst="rect">
            <a:avLst/>
          </a:prstGeom>
          <a:noFill/>
          <a:ln w="12600">
            <a:noFill/>
          </a:ln>
        </p:spPr>
        <p:style>
          <a:lnRef idx="0"/>
          <a:fillRef idx="0"/>
          <a:effectRef idx="0"/>
          <a:fontRef idx="minor"/>
        </p:style>
        <p:txBody>
          <a:bodyPr lIns="0" rIns="57960" tIns="0" bIns="0"/>
          <a:p>
            <a:pPr marL="40320" algn="ctr">
              <a:lnSpc>
                <a:spcPct val="100000"/>
              </a:lnSpc>
            </a:pPr>
            <a:r>
              <a:rPr b="0" lang="de-DE" sz="1700" spc="-1" strike="noStrike">
                <a:solidFill>
                  <a:srgbClr val="ffffff"/>
                </a:solidFill>
                <a:uFill>
                  <a:solidFill>
                    <a:srgbClr val="ffffff"/>
                  </a:solidFill>
                </a:uFill>
                <a:latin typeface="Calibri"/>
              </a:rPr>
              <a:t>Operational level agreements (OLAs)</a:t>
            </a:r>
            <a:endParaRPr b="0" lang="de-DE" sz="1800" spc="-1" strike="noStrike">
              <a:solidFill>
                <a:srgbClr val="000000"/>
              </a:solidFill>
              <a:uFill>
                <a:solidFill>
                  <a:srgbClr val="ffffff"/>
                </a:solidFill>
              </a:uFill>
              <a:latin typeface="Arial"/>
            </a:endParaRPr>
          </a:p>
        </p:txBody>
      </p:sp>
      <p:sp>
        <p:nvSpPr>
          <p:cNvPr id="674" name="Line 20"/>
          <p:cNvSpPr/>
          <p:nvPr/>
        </p:nvSpPr>
        <p:spPr>
          <a:xfrm>
            <a:off x="1923120" y="3511440"/>
            <a:ext cx="1334880" cy="988920"/>
          </a:xfrm>
          <a:prstGeom prst="line">
            <a:avLst/>
          </a:prstGeom>
          <a:ln w="12600">
            <a:solidFill>
              <a:schemeClr val="tx1"/>
            </a:solidFill>
            <a:round/>
          </a:ln>
        </p:spPr>
        <p:style>
          <a:lnRef idx="0"/>
          <a:fillRef idx="0"/>
          <a:effectRef idx="0"/>
          <a:fontRef idx="minor"/>
        </p:style>
      </p:sp>
      <p:sp>
        <p:nvSpPr>
          <p:cNvPr id="675" name="Line 21"/>
          <p:cNvSpPr/>
          <p:nvPr/>
        </p:nvSpPr>
        <p:spPr>
          <a:xfrm flipH="1">
            <a:off x="5563080" y="3523680"/>
            <a:ext cx="908640" cy="799200"/>
          </a:xfrm>
          <a:prstGeom prst="line">
            <a:avLst/>
          </a:prstGeom>
          <a:ln w="12600">
            <a:noFill/>
          </a:ln>
        </p:spPr>
        <p:style>
          <a:lnRef idx="0"/>
          <a:fillRef idx="0"/>
          <a:effectRef idx="0"/>
          <a:fontRef idx="minor"/>
        </p:style>
      </p:sp>
      <p:sp>
        <p:nvSpPr>
          <p:cNvPr id="676" name="CustomShape 22"/>
          <p:cNvSpPr/>
          <p:nvPr/>
        </p:nvSpPr>
        <p:spPr>
          <a:xfrm>
            <a:off x="1147320" y="3132000"/>
            <a:ext cx="1843560" cy="69264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A</a:t>
            </a:r>
            <a:endParaRPr b="0" lang="de-DE" sz="1800" spc="-1" strike="noStrike">
              <a:solidFill>
                <a:srgbClr val="000000"/>
              </a:solidFill>
              <a:uFill>
                <a:solidFill>
                  <a:srgbClr val="ffffff"/>
                </a:solidFill>
              </a:uFill>
              <a:latin typeface="Arial"/>
            </a:endParaRPr>
          </a:p>
        </p:txBody>
      </p:sp>
      <p:sp>
        <p:nvSpPr>
          <p:cNvPr id="677" name="CustomShape 23"/>
          <p:cNvSpPr/>
          <p:nvPr/>
        </p:nvSpPr>
        <p:spPr>
          <a:xfrm>
            <a:off x="3674880" y="403956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78" name="CustomShape 24"/>
          <p:cNvSpPr/>
          <p:nvPr/>
        </p:nvSpPr>
        <p:spPr>
          <a:xfrm>
            <a:off x="3674880" y="4029480"/>
            <a:ext cx="720" cy="277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79" name="CustomShape 25"/>
          <p:cNvSpPr/>
          <p:nvPr/>
        </p:nvSpPr>
        <p:spPr>
          <a:xfrm>
            <a:off x="3134520" y="411552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0" name="CustomShape 26"/>
          <p:cNvSpPr/>
          <p:nvPr/>
        </p:nvSpPr>
        <p:spPr>
          <a:xfrm>
            <a:off x="3042000" y="4130280"/>
            <a:ext cx="720" cy="277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1" name="CustomShape 27"/>
          <p:cNvSpPr/>
          <p:nvPr/>
        </p:nvSpPr>
        <p:spPr>
          <a:xfrm>
            <a:off x="2629800" y="420084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2" name="CustomShape 28"/>
          <p:cNvSpPr/>
          <p:nvPr/>
        </p:nvSpPr>
        <p:spPr>
          <a:xfrm>
            <a:off x="2666520" y="4243320"/>
            <a:ext cx="2559960" cy="259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57960" tIns="0" bIns="0"/>
          <a:p>
            <a:pPr marL="40320" algn="ctr">
              <a:lnSpc>
                <a:spcPct val="100000"/>
              </a:lnSpc>
            </a:pPr>
            <a:r>
              <a:rPr b="0" lang="de-DE" sz="1700" spc="-1" strike="noStrike">
                <a:solidFill>
                  <a:srgbClr val="000000"/>
                </a:solidFill>
                <a:uFill>
                  <a:solidFill>
                    <a:srgbClr val="ffffff"/>
                  </a:solidFill>
                </a:uFill>
                <a:latin typeface="Calibri"/>
              </a:rPr>
              <a:t>Service components</a:t>
            </a:r>
            <a:endParaRPr b="0" lang="de-DE" sz="1800" spc="-1" strike="noStrike">
              <a:solidFill>
                <a:srgbClr val="000000"/>
              </a:solidFill>
              <a:uFill>
                <a:solidFill>
                  <a:srgbClr val="ffffff"/>
                </a:solidFill>
              </a:uFill>
              <a:latin typeface="Arial"/>
            </a:endParaRPr>
          </a:p>
        </p:txBody>
      </p:sp>
      <p:sp>
        <p:nvSpPr>
          <p:cNvPr id="683" name="CustomShape 29"/>
          <p:cNvSpPr/>
          <p:nvPr/>
        </p:nvSpPr>
        <p:spPr>
          <a:xfrm>
            <a:off x="1984680" y="2589480"/>
            <a:ext cx="4053600" cy="3657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684" name="CustomShape 30"/>
          <p:cNvSpPr/>
          <p:nvPr/>
        </p:nvSpPr>
        <p:spPr>
          <a:xfrm>
            <a:off x="1929960" y="2665440"/>
            <a:ext cx="4049280" cy="339120"/>
          </a:xfrm>
          <a:prstGeom prst="rect">
            <a:avLst/>
          </a:prstGeom>
          <a:ln>
            <a:round/>
          </a:ln>
        </p:spPr>
        <p:style>
          <a:lnRef idx="2">
            <a:schemeClr val="accent1">
              <a:shade val="50000"/>
            </a:schemeClr>
          </a:lnRef>
          <a:fillRef idx="1">
            <a:schemeClr val="accent1"/>
          </a:fillRef>
          <a:effectRef idx="0">
            <a:schemeClr val="accent1"/>
          </a:effectRef>
          <a:fontRef idx="minor"/>
        </p:style>
        <p:txBody>
          <a:bodyPr lIns="0" rIns="0" tIns="0" bIns="0" anchor="ctr"/>
          <a:p>
            <a:pPr marL="40320" algn="ctr">
              <a:lnSpc>
                <a:spcPct val="100000"/>
              </a:lnSpc>
            </a:pPr>
            <a:r>
              <a:rPr b="0" lang="de-DE" sz="1800" spc="-1" strike="noStrike">
                <a:solidFill>
                  <a:srgbClr val="ffffff"/>
                </a:solidFill>
                <a:uFill>
                  <a:solidFill>
                    <a:srgbClr val="ffffff"/>
                  </a:solidFill>
                </a:uFill>
                <a:latin typeface="Calibri"/>
              </a:rPr>
              <a:t>Service level agreements (SLAs)</a:t>
            </a:r>
            <a:endParaRPr b="0" lang="de-DE" sz="1800" spc="-1" strike="noStrike">
              <a:solidFill>
                <a:srgbClr val="000000"/>
              </a:solidFill>
              <a:uFill>
                <a:solidFill>
                  <a:srgbClr val="ffffff"/>
                </a:solidFill>
              </a:uFill>
              <a:latin typeface="Arial"/>
            </a:endParaRPr>
          </a:p>
        </p:txBody>
      </p:sp>
      <p:sp>
        <p:nvSpPr>
          <p:cNvPr id="685" name="CustomShape 31"/>
          <p:cNvSpPr/>
          <p:nvPr/>
        </p:nvSpPr>
        <p:spPr>
          <a:xfrm>
            <a:off x="874080" y="1960200"/>
            <a:ext cx="7437960" cy="339120"/>
          </a:xfrm>
          <a:prstGeom prst="rect">
            <a:avLst/>
          </a:prstGeom>
          <a:ln>
            <a:round/>
          </a:ln>
        </p:spPr>
        <p:style>
          <a:lnRef idx="2">
            <a:schemeClr val="accent4"/>
          </a:lnRef>
          <a:fillRef idx="1">
            <a:schemeClr val="lt1"/>
          </a:fillRef>
          <a:effectRef idx="0">
            <a:schemeClr val="accent4"/>
          </a:effectRef>
          <a:fontRef idx="minor"/>
        </p:style>
        <p:txBody>
          <a:bodyPr lIns="18000" rIns="58320" tIns="18000" bIns="18000" anchor="ctr"/>
          <a:p>
            <a:pPr marL="22320" algn="ctr">
              <a:lnSpc>
                <a:spcPct val="100000"/>
              </a:lnSpc>
            </a:pPr>
            <a:r>
              <a:rPr b="0" lang="de-DE" sz="1700" spc="-1" strike="noStrike">
                <a:solidFill>
                  <a:srgbClr val="000000"/>
                </a:solidFill>
                <a:uFill>
                  <a:solidFill>
                    <a:srgbClr val="ffffff"/>
                  </a:solidFill>
                </a:uFill>
                <a:latin typeface="Calibri"/>
              </a:rPr>
              <a:t>Customer</a:t>
            </a:r>
            <a:endParaRPr b="0" lang="de-DE" sz="1800" spc="-1" strike="noStrike">
              <a:solidFill>
                <a:srgbClr val="000000"/>
              </a:solidFill>
              <a:uFill>
                <a:solidFill>
                  <a:srgbClr val="ffffff"/>
                </a:solidFill>
              </a:uFill>
              <a:latin typeface="Arial"/>
            </a:endParaRPr>
          </a:p>
        </p:txBody>
      </p:sp>
      <p:sp>
        <p:nvSpPr>
          <p:cNvPr id="686" name="CustomShape 32"/>
          <p:cNvSpPr/>
          <p:nvPr/>
        </p:nvSpPr>
        <p:spPr>
          <a:xfrm>
            <a:off x="4998240" y="5564880"/>
            <a:ext cx="1902960" cy="481680"/>
          </a:xfrm>
          <a:prstGeom prst="rect">
            <a:avLst/>
          </a:prstGeom>
          <a:ln>
            <a:round/>
          </a:ln>
        </p:spPr>
        <p:style>
          <a:lnRef idx="2">
            <a:schemeClr val="accent4"/>
          </a:lnRef>
          <a:fillRef idx="1">
            <a:schemeClr val="lt1"/>
          </a:fillRef>
          <a:effectRef idx="0">
            <a:schemeClr val="accent4"/>
          </a:effectRef>
          <a:fontRef idx="minor"/>
        </p:style>
      </p:sp>
      <p:sp>
        <p:nvSpPr>
          <p:cNvPr id="687" name="CustomShape 33"/>
          <p:cNvSpPr/>
          <p:nvPr/>
        </p:nvSpPr>
        <p:spPr>
          <a:xfrm>
            <a:off x="4998240" y="5691960"/>
            <a:ext cx="1898280" cy="25956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700" spc="-1" strike="noStrike">
                <a:solidFill>
                  <a:srgbClr val="000000"/>
                </a:solidFill>
                <a:uFill>
                  <a:solidFill>
                    <a:srgbClr val="ffffff"/>
                  </a:solidFill>
                </a:uFill>
                <a:latin typeface="Calibri"/>
              </a:rPr>
              <a:t>Suppliers</a:t>
            </a:r>
            <a:endParaRPr b="0" lang="de-DE" sz="1800" spc="-1" strike="noStrike">
              <a:solidFill>
                <a:srgbClr val="000000"/>
              </a:solidFill>
              <a:uFill>
                <a:solidFill>
                  <a:srgbClr val="ffffff"/>
                </a:solidFill>
              </a:uFill>
              <a:latin typeface="Arial"/>
            </a:endParaRPr>
          </a:p>
        </p:txBody>
      </p:sp>
      <p:sp>
        <p:nvSpPr>
          <p:cNvPr id="688" name="CustomShape 34"/>
          <p:cNvSpPr/>
          <p:nvPr/>
        </p:nvSpPr>
        <p:spPr>
          <a:xfrm>
            <a:off x="5120640" y="4772160"/>
            <a:ext cx="3045240" cy="365400"/>
          </a:xfrm>
          <a:prstGeom prst="rect">
            <a:avLst/>
          </a:prstGeom>
          <a:noFill/>
          <a:ln w="12600">
            <a:solidFill>
              <a:schemeClr val="tx1"/>
            </a:solidFill>
            <a:miter/>
          </a:ln>
        </p:spPr>
        <p:style>
          <a:lnRef idx="0"/>
          <a:fillRef idx="0"/>
          <a:effectRef idx="0"/>
          <a:fontRef idx="minor"/>
        </p:style>
      </p:sp>
      <p:sp>
        <p:nvSpPr>
          <p:cNvPr id="689" name="CustomShape 35"/>
          <p:cNvSpPr/>
          <p:nvPr/>
        </p:nvSpPr>
        <p:spPr>
          <a:xfrm>
            <a:off x="5120640" y="4776840"/>
            <a:ext cx="1440" cy="277200"/>
          </a:xfrm>
          <a:prstGeom prst="rect">
            <a:avLst/>
          </a:prstGeom>
          <a:noFill/>
          <a:ln w="12600">
            <a:noFill/>
          </a:ln>
        </p:spPr>
        <p:style>
          <a:lnRef idx="0"/>
          <a:fillRef idx="0"/>
          <a:effectRef idx="0"/>
          <a:fontRef idx="minor"/>
        </p:style>
      </p:sp>
      <p:sp>
        <p:nvSpPr>
          <p:cNvPr id="690" name="CustomShape 36"/>
          <p:cNvSpPr/>
          <p:nvPr/>
        </p:nvSpPr>
        <p:spPr>
          <a:xfrm>
            <a:off x="5060880" y="4819320"/>
            <a:ext cx="3045240" cy="365400"/>
          </a:xfrm>
          <a:prstGeom prst="rect">
            <a:avLst/>
          </a:prstGeom>
          <a:noFill/>
          <a:ln w="12600">
            <a:solidFill>
              <a:schemeClr val="tx1"/>
            </a:solidFill>
            <a:miter/>
          </a:ln>
        </p:spPr>
        <p:style>
          <a:lnRef idx="0"/>
          <a:fillRef idx="0"/>
          <a:effectRef idx="0"/>
          <a:fontRef idx="minor"/>
        </p:style>
      </p:sp>
      <p:sp>
        <p:nvSpPr>
          <p:cNvPr id="691" name="CustomShape 37"/>
          <p:cNvSpPr/>
          <p:nvPr/>
        </p:nvSpPr>
        <p:spPr>
          <a:xfrm>
            <a:off x="5060880" y="4823640"/>
            <a:ext cx="1440" cy="277200"/>
          </a:xfrm>
          <a:prstGeom prst="rect">
            <a:avLst/>
          </a:prstGeom>
          <a:noFill/>
          <a:ln w="12600">
            <a:noFill/>
          </a:ln>
        </p:spPr>
        <p:style>
          <a:lnRef idx="0"/>
          <a:fillRef idx="0"/>
          <a:effectRef idx="0"/>
          <a:fontRef idx="minor"/>
        </p:style>
      </p:sp>
      <p:sp>
        <p:nvSpPr>
          <p:cNvPr id="692" name="CustomShape 38"/>
          <p:cNvSpPr/>
          <p:nvPr/>
        </p:nvSpPr>
        <p:spPr>
          <a:xfrm>
            <a:off x="4991760" y="4877640"/>
            <a:ext cx="3045240" cy="367920"/>
          </a:xfrm>
          <a:prstGeom prst="rect">
            <a:avLst/>
          </a:prstGeom>
          <a:noFill/>
          <a:ln w="12600">
            <a:solidFill>
              <a:schemeClr val="tx1"/>
            </a:solidFill>
            <a:miter/>
          </a:ln>
        </p:spPr>
        <p:style>
          <a:lnRef idx="0"/>
          <a:fillRef idx="0"/>
          <a:effectRef idx="0"/>
          <a:fontRef idx="minor"/>
        </p:style>
      </p:sp>
      <p:sp>
        <p:nvSpPr>
          <p:cNvPr id="693" name="CustomShape 39"/>
          <p:cNvSpPr/>
          <p:nvPr/>
        </p:nvSpPr>
        <p:spPr>
          <a:xfrm>
            <a:off x="4991760" y="4939560"/>
            <a:ext cx="2939400" cy="259560"/>
          </a:xfrm>
          <a:prstGeom prst="rect">
            <a:avLst/>
          </a:prstGeom>
          <a:noFill/>
          <a:ln w="12600">
            <a:noFill/>
          </a:ln>
        </p:spPr>
        <p:style>
          <a:lnRef idx="0"/>
          <a:fillRef idx="0"/>
          <a:effectRef idx="0"/>
          <a:fontRef idx="minor"/>
        </p:style>
        <p:txBody>
          <a:bodyPr lIns="0" rIns="57960" tIns="0" bIns="0"/>
          <a:p>
            <a:pPr marL="40320" algn="ctr">
              <a:lnSpc>
                <a:spcPct val="100000"/>
              </a:lnSpc>
            </a:pPr>
            <a:r>
              <a:rPr b="0" lang="de-DE" sz="1700" spc="-1" strike="noStrike">
                <a:solidFill>
                  <a:srgbClr val="ffffff"/>
                </a:solidFill>
                <a:uFill>
                  <a:solidFill>
                    <a:srgbClr val="ffffff"/>
                  </a:solidFill>
                </a:uFill>
                <a:latin typeface="Calibri"/>
              </a:rPr>
              <a:t>Underpinning agreements (UAs)</a:t>
            </a:r>
            <a:endParaRPr b="0" lang="de-DE" sz="1800" spc="-1" strike="noStrike">
              <a:solidFill>
                <a:srgbClr val="000000"/>
              </a:solidFill>
              <a:uFill>
                <a:solidFill>
                  <a:srgbClr val="ffffff"/>
                </a:solidFill>
              </a:uFill>
              <a:latin typeface="Arial"/>
            </a:endParaRPr>
          </a:p>
        </p:txBody>
      </p:sp>
      <p:sp>
        <p:nvSpPr>
          <p:cNvPr id="694" name="CustomShape 40"/>
          <p:cNvSpPr/>
          <p:nvPr/>
        </p:nvSpPr>
        <p:spPr>
          <a:xfrm>
            <a:off x="3276000" y="3125520"/>
            <a:ext cx="1843560" cy="69408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B</a:t>
            </a:r>
            <a:endParaRPr b="0" lang="de-DE" sz="1800" spc="-1" strike="noStrike">
              <a:solidFill>
                <a:srgbClr val="000000"/>
              </a:solidFill>
              <a:uFill>
                <a:solidFill>
                  <a:srgbClr val="ffffff"/>
                </a:solidFill>
              </a:uFill>
              <a:latin typeface="Arial"/>
            </a:endParaRPr>
          </a:p>
        </p:txBody>
      </p:sp>
      <p:sp>
        <p:nvSpPr>
          <p:cNvPr id="695" name="CustomShape 41"/>
          <p:cNvSpPr/>
          <p:nvPr/>
        </p:nvSpPr>
        <p:spPr>
          <a:xfrm>
            <a:off x="5404680" y="3119760"/>
            <a:ext cx="1844640" cy="69264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C</a:t>
            </a:r>
            <a:endParaRPr b="0" lang="de-DE" sz="1800" spc="-1" strike="noStrike">
              <a:solidFill>
                <a:srgbClr val="000000"/>
              </a:solidFill>
              <a:uFill>
                <a:solidFill>
                  <a:srgbClr val="ffffff"/>
                </a:solidFill>
              </a:uFill>
              <a:latin typeface="Arial"/>
            </a:endParaRPr>
          </a:p>
        </p:txBody>
      </p:sp>
      <p:sp>
        <p:nvSpPr>
          <p:cNvPr id="696" name="CustomShape 42"/>
          <p:cNvSpPr/>
          <p:nvPr/>
        </p:nvSpPr>
        <p:spPr>
          <a:xfrm>
            <a:off x="7075800" y="3983760"/>
            <a:ext cx="1090080" cy="518760"/>
          </a:xfrm>
          <a:prstGeom prst="rect">
            <a:avLst/>
          </a:prstGeom>
          <a:noFill/>
          <a:ln w="12600">
            <a:noFill/>
          </a:ln>
        </p:spPr>
        <p:style>
          <a:lnRef idx="0"/>
          <a:fillRef idx="0"/>
          <a:effectRef idx="0"/>
          <a:fontRef idx="minor"/>
        </p:style>
        <p:txBody>
          <a:bodyPr lIns="0" rIns="40680" tIns="0" bIns="0"/>
          <a:p>
            <a:pPr marL="40320" algn="r">
              <a:lnSpc>
                <a:spcPct val="100000"/>
              </a:lnSpc>
            </a:pPr>
            <a:r>
              <a:rPr b="0" lang="de-DE" sz="1700" spc="-1" strike="noStrike">
                <a:solidFill>
                  <a:srgbClr val="000000"/>
                </a:solidFill>
                <a:uFill>
                  <a:solidFill>
                    <a:srgbClr val="ffffff"/>
                  </a:solidFill>
                </a:uFill>
                <a:latin typeface="Calibri"/>
              </a:rPr>
              <a:t>IT service </a:t>
            </a:r>
            <a:endParaRPr b="0" lang="de-DE" sz="1800" spc="-1" strike="noStrike">
              <a:solidFill>
                <a:srgbClr val="000000"/>
              </a:solidFill>
              <a:uFill>
                <a:solidFill>
                  <a:srgbClr val="ffffff"/>
                </a:solidFill>
              </a:uFill>
              <a:latin typeface="Arial"/>
            </a:endParaRPr>
          </a:p>
          <a:p>
            <a:pPr marL="40320" algn="r">
              <a:lnSpc>
                <a:spcPct val="100000"/>
              </a:lnSpc>
            </a:pPr>
            <a:r>
              <a:rPr b="0" lang="de-DE" sz="1700" spc="-1" strike="noStrike">
                <a:solidFill>
                  <a:srgbClr val="000000"/>
                </a:solidFill>
                <a:uFill>
                  <a:solidFill>
                    <a:srgbClr val="ffffff"/>
                  </a:solidFill>
                </a:uFill>
                <a:latin typeface="Calibri"/>
              </a:rPr>
              <a:t>provider</a:t>
            </a:r>
            <a:endParaRPr b="0" lang="de-DE" sz="1800" spc="-1" strike="noStrike">
              <a:solidFill>
                <a:srgbClr val="000000"/>
              </a:solidFill>
              <a:uFill>
                <a:solidFill>
                  <a:srgbClr val="ffffff"/>
                </a:solidFill>
              </a:uFill>
              <a:latin typeface="Arial"/>
            </a:endParaRPr>
          </a:p>
        </p:txBody>
      </p:sp>
    </p:spTree>
  </p:cSld>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Initial process setup</a:t>
            </a:r>
            <a:endParaRPr b="0" lang="en-US" sz="1800" spc="-1" strike="noStrike">
              <a:solidFill>
                <a:srgbClr val="000000"/>
              </a:solidFill>
              <a:uFill>
                <a:solidFill>
                  <a:srgbClr val="ffffff"/>
                </a:solidFill>
              </a:uFill>
              <a:latin typeface="Calibri"/>
            </a:endParaRPr>
          </a:p>
        </p:txBody>
      </p:sp>
      <p:graphicFrame>
        <p:nvGraphicFramePr>
          <p:cNvPr id="698"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the structure and format of the service catalogue, and create an initial service catalogue based on the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service catalogue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basic / default SLA valid for all services provided to customers, where no specific / individual SLAs are in place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Default / corporate level SLA</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templates for individual SLAs, OLAs and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SLA template, OLA / UA template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Identify the most critical supporting service components, and agree OLAs and UAs with those contributing to delivering services to customers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 OLAs and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Agree individual SLAs with customers for the most important / critical services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699" name="TextShape 3"/>
          <p:cNvSpPr txBox="1"/>
          <p:nvPr/>
        </p:nvSpPr>
        <p:spPr>
          <a:xfrm>
            <a:off x="6553080" y="6430680"/>
            <a:ext cx="2133360" cy="364680"/>
          </a:xfrm>
          <a:prstGeom prst="rect">
            <a:avLst/>
          </a:prstGeom>
          <a:noFill/>
          <a:ln>
            <a:noFill/>
          </a:ln>
        </p:spPr>
        <p:txBody>
          <a:bodyPr anchor="ctr"/>
          <a:p>
            <a:pPr algn="r">
              <a:lnSpc>
                <a:spcPct val="100000"/>
              </a:lnSpc>
            </a:pPr>
            <a:fld id="{0BD974B1-EDD2-4171-BAD4-479C55B2512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Inputs &amp; outputs</a:t>
            </a:r>
            <a:endParaRPr b="0" lang="en-US" sz="1800" spc="-1" strike="noStrike">
              <a:solidFill>
                <a:srgbClr val="000000"/>
              </a:solidFill>
              <a:uFill>
                <a:solidFill>
                  <a:srgbClr val="ffffff"/>
                </a:solidFill>
              </a:uFill>
              <a:latin typeface="Calibri"/>
            </a:endParaRPr>
          </a:p>
        </p:txBody>
      </p:sp>
      <p:sp>
        <p:nvSpPr>
          <p:cNvPr id="701"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02"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Defined service portfolio</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General and specific customer requirements</a:t>
            </a:r>
            <a:endParaRPr b="0" lang="de-DE" sz="1800" spc="-1" strike="noStrike">
              <a:solidFill>
                <a:srgbClr val="000000"/>
              </a:solidFill>
              <a:uFill>
                <a:solidFill>
                  <a:srgbClr val="ffffff"/>
                </a:solidFill>
              </a:uFill>
              <a:latin typeface="Arial"/>
            </a:endParaRPr>
          </a:p>
        </p:txBody>
      </p:sp>
      <p:sp>
        <p:nvSpPr>
          <p:cNvPr id="703"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04"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Up-to-date service catalogue</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Default / corporate level SLA</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Individual SLAs with customers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Supporting OLAs and UAs</a:t>
            </a:r>
            <a:endParaRPr b="0" lang="de-DE" sz="1800" spc="-1" strike="noStrike">
              <a:solidFill>
                <a:srgbClr val="000000"/>
              </a:solidFill>
              <a:uFill>
                <a:solidFill>
                  <a:srgbClr val="ffffff"/>
                </a:solidFill>
              </a:uFill>
              <a:latin typeface="Arial"/>
            </a:endParaRPr>
          </a:p>
        </p:txBody>
      </p:sp>
      <p:sp>
        <p:nvSpPr>
          <p:cNvPr id="705" name="TextShape 6"/>
          <p:cNvSpPr txBox="1"/>
          <p:nvPr/>
        </p:nvSpPr>
        <p:spPr>
          <a:xfrm>
            <a:off x="6553080" y="6430680"/>
            <a:ext cx="2133360" cy="364680"/>
          </a:xfrm>
          <a:prstGeom prst="rect">
            <a:avLst/>
          </a:prstGeom>
          <a:noFill/>
          <a:ln>
            <a:noFill/>
          </a:ln>
        </p:spPr>
        <p:txBody>
          <a:bodyPr anchor="ctr"/>
          <a:p>
            <a:pPr algn="r">
              <a:lnSpc>
                <a:spcPct val="100000"/>
              </a:lnSpc>
            </a:pPr>
            <a:fld id="{64344B69-9C55-4895-983D-494DE1D291C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Ongoing process activities</a:t>
            </a:r>
            <a:endParaRPr b="0" lang="en-US" sz="1800" spc="-1" strike="noStrike">
              <a:solidFill>
                <a:srgbClr val="000000"/>
              </a:solidFill>
              <a:uFill>
                <a:solidFill>
                  <a:srgbClr val="ffffff"/>
                </a:solidFill>
              </a:uFill>
              <a:latin typeface="Calibri"/>
            </a:endParaRPr>
          </a:p>
        </p:txBody>
      </p:sp>
      <p:sp>
        <p:nvSpPr>
          <p:cNvPr id="70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service catalogue</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 service to service catalogue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service in the service catalogue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Remove a service from service catalogue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SLAs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Negotiate and sign a new SLA</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Evaluate and report on SLA fulfilment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Notify customer of an SLA violation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or resign an SLA</a:t>
            </a:r>
            <a:endParaRPr b="0" lang="en-US" sz="2000" spc="-1" strike="noStrike">
              <a:solidFill>
                <a:srgbClr val="000000"/>
              </a:solidFill>
              <a:uFill>
                <a:solidFill>
                  <a:srgbClr val="ffffff"/>
                </a:solidFill>
              </a:uFill>
              <a:latin typeface="Calibri"/>
            </a:endParaRPr>
          </a:p>
        </p:txBody>
      </p:sp>
      <p:sp>
        <p:nvSpPr>
          <p:cNvPr id="708" name="TextShape 3"/>
          <p:cNvSpPr txBox="1"/>
          <p:nvPr/>
        </p:nvSpPr>
        <p:spPr>
          <a:xfrm>
            <a:off x="6553080" y="6430680"/>
            <a:ext cx="2133360" cy="364680"/>
          </a:xfrm>
          <a:prstGeom prst="rect">
            <a:avLst/>
          </a:prstGeom>
          <a:noFill/>
          <a:ln>
            <a:noFill/>
          </a:ln>
        </p:spPr>
        <p:txBody>
          <a:bodyPr anchor="ctr"/>
          <a:p>
            <a:pPr algn="r">
              <a:lnSpc>
                <a:spcPct val="100000"/>
              </a:lnSpc>
            </a:pPr>
            <a:fld id="{6E86342B-6CF1-4B2B-A5FB-4437C8E5A0C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Activities</a:t>
            </a:r>
            <a:endParaRPr b="0" lang="en-US" sz="1800" spc="-1" strike="noStrike">
              <a:solidFill>
                <a:srgbClr val="000000"/>
              </a:solidFill>
              <a:uFill>
                <a:solidFill>
                  <a:srgbClr val="ffffff"/>
                </a:solidFill>
              </a:uFill>
              <a:latin typeface="Calibri"/>
            </a:endParaRPr>
          </a:p>
        </p:txBody>
      </p:sp>
      <p:sp>
        <p:nvSpPr>
          <p:cNvPr id="71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OLAs and UAs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Negotiate and sign an OLA / UA</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Evaluate and report on OLA / UA fulfilment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Notify supporting party / federation member or supplier of an OLA / UA violation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or resign an OLA / UA</a:t>
            </a:r>
            <a:endParaRPr b="0" lang="en-US" sz="2000" spc="-1" strike="noStrike">
              <a:solidFill>
                <a:srgbClr val="000000"/>
              </a:solidFill>
              <a:uFill>
                <a:solidFill>
                  <a:srgbClr val="ffffff"/>
                </a:solidFill>
              </a:uFill>
              <a:latin typeface="Calibri"/>
            </a:endParaRPr>
          </a:p>
        </p:txBody>
      </p:sp>
      <p:sp>
        <p:nvSpPr>
          <p:cNvPr id="711" name="TextShape 3"/>
          <p:cNvSpPr txBox="1"/>
          <p:nvPr/>
        </p:nvSpPr>
        <p:spPr>
          <a:xfrm>
            <a:off x="6553080" y="6430680"/>
            <a:ext cx="2133360" cy="364680"/>
          </a:xfrm>
          <a:prstGeom prst="rect">
            <a:avLst/>
          </a:prstGeom>
          <a:noFill/>
          <a:ln>
            <a:noFill/>
          </a:ln>
        </p:spPr>
        <p:txBody>
          <a:bodyPr anchor="ctr"/>
          <a:p>
            <a:pPr algn="r">
              <a:lnSpc>
                <a:spcPct val="100000"/>
              </a:lnSpc>
            </a:pPr>
            <a:fld id="{F10F5D3A-591D-4EB5-A3D0-640D5E27720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Roles</a:t>
            </a:r>
            <a:endParaRPr b="0" lang="en-US" sz="1800" spc="-1" strike="noStrike">
              <a:solidFill>
                <a:srgbClr val="000000"/>
              </a:solidFill>
              <a:uFill>
                <a:solidFill>
                  <a:srgbClr val="ffffff"/>
                </a:solidFill>
              </a:uFill>
              <a:latin typeface="Calibri"/>
            </a:endParaRPr>
          </a:p>
        </p:txBody>
      </p:sp>
      <p:graphicFrame>
        <p:nvGraphicFramePr>
          <p:cNvPr id="713" name="Table 2"/>
          <p:cNvGraphicFramePr/>
          <p:nvPr/>
        </p:nvGraphicFramePr>
        <p:xfrm>
          <a:off x="457200" y="1697040"/>
          <a:ext cx="8229240" cy="1112040"/>
        </p:xfrm>
        <a:graphic>
          <a:graphicData uri="http://schemas.openxmlformats.org/drawingml/2006/table">
            <a:tbl>
              <a:tblPr/>
              <a:tblGrid>
                <a:gridCol w="1618920"/>
                <a:gridCol w="4733640"/>
                <a:gridCol w="18766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909160">
                <a:tc>
                  <a:txBody>
                    <a:bodyPr/>
                    <a:p>
                      <a:pPr>
                        <a:lnSpc>
                          <a:spcPct val="100000"/>
                        </a:lnSpc>
                      </a:pPr>
                      <a:r>
                        <a:rPr b="0" lang="de-DE" sz="1600" spc="-1" strike="noStrike">
                          <a:solidFill>
                            <a:srgbClr val="000000"/>
                          </a:solidFill>
                          <a:uFill>
                            <a:solidFill>
                              <a:srgbClr val="ffffff"/>
                            </a:solidFill>
                          </a:uFill>
                          <a:latin typeface="Calibri"/>
                        </a:rPr>
                        <a:t>Process manager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service catalogue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Manage updates to the service catalogue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the service catalogue is aligned with the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Negotiate SLAs with customers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Propose and negotiate OLAs with internal groups or federation members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Propose and negotiate UAs with external suppliers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all SLAs, OLAs and UAs are documented in a consistent manner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Approve new or changed SLAs, OLAs and UAs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SLAs, OLAs and UAs are aligned to each other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14" name="TextShape 3"/>
          <p:cNvSpPr txBox="1"/>
          <p:nvPr/>
        </p:nvSpPr>
        <p:spPr>
          <a:xfrm>
            <a:off x="6553080" y="6430680"/>
            <a:ext cx="2133360" cy="364680"/>
          </a:xfrm>
          <a:prstGeom prst="rect">
            <a:avLst/>
          </a:prstGeom>
          <a:noFill/>
          <a:ln>
            <a:noFill/>
          </a:ln>
        </p:spPr>
        <p:txBody>
          <a:bodyPr anchor="ctr"/>
          <a:p>
            <a:pPr algn="r">
              <a:lnSpc>
                <a:spcPct val="100000"/>
              </a:lnSpc>
            </a:pPr>
            <a:fld id="{86D92E87-E1A7-4673-9147-5FAEDC7E0EB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Roles</a:t>
            </a:r>
            <a:endParaRPr b="0" lang="en-US" sz="1800" spc="-1" strike="noStrike">
              <a:solidFill>
                <a:srgbClr val="000000"/>
              </a:solidFill>
              <a:uFill>
                <a:solidFill>
                  <a:srgbClr val="ffffff"/>
                </a:solidFill>
              </a:uFill>
              <a:latin typeface="Calibri"/>
            </a:endParaRPr>
          </a:p>
        </p:txBody>
      </p:sp>
      <p:graphicFrame>
        <p:nvGraphicFramePr>
          <p:cNvPr id="716" name="Table 2"/>
          <p:cNvGraphicFramePr/>
          <p:nvPr/>
        </p:nvGraphicFramePr>
        <p:xfrm>
          <a:off x="457200" y="1697040"/>
          <a:ext cx="8229240" cy="741240"/>
        </p:xfrm>
        <a:graphic>
          <a:graphicData uri="http://schemas.openxmlformats.org/drawingml/2006/table">
            <a:tbl>
              <a:tblPr/>
              <a:tblGrid>
                <a:gridCol w="1807200"/>
                <a:gridCol w="4555080"/>
                <a:gridCol w="186696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506680">
                <a:tc>
                  <a:txBody>
                    <a:bodyPr/>
                    <a:p>
                      <a:pPr>
                        <a:lnSpc>
                          <a:spcPct val="100000"/>
                        </a:lnSpc>
                      </a:pPr>
                      <a:r>
                        <a:rPr b="0" lang="de-DE" sz="1600" spc="-1" strike="noStrike">
                          <a:solidFill>
                            <a:srgbClr val="000000"/>
                          </a:solidFill>
                          <a:uFill>
                            <a:solidFill>
                              <a:srgbClr val="ffffff"/>
                            </a:solidFill>
                          </a:uFill>
                          <a:latin typeface="Calibri"/>
                        </a:rPr>
                        <a:t>SLA / OLA / UA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SLA, OLA or UA under his/her ownership and ensure it is specified and documented according to relevant specifications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Evaluate the fulfillment of the SLA, OLA or UA</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violations of the targets defined in the SLA, OLA or UA are identified and investigated to prevent future recurrence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Perform regular reviews of the SLA, OLA or UA</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Understand new or changed requirements on the SLA, OLA or UA under his/her ownership, and initiate necessary updates or other follow-up actions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SLA, OLA and UA</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17" name="TextShape 3"/>
          <p:cNvSpPr txBox="1"/>
          <p:nvPr/>
        </p:nvSpPr>
        <p:spPr>
          <a:xfrm>
            <a:off x="6553080" y="6430680"/>
            <a:ext cx="2133360" cy="364680"/>
          </a:xfrm>
          <a:prstGeom prst="rect">
            <a:avLst/>
          </a:prstGeom>
          <a:noFill/>
          <a:ln>
            <a:noFill/>
          </a:ln>
        </p:spPr>
        <p:txBody>
          <a:bodyPr anchor="ctr"/>
          <a:p>
            <a:pPr algn="r">
              <a:lnSpc>
                <a:spcPct val="100000"/>
              </a:lnSpc>
            </a:pPr>
            <a:fld id="{F293DA9F-047C-4A4F-A743-51B8B102AB9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Critical success factors &amp; KPIs</a:t>
            </a:r>
            <a:endParaRPr b="0" lang="en-US" sz="1800" spc="-1" strike="noStrike">
              <a:solidFill>
                <a:srgbClr val="000000"/>
              </a:solidFill>
              <a:uFill>
                <a:solidFill>
                  <a:srgbClr val="ffffff"/>
                </a:solidFill>
              </a:uFill>
              <a:latin typeface="Calibri"/>
            </a:endParaRPr>
          </a:p>
        </p:txBody>
      </p:sp>
      <p:graphicFrame>
        <p:nvGraphicFramePr>
          <p:cNvPr id="719"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A complete and consistent service catalogue is made available to customers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services not covered by the service catalogue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Every service provided to one or more customers is subject to one or more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SLAs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Frequency of SLA reviews or updates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For critical supporting service components, OLAs and/or UAs are in place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OLAs and UAs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Frequency of OLA and UA reviews or updates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20" name="TextShape 3"/>
          <p:cNvSpPr txBox="1"/>
          <p:nvPr/>
        </p:nvSpPr>
        <p:spPr>
          <a:xfrm>
            <a:off x="6553080" y="6430680"/>
            <a:ext cx="2133360" cy="364680"/>
          </a:xfrm>
          <a:prstGeom prst="rect">
            <a:avLst/>
          </a:prstGeom>
          <a:noFill/>
          <a:ln>
            <a:noFill/>
          </a:ln>
        </p:spPr>
        <p:txBody>
          <a:bodyPr anchor="ctr"/>
          <a:p>
            <a:pPr algn="r">
              <a:lnSpc>
                <a:spcPct val="100000"/>
              </a:lnSpc>
            </a:pPr>
            <a:fld id="{8CD64C68-418F-4DA9-9621-2F09928C4C4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72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Define a default SLA for the pizza delivery service!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are the main service level parameters?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Which kinds of service “incidents” and service requests may occur, and how are they addressed by the SLA?</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Identify the need for OLAs for supporting service components!</a:t>
            </a:r>
            <a:endParaRPr b="0" lang="en-US" sz="2800" spc="-1" strike="noStrike">
              <a:solidFill>
                <a:srgbClr val="000000"/>
              </a:solidFill>
              <a:uFill>
                <a:solidFill>
                  <a:srgbClr val="ffffff"/>
                </a:solidFill>
              </a:uFill>
              <a:latin typeface="Calibri"/>
            </a:endParaRPr>
          </a:p>
        </p:txBody>
      </p:sp>
      <p:sp>
        <p:nvSpPr>
          <p:cNvPr id="723" name="TextShape 3"/>
          <p:cNvSpPr txBox="1"/>
          <p:nvPr/>
        </p:nvSpPr>
        <p:spPr>
          <a:xfrm>
            <a:off x="6553080" y="6430680"/>
            <a:ext cx="2133360" cy="364680"/>
          </a:xfrm>
          <a:prstGeom prst="rect">
            <a:avLst/>
          </a:prstGeom>
          <a:noFill/>
          <a:ln>
            <a:noFill/>
          </a:ln>
        </p:spPr>
        <p:txBody>
          <a:bodyPr anchor="ctr"/>
          <a:p>
            <a:pPr algn="r">
              <a:lnSpc>
                <a:spcPct val="100000"/>
              </a:lnSpc>
            </a:pPr>
            <a:fld id="{9CB51578-06BA-4FD9-AE83-BBEF60B8F1A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24" name="Picture 2" descr=""/>
          <p:cNvPicPr/>
          <p:nvPr/>
        </p:nvPicPr>
        <p:blipFill>
          <a:blip r:embed="rId1"/>
          <a:stretch/>
        </p:blipFill>
        <p:spPr>
          <a:xfrm>
            <a:off x="3802680" y="2240280"/>
            <a:ext cx="1538640" cy="1480680"/>
          </a:xfrm>
          <a:prstGeom prst="rect">
            <a:avLst/>
          </a:prstGeom>
          <a:ln>
            <a:noFill/>
          </a:ln>
        </p:spPr>
      </p:pic>
    </p:spTree>
  </p:cSld>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72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727" name="TextShape 3"/>
          <p:cNvSpPr txBox="1"/>
          <p:nvPr/>
        </p:nvSpPr>
        <p:spPr>
          <a:xfrm>
            <a:off x="6553080" y="6430680"/>
            <a:ext cx="2133360" cy="364680"/>
          </a:xfrm>
          <a:prstGeom prst="rect">
            <a:avLst/>
          </a:prstGeom>
          <a:noFill/>
          <a:ln>
            <a:noFill/>
          </a:ln>
        </p:spPr>
        <p:txBody>
          <a:bodyPr anchor="ctr"/>
          <a:p>
            <a:pPr algn="r">
              <a:lnSpc>
                <a:spcPct val="100000"/>
              </a:lnSpc>
            </a:pPr>
            <a:fld id="{92AB5C97-2424-4A5C-BCD5-8E39D0FBC79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8"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Reporting Management (SRM)</a:t>
            </a:r>
            <a:endParaRPr b="0" lang="en-US" sz="1800" spc="-1" strike="noStrike">
              <a:solidFill>
                <a:srgbClr val="000000"/>
              </a:solidFill>
              <a:uFill>
                <a:solidFill>
                  <a:srgbClr val="ffffff"/>
                </a:solidFill>
              </a:uFill>
              <a:latin typeface="Calibri"/>
            </a:endParaRPr>
          </a:p>
        </p:txBody>
      </p:sp>
      <p:sp>
        <p:nvSpPr>
          <p:cNvPr id="729" name="TextShape 2"/>
          <p:cNvSpPr txBox="1"/>
          <p:nvPr/>
        </p:nvSpPr>
        <p:spPr>
          <a:xfrm>
            <a:off x="6553080" y="6430680"/>
            <a:ext cx="2133360" cy="364680"/>
          </a:xfrm>
          <a:prstGeom prst="rect">
            <a:avLst/>
          </a:prstGeom>
          <a:noFill/>
          <a:ln>
            <a:noFill/>
          </a:ln>
        </p:spPr>
        <p:txBody>
          <a:bodyPr anchor="ctr"/>
          <a:p>
            <a:pPr algn="r">
              <a:lnSpc>
                <a:spcPct val="100000"/>
              </a:lnSpc>
            </a:pPr>
            <a:fld id="{B556E5A0-380D-4CB0-8687-97B640072B51}"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30"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31"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32"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733"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specify all service reports and ensure they are produced according to specifications in a timely manner to support decision-making</a:t>
            </a:r>
            <a:endParaRPr b="0" lang="de-DE" sz="1800" spc="-1" strike="noStrike">
              <a:solidFill>
                <a:srgbClr val="000000"/>
              </a:solidFill>
              <a:uFill>
                <a:solidFill>
                  <a:srgbClr val="ffffff"/>
                </a:solidFill>
              </a:uFill>
              <a:latin typeface="Arial"/>
            </a:endParaRPr>
          </a:p>
        </p:txBody>
      </p:sp>
    </p:spTree>
  </p:cSld>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Important terms &amp; concepts</a:t>
            </a:r>
            <a:endParaRPr b="0" lang="en-US" sz="1800" spc="-1" strike="noStrike">
              <a:solidFill>
                <a:srgbClr val="000000"/>
              </a:solidFill>
              <a:uFill>
                <a:solidFill>
                  <a:srgbClr val="ffffff"/>
                </a:solidFill>
              </a:uFill>
              <a:latin typeface="Calibri"/>
            </a:endParaRPr>
          </a:p>
        </p:txBody>
      </p:sp>
      <p:sp>
        <p:nvSpPr>
          <p:cNvPr id="735"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36" name="TextShape 3"/>
          <p:cNvSpPr txBox="1"/>
          <p:nvPr/>
        </p:nvSpPr>
        <p:spPr>
          <a:xfrm>
            <a:off x="6553080" y="6430680"/>
            <a:ext cx="2133360" cy="364680"/>
          </a:xfrm>
          <a:prstGeom prst="rect">
            <a:avLst/>
          </a:prstGeom>
          <a:noFill/>
          <a:ln>
            <a:noFill/>
          </a:ln>
        </p:spPr>
        <p:txBody>
          <a:bodyPr anchor="ctr"/>
          <a:p>
            <a:pPr algn="r">
              <a:lnSpc>
                <a:spcPct val="100000"/>
              </a:lnSpc>
            </a:pPr>
            <a:fld id="{0906FC82-4321-4614-ACD0-0BC0E2E0746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37" name="Table 4"/>
          <p:cNvGraphicFramePr/>
          <p:nvPr/>
        </p:nvGraphicFramePr>
        <p:xfrm>
          <a:off x="457200" y="1696680"/>
          <a:ext cx="8229240" cy="1494360"/>
        </p:xfrm>
        <a:graphic>
          <a:graphicData uri="http://schemas.openxmlformats.org/drawingml/2006/table">
            <a:tbl>
              <a:tblPr/>
              <a:tblGrid>
                <a:gridCol w="8229600"/>
              </a:tblGrid>
              <a:tr h="2376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2567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report: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Report that details the performance of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versus the </a:t>
                      </a:r>
                      <a:r>
                        <a:rPr b="0" i="1" lang="de-DE" sz="1800" spc="-1" strike="noStrike">
                          <a:solidFill>
                            <a:srgbClr val="000000"/>
                          </a:solidFill>
                          <a:uFill>
                            <a:solidFill>
                              <a:srgbClr val="ffffff"/>
                            </a:solidFill>
                          </a:uFill>
                          <a:latin typeface="Calibri"/>
                        </a:rPr>
                        <a:t>service targets </a:t>
                      </a:r>
                      <a:r>
                        <a:rPr b="0" lang="de-DE" sz="1800" spc="-1" strike="noStrike">
                          <a:solidFill>
                            <a:srgbClr val="000000"/>
                          </a:solidFill>
                          <a:uFill>
                            <a:solidFill>
                              <a:srgbClr val="ffffff"/>
                            </a:solidFill>
                          </a:uFill>
                          <a:latin typeface="Calibri"/>
                        </a:rPr>
                        <a:t>detailed in </a:t>
                      </a:r>
                      <a:r>
                        <a:rPr b="0" i="1" lang="de-DE" sz="1800" spc="-1" strike="noStrike">
                          <a:solidFill>
                            <a:srgbClr val="000000"/>
                          </a:solidFill>
                          <a:uFill>
                            <a:solidFill>
                              <a:srgbClr val="ffffff"/>
                            </a:solidFill>
                          </a:uFill>
                          <a:latin typeface="Calibri"/>
                        </a:rPr>
                        <a:t>service level agreements (SLAs) </a:t>
                      </a:r>
                      <a:r>
                        <a:rPr b="0" lang="de-DE" sz="1800" spc="-1" strike="noStrike">
                          <a:solidFill>
                            <a:srgbClr val="000000"/>
                          </a:solidFill>
                          <a:uFill>
                            <a:solidFill>
                              <a:srgbClr val="ffffff"/>
                            </a:solidFill>
                          </a:uFill>
                          <a:latin typeface="Calibri"/>
                        </a:rPr>
                        <a:t>– often based on </a:t>
                      </a:r>
                      <a:r>
                        <a:rPr b="0" i="1" lang="de-DE" sz="1800" spc="-1" strike="noStrike">
                          <a:solidFill>
                            <a:srgbClr val="000000"/>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Requirements according to FitSM-1</a:t>
            </a:r>
            <a:endParaRPr b="0" lang="en-US" sz="1800" spc="-1" strike="noStrike">
              <a:solidFill>
                <a:srgbClr val="000000"/>
              </a:solidFill>
              <a:uFill>
                <a:solidFill>
                  <a:srgbClr val="ffffff"/>
                </a:solidFill>
              </a:uFill>
              <a:latin typeface="Calibri"/>
            </a:endParaRPr>
          </a:p>
        </p:txBody>
      </p:sp>
      <p:sp>
        <p:nvSpPr>
          <p:cNvPr id="739" name="TextShape 2"/>
          <p:cNvSpPr txBox="1"/>
          <p:nvPr/>
        </p:nvSpPr>
        <p:spPr>
          <a:xfrm>
            <a:off x="6553080" y="6430680"/>
            <a:ext cx="2133360" cy="364680"/>
          </a:xfrm>
          <a:prstGeom prst="rect">
            <a:avLst/>
          </a:prstGeom>
          <a:noFill/>
          <a:ln>
            <a:noFill/>
          </a:ln>
        </p:spPr>
        <p:txBody>
          <a:bodyPr anchor="ctr"/>
          <a:p>
            <a:pPr algn="r">
              <a:lnSpc>
                <a:spcPct val="100000"/>
              </a:lnSpc>
            </a:pPr>
            <a:fld id="{B48AEF59-F2E5-434E-8DC5-F2FF5A97101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40" name="Table 3"/>
          <p:cNvGraphicFramePr/>
          <p:nvPr/>
        </p:nvGraphicFramePr>
        <p:xfrm>
          <a:off x="457200" y="1697040"/>
          <a:ext cx="8229240" cy="129348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PR3 Service Reporting Management (SRM)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PR3.1 Service reports shall be specified and agreed with their recipients.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PR3.2 The specification of each service report shall include its identity, purpose, audience, frequency, content, format and method of delivery.</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PR3.3 Service reports shall be produced. Service reporting shall include performance against agreed targets, information about significant events and detected nonconformities.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Initial process setup</a:t>
            </a:r>
            <a:endParaRPr b="0" lang="en-US" sz="1800" spc="-1" strike="noStrike">
              <a:solidFill>
                <a:srgbClr val="000000"/>
              </a:solidFill>
              <a:uFill>
                <a:solidFill>
                  <a:srgbClr val="ffffff"/>
                </a:solidFill>
              </a:uFill>
              <a:latin typeface="Calibri"/>
            </a:endParaRPr>
          </a:p>
        </p:txBody>
      </p:sp>
      <p:graphicFrame>
        <p:nvGraphicFramePr>
          <p:cNvPr id="742"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Create a list of all service reports that are currently produced or will be produced on a regular basis in the future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list of (current / future) service reports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Specify every identified service report by giving the report a unique name (ID), describing the purpose of the report, identifying its audience / addressee, defining its frequency, outlining the intended contents of the report, and defining its format and method of delivery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Service report specifications (1 for every report that is or will be produced regularly)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Define general or specific templates for service reports to standardise / harmonise the report structure and support effective and repeatable reporting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Service report template(s)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43" name="TextShape 3"/>
          <p:cNvSpPr txBox="1"/>
          <p:nvPr/>
        </p:nvSpPr>
        <p:spPr>
          <a:xfrm>
            <a:off x="6553080" y="6430680"/>
            <a:ext cx="2133360" cy="364680"/>
          </a:xfrm>
          <a:prstGeom prst="rect">
            <a:avLst/>
          </a:prstGeom>
          <a:noFill/>
          <a:ln>
            <a:noFill/>
          </a:ln>
        </p:spPr>
        <p:txBody>
          <a:bodyPr anchor="ctr"/>
          <a:p>
            <a:pPr algn="r">
              <a:lnSpc>
                <a:spcPct val="100000"/>
              </a:lnSpc>
            </a:pPr>
            <a:fld id="{52D6C854-EA83-4AE8-B412-842220F24B5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Inputs &amp; outputs</a:t>
            </a:r>
            <a:endParaRPr b="0" lang="en-US" sz="1800" spc="-1" strike="noStrike">
              <a:solidFill>
                <a:srgbClr val="000000"/>
              </a:solidFill>
              <a:uFill>
                <a:solidFill>
                  <a:srgbClr val="ffffff"/>
                </a:solidFill>
              </a:uFill>
              <a:latin typeface="Calibri"/>
            </a:endParaRPr>
          </a:p>
        </p:txBody>
      </p:sp>
      <p:sp>
        <p:nvSpPr>
          <p:cNvPr id="745"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46"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Reporting requirements (e.g. from SLAs)</a:t>
            </a:r>
            <a:endParaRPr b="0" lang="de-DE" sz="1800" spc="-1" strike="noStrike">
              <a:solidFill>
                <a:srgbClr val="000000"/>
              </a:solidFill>
              <a:uFill>
                <a:solidFill>
                  <a:srgbClr val="ffffff"/>
                </a:solidFill>
              </a:uFill>
              <a:latin typeface="Arial"/>
            </a:endParaRPr>
          </a:p>
        </p:txBody>
      </p:sp>
      <p:sp>
        <p:nvSpPr>
          <p:cNvPr id="747"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48"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List of all (agreed) service reports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Specifications of all service reports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Actual reports (produced on a regular basis)</a:t>
            </a:r>
            <a:endParaRPr b="0" lang="de-DE" sz="1800" spc="-1" strike="noStrike">
              <a:solidFill>
                <a:srgbClr val="000000"/>
              </a:solidFill>
              <a:uFill>
                <a:solidFill>
                  <a:srgbClr val="ffffff"/>
                </a:solidFill>
              </a:uFill>
              <a:latin typeface="Arial"/>
            </a:endParaRPr>
          </a:p>
        </p:txBody>
      </p:sp>
      <p:sp>
        <p:nvSpPr>
          <p:cNvPr id="749" name="TextShape 6"/>
          <p:cNvSpPr txBox="1"/>
          <p:nvPr/>
        </p:nvSpPr>
        <p:spPr>
          <a:xfrm>
            <a:off x="6553080" y="6430680"/>
            <a:ext cx="2133360" cy="364680"/>
          </a:xfrm>
          <a:prstGeom prst="rect">
            <a:avLst/>
          </a:prstGeom>
          <a:noFill/>
          <a:ln>
            <a:noFill/>
          </a:ln>
        </p:spPr>
        <p:txBody>
          <a:bodyPr anchor="ctr"/>
          <a:p>
            <a:pPr algn="r">
              <a:lnSpc>
                <a:spcPct val="100000"/>
              </a:lnSpc>
            </a:pPr>
            <a:fld id="{645E978E-EF9F-4045-8BEE-060C33FA91B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Ongoing process activities</a:t>
            </a:r>
            <a:endParaRPr b="0" lang="en-US" sz="1800" spc="-1" strike="noStrike">
              <a:solidFill>
                <a:srgbClr val="000000"/>
              </a:solidFill>
              <a:uFill>
                <a:solidFill>
                  <a:srgbClr val="ffffff"/>
                </a:solidFill>
              </a:uFill>
              <a:latin typeface="Calibri"/>
            </a:endParaRPr>
          </a:p>
        </p:txBody>
      </p:sp>
      <p:sp>
        <p:nvSpPr>
          <p:cNvPr id="751"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service report specifications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Define/specify a new service report </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 report specification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Terminate a service report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Monitor the production and distribution of service reports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Verify the production and distribution of service reports according to specifications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Initiate follow-up actions in case of inaccurate reporting</a:t>
            </a:r>
            <a:endParaRPr b="0" lang="en-US" sz="2000" spc="-1" strike="noStrike">
              <a:solidFill>
                <a:srgbClr val="000000"/>
              </a:solidFill>
              <a:uFill>
                <a:solidFill>
                  <a:srgbClr val="ffffff"/>
                </a:solidFill>
              </a:uFill>
              <a:latin typeface="Calibri"/>
            </a:endParaRPr>
          </a:p>
        </p:txBody>
      </p:sp>
      <p:sp>
        <p:nvSpPr>
          <p:cNvPr id="752" name="TextShape 3"/>
          <p:cNvSpPr txBox="1"/>
          <p:nvPr/>
        </p:nvSpPr>
        <p:spPr>
          <a:xfrm>
            <a:off x="6553080" y="6430680"/>
            <a:ext cx="2133360" cy="364680"/>
          </a:xfrm>
          <a:prstGeom prst="rect">
            <a:avLst/>
          </a:prstGeom>
          <a:noFill/>
          <a:ln>
            <a:noFill/>
          </a:ln>
        </p:spPr>
        <p:txBody>
          <a:bodyPr anchor="ctr"/>
          <a:p>
            <a:pPr algn="r">
              <a:lnSpc>
                <a:spcPct val="100000"/>
              </a:lnSpc>
            </a:pPr>
            <a:fld id="{001549E2-793A-41F6-9ECC-A23839E02BF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Roles</a:t>
            </a:r>
            <a:endParaRPr b="0" lang="en-US" sz="1800" spc="-1" strike="noStrike">
              <a:solidFill>
                <a:srgbClr val="000000"/>
              </a:solidFill>
              <a:uFill>
                <a:solidFill>
                  <a:srgbClr val="ffffff"/>
                </a:solidFill>
              </a:uFill>
              <a:latin typeface="Calibri"/>
            </a:endParaRPr>
          </a:p>
        </p:txBody>
      </p:sp>
      <p:graphicFrame>
        <p:nvGraphicFramePr>
          <p:cNvPr id="754" name="Table 2"/>
          <p:cNvGraphicFramePr/>
          <p:nvPr/>
        </p:nvGraphicFramePr>
        <p:xfrm>
          <a:off x="457200" y="1697040"/>
          <a:ext cx="8229240" cy="1482840"/>
        </p:xfrm>
        <a:graphic>
          <a:graphicData uri="http://schemas.openxmlformats.org/drawingml/2006/table">
            <a:tbl>
              <a:tblPr/>
              <a:tblGrid>
                <a:gridCol w="1638000"/>
                <a:gridCol w="4733640"/>
                <a:gridCol w="18576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Process manager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list of service reports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service report specifications in regular intervals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production of accurate reports according to specifications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902960">
                <a:tc>
                  <a:txBody>
                    <a:bodyPr/>
                    <a:p>
                      <a:pPr>
                        <a:lnSpc>
                          <a:spcPct val="100000"/>
                        </a:lnSpc>
                      </a:pPr>
                      <a:r>
                        <a:rPr b="0" lang="de-DE" sz="1600" spc="-1" strike="noStrike">
                          <a:solidFill>
                            <a:srgbClr val="000000"/>
                          </a:solidFill>
                          <a:uFill>
                            <a:solidFill>
                              <a:srgbClr val="ffffff"/>
                            </a:solidFill>
                          </a:uFill>
                          <a:latin typeface="Calibri"/>
                        </a:rPr>
                        <a:t>Service report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service report specification for the report under his/her ownership</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Produce and deliver the service report according to the specification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input / contributions required to produce the report is provided in time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Understand new or changed requirements on the report under his/her ownership, and update the report specification accordingly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service report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55" name="TextShape 3"/>
          <p:cNvSpPr txBox="1"/>
          <p:nvPr/>
        </p:nvSpPr>
        <p:spPr>
          <a:xfrm>
            <a:off x="6553080" y="6430680"/>
            <a:ext cx="2133360" cy="364680"/>
          </a:xfrm>
          <a:prstGeom prst="rect">
            <a:avLst/>
          </a:prstGeom>
          <a:noFill/>
          <a:ln>
            <a:noFill/>
          </a:ln>
        </p:spPr>
        <p:txBody>
          <a:bodyPr anchor="ctr"/>
          <a:p>
            <a:pPr algn="r">
              <a:lnSpc>
                <a:spcPct val="100000"/>
              </a:lnSpc>
            </a:pPr>
            <a:fld id="{EDB5BDB7-A0F6-43B2-BDFE-F550A391E2D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Critical success factors &amp; KPIs</a:t>
            </a:r>
            <a:endParaRPr b="0" lang="en-US" sz="1800" spc="-1" strike="noStrike">
              <a:solidFill>
                <a:srgbClr val="000000"/>
              </a:solidFill>
              <a:uFill>
                <a:solidFill>
                  <a:srgbClr val="ffffff"/>
                </a:solidFill>
              </a:uFill>
              <a:latin typeface="Calibri"/>
            </a:endParaRPr>
          </a:p>
        </p:txBody>
      </p:sp>
      <p:graphicFrame>
        <p:nvGraphicFramePr>
          <p:cNvPr id="757"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A comprehensive and up-to-date list of all agreed service reports is available.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Percentage of reports that are covered by the list of service reports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Every service report is clearly specified.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 percentage of service reports, for which a clear report specification has been documented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Service reports are produced in a timely manner and delivered to their audiences to support them in making decisions.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Accuracy and timeliness of delivered reports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58" name="TextShape 3"/>
          <p:cNvSpPr txBox="1"/>
          <p:nvPr/>
        </p:nvSpPr>
        <p:spPr>
          <a:xfrm>
            <a:off x="6553080" y="6430680"/>
            <a:ext cx="2133360" cy="364680"/>
          </a:xfrm>
          <a:prstGeom prst="rect">
            <a:avLst/>
          </a:prstGeom>
          <a:noFill/>
          <a:ln>
            <a:noFill/>
          </a:ln>
        </p:spPr>
        <p:txBody>
          <a:bodyPr anchor="ctr"/>
          <a:p>
            <a:pPr algn="r">
              <a:lnSpc>
                <a:spcPct val="100000"/>
              </a:lnSpc>
            </a:pPr>
            <a:fld id="{C3B9828E-B456-4294-AFB8-901DF8789E7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76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Complete the report specifications in the following table!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761" name="TextShape 3"/>
          <p:cNvSpPr txBox="1"/>
          <p:nvPr/>
        </p:nvSpPr>
        <p:spPr>
          <a:xfrm>
            <a:off x="6553080" y="6430680"/>
            <a:ext cx="2133360" cy="364680"/>
          </a:xfrm>
          <a:prstGeom prst="rect">
            <a:avLst/>
          </a:prstGeom>
          <a:noFill/>
          <a:ln>
            <a:noFill/>
          </a:ln>
        </p:spPr>
        <p:txBody>
          <a:bodyPr anchor="ctr"/>
          <a:p>
            <a:pPr algn="r">
              <a:lnSpc>
                <a:spcPct val="100000"/>
              </a:lnSpc>
            </a:pPr>
            <a:fld id="{594F83F8-E5DE-4EA8-9E4E-0FD46B86134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62" name="Picture 3" descr=""/>
          <p:cNvPicPr/>
          <p:nvPr/>
        </p:nvPicPr>
        <p:blipFill>
          <a:blip r:embed="rId1"/>
          <a:stretch/>
        </p:blipFill>
        <p:spPr>
          <a:xfrm>
            <a:off x="3953880" y="2466000"/>
            <a:ext cx="1362240" cy="1190160"/>
          </a:xfrm>
          <a:prstGeom prst="rect">
            <a:avLst/>
          </a:prstGeom>
          <a:ln>
            <a:noFill/>
          </a:ln>
        </p:spPr>
      </p:pic>
      <p:graphicFrame>
        <p:nvGraphicFramePr>
          <p:cNvPr id="763" name="Table 4"/>
          <p:cNvGraphicFramePr/>
          <p:nvPr/>
        </p:nvGraphicFramePr>
        <p:xfrm>
          <a:off x="905760" y="3828960"/>
          <a:ext cx="7365960" cy="2059920"/>
        </p:xfrm>
        <a:graphic>
          <a:graphicData uri="http://schemas.openxmlformats.org/drawingml/2006/table">
            <a:tbl>
              <a:tblPr/>
              <a:tblGrid>
                <a:gridCol w="1473120"/>
                <a:gridCol w="1473120"/>
                <a:gridCol w="1473120"/>
                <a:gridCol w="1473120"/>
                <a:gridCol w="1473480"/>
              </a:tblGrid>
              <a:tr h="334440">
                <a:tc>
                  <a:txBody>
                    <a:bodyPr/>
                    <a:p>
                      <a:pPr>
                        <a:lnSpc>
                          <a:spcPct val="100000"/>
                        </a:lnSpc>
                      </a:pPr>
                      <a:r>
                        <a:rPr b="1" lang="de-DE" sz="1800" spc="-1" strike="noStrike">
                          <a:solidFill>
                            <a:srgbClr val="ffffff"/>
                          </a:solidFill>
                          <a:uFill>
                            <a:solidFill>
                              <a:srgbClr val="ffffff"/>
                            </a:solidFill>
                          </a:uFill>
                          <a:latin typeface="Calibri"/>
                        </a:rPr>
                        <a:t>Report name</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Purpose</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Addressee</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Frequency</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Contents</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r>
              <a:tr h="695520">
                <a:tc>
                  <a:txBody>
                    <a:bodyPr/>
                    <a:p>
                      <a:pPr>
                        <a:lnSpc>
                          <a:spcPct val="100000"/>
                        </a:lnSpc>
                      </a:pPr>
                      <a:r>
                        <a:rPr b="0" lang="de-DE" sz="1600" spc="-1" strike="noStrike">
                          <a:solidFill>
                            <a:srgbClr val="000000"/>
                          </a:solidFill>
                          <a:uFill>
                            <a:solidFill>
                              <a:srgbClr val="ffffff"/>
                            </a:solidFill>
                          </a:uFill>
                          <a:latin typeface="Calibri"/>
                        </a:rPr>
                        <a:t>Pizza delivery service level report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r>
              <a:tr h="695520">
                <a:tc>
                  <a:txBody>
                    <a:bodyPr/>
                    <a:p>
                      <a:pPr>
                        <a:lnSpc>
                          <a:spcPct val="100000"/>
                        </a:lnSpc>
                      </a:pPr>
                      <a:r>
                        <a:rPr b="0" lang="de-DE" sz="1600" spc="-1" strike="noStrike">
                          <a:solidFill>
                            <a:srgbClr val="000000"/>
                          </a:solidFill>
                          <a:uFill>
                            <a:solidFill>
                              <a:srgbClr val="ffffff"/>
                            </a:solidFill>
                          </a:uFill>
                          <a:latin typeface="Calibri"/>
                        </a:rPr>
                        <a:t>Customer complaints report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r>
              <a:tr h="334440">
                <a:tc>
                  <a:txBody>
                    <a:bodyPr/>
                    <a:p>
                      <a:pPr>
                        <a:lnSpc>
                          <a:spcPct val="100000"/>
                        </a:lnSpc>
                      </a:pPr>
                      <a:r>
                        <a:rPr b="0" lang="de-DE" sz="160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r>
            </a:tbl>
          </a:graphicData>
        </a:graphic>
      </p:graphicFrame>
    </p:spTree>
  </p:cSld>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765"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766" name="TextShape 3"/>
          <p:cNvSpPr txBox="1"/>
          <p:nvPr/>
        </p:nvSpPr>
        <p:spPr>
          <a:xfrm>
            <a:off x="6553080" y="6430680"/>
            <a:ext cx="2133360" cy="364680"/>
          </a:xfrm>
          <a:prstGeom prst="rect">
            <a:avLst/>
          </a:prstGeom>
          <a:noFill/>
          <a:ln>
            <a:noFill/>
          </a:ln>
        </p:spPr>
        <p:txBody>
          <a:bodyPr anchor="ctr"/>
          <a:p>
            <a:pPr algn="r">
              <a:lnSpc>
                <a:spcPct val="100000"/>
              </a:lnSpc>
            </a:pPr>
            <a:fld id="{8941BD8B-7BA8-4B98-BC80-DF93C21CFC3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7"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Availability &amp; Continuity Management (SACM)</a:t>
            </a:r>
            <a:endParaRPr b="0" lang="en-US" sz="1800" spc="-1" strike="noStrike">
              <a:solidFill>
                <a:srgbClr val="000000"/>
              </a:solidFill>
              <a:uFill>
                <a:solidFill>
                  <a:srgbClr val="ffffff"/>
                </a:solidFill>
              </a:uFill>
              <a:latin typeface="Calibri"/>
            </a:endParaRPr>
          </a:p>
        </p:txBody>
      </p:sp>
      <p:sp>
        <p:nvSpPr>
          <p:cNvPr id="768" name="TextShape 2"/>
          <p:cNvSpPr txBox="1"/>
          <p:nvPr/>
        </p:nvSpPr>
        <p:spPr>
          <a:xfrm>
            <a:off x="6553080" y="6430680"/>
            <a:ext cx="2133360" cy="364680"/>
          </a:xfrm>
          <a:prstGeom prst="rect">
            <a:avLst/>
          </a:prstGeom>
          <a:noFill/>
          <a:ln>
            <a:noFill/>
          </a:ln>
        </p:spPr>
        <p:txBody>
          <a:bodyPr anchor="ctr"/>
          <a:p>
            <a:pPr algn="r">
              <a:lnSpc>
                <a:spcPct val="100000"/>
              </a:lnSpc>
            </a:pPr>
            <a:fld id="{008E0F95-86BE-4FF8-BD58-DBCC7B0B7B64}"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6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70"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71"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772"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sufficient service availability to meet agreed requirements and adequate service continuity in case of exceptional situations</a:t>
            </a:r>
            <a:endParaRPr b="0" lang="de-DE" sz="1800" spc="-1" strike="noStrike">
              <a:solidFill>
                <a:srgbClr val="000000"/>
              </a:solidFill>
              <a:uFill>
                <a:solidFill>
                  <a:srgbClr val="ffffff"/>
                </a:solidFill>
              </a:uFill>
              <a:latin typeface="Arial"/>
            </a:endParaRPr>
          </a:p>
        </p:txBody>
      </p:sp>
    </p:spTree>
  </p:cSld>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Important terms &amp; concepts</a:t>
            </a:r>
            <a:endParaRPr b="0" lang="en-US" sz="1800" spc="-1" strike="noStrike">
              <a:solidFill>
                <a:srgbClr val="000000"/>
              </a:solidFill>
              <a:uFill>
                <a:solidFill>
                  <a:srgbClr val="ffffff"/>
                </a:solidFill>
              </a:uFill>
              <a:latin typeface="Calibri"/>
            </a:endParaRPr>
          </a:p>
        </p:txBody>
      </p:sp>
      <p:sp>
        <p:nvSpPr>
          <p:cNvPr id="77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75" name="TextShape 3"/>
          <p:cNvSpPr txBox="1"/>
          <p:nvPr/>
        </p:nvSpPr>
        <p:spPr>
          <a:xfrm>
            <a:off x="6553080" y="6430680"/>
            <a:ext cx="2133360" cy="364680"/>
          </a:xfrm>
          <a:prstGeom prst="rect">
            <a:avLst/>
          </a:prstGeom>
          <a:noFill/>
          <a:ln>
            <a:noFill/>
          </a:ln>
        </p:spPr>
        <p:txBody>
          <a:bodyPr anchor="ctr"/>
          <a:p>
            <a:pPr algn="r">
              <a:lnSpc>
                <a:spcPct val="100000"/>
              </a:lnSpc>
            </a:pPr>
            <a:fld id="{9E0CD8AC-BE3A-427B-A81A-405D40C5C96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76"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Availability: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ability of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a:t>
                      </a:r>
                      <a:r>
                        <a:rPr b="0" i="1" lang="de-DE" sz="1800" spc="-1" strike="noStrike">
                          <a:solidFill>
                            <a:srgbClr val="000000"/>
                          </a:solidFill>
                          <a:uFill>
                            <a:solidFill>
                              <a:srgbClr val="ffffff"/>
                            </a:solidFill>
                          </a:uFill>
                          <a:latin typeface="Calibri"/>
                        </a:rPr>
                        <a:t>service component</a:t>
                      </a:r>
                      <a:r>
                        <a:rPr b="0" lang="de-DE" sz="1800" spc="-1" strike="noStrike">
                          <a:solidFill>
                            <a:srgbClr val="000000"/>
                          </a:solidFill>
                          <a:uFill>
                            <a:solidFill>
                              <a:srgbClr val="ffffff"/>
                            </a:solidFill>
                          </a:uFill>
                          <a:latin typeface="Calibri"/>
                        </a:rPr>
                        <a:t> to fulfil its intended function at a specific time or over a specific period of time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777" name="CustomShape 5"/>
          <p:cNvSpPr/>
          <p:nvPr/>
        </p:nvSpPr>
        <p:spPr>
          <a:xfrm>
            <a:off x="3576600" y="3048480"/>
            <a:ext cx="256608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Agreed service hours - downtime</a:t>
            </a:r>
            <a:endParaRPr b="0" lang="de-DE" sz="1800" spc="-1" strike="noStrike">
              <a:solidFill>
                <a:srgbClr val="000000"/>
              </a:solidFill>
              <a:uFill>
                <a:solidFill>
                  <a:srgbClr val="ffffff"/>
                </a:solidFill>
              </a:uFill>
              <a:latin typeface="Arial"/>
            </a:endParaRPr>
          </a:p>
        </p:txBody>
      </p:sp>
      <p:sp>
        <p:nvSpPr>
          <p:cNvPr id="778" name="CustomShape 6"/>
          <p:cNvSpPr/>
          <p:nvPr/>
        </p:nvSpPr>
        <p:spPr>
          <a:xfrm>
            <a:off x="3980520" y="3349440"/>
            <a:ext cx="169740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Agreed service hours</a:t>
            </a:r>
            <a:endParaRPr b="0" lang="de-DE" sz="1800" spc="-1" strike="noStrike">
              <a:solidFill>
                <a:srgbClr val="000000"/>
              </a:solidFill>
              <a:uFill>
                <a:solidFill>
                  <a:srgbClr val="ffffff"/>
                </a:solidFill>
              </a:uFill>
              <a:latin typeface="Arial"/>
            </a:endParaRPr>
          </a:p>
        </p:txBody>
      </p:sp>
      <p:sp>
        <p:nvSpPr>
          <p:cNvPr id="779" name="CustomShape 7"/>
          <p:cNvSpPr/>
          <p:nvPr/>
        </p:nvSpPr>
        <p:spPr>
          <a:xfrm>
            <a:off x="6404040" y="3205440"/>
            <a:ext cx="61056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x  100</a:t>
            </a:r>
            <a:endParaRPr b="0" lang="de-DE" sz="1800" spc="-1" strike="noStrike">
              <a:solidFill>
                <a:srgbClr val="000000"/>
              </a:solidFill>
              <a:uFill>
                <a:solidFill>
                  <a:srgbClr val="ffffff"/>
                </a:solidFill>
              </a:uFill>
              <a:latin typeface="Arial"/>
            </a:endParaRPr>
          </a:p>
        </p:txBody>
      </p:sp>
      <p:sp>
        <p:nvSpPr>
          <p:cNvPr id="780" name="Line 8"/>
          <p:cNvSpPr/>
          <p:nvPr/>
        </p:nvSpPr>
        <p:spPr>
          <a:xfrm>
            <a:off x="3349080" y="3349080"/>
            <a:ext cx="3024360" cy="360"/>
          </a:xfrm>
          <a:prstGeom prst="line">
            <a:avLst/>
          </a:prstGeom>
          <a:ln w="19080">
            <a:solidFill>
              <a:srgbClr val="000000"/>
            </a:solidFill>
            <a:round/>
          </a:ln>
        </p:spPr>
        <p:style>
          <a:lnRef idx="0"/>
          <a:fillRef idx="0"/>
          <a:effectRef idx="0"/>
          <a:fontRef idx="minor"/>
        </p:style>
      </p:sp>
      <p:sp>
        <p:nvSpPr>
          <p:cNvPr id="781" name="CustomShape 9"/>
          <p:cNvSpPr/>
          <p:nvPr/>
        </p:nvSpPr>
        <p:spPr>
          <a:xfrm>
            <a:off x="1579320" y="3205440"/>
            <a:ext cx="141696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Availability [%]  =</a:t>
            </a:r>
            <a:endParaRPr b="0" lang="de-DE" sz="1800" spc="-1" strike="noStrike">
              <a:solidFill>
                <a:srgbClr val="000000"/>
              </a:solidFill>
              <a:uFill>
                <a:solidFill>
                  <a:srgbClr val="ffffff"/>
                </a:solidFill>
              </a:uFill>
              <a:latin typeface="Arial"/>
            </a:endParaRPr>
          </a:p>
        </p:txBody>
      </p:sp>
      <p:pic>
        <p:nvPicPr>
          <p:cNvPr id="782" name="Picture 7" descr=""/>
          <p:cNvPicPr/>
          <p:nvPr/>
        </p:nvPicPr>
        <p:blipFill>
          <a:blip r:embed="rId1"/>
          <a:stretch/>
        </p:blipFill>
        <p:spPr>
          <a:xfrm>
            <a:off x="1460160" y="3651120"/>
            <a:ext cx="6252480" cy="2971800"/>
          </a:xfrm>
          <a:prstGeom prst="rect">
            <a:avLst/>
          </a:prstGeom>
          <a:ln w="12600">
            <a:noFill/>
          </a:ln>
        </p:spPr>
      </p:pic>
    </p:spTree>
  </p:cSld>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Important terms &amp; concepts</a:t>
            </a:r>
            <a:endParaRPr b="0" lang="en-US" sz="1800" spc="-1" strike="noStrike">
              <a:solidFill>
                <a:srgbClr val="000000"/>
              </a:solidFill>
              <a:uFill>
                <a:solidFill>
                  <a:srgbClr val="ffffff"/>
                </a:solidFill>
              </a:uFill>
              <a:latin typeface="Calibri"/>
            </a:endParaRPr>
          </a:p>
        </p:txBody>
      </p:sp>
      <p:sp>
        <p:nvSpPr>
          <p:cNvPr id="78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85" name="TextShape 3"/>
          <p:cNvSpPr txBox="1"/>
          <p:nvPr/>
        </p:nvSpPr>
        <p:spPr>
          <a:xfrm>
            <a:off x="6553080" y="6430680"/>
            <a:ext cx="2133360" cy="364680"/>
          </a:xfrm>
          <a:prstGeom prst="rect">
            <a:avLst/>
          </a:prstGeom>
          <a:noFill/>
          <a:ln>
            <a:noFill/>
          </a:ln>
        </p:spPr>
        <p:txBody>
          <a:bodyPr anchor="ctr"/>
          <a:p>
            <a:pPr algn="r">
              <a:lnSpc>
                <a:spcPct val="100000"/>
              </a:lnSpc>
            </a:pPr>
            <a:fld id="{0EBE5F4E-DAAE-4D81-8C82-797410A343C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86"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Continuity: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Ability of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to operate for extended periods of time and to survive, to the best of a </a:t>
                      </a:r>
                      <a:r>
                        <a:rPr b="0" i="1" lang="de-DE" sz="1800" spc="-1" strike="noStrike">
                          <a:solidFill>
                            <a:srgbClr val="000000"/>
                          </a:solidFill>
                          <a:uFill>
                            <a:solidFill>
                              <a:srgbClr val="ffffff"/>
                            </a:solidFill>
                          </a:uFill>
                          <a:latin typeface="Calibri"/>
                        </a:rPr>
                        <a:t>service provider's</a:t>
                      </a:r>
                      <a:r>
                        <a:rPr b="0" lang="de-DE" sz="1800" spc="-1" strike="noStrike">
                          <a:solidFill>
                            <a:srgbClr val="000000"/>
                          </a:solidFill>
                          <a:uFill>
                            <a:solidFill>
                              <a:srgbClr val="ffffff"/>
                            </a:solidFill>
                          </a:uFill>
                          <a:latin typeface="Calibri"/>
                        </a:rPr>
                        <a:t> ability, unexpected or even potentially disastrous occurrences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7" name="TextShape 1"/>
          <p:cNvSpPr txBox="1"/>
          <p:nvPr/>
        </p:nvSpPr>
        <p:spPr>
          <a:xfrm>
            <a:off x="457200" y="274680"/>
            <a:ext cx="7272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Requirements according to FitSM-1</a:t>
            </a:r>
            <a:endParaRPr b="0" lang="en-US" sz="1800" spc="-1" strike="noStrike">
              <a:solidFill>
                <a:srgbClr val="000000"/>
              </a:solidFill>
              <a:uFill>
                <a:solidFill>
                  <a:srgbClr val="ffffff"/>
                </a:solidFill>
              </a:uFill>
              <a:latin typeface="Calibri"/>
            </a:endParaRPr>
          </a:p>
        </p:txBody>
      </p:sp>
      <p:sp>
        <p:nvSpPr>
          <p:cNvPr id="788" name="TextShape 2"/>
          <p:cNvSpPr txBox="1"/>
          <p:nvPr/>
        </p:nvSpPr>
        <p:spPr>
          <a:xfrm>
            <a:off x="6553080" y="6430680"/>
            <a:ext cx="2133360" cy="364680"/>
          </a:xfrm>
          <a:prstGeom prst="rect">
            <a:avLst/>
          </a:prstGeom>
          <a:noFill/>
          <a:ln>
            <a:noFill/>
          </a:ln>
        </p:spPr>
        <p:txBody>
          <a:bodyPr anchor="ctr"/>
          <a:p>
            <a:pPr algn="r">
              <a:lnSpc>
                <a:spcPct val="100000"/>
              </a:lnSpc>
            </a:pPr>
            <a:fld id="{B8EF8443-70B7-45EB-84B7-B82DA35AFFD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89" name="Table 3"/>
          <p:cNvGraphicFramePr/>
          <p:nvPr/>
        </p:nvGraphicFramePr>
        <p:xfrm>
          <a:off x="457200" y="1697040"/>
          <a:ext cx="8229240" cy="1902960"/>
        </p:xfrm>
        <a:graphic>
          <a:graphicData uri="http://schemas.openxmlformats.org/drawingml/2006/table">
            <a:tbl>
              <a:tblPr/>
              <a:tblGrid>
                <a:gridCol w="8229600"/>
              </a:tblGrid>
              <a:tr h="20556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PR4 Service Availability &amp; Continuity Management (SACM)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3148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46592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PR4.1 Service availability and continuity requirements shall be identified taking into consideration SLAs.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PR4.2 Service availability and continuity plans shall be created and maintained.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PR4.3 Service availability and continuity planning shall consider measures to reduce the probability and impact of identified availability and continuity risks.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PR4.4 Availability of services and service components shall be monitored.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Initial process setup</a:t>
            </a:r>
            <a:endParaRPr b="0" lang="en-US" sz="1800" spc="-1" strike="noStrike">
              <a:solidFill>
                <a:srgbClr val="000000"/>
              </a:solidFill>
              <a:uFill>
                <a:solidFill>
                  <a:srgbClr val="ffffff"/>
                </a:solidFill>
              </a:uFill>
              <a:latin typeface="Calibri"/>
            </a:endParaRPr>
          </a:p>
        </p:txBody>
      </p:sp>
      <p:graphicFrame>
        <p:nvGraphicFramePr>
          <p:cNvPr id="791"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Identify the most critical service availability and continuity requirements based on SLAs and other sources of information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service availability and continuity requirement specifications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the structure and format of a (generic) service availability and continuity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Service availability and continuity plan template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an approach to monitor service availability (and continuity) and to record the results on an ongoing basis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(Generic) service availability monitoring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92" name="TextShape 3"/>
          <p:cNvSpPr txBox="1"/>
          <p:nvPr/>
        </p:nvSpPr>
        <p:spPr>
          <a:xfrm>
            <a:off x="6553080" y="6430680"/>
            <a:ext cx="2133360" cy="364680"/>
          </a:xfrm>
          <a:prstGeom prst="rect">
            <a:avLst/>
          </a:prstGeom>
          <a:noFill/>
          <a:ln>
            <a:noFill/>
          </a:ln>
        </p:spPr>
        <p:txBody>
          <a:bodyPr anchor="ctr"/>
          <a:p>
            <a:pPr algn="r">
              <a:lnSpc>
                <a:spcPct val="100000"/>
              </a:lnSpc>
            </a:pPr>
            <a:fld id="{451418F8-9ED7-43C4-B337-FDD4C2D6FF8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Inputs &amp; outputs</a:t>
            </a:r>
            <a:endParaRPr b="0" lang="en-US" sz="1800" spc="-1" strike="noStrike">
              <a:solidFill>
                <a:srgbClr val="000000"/>
              </a:solidFill>
              <a:uFill>
                <a:solidFill>
                  <a:srgbClr val="ffffff"/>
                </a:solidFill>
              </a:uFill>
              <a:latin typeface="Calibri"/>
            </a:endParaRPr>
          </a:p>
        </p:txBody>
      </p:sp>
      <p:sp>
        <p:nvSpPr>
          <p:cNvPr id="794"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95"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9920" rIns="79920" tIns="79920" bIns="79920"/>
          <a:p>
            <a:pPr>
              <a:lnSpc>
                <a:spcPct val="90000"/>
              </a:lnSpc>
            </a:pPr>
            <a:r>
              <a:rPr b="0" lang="de-DE" sz="2100" spc="-1" strike="noStrike">
                <a:solidFill>
                  <a:srgbClr val="000000"/>
                </a:solidFill>
                <a:uFill>
                  <a:solidFill>
                    <a:srgbClr val="ffffff"/>
                  </a:solidFill>
                </a:uFill>
                <a:latin typeface="Calibri"/>
              </a:rPr>
              <a:t>Service availability and continuity requirements (e.g. from SLAs)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Risk factors having impact on the capability of delivering services according to agreed availability and continuity targets</a:t>
            </a:r>
            <a:endParaRPr b="0" lang="de-DE" sz="1800" spc="-1" strike="noStrike">
              <a:solidFill>
                <a:srgbClr val="000000"/>
              </a:solidFill>
              <a:uFill>
                <a:solidFill>
                  <a:srgbClr val="ffffff"/>
                </a:solidFill>
              </a:uFill>
              <a:latin typeface="Arial"/>
            </a:endParaRPr>
          </a:p>
        </p:txBody>
      </p:sp>
      <p:sp>
        <p:nvSpPr>
          <p:cNvPr id="796"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97"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9920" rIns="79920" tIns="79920" bIns="79920"/>
          <a:p>
            <a:pPr>
              <a:lnSpc>
                <a:spcPct val="90000"/>
              </a:lnSpc>
            </a:pPr>
            <a:r>
              <a:rPr b="0" lang="de-DE" sz="2100" spc="-1" strike="noStrike">
                <a:solidFill>
                  <a:srgbClr val="000000"/>
                </a:solidFill>
                <a:uFill>
                  <a:solidFill>
                    <a:srgbClr val="ffffff"/>
                  </a:solidFill>
                </a:uFill>
                <a:latin typeface="Calibri"/>
              </a:rPr>
              <a:t>Service availability and continuity plans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Service availability and continuity monitoring plans / concept</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Service availability and continuity monitoring records / reports</a:t>
            </a:r>
            <a:endParaRPr b="0" lang="de-DE" sz="1800" spc="-1" strike="noStrike">
              <a:solidFill>
                <a:srgbClr val="000000"/>
              </a:solidFill>
              <a:uFill>
                <a:solidFill>
                  <a:srgbClr val="ffffff"/>
                </a:solidFill>
              </a:uFill>
              <a:latin typeface="Arial"/>
            </a:endParaRPr>
          </a:p>
        </p:txBody>
      </p:sp>
      <p:sp>
        <p:nvSpPr>
          <p:cNvPr id="798" name="TextShape 6"/>
          <p:cNvSpPr txBox="1"/>
          <p:nvPr/>
        </p:nvSpPr>
        <p:spPr>
          <a:xfrm>
            <a:off x="6553080" y="6430680"/>
            <a:ext cx="2133360" cy="364680"/>
          </a:xfrm>
          <a:prstGeom prst="rect">
            <a:avLst/>
          </a:prstGeom>
          <a:noFill/>
          <a:ln>
            <a:noFill/>
          </a:ln>
        </p:spPr>
        <p:txBody>
          <a:bodyPr anchor="ctr"/>
          <a:p>
            <a:pPr algn="r">
              <a:lnSpc>
                <a:spcPct val="100000"/>
              </a:lnSpc>
            </a:pPr>
            <a:fld id="{E8D4CCFA-77B0-4E89-8273-CE2F2447DB9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Ongoing process activities</a:t>
            </a:r>
            <a:endParaRPr b="0" lang="en-US" sz="1800" spc="-1" strike="noStrike">
              <a:solidFill>
                <a:srgbClr val="000000"/>
              </a:solidFill>
              <a:uFill>
                <a:solidFill>
                  <a:srgbClr val="ffffff"/>
                </a:solidFill>
              </a:uFill>
              <a:latin typeface="Calibri"/>
            </a:endParaRPr>
          </a:p>
        </p:txBody>
      </p:sp>
      <p:sp>
        <p:nvSpPr>
          <p:cNvPr id="80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Identify and record service availability and continuity requirements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Assess risks related to service availability and continuity</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service availability and continuity plans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Perform service continuity tests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Monitor service availability and continuity</a:t>
            </a:r>
            <a:endParaRPr b="0" lang="en-US" sz="2800" spc="-1" strike="noStrike">
              <a:solidFill>
                <a:srgbClr val="000000"/>
              </a:solidFill>
              <a:uFill>
                <a:solidFill>
                  <a:srgbClr val="ffffff"/>
                </a:solidFill>
              </a:uFill>
              <a:latin typeface="Calibri"/>
            </a:endParaRPr>
          </a:p>
        </p:txBody>
      </p:sp>
      <p:sp>
        <p:nvSpPr>
          <p:cNvPr id="801" name="TextShape 3"/>
          <p:cNvSpPr txBox="1"/>
          <p:nvPr/>
        </p:nvSpPr>
        <p:spPr>
          <a:xfrm>
            <a:off x="6553080" y="6430680"/>
            <a:ext cx="2133360" cy="364680"/>
          </a:xfrm>
          <a:prstGeom prst="rect">
            <a:avLst/>
          </a:prstGeom>
          <a:noFill/>
          <a:ln>
            <a:noFill/>
          </a:ln>
        </p:spPr>
        <p:txBody>
          <a:bodyPr anchor="ctr"/>
          <a:p>
            <a:pPr algn="r">
              <a:lnSpc>
                <a:spcPct val="100000"/>
              </a:lnSpc>
            </a:pPr>
            <a:fld id="{9C49572E-BC24-4365-A5DE-76C6D960804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Roles</a:t>
            </a:r>
            <a:endParaRPr b="0" lang="en-US" sz="1800" spc="-1" strike="noStrike">
              <a:solidFill>
                <a:srgbClr val="000000"/>
              </a:solidFill>
              <a:uFill>
                <a:solidFill>
                  <a:srgbClr val="ffffff"/>
                </a:solidFill>
              </a:uFill>
              <a:latin typeface="Calibri"/>
            </a:endParaRPr>
          </a:p>
        </p:txBody>
      </p:sp>
      <p:graphicFrame>
        <p:nvGraphicFramePr>
          <p:cNvPr id="803" name="Table 2"/>
          <p:cNvGraphicFramePr/>
          <p:nvPr/>
        </p:nvGraphicFramePr>
        <p:xfrm>
          <a:off x="457200" y="1697040"/>
          <a:ext cx="8229240" cy="1112040"/>
        </p:xfrm>
        <a:graphic>
          <a:graphicData uri="http://schemas.openxmlformats.org/drawingml/2006/table">
            <a:tbl>
              <a:tblPr/>
              <a:tblGrid>
                <a:gridCol w="1807200"/>
                <a:gridCol w="4516920"/>
                <a:gridCol w="1905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10400">
                <a:tc>
                  <a:txBody>
                    <a:bodyPr/>
                    <a:p>
                      <a:pPr>
                        <a:lnSpc>
                          <a:spcPct val="100000"/>
                        </a:lnSpc>
                      </a:pPr>
                      <a:r>
                        <a:rPr b="0" lang="de-DE" sz="1600" spc="-1" strike="noStrike">
                          <a:solidFill>
                            <a:srgbClr val="000000"/>
                          </a:solidFill>
                          <a:uFill>
                            <a:solidFill>
                              <a:srgbClr val="ffffff"/>
                            </a:solidFill>
                          </a:uFill>
                          <a:latin typeface="Calibri"/>
                        </a:rPr>
                        <a:t>Process manager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service availability and continuity requirements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input / contributions required to produce service availability and continuity plans are provided by relevant parties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Produce, maintain and review all service availability and continuity plans regularly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measures to increase service availability and continuity (according to plans) are planned and implemented under the control of the change management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 contact point in case of questions regarding service availability and continuity requirements and measures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04" name="TextShape 3"/>
          <p:cNvSpPr txBox="1"/>
          <p:nvPr/>
        </p:nvSpPr>
        <p:spPr>
          <a:xfrm>
            <a:off x="6553080" y="6430680"/>
            <a:ext cx="2133360" cy="364680"/>
          </a:xfrm>
          <a:prstGeom prst="rect">
            <a:avLst/>
          </a:prstGeom>
          <a:noFill/>
          <a:ln>
            <a:noFill/>
          </a:ln>
        </p:spPr>
        <p:txBody>
          <a:bodyPr anchor="ctr"/>
          <a:p>
            <a:pPr algn="r">
              <a:lnSpc>
                <a:spcPct val="100000"/>
              </a:lnSpc>
            </a:pPr>
            <a:fld id="{B89688E5-F91E-44E7-A807-D21B845CAFD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Roles</a:t>
            </a:r>
            <a:endParaRPr b="0" lang="en-US" sz="1800" spc="-1" strike="noStrike">
              <a:solidFill>
                <a:srgbClr val="000000"/>
              </a:solidFill>
              <a:uFill>
                <a:solidFill>
                  <a:srgbClr val="ffffff"/>
                </a:solidFill>
              </a:uFill>
              <a:latin typeface="Calibri"/>
            </a:endParaRPr>
          </a:p>
        </p:txBody>
      </p:sp>
      <p:graphicFrame>
        <p:nvGraphicFramePr>
          <p:cNvPr id="806" name="Table 2"/>
          <p:cNvGraphicFramePr/>
          <p:nvPr/>
        </p:nvGraphicFramePr>
        <p:xfrm>
          <a:off x="457200" y="1697040"/>
          <a:ext cx="8229240" cy="741240"/>
        </p:xfrm>
        <a:graphic>
          <a:graphicData uri="http://schemas.openxmlformats.org/drawingml/2006/table">
            <a:tbl>
              <a:tblPr/>
              <a:tblGrid>
                <a:gridCol w="1807200"/>
                <a:gridCol w="4516920"/>
                <a:gridCol w="1905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110400">
                <a:tc>
                  <a:txBody>
                    <a:bodyPr/>
                    <a:p>
                      <a:pPr>
                        <a:lnSpc>
                          <a:spcPct val="100000"/>
                        </a:lnSpc>
                      </a:pPr>
                      <a:r>
                        <a:rPr b="0" lang="de-DE" sz="1600" spc="-1" strike="noStrike">
                          <a:solidFill>
                            <a:srgbClr val="000000"/>
                          </a:solidFill>
                          <a:uFill>
                            <a:solidFill>
                              <a:srgbClr val="ffffff"/>
                            </a:solidFill>
                          </a:uFill>
                          <a:latin typeface="Calibri"/>
                        </a:rPr>
                        <a:t>Availability plan owner / continuity plan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Create and maintain the availability or continuity  plan under his/her ownership</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relevant stakeholders in the context of the plan are consulted and informed when creating, updating or implementing the plan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the plan and any updates to it are approved according by relevant authorities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the contents of the final / approved plan, raise requests for changes or trigger the continual service improvement process as required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In case of a continuity plan: Ensure that the needs for testing the plan are identified and tests of preventive or reactive measures are performed regularly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availability plan / continuity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07" name="TextShape 3"/>
          <p:cNvSpPr txBox="1"/>
          <p:nvPr/>
        </p:nvSpPr>
        <p:spPr>
          <a:xfrm>
            <a:off x="6553080" y="6430680"/>
            <a:ext cx="2133360" cy="364680"/>
          </a:xfrm>
          <a:prstGeom prst="rect">
            <a:avLst/>
          </a:prstGeom>
          <a:noFill/>
          <a:ln>
            <a:noFill/>
          </a:ln>
        </p:spPr>
        <p:txBody>
          <a:bodyPr anchor="ctr"/>
          <a:p>
            <a:pPr algn="r">
              <a:lnSpc>
                <a:spcPct val="100000"/>
              </a:lnSpc>
            </a:pPr>
            <a:fld id="{6CA2606F-4792-44BA-9BC3-0EC0C7E46C9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80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810" name="TextShape 3"/>
          <p:cNvSpPr txBox="1"/>
          <p:nvPr/>
        </p:nvSpPr>
        <p:spPr>
          <a:xfrm>
            <a:off x="6553080" y="6430680"/>
            <a:ext cx="2133360" cy="364680"/>
          </a:xfrm>
          <a:prstGeom prst="rect">
            <a:avLst/>
          </a:prstGeom>
          <a:noFill/>
          <a:ln>
            <a:noFill/>
          </a:ln>
        </p:spPr>
        <p:txBody>
          <a:bodyPr anchor="ctr"/>
          <a:p>
            <a:pPr algn="r">
              <a:lnSpc>
                <a:spcPct val="100000"/>
              </a:lnSpc>
            </a:pPr>
            <a:fld id="{2B54DA00-1F57-4DC7-AB76-A6794AF92CE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1"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Capacity Management (CAPM) </a:t>
            </a:r>
            <a:endParaRPr b="0" lang="en-US" sz="1800" spc="-1" strike="noStrike">
              <a:solidFill>
                <a:srgbClr val="000000"/>
              </a:solidFill>
              <a:uFill>
                <a:solidFill>
                  <a:srgbClr val="ffffff"/>
                </a:solidFill>
              </a:uFill>
              <a:latin typeface="Calibri"/>
            </a:endParaRPr>
          </a:p>
        </p:txBody>
      </p:sp>
      <p:sp>
        <p:nvSpPr>
          <p:cNvPr id="812" name="TextShape 2"/>
          <p:cNvSpPr txBox="1"/>
          <p:nvPr/>
        </p:nvSpPr>
        <p:spPr>
          <a:xfrm>
            <a:off x="6553080" y="6430680"/>
            <a:ext cx="2133360" cy="364680"/>
          </a:xfrm>
          <a:prstGeom prst="rect">
            <a:avLst/>
          </a:prstGeom>
          <a:noFill/>
          <a:ln>
            <a:noFill/>
          </a:ln>
        </p:spPr>
        <p:txBody>
          <a:bodyPr anchor="ctr"/>
          <a:p>
            <a:pPr algn="r">
              <a:lnSpc>
                <a:spcPct val="100000"/>
              </a:lnSpc>
            </a:pPr>
            <a:fld id="{221B7368-C456-4EF8-A067-561ED948031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13"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814"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815"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816" name="CustomShape 6"/>
          <p:cNvSpPr/>
          <p:nvPr/>
        </p:nvSpPr>
        <p:spPr>
          <a:xfrm>
            <a:off x="1445760" y="4448520"/>
            <a:ext cx="62326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ensure sufficient capacities are provided to meet agreed service capacity and performance requirements</a:t>
            </a:r>
            <a:endParaRPr b="0" lang="de-DE" sz="1800" spc="-1" strike="noStrike">
              <a:solidFill>
                <a:srgbClr val="000000"/>
              </a:solidFill>
              <a:uFill>
                <a:solidFill>
                  <a:srgbClr val="ffffff"/>
                </a:solidFill>
              </a:uFill>
              <a:latin typeface="Arial"/>
            </a:endParaRPr>
          </a:p>
        </p:txBody>
      </p:sp>
    </p:spTree>
  </p:cSld>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Important terms &amp; concepts</a:t>
            </a:r>
            <a:endParaRPr b="0" lang="en-US" sz="1800" spc="-1" strike="noStrike">
              <a:solidFill>
                <a:srgbClr val="000000"/>
              </a:solidFill>
              <a:uFill>
                <a:solidFill>
                  <a:srgbClr val="ffffff"/>
                </a:solidFill>
              </a:uFill>
              <a:latin typeface="Calibri"/>
            </a:endParaRPr>
          </a:p>
        </p:txBody>
      </p:sp>
      <p:sp>
        <p:nvSpPr>
          <p:cNvPr id="81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819" name="TextShape 3"/>
          <p:cNvSpPr txBox="1"/>
          <p:nvPr/>
        </p:nvSpPr>
        <p:spPr>
          <a:xfrm>
            <a:off x="6553080" y="6430680"/>
            <a:ext cx="2133360" cy="364680"/>
          </a:xfrm>
          <a:prstGeom prst="rect">
            <a:avLst/>
          </a:prstGeom>
          <a:noFill/>
          <a:ln>
            <a:noFill/>
          </a:ln>
        </p:spPr>
        <p:txBody>
          <a:bodyPr anchor="ctr"/>
          <a:p>
            <a:pPr algn="r">
              <a:lnSpc>
                <a:spcPct val="100000"/>
              </a:lnSpc>
            </a:pPr>
            <a:fld id="{A1E56E52-4002-41E0-B10E-0D08C4186C1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20" name="Table 4"/>
          <p:cNvGraphicFramePr/>
          <p:nvPr/>
        </p:nvGraphicFramePr>
        <p:xfrm>
          <a:off x="457200" y="1696680"/>
          <a:ext cx="8267400" cy="1189440"/>
        </p:xfrm>
        <a:graphic>
          <a:graphicData uri="http://schemas.openxmlformats.org/drawingml/2006/table">
            <a:tbl>
              <a:tblPr/>
              <a:tblGrid>
                <a:gridCol w="82674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Capacity: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maximum extent to which a certain element of the infrastructure (such as a </a:t>
                      </a:r>
                      <a:r>
                        <a:rPr b="0" i="1" lang="de-DE" sz="1800" spc="-1" strike="noStrike">
                          <a:solidFill>
                            <a:srgbClr val="000000"/>
                          </a:solidFill>
                          <a:uFill>
                            <a:solidFill>
                              <a:srgbClr val="ffffff"/>
                            </a:solidFill>
                          </a:uFill>
                          <a:latin typeface="Calibri"/>
                        </a:rPr>
                        <a:t>configuration item</a:t>
                      </a:r>
                      <a:r>
                        <a:rPr b="0" lang="de-DE" sz="1800" spc="-1" strike="noStrike">
                          <a:solidFill>
                            <a:srgbClr val="000000"/>
                          </a:solidFill>
                          <a:uFill>
                            <a:solidFill>
                              <a:srgbClr val="ffffff"/>
                            </a:solidFill>
                          </a:uFill>
                          <a:latin typeface="Calibri"/>
                        </a:rPr>
                        <a:t>) can be used</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This might mean the total disk capacity or network bandwidth. It could also be the maximum ability of a system to process requests or respond to customers.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1" name="TextShape 1"/>
          <p:cNvSpPr txBox="1"/>
          <p:nvPr/>
        </p:nvSpPr>
        <p:spPr>
          <a:xfrm>
            <a:off x="457200" y="274680"/>
            <a:ext cx="731484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Requirements according to FitSM-1</a:t>
            </a:r>
            <a:endParaRPr b="0" lang="en-US" sz="1800" spc="-1" strike="noStrike">
              <a:solidFill>
                <a:srgbClr val="000000"/>
              </a:solidFill>
              <a:uFill>
                <a:solidFill>
                  <a:srgbClr val="ffffff"/>
                </a:solidFill>
              </a:uFill>
              <a:latin typeface="Calibri"/>
            </a:endParaRPr>
          </a:p>
        </p:txBody>
      </p:sp>
      <p:sp>
        <p:nvSpPr>
          <p:cNvPr id="822" name="TextShape 2"/>
          <p:cNvSpPr txBox="1"/>
          <p:nvPr/>
        </p:nvSpPr>
        <p:spPr>
          <a:xfrm>
            <a:off x="6553080" y="6430680"/>
            <a:ext cx="2133360" cy="364680"/>
          </a:xfrm>
          <a:prstGeom prst="rect">
            <a:avLst/>
          </a:prstGeom>
          <a:noFill/>
          <a:ln>
            <a:noFill/>
          </a:ln>
        </p:spPr>
        <p:txBody>
          <a:bodyPr anchor="ctr"/>
          <a:p>
            <a:pPr algn="r">
              <a:lnSpc>
                <a:spcPct val="100000"/>
              </a:lnSpc>
            </a:pPr>
            <a:fld id="{DF13145B-3CFE-4034-B989-206329C6B6D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23" name="Table 3"/>
          <p:cNvGraphicFramePr/>
          <p:nvPr/>
        </p:nvGraphicFramePr>
        <p:xfrm>
          <a:off x="457200" y="1697040"/>
          <a:ext cx="8229240" cy="17791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PR5 Capacity Management (CAPM)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PR5.1 Service capacity and performance requirements shall be identified taking into consideration SLAs.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PR5.2 Capacity plans shall be created and maintained.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PR5.3 Capacity planning shall consider human, technical and financial resources.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PR5.4 Performance of services and service components shall be monitored based on monitoring the degree of capacity utilisation and identifying operational warnings and exceptions.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Initial process setup</a:t>
            </a:r>
            <a:endParaRPr b="0" lang="en-US" sz="1800" spc="-1" strike="noStrike">
              <a:solidFill>
                <a:srgbClr val="000000"/>
              </a:solidFill>
              <a:uFill>
                <a:solidFill>
                  <a:srgbClr val="ffffff"/>
                </a:solidFill>
              </a:uFill>
              <a:latin typeface="Calibri"/>
            </a:endParaRPr>
          </a:p>
        </p:txBody>
      </p:sp>
      <p:graphicFrame>
        <p:nvGraphicFramePr>
          <p:cNvPr id="825"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the structure and format of a (generic) capacity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Capacity plan template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Define an approach to monitor service performance and capacity (including utilisation of resources) on to record the results on an ongoing basis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(Generic) service performance and capacity monitoring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26" name="TextShape 3"/>
          <p:cNvSpPr txBox="1"/>
          <p:nvPr/>
        </p:nvSpPr>
        <p:spPr>
          <a:xfrm>
            <a:off x="6553080" y="6430680"/>
            <a:ext cx="2133360" cy="364680"/>
          </a:xfrm>
          <a:prstGeom prst="rect">
            <a:avLst/>
          </a:prstGeom>
          <a:noFill/>
          <a:ln>
            <a:noFill/>
          </a:ln>
        </p:spPr>
        <p:txBody>
          <a:bodyPr anchor="ctr"/>
          <a:p>
            <a:pPr algn="r">
              <a:lnSpc>
                <a:spcPct val="100000"/>
              </a:lnSpc>
            </a:pPr>
            <a:fld id="{EA387E39-F0A5-4B29-B510-C66C8F1598B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Inputs &amp; Outputs</a:t>
            </a:r>
            <a:endParaRPr b="0" lang="en-US" sz="1800" spc="-1" strike="noStrike">
              <a:solidFill>
                <a:srgbClr val="000000"/>
              </a:solidFill>
              <a:uFill>
                <a:solidFill>
                  <a:srgbClr val="ffffff"/>
                </a:solidFill>
              </a:uFill>
              <a:latin typeface="Calibri"/>
            </a:endParaRPr>
          </a:p>
        </p:txBody>
      </p:sp>
      <p:sp>
        <p:nvSpPr>
          <p:cNvPr id="828"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829"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Service performance and capacity requirements (e.g. from SLAs)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Current level of capacities plus information on the past, current and future (predicted) utilisation of resources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Information on available resources and constraints</a:t>
            </a:r>
            <a:endParaRPr b="0" lang="de-DE" sz="1800" spc="-1" strike="noStrike">
              <a:solidFill>
                <a:srgbClr val="000000"/>
              </a:solidFill>
              <a:uFill>
                <a:solidFill>
                  <a:srgbClr val="ffffff"/>
                </a:solidFill>
              </a:uFill>
              <a:latin typeface="Arial"/>
            </a:endParaRPr>
          </a:p>
        </p:txBody>
      </p:sp>
      <p:sp>
        <p:nvSpPr>
          <p:cNvPr id="830"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31"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Capacity plans (reflecting demands, planned upgrades, downgrades and reallocations of resources)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Capacity and service performance monitoring plans / concept</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Capacity and service performance monitoring records / reports</a:t>
            </a:r>
            <a:endParaRPr b="0" lang="de-DE" sz="1800" spc="-1" strike="noStrike">
              <a:solidFill>
                <a:srgbClr val="000000"/>
              </a:solidFill>
              <a:uFill>
                <a:solidFill>
                  <a:srgbClr val="ffffff"/>
                </a:solidFill>
              </a:uFill>
              <a:latin typeface="Arial"/>
            </a:endParaRPr>
          </a:p>
        </p:txBody>
      </p:sp>
      <p:sp>
        <p:nvSpPr>
          <p:cNvPr id="832" name="TextShape 6"/>
          <p:cNvSpPr txBox="1"/>
          <p:nvPr/>
        </p:nvSpPr>
        <p:spPr>
          <a:xfrm>
            <a:off x="6553080" y="6430680"/>
            <a:ext cx="2133360" cy="364680"/>
          </a:xfrm>
          <a:prstGeom prst="rect">
            <a:avLst/>
          </a:prstGeom>
          <a:noFill/>
          <a:ln>
            <a:noFill/>
          </a:ln>
        </p:spPr>
        <p:txBody>
          <a:bodyPr anchor="ctr"/>
          <a:p>
            <a:pPr algn="r">
              <a:lnSpc>
                <a:spcPct val="100000"/>
              </a:lnSpc>
            </a:pPr>
            <a:fld id="{58A4BC27-681A-47C3-A338-A2B3E3EA956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Ongoing process activities</a:t>
            </a:r>
            <a:endParaRPr b="0" lang="en-US" sz="1800" spc="-1" strike="noStrike">
              <a:solidFill>
                <a:srgbClr val="000000"/>
              </a:solidFill>
              <a:uFill>
                <a:solidFill>
                  <a:srgbClr val="ffffff"/>
                </a:solidFill>
              </a:uFill>
              <a:latin typeface="Calibri"/>
            </a:endParaRPr>
          </a:p>
        </p:txBody>
      </p:sp>
      <p:sp>
        <p:nvSpPr>
          <p:cNvPr id="83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Identify and record capacity and performance requirements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capacity plans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Monitor capacity, resource utilisation and service performance</a:t>
            </a:r>
            <a:endParaRPr b="0" lang="en-US" sz="2800" spc="-1" strike="noStrike">
              <a:solidFill>
                <a:srgbClr val="000000"/>
              </a:solidFill>
              <a:uFill>
                <a:solidFill>
                  <a:srgbClr val="ffffff"/>
                </a:solidFill>
              </a:uFill>
              <a:latin typeface="Calibri"/>
            </a:endParaRPr>
          </a:p>
        </p:txBody>
      </p:sp>
      <p:sp>
        <p:nvSpPr>
          <p:cNvPr id="835" name="TextShape 3"/>
          <p:cNvSpPr txBox="1"/>
          <p:nvPr/>
        </p:nvSpPr>
        <p:spPr>
          <a:xfrm>
            <a:off x="6553080" y="6430680"/>
            <a:ext cx="2133360" cy="364680"/>
          </a:xfrm>
          <a:prstGeom prst="rect">
            <a:avLst/>
          </a:prstGeom>
          <a:noFill/>
          <a:ln>
            <a:noFill/>
          </a:ln>
        </p:spPr>
        <p:txBody>
          <a:bodyPr anchor="ctr"/>
          <a:p>
            <a:pPr algn="r">
              <a:lnSpc>
                <a:spcPct val="100000"/>
              </a:lnSpc>
            </a:pPr>
            <a:fld id="{C980754C-D392-4342-A0A9-623C8B6DA80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Roles</a:t>
            </a:r>
            <a:endParaRPr b="0" lang="en-US" sz="1800" spc="-1" strike="noStrike">
              <a:solidFill>
                <a:srgbClr val="000000"/>
              </a:solidFill>
              <a:uFill>
                <a:solidFill>
                  <a:srgbClr val="ffffff"/>
                </a:solidFill>
              </a:uFill>
              <a:latin typeface="Calibri"/>
            </a:endParaRPr>
          </a:p>
        </p:txBody>
      </p:sp>
      <p:graphicFrame>
        <p:nvGraphicFramePr>
          <p:cNvPr id="837" name="Table 2"/>
          <p:cNvGraphicFramePr/>
          <p:nvPr/>
        </p:nvGraphicFramePr>
        <p:xfrm>
          <a:off x="457200" y="1697040"/>
          <a:ext cx="8229240" cy="1112040"/>
        </p:xfrm>
        <a:graphic>
          <a:graphicData uri="http://schemas.openxmlformats.org/drawingml/2006/table">
            <a:tbl>
              <a:tblPr/>
              <a:tblGrid>
                <a:gridCol w="1807200"/>
                <a:gridCol w="4536000"/>
                <a:gridCol w="18860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10400">
                <a:tc>
                  <a:txBody>
                    <a:bodyPr/>
                    <a:p>
                      <a:pPr>
                        <a:lnSpc>
                          <a:spcPct val="100000"/>
                        </a:lnSpc>
                      </a:pPr>
                      <a:r>
                        <a:rPr b="0" lang="de-DE" sz="1600" spc="-1" strike="noStrike">
                          <a:solidFill>
                            <a:srgbClr val="000000"/>
                          </a:solidFill>
                          <a:uFill>
                            <a:solidFill>
                              <a:srgbClr val="ffffff"/>
                            </a:solidFill>
                          </a:uFill>
                          <a:latin typeface="Calibri"/>
                        </a:rPr>
                        <a:t>Process manager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Identify service performance and capacity requirements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input / contributions required to produce capacity plans are provided by relevant parties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Produce, maintain and review capacity plans regularly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measures to increase service performance and capacity (according to plans) are planned and implemented under the control of the change management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 contact point in case of questions regarding service performance and capacity requirements and measures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38" name="TextShape 3"/>
          <p:cNvSpPr txBox="1"/>
          <p:nvPr/>
        </p:nvSpPr>
        <p:spPr>
          <a:xfrm>
            <a:off x="6553080" y="6430680"/>
            <a:ext cx="2133360" cy="364680"/>
          </a:xfrm>
          <a:prstGeom prst="rect">
            <a:avLst/>
          </a:prstGeom>
          <a:noFill/>
          <a:ln>
            <a:noFill/>
          </a:ln>
        </p:spPr>
        <p:txBody>
          <a:bodyPr anchor="ctr"/>
          <a:p>
            <a:pPr algn="r">
              <a:lnSpc>
                <a:spcPct val="100000"/>
              </a:lnSpc>
            </a:pPr>
            <a:fld id="{DD37151D-464A-4B3D-BA58-5B57D4D2C2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Roles</a:t>
            </a:r>
            <a:endParaRPr b="0" lang="en-US" sz="1800" spc="-1" strike="noStrike">
              <a:solidFill>
                <a:srgbClr val="000000"/>
              </a:solidFill>
              <a:uFill>
                <a:solidFill>
                  <a:srgbClr val="ffffff"/>
                </a:solidFill>
              </a:uFill>
              <a:latin typeface="Calibri"/>
            </a:endParaRPr>
          </a:p>
        </p:txBody>
      </p:sp>
      <p:graphicFrame>
        <p:nvGraphicFramePr>
          <p:cNvPr id="840" name="Table 2"/>
          <p:cNvGraphicFramePr/>
          <p:nvPr/>
        </p:nvGraphicFramePr>
        <p:xfrm>
          <a:off x="457200" y="1697040"/>
          <a:ext cx="8229240" cy="741240"/>
        </p:xfrm>
        <a:graphic>
          <a:graphicData uri="http://schemas.openxmlformats.org/drawingml/2006/table">
            <a:tbl>
              <a:tblPr/>
              <a:tblGrid>
                <a:gridCol w="1807200"/>
                <a:gridCol w="4516920"/>
                <a:gridCol w="1905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305440">
                <a:tc>
                  <a:txBody>
                    <a:bodyPr/>
                    <a:p>
                      <a:pPr>
                        <a:lnSpc>
                          <a:spcPct val="100000"/>
                        </a:lnSpc>
                      </a:pPr>
                      <a:r>
                        <a:rPr b="0" lang="de-DE" sz="1600" spc="-1" strike="noStrike">
                          <a:solidFill>
                            <a:srgbClr val="000000"/>
                          </a:solidFill>
                          <a:uFill>
                            <a:solidFill>
                              <a:srgbClr val="ffffff"/>
                            </a:solidFill>
                          </a:uFill>
                          <a:latin typeface="Calibri"/>
                        </a:rPr>
                        <a:t>Capacity plan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Create and maintain the capacity plan under his/her ownership</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relevant stakeholders in the context of the plan are consulted and informed when creating, updating or implementing the plan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the plan and any updates to it are approved according by relevant authorities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Based on the contents of the final / approved plan, raise requests for changes or trigger the continual service improvement process as required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capacity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41" name="TextShape 3"/>
          <p:cNvSpPr txBox="1"/>
          <p:nvPr/>
        </p:nvSpPr>
        <p:spPr>
          <a:xfrm>
            <a:off x="6553080" y="6430680"/>
            <a:ext cx="2133360" cy="364680"/>
          </a:xfrm>
          <a:prstGeom prst="rect">
            <a:avLst/>
          </a:prstGeom>
          <a:noFill/>
          <a:ln>
            <a:noFill/>
          </a:ln>
        </p:spPr>
        <p:txBody>
          <a:bodyPr anchor="ctr"/>
          <a:p>
            <a:pPr algn="r">
              <a:lnSpc>
                <a:spcPct val="100000"/>
              </a:lnSpc>
            </a:pPr>
            <a:fld id="{D2691C01-ED8D-4110-900A-A0035DE14FB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84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844" name="TextShape 3"/>
          <p:cNvSpPr txBox="1"/>
          <p:nvPr/>
        </p:nvSpPr>
        <p:spPr>
          <a:xfrm>
            <a:off x="6553080" y="6430680"/>
            <a:ext cx="2133360" cy="364680"/>
          </a:xfrm>
          <a:prstGeom prst="rect">
            <a:avLst/>
          </a:prstGeom>
          <a:noFill/>
          <a:ln>
            <a:noFill/>
          </a:ln>
        </p:spPr>
        <p:txBody>
          <a:bodyPr anchor="ctr"/>
          <a:p>
            <a:pPr algn="r">
              <a:lnSpc>
                <a:spcPct val="100000"/>
              </a:lnSpc>
            </a:pPr>
            <a:fld id="{904638E8-CD64-4CFB-8E90-769BAAFF247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Information security management (ISM)</a:t>
            </a:r>
            <a:endParaRPr b="0" lang="en-US" sz="1800" spc="-1" strike="noStrike">
              <a:solidFill>
                <a:srgbClr val="000000"/>
              </a:solidFill>
              <a:uFill>
                <a:solidFill>
                  <a:srgbClr val="ffffff"/>
                </a:solidFill>
              </a:uFill>
              <a:latin typeface="Calibri"/>
            </a:endParaRPr>
          </a:p>
        </p:txBody>
      </p:sp>
      <p:sp>
        <p:nvSpPr>
          <p:cNvPr id="846" name="TextShape 2"/>
          <p:cNvSpPr txBox="1"/>
          <p:nvPr/>
        </p:nvSpPr>
        <p:spPr>
          <a:xfrm>
            <a:off x="6553080" y="6430680"/>
            <a:ext cx="2133360" cy="364680"/>
          </a:xfrm>
          <a:prstGeom prst="rect">
            <a:avLst/>
          </a:prstGeom>
          <a:noFill/>
          <a:ln>
            <a:noFill/>
          </a:ln>
        </p:spPr>
        <p:txBody>
          <a:bodyPr anchor="ctr"/>
          <a:p>
            <a:pPr algn="r">
              <a:lnSpc>
                <a:spcPct val="100000"/>
              </a:lnSpc>
            </a:pPr>
            <a:fld id="{5E83AE6E-8970-44F1-A410-9FD23074592C}"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4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84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84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850"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manage information security effectively through all activities performed to deliver and manage services, so that the confidentiality, integrity and accessibility of relevant information assets are preserved</a:t>
            </a:r>
            <a:endParaRPr b="0" lang="de-DE" sz="1800" spc="-1" strike="noStrike">
              <a:solidFill>
                <a:srgbClr val="000000"/>
              </a:solidFill>
              <a:uFill>
                <a:solidFill>
                  <a:srgbClr val="ffffff"/>
                </a:solidFill>
              </a:uFill>
              <a:latin typeface="Arial"/>
            </a:endParaRPr>
          </a:p>
        </p:txBody>
      </p:sp>
    </p:spTree>
  </p:cSld>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Important terms &amp; concepts</a:t>
            </a:r>
            <a:endParaRPr b="0" lang="en-US" sz="1800" spc="-1" strike="noStrike">
              <a:solidFill>
                <a:srgbClr val="000000"/>
              </a:solidFill>
              <a:uFill>
                <a:solidFill>
                  <a:srgbClr val="ffffff"/>
                </a:solidFill>
              </a:uFill>
              <a:latin typeface="Calibri"/>
            </a:endParaRPr>
          </a:p>
        </p:txBody>
      </p:sp>
      <p:sp>
        <p:nvSpPr>
          <p:cNvPr id="852"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Key information security aspects: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Confidentiality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Integrity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Accessibility </a:t>
            </a:r>
            <a:r>
              <a:rPr b="0" lang="en-US" sz="2400" spc="-1" strike="noStrike">
                <a:solidFill>
                  <a:srgbClr val="000000"/>
                </a:solidFill>
                <a:uFill>
                  <a:solidFill>
                    <a:srgbClr val="ffffff"/>
                  </a:solidFill>
                </a:uFill>
                <a:latin typeface="Calibri"/>
              </a:rPr>
              <a:t>of information</a:t>
            </a:r>
            <a:endParaRPr b="0" lang="en-US" sz="2000" spc="-1" strike="noStrike">
              <a:solidFill>
                <a:srgbClr val="000000"/>
              </a:solidFill>
              <a:uFill>
                <a:solidFill>
                  <a:srgbClr val="ffffff"/>
                </a:solidFill>
              </a:uFill>
              <a:latin typeface="Calibri"/>
            </a:endParaRPr>
          </a:p>
        </p:txBody>
      </p:sp>
      <p:sp>
        <p:nvSpPr>
          <p:cNvPr id="853" name="TextShape 3"/>
          <p:cNvSpPr txBox="1"/>
          <p:nvPr/>
        </p:nvSpPr>
        <p:spPr>
          <a:xfrm>
            <a:off x="6553080" y="6430680"/>
            <a:ext cx="2133360" cy="364680"/>
          </a:xfrm>
          <a:prstGeom prst="rect">
            <a:avLst/>
          </a:prstGeom>
          <a:noFill/>
          <a:ln>
            <a:noFill/>
          </a:ln>
        </p:spPr>
        <p:txBody>
          <a:bodyPr anchor="ctr"/>
          <a:p>
            <a:pPr algn="r">
              <a:lnSpc>
                <a:spcPct val="100000"/>
              </a:lnSpc>
            </a:pPr>
            <a:fld id="{5B7F6DB3-5530-4AA8-B193-5BAB3817C7F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54" name="Table 4"/>
          <p:cNvGraphicFramePr/>
          <p:nvPr/>
        </p:nvGraphicFramePr>
        <p:xfrm>
          <a:off x="457200" y="1696680"/>
          <a:ext cx="8229240" cy="979560"/>
        </p:xfrm>
        <a:graphic>
          <a:graphicData uri="http://schemas.openxmlformats.org/drawingml/2006/table">
            <a:tbl>
              <a:tblPr/>
              <a:tblGrid>
                <a:gridCol w="8229600"/>
              </a:tblGrid>
              <a:tr h="2358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4376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 security:</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Preservation of </a:t>
                      </a:r>
                      <a:r>
                        <a:rPr b="0" i="1" lang="de-DE" sz="1800" spc="-1" strike="noStrike">
                          <a:solidFill>
                            <a:srgbClr val="000000"/>
                          </a:solidFill>
                          <a:uFill>
                            <a:solidFill>
                              <a:srgbClr val="ffffff"/>
                            </a:solidFill>
                          </a:uFill>
                          <a:latin typeface="Calibri"/>
                        </a:rPr>
                        <a:t>confidentiality</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integrity</a:t>
                      </a:r>
                      <a:r>
                        <a:rPr b="0" lang="de-DE" sz="1800" spc="-1" strike="noStrike">
                          <a:solidFill>
                            <a:srgbClr val="000000"/>
                          </a:solidFill>
                          <a:uFill>
                            <a:solidFill>
                              <a:srgbClr val="ffffff"/>
                            </a:solidFill>
                          </a:uFill>
                          <a:latin typeface="Calibri"/>
                        </a:rPr>
                        <a:t> and </a:t>
                      </a:r>
                      <a:r>
                        <a:rPr b="0" i="1" lang="de-DE" sz="1800" spc="-1" strike="noStrike">
                          <a:solidFill>
                            <a:srgbClr val="000000"/>
                          </a:solidFill>
                          <a:uFill>
                            <a:solidFill>
                              <a:srgbClr val="ffffff"/>
                            </a:solidFill>
                          </a:uFill>
                          <a:latin typeface="Calibri"/>
                        </a:rPr>
                        <a:t>accessibility</a:t>
                      </a:r>
                      <a:r>
                        <a:rPr b="0" lang="de-DE" sz="1800" spc="-1" strike="noStrike">
                          <a:solidFill>
                            <a:srgbClr val="000000"/>
                          </a:solidFill>
                          <a:uFill>
                            <a:solidFill>
                              <a:srgbClr val="ffffff"/>
                            </a:solidFill>
                          </a:uFill>
                          <a:latin typeface="Calibri"/>
                        </a:rPr>
                        <a:t> of information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855" name="Table 5"/>
          <p:cNvGraphicFramePr/>
          <p:nvPr/>
        </p:nvGraphicFramePr>
        <p:xfrm>
          <a:off x="457200" y="4987080"/>
          <a:ext cx="8229240" cy="979560"/>
        </p:xfrm>
        <a:graphic>
          <a:graphicData uri="http://schemas.openxmlformats.org/drawingml/2006/table">
            <a:tbl>
              <a:tblPr/>
              <a:tblGrid>
                <a:gridCol w="8229600"/>
              </a:tblGrid>
              <a:tr h="2358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4376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 security control:</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 means of controlling or managing one or more </a:t>
                      </a:r>
                      <a:r>
                        <a:rPr b="0" i="1" lang="de-DE" sz="1800" spc="-1" strike="noStrike">
                          <a:solidFill>
                            <a:srgbClr val="000000"/>
                          </a:solidFill>
                          <a:uFill>
                            <a:solidFill>
                              <a:srgbClr val="ffffff"/>
                            </a:solidFill>
                          </a:uFill>
                          <a:latin typeface="Calibri"/>
                        </a:rPr>
                        <a:t>risks</a:t>
                      </a:r>
                      <a:r>
                        <a:rPr b="0" lang="de-DE" sz="1800" spc="-1" strike="noStrike">
                          <a:solidFill>
                            <a:srgbClr val="000000"/>
                          </a:solidFill>
                          <a:uFill>
                            <a:solidFill>
                              <a:srgbClr val="ffffff"/>
                            </a:solidFill>
                          </a:uFill>
                          <a:latin typeface="Calibri"/>
                        </a:rPr>
                        <a:t> to </a:t>
                      </a:r>
                      <a:r>
                        <a:rPr b="0" i="1" lang="de-DE" sz="1800" spc="-1" strike="noStrike">
                          <a:solidFill>
                            <a:srgbClr val="000000"/>
                          </a:solidFill>
                          <a:uFill>
                            <a:solidFill>
                              <a:srgbClr val="ffffff"/>
                            </a:solidFill>
                          </a:uFill>
                          <a:latin typeface="Calibri"/>
                        </a:rPr>
                        <a:t>information security</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Confidentiality and integrity</a:t>
            </a:r>
            <a:endParaRPr b="0" lang="en-US" sz="1800" spc="-1" strike="noStrike">
              <a:solidFill>
                <a:srgbClr val="000000"/>
              </a:solidFill>
              <a:uFill>
                <a:solidFill>
                  <a:srgbClr val="ffffff"/>
                </a:solidFill>
              </a:uFill>
              <a:latin typeface="Calibri"/>
            </a:endParaRPr>
          </a:p>
        </p:txBody>
      </p:sp>
      <p:sp>
        <p:nvSpPr>
          <p:cNvPr id="857" name="TextShape 2"/>
          <p:cNvSpPr txBox="1"/>
          <p:nvPr/>
        </p:nvSpPr>
        <p:spPr>
          <a:xfrm>
            <a:off x="457200" y="1696680"/>
            <a:ext cx="4125600" cy="4625640"/>
          </a:xfrm>
          <a:prstGeom prst="rect">
            <a:avLst/>
          </a:prstGeom>
          <a:noFill/>
          <a:ln>
            <a:noFill/>
          </a:ln>
        </p:spPr>
        <p:txBody>
          <a:bodyPr/>
          <a:p>
            <a:pPr>
              <a:lnSpc>
                <a:spcPct val="100000"/>
              </a:lnSpc>
            </a:pPr>
            <a:r>
              <a:rPr b="1" lang="en-US" sz="2000" spc="-1" strike="noStrike">
                <a:solidFill>
                  <a:srgbClr val="000000"/>
                </a:solidFill>
                <a:uFill>
                  <a:solidFill>
                    <a:srgbClr val="ffffff"/>
                  </a:solidFill>
                </a:uFill>
                <a:latin typeface="Calibri"/>
              </a:rPr>
              <a:t>Confidentiality</a:t>
            </a:r>
            <a:r>
              <a:rPr b="0" lang="en-US" sz="2000" spc="-1" strike="noStrike">
                <a:solidFill>
                  <a:srgbClr val="000000"/>
                </a:solidFill>
                <a:uFill>
                  <a:solidFill>
                    <a:srgbClr val="ffffff"/>
                  </a:solidFill>
                </a:uFill>
                <a:latin typeface="Calibri"/>
              </a:rPr>
              <a:t>: To protect information from unauthorized disclosure</a:t>
            </a:r>
            <a:endParaRPr b="0" lang="en-US" sz="2800" spc="-1" strike="noStrike">
              <a:solidFill>
                <a:srgbClr val="000000"/>
              </a:solidFill>
              <a:uFill>
                <a:solidFill>
                  <a:srgbClr val="ffffff"/>
                </a:solidFill>
              </a:uFill>
              <a:latin typeface="Calibri"/>
            </a:endParaRPr>
          </a:p>
        </p:txBody>
      </p:sp>
      <p:sp>
        <p:nvSpPr>
          <p:cNvPr id="858" name="TextShape 3"/>
          <p:cNvSpPr txBox="1"/>
          <p:nvPr/>
        </p:nvSpPr>
        <p:spPr>
          <a:xfrm>
            <a:off x="6553080" y="6430680"/>
            <a:ext cx="2133360" cy="364680"/>
          </a:xfrm>
          <a:prstGeom prst="rect">
            <a:avLst/>
          </a:prstGeom>
          <a:noFill/>
          <a:ln>
            <a:noFill/>
          </a:ln>
        </p:spPr>
        <p:txBody>
          <a:bodyPr anchor="ctr"/>
          <a:p>
            <a:pPr algn="r">
              <a:lnSpc>
                <a:spcPct val="100000"/>
              </a:lnSpc>
            </a:pPr>
            <a:fld id="{1B9417CB-D140-4797-95A5-786C84B2297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59" name="Picture 112" descr=""/>
          <p:cNvPicPr/>
          <p:nvPr/>
        </p:nvPicPr>
        <p:blipFill>
          <a:blip r:embed="rId1"/>
          <a:stretch/>
        </p:blipFill>
        <p:spPr>
          <a:xfrm>
            <a:off x="495720" y="3524760"/>
            <a:ext cx="480240" cy="679320"/>
          </a:xfrm>
          <a:prstGeom prst="rect">
            <a:avLst/>
          </a:prstGeom>
          <a:ln w="9360">
            <a:noFill/>
          </a:ln>
        </p:spPr>
      </p:pic>
      <p:pic>
        <p:nvPicPr>
          <p:cNvPr id="860" name="Picture 109" descr=""/>
          <p:cNvPicPr/>
          <p:nvPr/>
        </p:nvPicPr>
        <p:blipFill>
          <a:blip r:embed="rId2"/>
          <a:stretch/>
        </p:blipFill>
        <p:spPr>
          <a:xfrm>
            <a:off x="3789360" y="3501000"/>
            <a:ext cx="501840" cy="701280"/>
          </a:xfrm>
          <a:prstGeom prst="rect">
            <a:avLst/>
          </a:prstGeom>
          <a:ln w="9360">
            <a:noFill/>
          </a:ln>
        </p:spPr>
      </p:pic>
      <p:pic>
        <p:nvPicPr>
          <p:cNvPr id="861" name="Picture 110" descr=""/>
          <p:cNvPicPr/>
          <p:nvPr/>
        </p:nvPicPr>
        <p:blipFill>
          <a:blip r:embed="rId3"/>
          <a:stretch/>
        </p:blipFill>
        <p:spPr>
          <a:xfrm>
            <a:off x="2131200" y="5108400"/>
            <a:ext cx="502560" cy="702720"/>
          </a:xfrm>
          <a:prstGeom prst="rect">
            <a:avLst/>
          </a:prstGeom>
          <a:ln w="9360">
            <a:noFill/>
          </a:ln>
        </p:spPr>
      </p:pic>
      <p:sp>
        <p:nvSpPr>
          <p:cNvPr id="862" name="CustomShape 4"/>
          <p:cNvSpPr/>
          <p:nvPr/>
        </p:nvSpPr>
        <p:spPr>
          <a:xfrm>
            <a:off x="1965960" y="3399840"/>
            <a:ext cx="798480" cy="9615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01011001</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10101100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63" name="CustomShape 5"/>
          <p:cNvSpPr/>
          <p:nvPr/>
        </p:nvSpPr>
        <p:spPr>
          <a:xfrm>
            <a:off x="1077120" y="385272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64" name="CustomShape 6"/>
          <p:cNvSpPr/>
          <p:nvPr/>
        </p:nvSpPr>
        <p:spPr>
          <a:xfrm>
            <a:off x="2835000" y="385272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65" name="CustomShape 7"/>
          <p:cNvSpPr/>
          <p:nvPr/>
        </p:nvSpPr>
        <p:spPr>
          <a:xfrm flipH="1" flipV="1" rot="5400000">
            <a:off x="2106360" y="4681080"/>
            <a:ext cx="552240" cy="360"/>
          </a:xfrm>
          <a:custGeom>
            <a:avLst/>
            <a:gdLst/>
            <a:ahLst/>
            <a:rect l="l" t="t" r="r" b="b"/>
            <a:pathLst>
              <a:path w="21600" h="21600">
                <a:moveTo>
                  <a:pt x="0" y="0"/>
                </a:moveTo>
                <a:lnTo>
                  <a:pt x="21600" y="21600"/>
                </a:lnTo>
              </a:path>
            </a:pathLst>
          </a:custGeom>
          <a:solidFill>
            <a:srgbClr val="ffff99"/>
          </a:solidFill>
          <a:ln w="28440">
            <a:solidFill>
              <a:srgbClr val="ff0000"/>
            </a:solidFill>
            <a:round/>
            <a:headEnd len="med" type="arrow" w="med"/>
          </a:ln>
        </p:spPr>
        <p:style>
          <a:lnRef idx="0"/>
          <a:fillRef idx="0"/>
          <a:effectRef idx="0"/>
          <a:fontRef idx="minor"/>
        </p:style>
      </p:sp>
      <p:sp>
        <p:nvSpPr>
          <p:cNvPr id="866" name="CustomShape 8"/>
          <p:cNvSpPr/>
          <p:nvPr/>
        </p:nvSpPr>
        <p:spPr>
          <a:xfrm>
            <a:off x="3834000" y="4154040"/>
            <a:ext cx="41508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Bob</a:t>
            </a:r>
            <a:endParaRPr b="0" lang="de-DE" sz="1800" spc="-1" strike="noStrike">
              <a:solidFill>
                <a:srgbClr val="000000"/>
              </a:solidFill>
              <a:uFill>
                <a:solidFill>
                  <a:srgbClr val="ffffff"/>
                </a:solidFill>
              </a:uFill>
              <a:latin typeface="Arial"/>
            </a:endParaRPr>
          </a:p>
        </p:txBody>
      </p:sp>
      <p:sp>
        <p:nvSpPr>
          <p:cNvPr id="867" name="CustomShape 9"/>
          <p:cNvSpPr/>
          <p:nvPr/>
        </p:nvSpPr>
        <p:spPr>
          <a:xfrm>
            <a:off x="2098800" y="5770800"/>
            <a:ext cx="56592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Chuck</a:t>
            </a:r>
            <a:endParaRPr b="0" lang="de-DE" sz="1800" spc="-1" strike="noStrike">
              <a:solidFill>
                <a:srgbClr val="000000"/>
              </a:solidFill>
              <a:uFill>
                <a:solidFill>
                  <a:srgbClr val="ffffff"/>
                </a:solidFill>
              </a:uFill>
              <a:latin typeface="Arial"/>
            </a:endParaRPr>
          </a:p>
        </p:txBody>
      </p:sp>
      <p:sp>
        <p:nvSpPr>
          <p:cNvPr id="868" name="CustomShape 10"/>
          <p:cNvSpPr/>
          <p:nvPr/>
        </p:nvSpPr>
        <p:spPr>
          <a:xfrm>
            <a:off x="488160" y="4154040"/>
            <a:ext cx="47880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Alice</a:t>
            </a:r>
            <a:endParaRPr b="0" lang="de-DE" sz="1800" spc="-1" strike="noStrike">
              <a:solidFill>
                <a:srgbClr val="000000"/>
              </a:solidFill>
              <a:uFill>
                <a:solidFill>
                  <a:srgbClr val="ffffff"/>
                </a:solidFill>
              </a:uFill>
              <a:latin typeface="Arial"/>
            </a:endParaRPr>
          </a:p>
        </p:txBody>
      </p:sp>
      <p:sp>
        <p:nvSpPr>
          <p:cNvPr id="869" name="CustomShape 11"/>
          <p:cNvSpPr/>
          <p:nvPr/>
        </p:nvSpPr>
        <p:spPr>
          <a:xfrm>
            <a:off x="4797000" y="1696680"/>
            <a:ext cx="4125600" cy="4625640"/>
          </a:xfrm>
          <a:prstGeom prst="rect">
            <a:avLst/>
          </a:prstGeom>
          <a:noFill/>
          <a:ln>
            <a:noFill/>
          </a:ln>
        </p:spPr>
        <p:style>
          <a:lnRef idx="0"/>
          <a:fillRef idx="0"/>
          <a:effectRef idx="0"/>
          <a:fontRef idx="minor"/>
        </p:style>
        <p:txBody>
          <a:bodyPr/>
          <a:p>
            <a:pPr>
              <a:lnSpc>
                <a:spcPct val="100000"/>
              </a:lnSpc>
            </a:pPr>
            <a:r>
              <a:rPr b="1" lang="de-DE" sz="2000" spc="-1" strike="noStrike">
                <a:solidFill>
                  <a:srgbClr val="000000"/>
                </a:solidFill>
                <a:uFill>
                  <a:solidFill>
                    <a:srgbClr val="ffffff"/>
                  </a:solidFill>
                </a:uFill>
                <a:latin typeface="Calibri"/>
              </a:rPr>
              <a:t>Integrity</a:t>
            </a:r>
            <a:r>
              <a:rPr b="0" lang="de-DE" sz="2000" spc="-1" strike="noStrike">
                <a:solidFill>
                  <a:srgbClr val="000000"/>
                </a:solidFill>
                <a:uFill>
                  <a:solidFill>
                    <a:srgbClr val="ffffff"/>
                  </a:solidFill>
                </a:uFill>
                <a:latin typeface="Calibri"/>
              </a:rPr>
              <a:t>: To protect information from modifications, additions, deletions, rearrangement, duplication or re-recording</a:t>
            </a:r>
            <a:endParaRPr b="0" lang="de-DE" sz="2800" spc="-1" strike="noStrike">
              <a:solidFill>
                <a:srgbClr val="000000"/>
              </a:solidFill>
              <a:uFill>
                <a:solidFill>
                  <a:srgbClr val="ffffff"/>
                </a:solidFill>
              </a:uFill>
              <a:latin typeface="Arial"/>
            </a:endParaRPr>
          </a:p>
        </p:txBody>
      </p:sp>
      <p:pic>
        <p:nvPicPr>
          <p:cNvPr id="870" name="Picture 112" descr=""/>
          <p:cNvPicPr/>
          <p:nvPr/>
        </p:nvPicPr>
        <p:blipFill>
          <a:blip r:embed="rId4"/>
          <a:stretch/>
        </p:blipFill>
        <p:spPr>
          <a:xfrm>
            <a:off x="4827600" y="3509640"/>
            <a:ext cx="480240" cy="679320"/>
          </a:xfrm>
          <a:prstGeom prst="rect">
            <a:avLst/>
          </a:prstGeom>
          <a:ln w="9360">
            <a:noFill/>
          </a:ln>
        </p:spPr>
      </p:pic>
      <p:pic>
        <p:nvPicPr>
          <p:cNvPr id="871" name="Picture 109" descr=""/>
          <p:cNvPicPr/>
          <p:nvPr/>
        </p:nvPicPr>
        <p:blipFill>
          <a:blip r:embed="rId5"/>
          <a:stretch/>
        </p:blipFill>
        <p:spPr>
          <a:xfrm>
            <a:off x="8422560" y="3889440"/>
            <a:ext cx="501840" cy="701280"/>
          </a:xfrm>
          <a:prstGeom prst="rect">
            <a:avLst/>
          </a:prstGeom>
          <a:ln w="9360">
            <a:noFill/>
          </a:ln>
        </p:spPr>
      </p:pic>
      <p:pic>
        <p:nvPicPr>
          <p:cNvPr id="872" name="Picture 110" descr=""/>
          <p:cNvPicPr/>
          <p:nvPr/>
        </p:nvPicPr>
        <p:blipFill>
          <a:blip r:embed="rId6"/>
          <a:stretch/>
        </p:blipFill>
        <p:spPr>
          <a:xfrm>
            <a:off x="5961240" y="4440600"/>
            <a:ext cx="502560" cy="702720"/>
          </a:xfrm>
          <a:prstGeom prst="rect">
            <a:avLst/>
          </a:prstGeom>
          <a:ln w="9360">
            <a:noFill/>
          </a:ln>
        </p:spPr>
      </p:pic>
      <p:sp>
        <p:nvSpPr>
          <p:cNvPr id="873" name="CustomShape 12"/>
          <p:cNvSpPr/>
          <p:nvPr/>
        </p:nvSpPr>
        <p:spPr>
          <a:xfrm>
            <a:off x="6377400" y="3266640"/>
            <a:ext cx="803160" cy="972360"/>
          </a:xfrm>
          <a:prstGeom prst="foldedCorner">
            <a:avLst>
              <a:gd name="adj" fmla="val 16667"/>
            </a:avLst>
          </a:prstGeom>
          <a:solidFill>
            <a:schemeClr val="bg1"/>
          </a:solidFill>
          <a:ln w="28440">
            <a:solidFill>
              <a:schemeClr val="tx1"/>
            </a:solidFill>
            <a:custDash>
              <a:ds d="300000" sp="100000"/>
            </a:custDash>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01011001</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10101100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74" name="CustomShape 13"/>
          <p:cNvSpPr/>
          <p:nvPr/>
        </p:nvSpPr>
        <p:spPr>
          <a:xfrm>
            <a:off x="5409000" y="383760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75" name="CustomShape 14"/>
          <p:cNvSpPr/>
          <p:nvPr/>
        </p:nvSpPr>
        <p:spPr>
          <a:xfrm>
            <a:off x="7468200" y="4240800"/>
            <a:ext cx="803160" cy="720"/>
          </a:xfrm>
          <a:custGeom>
            <a:avLst/>
            <a:gdLst/>
            <a:ahLst/>
            <a:rect l="l" t="t" r="r" b="b"/>
            <a:pathLst>
              <a:path w="21600" h="21600">
                <a:moveTo>
                  <a:pt x="0" y="0"/>
                </a:moveTo>
                <a:lnTo>
                  <a:pt x="21600" y="21600"/>
                </a:lnTo>
              </a:path>
            </a:pathLst>
          </a:custGeom>
          <a:solidFill>
            <a:srgbClr val="ffff99"/>
          </a:solidFill>
          <a:ln w="28440">
            <a:solidFill>
              <a:srgbClr val="ff0000"/>
            </a:solidFill>
            <a:round/>
            <a:tailEnd len="med" type="arrow" w="med"/>
          </a:ln>
        </p:spPr>
        <p:style>
          <a:lnRef idx="0"/>
          <a:fillRef idx="0"/>
          <a:effectRef idx="0"/>
          <a:fontRef idx="minor"/>
        </p:style>
      </p:sp>
      <p:sp>
        <p:nvSpPr>
          <p:cNvPr id="876" name="CustomShape 15"/>
          <p:cNvSpPr/>
          <p:nvPr/>
        </p:nvSpPr>
        <p:spPr>
          <a:xfrm>
            <a:off x="6664680" y="3668400"/>
            <a:ext cx="803160" cy="972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1" lang="de-DE" sz="1200" spc="-1" strike="noStrike">
                <a:solidFill>
                  <a:srgbClr val="ff0000"/>
                </a:solidFill>
                <a:uFill>
                  <a:solidFill>
                    <a:srgbClr val="ffffff"/>
                  </a:solidFill>
                </a:uFill>
                <a:latin typeface="Arial"/>
              </a:rPr>
              <a:t>10100100</a:t>
            </a:r>
            <a:endParaRPr b="0" lang="de-DE" sz="1800" spc="-1" strike="noStrike">
              <a:solidFill>
                <a:srgbClr val="000000"/>
              </a:solidFill>
              <a:uFill>
                <a:solidFill>
                  <a:srgbClr val="ffffff"/>
                </a:solidFill>
              </a:uFill>
              <a:latin typeface="Arial"/>
            </a:endParaRPr>
          </a:p>
          <a:p>
            <a:pPr>
              <a:lnSpc>
                <a:spcPct val="100000"/>
              </a:lnSpc>
            </a:pPr>
            <a:r>
              <a:rPr b="1" lang="de-DE" sz="1200" spc="-1" strike="noStrike">
                <a:solidFill>
                  <a:srgbClr val="ff0000"/>
                </a:solidFill>
                <a:uFill>
                  <a:solidFill>
                    <a:srgbClr val="ffffff"/>
                  </a:solidFill>
                </a:uFill>
                <a:latin typeface="Arial"/>
              </a:rPr>
              <a:t>01000110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77" name="CustomShape 16"/>
          <p:cNvSpPr/>
          <p:nvPr/>
        </p:nvSpPr>
        <p:spPr>
          <a:xfrm>
            <a:off x="5924520" y="5093280"/>
            <a:ext cx="56592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Chuck</a:t>
            </a:r>
            <a:endParaRPr b="0" lang="de-DE" sz="1800" spc="-1" strike="noStrike">
              <a:solidFill>
                <a:srgbClr val="000000"/>
              </a:solidFill>
              <a:uFill>
                <a:solidFill>
                  <a:srgbClr val="ffffff"/>
                </a:solidFill>
              </a:uFill>
              <a:latin typeface="Arial"/>
            </a:endParaRPr>
          </a:p>
        </p:txBody>
      </p:sp>
      <p:sp>
        <p:nvSpPr>
          <p:cNvPr id="878" name="CustomShape 17"/>
          <p:cNvSpPr/>
          <p:nvPr/>
        </p:nvSpPr>
        <p:spPr>
          <a:xfrm>
            <a:off x="4820040" y="4138920"/>
            <a:ext cx="47880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Alice</a:t>
            </a:r>
            <a:endParaRPr b="0" lang="de-DE" sz="1800" spc="-1" strike="noStrike">
              <a:solidFill>
                <a:srgbClr val="000000"/>
              </a:solidFill>
              <a:uFill>
                <a:solidFill>
                  <a:srgbClr val="ffffff"/>
                </a:solidFill>
              </a:uFill>
              <a:latin typeface="Arial"/>
            </a:endParaRPr>
          </a:p>
        </p:txBody>
      </p:sp>
      <p:sp>
        <p:nvSpPr>
          <p:cNvPr id="879" name="CustomShape 18"/>
          <p:cNvSpPr/>
          <p:nvPr/>
        </p:nvSpPr>
        <p:spPr>
          <a:xfrm>
            <a:off x="8457840" y="4541040"/>
            <a:ext cx="41508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Bob</a:t>
            </a:r>
            <a:endParaRPr b="0" lang="de-DE" sz="1800" spc="-1" strike="noStrike">
              <a:solidFill>
                <a:srgbClr val="000000"/>
              </a:solidFill>
              <a:uFill>
                <a:solidFill>
                  <a:srgbClr val="ffffff"/>
                </a:solidFill>
              </a:uFill>
              <a:latin typeface="Arial"/>
            </a:endParaRPr>
          </a:p>
        </p:txBody>
      </p:sp>
      <p:sp>
        <p:nvSpPr>
          <p:cNvPr id="880" name="CustomShape 19"/>
          <p:cNvSpPr/>
          <p:nvPr/>
        </p:nvSpPr>
        <p:spPr>
          <a:xfrm flipH="1" flipV="1" rot="10800000">
            <a:off x="6607800" y="4447080"/>
            <a:ext cx="286560" cy="401400"/>
          </a:xfrm>
          <a:prstGeom prst="curvedConnector3">
            <a:avLst>
              <a:gd name="adj1" fmla="val -65733"/>
            </a:avLst>
          </a:prstGeom>
          <a:solidFill>
            <a:srgbClr val="ffff99"/>
          </a:solidFill>
          <a:ln w="28440">
            <a:solidFill>
              <a:srgbClr val="ff0000"/>
            </a:solidFill>
            <a:round/>
            <a:tailEnd len="med" type="arrow" w="med"/>
          </a:ln>
        </p:spPr>
        <p:style>
          <a:lnRef idx="0"/>
          <a:fillRef idx="0"/>
          <a:effectRef idx="0"/>
          <a:fontRef idx="minor"/>
        </p:style>
      </p:sp>
    </p:spTree>
  </p:cSld>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Important terms &amp; concepts</a:t>
            </a:r>
            <a:endParaRPr b="0" lang="en-US" sz="1800" spc="-1" strike="noStrike">
              <a:solidFill>
                <a:srgbClr val="000000"/>
              </a:solidFill>
              <a:uFill>
                <a:solidFill>
                  <a:srgbClr val="ffffff"/>
                </a:solidFill>
              </a:uFill>
              <a:latin typeface="Calibri"/>
            </a:endParaRPr>
          </a:p>
        </p:txBody>
      </p:sp>
      <p:sp>
        <p:nvSpPr>
          <p:cNvPr id="88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883" name="TextShape 3"/>
          <p:cNvSpPr txBox="1"/>
          <p:nvPr/>
        </p:nvSpPr>
        <p:spPr>
          <a:xfrm>
            <a:off x="6553080" y="6430680"/>
            <a:ext cx="2133360" cy="364680"/>
          </a:xfrm>
          <a:prstGeom prst="rect">
            <a:avLst/>
          </a:prstGeom>
          <a:noFill/>
          <a:ln>
            <a:noFill/>
          </a:ln>
        </p:spPr>
        <p:txBody>
          <a:bodyPr anchor="ctr"/>
          <a:p>
            <a:pPr algn="r">
              <a:lnSpc>
                <a:spcPct val="100000"/>
              </a:lnSpc>
            </a:pPr>
            <a:fld id="{E68D6116-1B4A-4F23-ACFD-30317FAF72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84" name="Table 4"/>
          <p:cNvGraphicFramePr/>
          <p:nvPr/>
        </p:nvGraphicFramePr>
        <p:xfrm>
          <a:off x="457200" y="1696680"/>
          <a:ext cx="8229240" cy="97956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 security event: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An occurrence or previously unknown situation indicating a possible breach of </a:t>
                      </a:r>
                      <a:r>
                        <a:rPr b="0" i="1" lang="de-DE" sz="1800" spc="-1" strike="noStrike">
                          <a:solidFill>
                            <a:srgbClr val="000000"/>
                          </a:solidFill>
                          <a:uFill>
                            <a:solidFill>
                              <a:srgbClr val="ffffff"/>
                            </a:solidFill>
                          </a:uFill>
                          <a:latin typeface="Calibri"/>
                        </a:rPr>
                        <a:t>information security</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Note: An occurrence or situation is considered a potential breach of information security if it may lead to a negative impact on the confidentiality, integrity and / or accessibility of one or more information assets.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885" name="Table 5"/>
          <p:cNvGraphicFramePr/>
          <p:nvPr/>
        </p:nvGraphicFramePr>
        <p:xfrm>
          <a:off x="457200" y="4115880"/>
          <a:ext cx="8229240" cy="97956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492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 security incident: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Single </a:t>
                      </a:r>
                      <a:r>
                        <a:rPr b="0" i="1" lang="de-DE" sz="1800" spc="-1" strike="noStrike">
                          <a:solidFill>
                            <a:srgbClr val="000000"/>
                          </a:solidFill>
                          <a:uFill>
                            <a:solidFill>
                              <a:srgbClr val="ffffff"/>
                            </a:solidFill>
                          </a:uFill>
                          <a:latin typeface="Calibri"/>
                        </a:rPr>
                        <a:t>information security event </a:t>
                      </a:r>
                      <a:r>
                        <a:rPr b="0" lang="de-DE" sz="1800" spc="-1" strike="noStrike">
                          <a:solidFill>
                            <a:srgbClr val="000000"/>
                          </a:solidFill>
                          <a:uFill>
                            <a:solidFill>
                              <a:srgbClr val="ffffff"/>
                            </a:solidFill>
                          </a:uFill>
                          <a:latin typeface="Calibri"/>
                        </a:rPr>
                        <a:t>or a series of information security events with a significant probability of having a negative impact on the delivery of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to </a:t>
                      </a:r>
                      <a:r>
                        <a:rPr b="0" i="1" lang="de-DE" sz="1800" spc="-1" strike="noStrike">
                          <a:solidFill>
                            <a:srgbClr val="000000"/>
                          </a:solidFill>
                          <a:uFill>
                            <a:solidFill>
                              <a:srgbClr val="ffffff"/>
                            </a:solidFill>
                          </a:uFill>
                          <a:latin typeface="Calibri"/>
                        </a:rPr>
                        <a:t>customers</a:t>
                      </a:r>
                      <a:r>
                        <a:rPr b="0" lang="de-DE" sz="1800" spc="-1" strike="noStrike">
                          <a:solidFill>
                            <a:srgbClr val="000000"/>
                          </a:solidFill>
                          <a:uFill>
                            <a:solidFill>
                              <a:srgbClr val="ffffff"/>
                            </a:solidFill>
                          </a:uFill>
                          <a:latin typeface="Calibri"/>
                        </a:rPr>
                        <a:t>, and therefore on the </a:t>
                      </a:r>
                      <a:r>
                        <a:rPr b="0" i="1" lang="de-DE" sz="1800" spc="-1" strike="noStrike">
                          <a:solidFill>
                            <a:srgbClr val="000000"/>
                          </a:solidFill>
                          <a:uFill>
                            <a:solidFill>
                              <a:srgbClr val="ffffff"/>
                            </a:solidFill>
                          </a:uFill>
                          <a:latin typeface="Calibri"/>
                        </a:rPr>
                        <a:t>customers</a:t>
                      </a:r>
                      <a:r>
                        <a:rPr b="0" lang="de-DE" sz="1800" spc="-1" strike="noStrike">
                          <a:solidFill>
                            <a:srgbClr val="000000"/>
                          </a:solidFill>
                          <a:uFill>
                            <a:solidFill>
                              <a:srgbClr val="ffffff"/>
                            </a:solidFill>
                          </a:uFill>
                          <a:latin typeface="Calibri"/>
                        </a:rPr>
                        <a:t>’ business operations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Requirements according to FitSM-1</a:t>
            </a:r>
            <a:endParaRPr b="0" lang="en-US" sz="1800" spc="-1" strike="noStrike">
              <a:solidFill>
                <a:srgbClr val="000000"/>
              </a:solidFill>
              <a:uFill>
                <a:solidFill>
                  <a:srgbClr val="ffffff"/>
                </a:solidFill>
              </a:uFill>
              <a:latin typeface="Calibri"/>
            </a:endParaRPr>
          </a:p>
        </p:txBody>
      </p:sp>
      <p:sp>
        <p:nvSpPr>
          <p:cNvPr id="887" name="TextShape 2"/>
          <p:cNvSpPr txBox="1"/>
          <p:nvPr/>
        </p:nvSpPr>
        <p:spPr>
          <a:xfrm>
            <a:off x="6553080" y="6430680"/>
            <a:ext cx="2133360" cy="364680"/>
          </a:xfrm>
          <a:prstGeom prst="rect">
            <a:avLst/>
          </a:prstGeom>
          <a:noFill/>
          <a:ln>
            <a:noFill/>
          </a:ln>
        </p:spPr>
        <p:txBody>
          <a:bodyPr anchor="ctr"/>
          <a:p>
            <a:pPr algn="r">
              <a:lnSpc>
                <a:spcPct val="100000"/>
              </a:lnSpc>
            </a:pPr>
            <a:fld id="{E83A3856-D15B-4005-A994-C01526F4B72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88" name="Table 3"/>
          <p:cNvGraphicFramePr/>
          <p:nvPr/>
        </p:nvGraphicFramePr>
        <p:xfrm>
          <a:off x="457200" y="1697040"/>
          <a:ext cx="8229240" cy="230328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PR6 Information Security Management (ISM)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8900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PR6.1 Information security policies shall be defined.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PR6.2 Physical, technical and organizational information security controls shall be implemented to reduce the probability and impact of identified information security risks.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PR6.3 Information security policies and controls shall be reviewed at planned intervals.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PR6.4 Information security events and incidents shall be given an appropriate priority and managed accordingly.</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PR6.5 Access control, including provisioning of access rights, for information-processing systems and services shall be carried out in a consistent manner.</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Initial process setup</a:t>
            </a:r>
            <a:endParaRPr b="0" lang="en-US" sz="1800" spc="-1" strike="noStrike">
              <a:solidFill>
                <a:srgbClr val="000000"/>
              </a:solidFill>
              <a:uFill>
                <a:solidFill>
                  <a:srgbClr val="ffffff"/>
                </a:solidFill>
              </a:uFill>
              <a:latin typeface="Calibri"/>
            </a:endParaRPr>
          </a:p>
        </p:txBody>
      </p:sp>
      <p:graphicFrame>
        <p:nvGraphicFramePr>
          <p:cNvPr id="890"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scheme to classify information assets according to their sensitivity / criticality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Information classification scheme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way to document an inventory of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 (empty) asset inventory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Identify, describe and classify the most important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Asset inventory filled with initial data on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Identify the most important links between configuration items (CIs) such as information-processing systems / facilities and the information assets identified before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Asset inventory filled with information assets linked to CIs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91" name="TextShape 3"/>
          <p:cNvSpPr txBox="1"/>
          <p:nvPr/>
        </p:nvSpPr>
        <p:spPr>
          <a:xfrm>
            <a:off x="6553080" y="6430680"/>
            <a:ext cx="2133360" cy="364680"/>
          </a:xfrm>
          <a:prstGeom prst="rect">
            <a:avLst/>
          </a:prstGeom>
          <a:noFill/>
          <a:ln>
            <a:noFill/>
          </a:ln>
        </p:spPr>
        <p:txBody>
          <a:bodyPr anchor="ctr"/>
          <a:p>
            <a:pPr algn="r">
              <a:lnSpc>
                <a:spcPct val="100000"/>
              </a:lnSpc>
            </a:pPr>
            <a:fld id="{7BA49B7F-F149-4A46-80DC-4D652805B3A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Initial process setup</a:t>
            </a:r>
            <a:endParaRPr b="0" lang="en-US" sz="1800" spc="-1" strike="noStrike">
              <a:solidFill>
                <a:srgbClr val="000000"/>
              </a:solidFill>
              <a:uFill>
                <a:solidFill>
                  <a:srgbClr val="ffffff"/>
                </a:solidFill>
              </a:uFill>
              <a:latin typeface="Calibri"/>
            </a:endParaRPr>
          </a:p>
        </p:txBody>
      </p:sp>
      <p:graphicFrame>
        <p:nvGraphicFramePr>
          <p:cNvPr id="893"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method / scheme to identify and assess information security risks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Risk assessment method and scheme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Perform an initial risk assessment, based on the identified assets, and focused on the most significant information security risks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Risk assessment report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clear information security policies as a basis for effective information security governance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Various information security policies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way to document information security controls and to monitor their status and progress of implementation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 (empty) repository of information security controls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Identify and document the most important technical, physical and organisational information security controls in place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Documented information security controls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94" name="TextShape 3"/>
          <p:cNvSpPr txBox="1"/>
          <p:nvPr/>
        </p:nvSpPr>
        <p:spPr>
          <a:xfrm>
            <a:off x="6553080" y="6430680"/>
            <a:ext cx="2133360" cy="364680"/>
          </a:xfrm>
          <a:prstGeom prst="rect">
            <a:avLst/>
          </a:prstGeom>
          <a:noFill/>
          <a:ln>
            <a:noFill/>
          </a:ln>
        </p:spPr>
        <p:txBody>
          <a:bodyPr anchor="ctr"/>
          <a:p>
            <a:pPr algn="r">
              <a:lnSpc>
                <a:spcPct val="100000"/>
              </a:lnSpc>
            </a:pPr>
            <a:fld id="{7BCF3659-662A-472F-8D1B-3C546C2A1F9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Inputs &amp; outputs</a:t>
            </a:r>
            <a:endParaRPr b="0" lang="en-US" sz="1800" spc="-1" strike="noStrike">
              <a:solidFill>
                <a:srgbClr val="000000"/>
              </a:solidFill>
              <a:uFill>
                <a:solidFill>
                  <a:srgbClr val="ffffff"/>
                </a:solidFill>
              </a:uFill>
              <a:latin typeface="Calibri"/>
            </a:endParaRPr>
          </a:p>
        </p:txBody>
      </p:sp>
      <p:sp>
        <p:nvSpPr>
          <p:cNvPr id="896"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897"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4800" rIns="64800" tIns="64800" bIns="64800"/>
          <a:p>
            <a:pPr>
              <a:lnSpc>
                <a:spcPct val="90000"/>
              </a:lnSpc>
            </a:pPr>
            <a:r>
              <a:rPr b="0" lang="de-DE" sz="1700" spc="-1" strike="noStrike">
                <a:solidFill>
                  <a:srgbClr val="000000"/>
                </a:solidFill>
                <a:uFill>
                  <a:solidFill>
                    <a:srgbClr val="ffffff"/>
                  </a:solidFill>
                </a:uFill>
                <a:latin typeface="Calibri"/>
              </a:rPr>
              <a:t>Information security requirements (from SLAs, legislation, contracts)</a:t>
            </a:r>
            <a:endParaRPr b="0" lang="de-DE" sz="1800" spc="-1" strike="noStrike">
              <a:solidFill>
                <a:srgbClr val="000000"/>
              </a:solidFill>
              <a:uFill>
                <a:solidFill>
                  <a:srgbClr val="ffffff"/>
                </a:solidFill>
              </a:uFill>
              <a:latin typeface="Arial"/>
            </a:endParaRPr>
          </a:p>
          <a:p>
            <a:pPr>
              <a:lnSpc>
                <a:spcPct val="90000"/>
              </a:lnSpc>
            </a:pPr>
            <a:r>
              <a:rPr b="0" lang="de-DE" sz="1700" spc="-1" strike="noStrike">
                <a:solidFill>
                  <a:srgbClr val="000000"/>
                </a:solidFill>
                <a:uFill>
                  <a:solidFill>
                    <a:srgbClr val="ffffff"/>
                  </a:solidFill>
                </a:uFill>
                <a:latin typeface="Calibri"/>
              </a:rPr>
              <a:t>Relevant risk factors (information on assets, vulnerabilities, threats)</a:t>
            </a:r>
            <a:endParaRPr b="0" lang="de-DE" sz="1800" spc="-1" strike="noStrike">
              <a:solidFill>
                <a:srgbClr val="000000"/>
              </a:solidFill>
              <a:uFill>
                <a:solidFill>
                  <a:srgbClr val="ffffff"/>
                </a:solidFill>
              </a:uFill>
              <a:latin typeface="Arial"/>
            </a:endParaRPr>
          </a:p>
        </p:txBody>
      </p:sp>
      <p:sp>
        <p:nvSpPr>
          <p:cNvPr id="898"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99"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4800" rIns="64800" tIns="64800" bIns="64800"/>
          <a:p>
            <a:pPr>
              <a:lnSpc>
                <a:spcPct val="90000"/>
              </a:lnSpc>
            </a:pPr>
            <a:r>
              <a:rPr b="0" lang="de-DE" sz="1700" spc="-1" strike="noStrike">
                <a:solidFill>
                  <a:srgbClr val="000000"/>
                </a:solidFill>
                <a:uFill>
                  <a:solidFill>
                    <a:srgbClr val="ffffff"/>
                  </a:solidFill>
                </a:uFill>
                <a:latin typeface="Calibri"/>
              </a:rPr>
              <a:t>Up-to-date inventory of information assets</a:t>
            </a:r>
            <a:endParaRPr b="0" lang="de-DE" sz="1800" spc="-1" strike="noStrike">
              <a:solidFill>
                <a:srgbClr val="000000"/>
              </a:solidFill>
              <a:uFill>
                <a:solidFill>
                  <a:srgbClr val="ffffff"/>
                </a:solidFill>
              </a:uFill>
              <a:latin typeface="Arial"/>
            </a:endParaRPr>
          </a:p>
          <a:p>
            <a:pPr>
              <a:lnSpc>
                <a:spcPct val="90000"/>
              </a:lnSpc>
            </a:pPr>
            <a:r>
              <a:rPr b="0" lang="de-DE" sz="1700" spc="-1" strike="noStrike">
                <a:solidFill>
                  <a:srgbClr val="000000"/>
                </a:solidFill>
                <a:uFill>
                  <a:solidFill>
                    <a:srgbClr val="ffffff"/>
                  </a:solidFill>
                </a:uFill>
                <a:latin typeface="Calibri"/>
              </a:rPr>
              <a:t>Approved information security policies</a:t>
            </a:r>
            <a:endParaRPr b="0" lang="de-DE" sz="1800" spc="-1" strike="noStrike">
              <a:solidFill>
                <a:srgbClr val="000000"/>
              </a:solidFill>
              <a:uFill>
                <a:solidFill>
                  <a:srgbClr val="ffffff"/>
                </a:solidFill>
              </a:uFill>
              <a:latin typeface="Arial"/>
            </a:endParaRPr>
          </a:p>
          <a:p>
            <a:pPr>
              <a:lnSpc>
                <a:spcPct val="90000"/>
              </a:lnSpc>
            </a:pPr>
            <a:r>
              <a:rPr b="0" lang="de-DE" sz="1700" spc="-1" strike="noStrike">
                <a:solidFill>
                  <a:srgbClr val="000000"/>
                </a:solidFill>
                <a:uFill>
                  <a:solidFill>
                    <a:srgbClr val="ffffff"/>
                  </a:solidFill>
                </a:uFill>
                <a:latin typeface="Calibri"/>
              </a:rPr>
              <a:t>Up-to-date information security risk assessment</a:t>
            </a:r>
            <a:endParaRPr b="0" lang="de-DE" sz="1800" spc="-1" strike="noStrike">
              <a:solidFill>
                <a:srgbClr val="000000"/>
              </a:solidFill>
              <a:uFill>
                <a:solidFill>
                  <a:srgbClr val="ffffff"/>
                </a:solidFill>
              </a:uFill>
              <a:latin typeface="Arial"/>
            </a:endParaRPr>
          </a:p>
          <a:p>
            <a:pPr>
              <a:lnSpc>
                <a:spcPct val="90000"/>
              </a:lnSpc>
            </a:pPr>
            <a:r>
              <a:rPr b="0" lang="de-DE" sz="1700" spc="-1" strike="noStrike">
                <a:solidFill>
                  <a:srgbClr val="000000"/>
                </a:solidFill>
                <a:uFill>
                  <a:solidFill>
                    <a:srgbClr val="ffffff"/>
                  </a:solidFill>
                </a:uFill>
                <a:latin typeface="Calibri"/>
              </a:rPr>
              <a:t>Documented information security controls</a:t>
            </a:r>
            <a:endParaRPr b="0" lang="de-DE" sz="1800" spc="-1" strike="noStrike">
              <a:solidFill>
                <a:srgbClr val="000000"/>
              </a:solidFill>
              <a:uFill>
                <a:solidFill>
                  <a:srgbClr val="ffffff"/>
                </a:solidFill>
              </a:uFill>
              <a:latin typeface="Arial"/>
            </a:endParaRPr>
          </a:p>
          <a:p>
            <a:pPr>
              <a:lnSpc>
                <a:spcPct val="90000"/>
              </a:lnSpc>
            </a:pPr>
            <a:r>
              <a:rPr b="0" lang="de-DE" sz="1700" spc="-1" strike="noStrike">
                <a:solidFill>
                  <a:srgbClr val="000000"/>
                </a:solidFill>
                <a:uFill>
                  <a:solidFill>
                    <a:srgbClr val="ffffff"/>
                  </a:solidFill>
                </a:uFill>
                <a:latin typeface="Calibri"/>
              </a:rPr>
              <a:t>Reports on information security events, incidents and follow-up actions</a:t>
            </a:r>
            <a:endParaRPr b="0" lang="de-DE" sz="1800" spc="-1" strike="noStrike">
              <a:solidFill>
                <a:srgbClr val="000000"/>
              </a:solidFill>
              <a:uFill>
                <a:solidFill>
                  <a:srgbClr val="ffffff"/>
                </a:solidFill>
              </a:uFill>
              <a:latin typeface="Arial"/>
            </a:endParaRPr>
          </a:p>
        </p:txBody>
      </p:sp>
      <p:sp>
        <p:nvSpPr>
          <p:cNvPr id="900" name="TextShape 6"/>
          <p:cNvSpPr txBox="1"/>
          <p:nvPr/>
        </p:nvSpPr>
        <p:spPr>
          <a:xfrm>
            <a:off x="6553080" y="6430680"/>
            <a:ext cx="2133360" cy="364680"/>
          </a:xfrm>
          <a:prstGeom prst="rect">
            <a:avLst/>
          </a:prstGeom>
          <a:noFill/>
          <a:ln>
            <a:noFill/>
          </a:ln>
        </p:spPr>
        <p:txBody>
          <a:bodyPr anchor="ctr"/>
          <a:p>
            <a:pPr algn="r">
              <a:lnSpc>
                <a:spcPct val="100000"/>
              </a:lnSpc>
            </a:pPr>
            <a:fld id="{3FCBCE78-89C0-43EA-8275-276F45ED39D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Inputs &amp; outputs</a:t>
            </a:r>
            <a:endParaRPr b="0" lang="en-US" sz="1800" spc="-1" strike="noStrike">
              <a:solidFill>
                <a:srgbClr val="000000"/>
              </a:solidFill>
              <a:uFill>
                <a:solidFill>
                  <a:srgbClr val="ffffff"/>
                </a:solidFill>
              </a:uFill>
              <a:latin typeface="Calibri"/>
            </a:endParaRPr>
          </a:p>
        </p:txBody>
      </p:sp>
      <p:sp>
        <p:nvSpPr>
          <p:cNvPr id="902" name="TextShape 2"/>
          <p:cNvSpPr txBox="1"/>
          <p:nvPr/>
        </p:nvSpPr>
        <p:spPr>
          <a:xfrm>
            <a:off x="6553080" y="6430680"/>
            <a:ext cx="2133360" cy="364680"/>
          </a:xfrm>
          <a:prstGeom prst="rect">
            <a:avLst/>
          </a:prstGeom>
          <a:noFill/>
          <a:ln>
            <a:noFill/>
          </a:ln>
        </p:spPr>
        <p:txBody>
          <a:bodyPr anchor="ctr"/>
          <a:p>
            <a:pPr algn="r">
              <a:lnSpc>
                <a:spcPct val="100000"/>
              </a:lnSpc>
            </a:pPr>
            <a:fld id="{0C2C707B-F7AA-4947-9F46-4B198266BDA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03" name="CustomShape 3"/>
          <p:cNvSpPr/>
          <p:nvPr/>
        </p:nvSpPr>
        <p:spPr>
          <a:xfrm>
            <a:off x="2626560" y="3110400"/>
            <a:ext cx="359640" cy="287640"/>
          </a:xfrm>
          <a:prstGeom prst="cube">
            <a:avLst>
              <a:gd name="adj" fmla="val 25000"/>
            </a:avLst>
          </a:prstGeom>
          <a:solidFill>
            <a:schemeClr val="bg2">
              <a:lumMod val="40000"/>
              <a:lumOff val="60000"/>
            </a:schemeClr>
          </a:solidFill>
          <a:ln w="19080">
            <a:solidFill>
              <a:schemeClr val="tx1"/>
            </a:solidFill>
            <a:round/>
          </a:ln>
        </p:spPr>
        <p:style>
          <a:lnRef idx="0"/>
          <a:fillRef idx="0"/>
          <a:effectRef idx="0"/>
          <a:fontRef idx="minor"/>
        </p:style>
      </p:sp>
      <p:sp>
        <p:nvSpPr>
          <p:cNvPr id="904" name="CustomShape 4"/>
          <p:cNvSpPr/>
          <p:nvPr/>
        </p:nvSpPr>
        <p:spPr>
          <a:xfrm>
            <a:off x="3058560" y="3110400"/>
            <a:ext cx="359640" cy="287640"/>
          </a:xfrm>
          <a:prstGeom prst="cube">
            <a:avLst>
              <a:gd name="adj" fmla="val 25000"/>
            </a:avLst>
          </a:prstGeom>
          <a:solidFill>
            <a:schemeClr val="bg2">
              <a:lumMod val="60000"/>
              <a:lumOff val="40000"/>
            </a:schemeClr>
          </a:solidFill>
          <a:ln w="19080">
            <a:solidFill>
              <a:schemeClr val="tx1"/>
            </a:solidFill>
            <a:round/>
          </a:ln>
        </p:spPr>
        <p:style>
          <a:lnRef idx="0"/>
          <a:fillRef idx="0"/>
          <a:effectRef idx="0"/>
          <a:fontRef idx="minor"/>
        </p:style>
      </p:sp>
      <p:sp>
        <p:nvSpPr>
          <p:cNvPr id="905" name="CustomShape 5"/>
          <p:cNvSpPr/>
          <p:nvPr/>
        </p:nvSpPr>
        <p:spPr>
          <a:xfrm>
            <a:off x="2842560" y="2894400"/>
            <a:ext cx="359640" cy="287640"/>
          </a:xfrm>
          <a:prstGeom prst="cube">
            <a:avLst>
              <a:gd name="adj" fmla="val 25000"/>
            </a:avLst>
          </a:prstGeom>
          <a:solidFill>
            <a:schemeClr val="bg2">
              <a:lumMod val="20000"/>
              <a:lumOff val="80000"/>
            </a:schemeClr>
          </a:solidFill>
          <a:ln w="19080">
            <a:solidFill>
              <a:schemeClr val="tx1"/>
            </a:solidFill>
            <a:round/>
          </a:ln>
        </p:spPr>
        <p:style>
          <a:lnRef idx="0"/>
          <a:fillRef idx="0"/>
          <a:effectRef idx="0"/>
          <a:fontRef idx="minor"/>
        </p:style>
      </p:sp>
      <p:sp>
        <p:nvSpPr>
          <p:cNvPr id="906" name="CustomShape 6"/>
          <p:cNvSpPr/>
          <p:nvPr/>
        </p:nvSpPr>
        <p:spPr>
          <a:xfrm>
            <a:off x="2914560" y="2678400"/>
            <a:ext cx="359640" cy="287640"/>
          </a:xfrm>
          <a:prstGeom prst="cube">
            <a:avLst>
              <a:gd name="adj" fmla="val 25000"/>
            </a:avLst>
          </a:prstGeom>
          <a:solidFill>
            <a:schemeClr val="bg2">
              <a:lumMod val="40000"/>
              <a:lumOff val="60000"/>
            </a:schemeClr>
          </a:solidFill>
          <a:ln w="19080">
            <a:solidFill>
              <a:schemeClr val="tx1"/>
            </a:solidFill>
            <a:round/>
          </a:ln>
        </p:spPr>
        <p:style>
          <a:lnRef idx="0"/>
          <a:fillRef idx="0"/>
          <a:effectRef idx="0"/>
          <a:fontRef idx="minor"/>
        </p:style>
      </p:sp>
      <p:sp>
        <p:nvSpPr>
          <p:cNvPr id="907" name="CustomShape 7"/>
          <p:cNvSpPr/>
          <p:nvPr/>
        </p:nvSpPr>
        <p:spPr>
          <a:xfrm>
            <a:off x="2842560" y="2462040"/>
            <a:ext cx="359640" cy="287640"/>
          </a:xfrm>
          <a:prstGeom prst="cube">
            <a:avLst>
              <a:gd name="adj" fmla="val 25000"/>
            </a:avLst>
          </a:prstGeom>
          <a:solidFill>
            <a:schemeClr val="bg2">
              <a:lumMod val="60000"/>
              <a:lumOff val="40000"/>
            </a:schemeClr>
          </a:solidFill>
          <a:ln w="19080">
            <a:solidFill>
              <a:schemeClr val="tx1"/>
            </a:solidFill>
            <a:round/>
          </a:ln>
        </p:spPr>
        <p:style>
          <a:lnRef idx="0"/>
          <a:fillRef idx="0"/>
          <a:effectRef idx="0"/>
          <a:fontRef idx="minor"/>
        </p:style>
      </p:sp>
      <p:sp>
        <p:nvSpPr>
          <p:cNvPr id="908" name="CustomShape 8"/>
          <p:cNvSpPr/>
          <p:nvPr/>
        </p:nvSpPr>
        <p:spPr>
          <a:xfrm>
            <a:off x="2914560" y="2256840"/>
            <a:ext cx="359640" cy="287640"/>
          </a:xfrm>
          <a:prstGeom prst="cube">
            <a:avLst>
              <a:gd name="adj" fmla="val 25000"/>
            </a:avLst>
          </a:prstGeom>
          <a:solidFill>
            <a:schemeClr val="bg2">
              <a:lumMod val="20000"/>
              <a:lumOff val="80000"/>
            </a:schemeClr>
          </a:solidFill>
          <a:ln w="19080">
            <a:solidFill>
              <a:schemeClr val="tx1"/>
            </a:solidFill>
            <a:round/>
          </a:ln>
        </p:spPr>
        <p:style>
          <a:lnRef idx="0"/>
          <a:fillRef idx="0"/>
          <a:effectRef idx="0"/>
          <a:fontRef idx="minor"/>
        </p:style>
      </p:sp>
      <p:sp>
        <p:nvSpPr>
          <p:cNvPr id="909" name="CustomShape 9"/>
          <p:cNvSpPr/>
          <p:nvPr/>
        </p:nvSpPr>
        <p:spPr>
          <a:xfrm>
            <a:off x="2482560" y="1886040"/>
            <a:ext cx="1079640" cy="1728000"/>
          </a:xfrm>
          <a:prstGeom prst="can">
            <a:avLst>
              <a:gd name="adj" fmla="val 20134"/>
            </a:avLst>
          </a:prstGeom>
          <a:noFill/>
          <a:ln w="19080">
            <a:solidFill>
              <a:schemeClr val="tx1"/>
            </a:solidFill>
            <a:round/>
          </a:ln>
        </p:spPr>
        <p:style>
          <a:lnRef idx="0"/>
          <a:fillRef idx="0"/>
          <a:effectRef idx="0"/>
          <a:fontRef idx="minor"/>
        </p:style>
      </p:sp>
      <p:pic>
        <p:nvPicPr>
          <p:cNvPr id="910" name="Picture 4" descr=""/>
          <p:cNvPicPr/>
          <p:nvPr/>
        </p:nvPicPr>
        <p:blipFill>
          <a:blip r:embed="rId1"/>
          <a:stretch/>
        </p:blipFill>
        <p:spPr>
          <a:xfrm>
            <a:off x="6093000" y="2119320"/>
            <a:ext cx="421560" cy="421560"/>
          </a:xfrm>
          <a:prstGeom prst="rect">
            <a:avLst/>
          </a:prstGeom>
          <a:ln>
            <a:noFill/>
          </a:ln>
        </p:spPr>
      </p:pic>
      <p:pic>
        <p:nvPicPr>
          <p:cNvPr id="911" name="Picture 4" descr=""/>
          <p:cNvPicPr/>
          <p:nvPr/>
        </p:nvPicPr>
        <p:blipFill>
          <a:blip r:embed="rId2"/>
          <a:stretch/>
        </p:blipFill>
        <p:spPr>
          <a:xfrm>
            <a:off x="5722920" y="2392560"/>
            <a:ext cx="580680" cy="580680"/>
          </a:xfrm>
          <a:prstGeom prst="rect">
            <a:avLst/>
          </a:prstGeom>
          <a:ln>
            <a:noFill/>
          </a:ln>
        </p:spPr>
      </p:pic>
      <p:pic>
        <p:nvPicPr>
          <p:cNvPr id="912" name="Picture 4" descr=""/>
          <p:cNvPicPr/>
          <p:nvPr/>
        </p:nvPicPr>
        <p:blipFill>
          <a:blip r:embed="rId3"/>
          <a:stretch/>
        </p:blipFill>
        <p:spPr>
          <a:xfrm>
            <a:off x="5643360" y="2030040"/>
            <a:ext cx="290160" cy="290160"/>
          </a:xfrm>
          <a:prstGeom prst="rect">
            <a:avLst/>
          </a:prstGeom>
          <a:ln>
            <a:noFill/>
          </a:ln>
        </p:spPr>
      </p:pic>
      <p:pic>
        <p:nvPicPr>
          <p:cNvPr id="913" name="Picture 4" descr=""/>
          <p:cNvPicPr/>
          <p:nvPr/>
        </p:nvPicPr>
        <p:blipFill>
          <a:blip r:embed="rId4"/>
          <a:stretch/>
        </p:blipFill>
        <p:spPr>
          <a:xfrm>
            <a:off x="5434920" y="2678400"/>
            <a:ext cx="290160" cy="290160"/>
          </a:xfrm>
          <a:prstGeom prst="rect">
            <a:avLst/>
          </a:prstGeom>
          <a:ln>
            <a:noFill/>
          </a:ln>
        </p:spPr>
      </p:pic>
      <p:pic>
        <p:nvPicPr>
          <p:cNvPr id="914" name="Picture 4" descr=""/>
          <p:cNvPicPr/>
          <p:nvPr/>
        </p:nvPicPr>
        <p:blipFill>
          <a:blip r:embed="rId5"/>
          <a:stretch/>
        </p:blipFill>
        <p:spPr>
          <a:xfrm>
            <a:off x="5722920" y="3110400"/>
            <a:ext cx="290160" cy="290160"/>
          </a:xfrm>
          <a:prstGeom prst="rect">
            <a:avLst/>
          </a:prstGeom>
          <a:ln>
            <a:noFill/>
          </a:ln>
        </p:spPr>
      </p:pic>
      <p:pic>
        <p:nvPicPr>
          <p:cNvPr id="915" name="Picture 4" descr=""/>
          <p:cNvPicPr/>
          <p:nvPr/>
        </p:nvPicPr>
        <p:blipFill>
          <a:blip r:embed="rId6"/>
          <a:stretch/>
        </p:blipFill>
        <p:spPr>
          <a:xfrm>
            <a:off x="6193800" y="2968920"/>
            <a:ext cx="421560" cy="421560"/>
          </a:xfrm>
          <a:prstGeom prst="rect">
            <a:avLst/>
          </a:prstGeom>
          <a:ln>
            <a:noFill/>
          </a:ln>
        </p:spPr>
      </p:pic>
      <p:pic>
        <p:nvPicPr>
          <p:cNvPr id="916" name="Picture 6" descr=""/>
          <p:cNvPicPr/>
          <p:nvPr/>
        </p:nvPicPr>
        <p:blipFill>
          <a:blip r:embed="rId7"/>
          <a:stretch/>
        </p:blipFill>
        <p:spPr>
          <a:xfrm>
            <a:off x="4291200" y="3073680"/>
            <a:ext cx="524880" cy="437400"/>
          </a:xfrm>
          <a:prstGeom prst="rect">
            <a:avLst/>
          </a:prstGeom>
          <a:ln>
            <a:noFill/>
          </a:ln>
        </p:spPr>
      </p:pic>
      <p:pic>
        <p:nvPicPr>
          <p:cNvPr id="917" name="Picture 6" descr=""/>
          <p:cNvPicPr/>
          <p:nvPr/>
        </p:nvPicPr>
        <p:blipFill>
          <a:blip r:embed="rId8"/>
          <a:stretch/>
        </p:blipFill>
        <p:spPr>
          <a:xfrm>
            <a:off x="4443480" y="2616840"/>
            <a:ext cx="631080" cy="525600"/>
          </a:xfrm>
          <a:prstGeom prst="rect">
            <a:avLst/>
          </a:prstGeom>
          <a:ln>
            <a:noFill/>
          </a:ln>
        </p:spPr>
      </p:pic>
      <p:pic>
        <p:nvPicPr>
          <p:cNvPr id="918" name="Picture 6" descr=""/>
          <p:cNvPicPr/>
          <p:nvPr/>
        </p:nvPicPr>
        <p:blipFill>
          <a:blip r:embed="rId9"/>
          <a:stretch/>
        </p:blipFill>
        <p:spPr>
          <a:xfrm>
            <a:off x="3973320" y="2854800"/>
            <a:ext cx="381240" cy="317520"/>
          </a:xfrm>
          <a:prstGeom prst="rect">
            <a:avLst/>
          </a:prstGeom>
          <a:ln>
            <a:noFill/>
          </a:ln>
        </p:spPr>
      </p:pic>
      <p:pic>
        <p:nvPicPr>
          <p:cNvPr id="919" name="Picture 6" descr=""/>
          <p:cNvPicPr/>
          <p:nvPr/>
        </p:nvPicPr>
        <p:blipFill>
          <a:blip r:embed="rId10"/>
          <a:stretch/>
        </p:blipFill>
        <p:spPr>
          <a:xfrm>
            <a:off x="4138560" y="2494800"/>
            <a:ext cx="381240" cy="317520"/>
          </a:xfrm>
          <a:prstGeom prst="rect">
            <a:avLst/>
          </a:prstGeom>
          <a:ln>
            <a:noFill/>
          </a:ln>
        </p:spPr>
      </p:pic>
      <p:pic>
        <p:nvPicPr>
          <p:cNvPr id="920" name="Picture 6" descr=""/>
          <p:cNvPicPr/>
          <p:nvPr/>
        </p:nvPicPr>
        <p:blipFill>
          <a:blip r:embed="rId11"/>
          <a:stretch/>
        </p:blipFill>
        <p:spPr>
          <a:xfrm>
            <a:off x="4621320" y="2320920"/>
            <a:ext cx="381240" cy="317520"/>
          </a:xfrm>
          <a:prstGeom prst="rect">
            <a:avLst/>
          </a:prstGeom>
          <a:ln>
            <a:noFill/>
          </a:ln>
        </p:spPr>
      </p:pic>
      <p:pic>
        <p:nvPicPr>
          <p:cNvPr id="921" name="Picture 6" descr=""/>
          <p:cNvPicPr/>
          <p:nvPr/>
        </p:nvPicPr>
        <p:blipFill>
          <a:blip r:embed="rId12"/>
          <a:stretch/>
        </p:blipFill>
        <p:spPr>
          <a:xfrm>
            <a:off x="4045680" y="2030040"/>
            <a:ext cx="524880" cy="437400"/>
          </a:xfrm>
          <a:prstGeom prst="rect">
            <a:avLst/>
          </a:prstGeom>
          <a:ln>
            <a:noFill/>
          </a:ln>
        </p:spPr>
      </p:pic>
      <p:sp>
        <p:nvSpPr>
          <p:cNvPr id="922" name="CustomShape 10"/>
          <p:cNvSpPr/>
          <p:nvPr/>
        </p:nvSpPr>
        <p:spPr>
          <a:xfrm>
            <a:off x="4348440" y="4183560"/>
            <a:ext cx="869760" cy="365760"/>
          </a:xfrm>
          <a:prstGeom prst="foldedCorner">
            <a:avLst>
              <a:gd name="adj" fmla="val 16667"/>
            </a:avLst>
          </a:prstGeom>
          <a:noFill/>
          <a:ln w="19080">
            <a:solidFill>
              <a:schemeClr val="tx1"/>
            </a:solidFill>
            <a:round/>
          </a:ln>
        </p:spPr>
        <p:style>
          <a:lnRef idx="0"/>
          <a:fillRef idx="0"/>
          <a:effectRef idx="0"/>
          <a:fontRef idx="minor"/>
        </p:style>
        <p:txBody>
          <a:bodyPr wrap="none" anchor="ctr"/>
          <a:p>
            <a:pPr algn="ctr">
              <a:lnSpc>
                <a:spcPct val="100000"/>
              </a:lnSpc>
            </a:pPr>
            <a:r>
              <a:rPr b="0" lang="de-DE" sz="1400" spc="-1" strike="noStrike">
                <a:solidFill>
                  <a:srgbClr val="ffffff"/>
                </a:solidFill>
                <a:uFill>
                  <a:solidFill>
                    <a:srgbClr val="ffffff"/>
                  </a:solidFill>
                </a:uFill>
                <a:latin typeface="Calibri"/>
              </a:rPr>
              <a:t>IS-Risiken</a:t>
            </a:r>
            <a:endParaRPr b="0" lang="de-DE" sz="1800" spc="-1" strike="noStrike">
              <a:solidFill>
                <a:srgbClr val="000000"/>
              </a:solidFill>
              <a:uFill>
                <a:solidFill>
                  <a:srgbClr val="ffffff"/>
                </a:solidFill>
              </a:uFill>
              <a:latin typeface="Arial"/>
            </a:endParaRPr>
          </a:p>
        </p:txBody>
      </p:sp>
      <p:sp>
        <p:nvSpPr>
          <p:cNvPr id="923" name="CustomShape 11"/>
          <p:cNvSpPr/>
          <p:nvPr/>
        </p:nvSpPr>
        <p:spPr>
          <a:xfrm>
            <a:off x="4269960" y="4007160"/>
            <a:ext cx="869760" cy="365760"/>
          </a:xfrm>
          <a:prstGeom prst="foldedCorner">
            <a:avLst>
              <a:gd name="adj" fmla="val 16667"/>
            </a:avLst>
          </a:prstGeom>
          <a:solidFill>
            <a:schemeClr val="bg1"/>
          </a:solidFill>
          <a:ln w="19080">
            <a:solidFill>
              <a:schemeClr val="tx1"/>
            </a:solidFill>
            <a:round/>
          </a:ln>
        </p:spPr>
        <p:style>
          <a:lnRef idx="0"/>
          <a:fillRef idx="0"/>
          <a:effectRef idx="0"/>
          <a:fontRef idx="minor"/>
        </p:style>
        <p:txBody>
          <a:bodyPr wrap="none" anchor="ctr"/>
          <a:p>
            <a:pPr algn="ctr">
              <a:lnSpc>
                <a:spcPct val="100000"/>
              </a:lnSpc>
            </a:pPr>
            <a:r>
              <a:rPr b="0" lang="de-DE" sz="1400" spc="-1" strike="noStrike">
                <a:solidFill>
                  <a:srgbClr val="ffffff"/>
                </a:solidFill>
                <a:uFill>
                  <a:solidFill>
                    <a:srgbClr val="ffffff"/>
                  </a:solidFill>
                </a:uFill>
                <a:latin typeface="Calibri"/>
              </a:rPr>
              <a:t>IS-Risiken</a:t>
            </a:r>
            <a:endParaRPr b="0" lang="de-DE" sz="1800" spc="-1" strike="noStrike">
              <a:solidFill>
                <a:srgbClr val="000000"/>
              </a:solidFill>
              <a:uFill>
                <a:solidFill>
                  <a:srgbClr val="ffffff"/>
                </a:solidFill>
              </a:uFill>
              <a:latin typeface="Arial"/>
            </a:endParaRPr>
          </a:p>
        </p:txBody>
      </p:sp>
      <p:sp>
        <p:nvSpPr>
          <p:cNvPr id="924" name="CustomShape 12"/>
          <p:cNvSpPr/>
          <p:nvPr/>
        </p:nvSpPr>
        <p:spPr>
          <a:xfrm>
            <a:off x="3022560" y="4982400"/>
            <a:ext cx="3450960" cy="1800000"/>
          </a:xfrm>
          <a:prstGeom prst="cloud">
            <a:avLst/>
          </a:prstGeom>
          <a:noFill/>
          <a:ln w="19080">
            <a:solidFill>
              <a:schemeClr val="tx1"/>
            </a:solidFill>
            <a:round/>
          </a:ln>
        </p:spPr>
        <p:style>
          <a:lnRef idx="0"/>
          <a:fillRef idx="0"/>
          <a:effectRef idx="0"/>
          <a:fontRef idx="minor"/>
        </p:style>
      </p:sp>
      <p:sp>
        <p:nvSpPr>
          <p:cNvPr id="925" name="CustomShape 13"/>
          <p:cNvSpPr/>
          <p:nvPr/>
        </p:nvSpPr>
        <p:spPr>
          <a:xfrm>
            <a:off x="4204440" y="4093920"/>
            <a:ext cx="689760" cy="365760"/>
          </a:xfrm>
          <a:prstGeom prst="foldedCorner">
            <a:avLst>
              <a:gd name="adj" fmla="val 16667"/>
            </a:avLst>
          </a:prstGeom>
          <a:solidFill>
            <a:schemeClr val="bg1"/>
          </a:solidFill>
          <a:ln w="19080">
            <a:solidFill>
              <a:schemeClr val="tx1"/>
            </a:solidFill>
            <a:round/>
          </a:ln>
        </p:spPr>
        <p:style>
          <a:lnRef idx="0"/>
          <a:fillRef idx="0"/>
          <a:effectRef idx="0"/>
          <a:fontRef idx="minor"/>
        </p:style>
        <p:txBody>
          <a:bodyPr wrap="none" anchor="ctr"/>
          <a:p>
            <a:pPr algn="ctr">
              <a:lnSpc>
                <a:spcPct val="100000"/>
              </a:lnSpc>
            </a:pPr>
            <a:r>
              <a:rPr b="1" lang="de-DE" sz="1400" spc="-1" strike="noStrike">
                <a:solidFill>
                  <a:srgbClr val="000000"/>
                </a:solidFill>
                <a:uFill>
                  <a:solidFill>
                    <a:srgbClr val="ffffff"/>
                  </a:solidFill>
                </a:uFill>
                <a:latin typeface="Calibri"/>
              </a:rPr>
              <a:t>IS risks</a:t>
            </a:r>
            <a:endParaRPr b="0" lang="de-DE" sz="1800" spc="-1" strike="noStrike">
              <a:solidFill>
                <a:srgbClr val="000000"/>
              </a:solidFill>
              <a:uFill>
                <a:solidFill>
                  <a:srgbClr val="ffffff"/>
                </a:solidFill>
              </a:uFill>
              <a:latin typeface="Arial"/>
            </a:endParaRPr>
          </a:p>
        </p:txBody>
      </p:sp>
      <p:sp>
        <p:nvSpPr>
          <p:cNvPr id="926" name="CustomShape 14"/>
          <p:cNvSpPr/>
          <p:nvPr/>
        </p:nvSpPr>
        <p:spPr>
          <a:xfrm>
            <a:off x="2233080" y="1598040"/>
            <a:ext cx="155736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Information assets</a:t>
            </a:r>
            <a:endParaRPr b="0" lang="de-DE" sz="1800" spc="-1" strike="noStrike">
              <a:solidFill>
                <a:srgbClr val="000000"/>
              </a:solidFill>
              <a:uFill>
                <a:solidFill>
                  <a:srgbClr val="ffffff"/>
                </a:solidFill>
              </a:uFill>
              <a:latin typeface="Arial"/>
            </a:endParaRPr>
          </a:p>
        </p:txBody>
      </p:sp>
      <p:sp>
        <p:nvSpPr>
          <p:cNvPr id="927" name="CustomShape 15"/>
          <p:cNvSpPr/>
          <p:nvPr/>
        </p:nvSpPr>
        <p:spPr>
          <a:xfrm>
            <a:off x="3801240" y="1598040"/>
            <a:ext cx="124956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Vulnerabilities</a:t>
            </a:r>
            <a:endParaRPr b="0" lang="de-DE" sz="1800" spc="-1" strike="noStrike">
              <a:solidFill>
                <a:srgbClr val="000000"/>
              </a:solidFill>
              <a:uFill>
                <a:solidFill>
                  <a:srgbClr val="ffffff"/>
                </a:solidFill>
              </a:uFill>
              <a:latin typeface="Arial"/>
            </a:endParaRPr>
          </a:p>
        </p:txBody>
      </p:sp>
      <p:sp>
        <p:nvSpPr>
          <p:cNvPr id="928" name="CustomShape 16"/>
          <p:cNvSpPr/>
          <p:nvPr/>
        </p:nvSpPr>
        <p:spPr>
          <a:xfrm>
            <a:off x="5670720" y="1598040"/>
            <a:ext cx="73728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Threats</a:t>
            </a:r>
            <a:endParaRPr b="0" lang="de-DE" sz="1800" spc="-1" strike="noStrike">
              <a:solidFill>
                <a:srgbClr val="000000"/>
              </a:solidFill>
              <a:uFill>
                <a:solidFill>
                  <a:srgbClr val="ffffff"/>
                </a:solidFill>
              </a:uFill>
              <a:latin typeface="Arial"/>
            </a:endParaRPr>
          </a:p>
        </p:txBody>
      </p:sp>
      <p:sp>
        <p:nvSpPr>
          <p:cNvPr id="929" name="CustomShape 17"/>
          <p:cNvSpPr/>
          <p:nvPr/>
        </p:nvSpPr>
        <p:spPr>
          <a:xfrm rot="16200000">
            <a:off x="1663920" y="2635920"/>
            <a:ext cx="1329840" cy="30312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Asset inventory</a:t>
            </a:r>
            <a:endParaRPr b="0" lang="de-DE" sz="1800" spc="-1" strike="noStrike">
              <a:solidFill>
                <a:srgbClr val="000000"/>
              </a:solidFill>
              <a:uFill>
                <a:solidFill>
                  <a:srgbClr val="ffffff"/>
                </a:solidFill>
              </a:uFill>
              <a:latin typeface="Arial"/>
            </a:endParaRPr>
          </a:p>
        </p:txBody>
      </p:sp>
      <p:sp>
        <p:nvSpPr>
          <p:cNvPr id="930" name="CustomShape 18"/>
          <p:cNvSpPr/>
          <p:nvPr/>
        </p:nvSpPr>
        <p:spPr>
          <a:xfrm>
            <a:off x="3860280" y="6108840"/>
            <a:ext cx="1689840" cy="51660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Information security</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controls</a:t>
            </a:r>
            <a:endParaRPr b="0" lang="de-DE" sz="1800" spc="-1" strike="noStrike">
              <a:solidFill>
                <a:srgbClr val="000000"/>
              </a:solidFill>
              <a:uFill>
                <a:solidFill>
                  <a:srgbClr val="ffffff"/>
                </a:solidFill>
              </a:uFill>
              <a:latin typeface="Arial"/>
            </a:endParaRPr>
          </a:p>
        </p:txBody>
      </p:sp>
      <p:sp>
        <p:nvSpPr>
          <p:cNvPr id="931" name="CustomShape 19"/>
          <p:cNvSpPr/>
          <p:nvPr/>
        </p:nvSpPr>
        <p:spPr>
          <a:xfrm>
            <a:off x="2688120" y="555012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Calibri"/>
              </a:rPr>
              <a:t>Information</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security</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policies</a:t>
            </a:r>
            <a:endParaRPr b="0" lang="de-DE" sz="1800" spc="-1" strike="noStrike">
              <a:solidFill>
                <a:srgbClr val="000000"/>
              </a:solidFill>
              <a:uFill>
                <a:solidFill>
                  <a:srgbClr val="ffffff"/>
                </a:solidFill>
              </a:uFill>
              <a:latin typeface="Arial"/>
            </a:endParaRPr>
          </a:p>
        </p:txBody>
      </p:sp>
      <p:sp>
        <p:nvSpPr>
          <p:cNvPr id="932" name="CustomShape 20"/>
          <p:cNvSpPr/>
          <p:nvPr/>
        </p:nvSpPr>
        <p:spPr>
          <a:xfrm>
            <a:off x="4363560" y="5404320"/>
            <a:ext cx="457560" cy="38160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3" name="CustomShape 21"/>
          <p:cNvSpPr/>
          <p:nvPr/>
        </p:nvSpPr>
        <p:spPr>
          <a:xfrm>
            <a:off x="5339880" y="524592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4" name="CustomShape 22"/>
          <p:cNvSpPr/>
          <p:nvPr/>
        </p:nvSpPr>
        <p:spPr>
          <a:xfrm>
            <a:off x="5580000" y="556272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5" name="CustomShape 23"/>
          <p:cNvSpPr/>
          <p:nvPr/>
        </p:nvSpPr>
        <p:spPr>
          <a:xfrm>
            <a:off x="5009040" y="561636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6" name="CustomShape 24"/>
          <p:cNvSpPr/>
          <p:nvPr/>
        </p:nvSpPr>
        <p:spPr>
          <a:xfrm>
            <a:off x="3901680" y="577440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7" name="CustomShape 25"/>
          <p:cNvSpPr/>
          <p:nvPr/>
        </p:nvSpPr>
        <p:spPr>
          <a:xfrm>
            <a:off x="3743640" y="537516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8" name="CustomShape 26"/>
          <p:cNvSpPr/>
          <p:nvPr/>
        </p:nvSpPr>
        <p:spPr>
          <a:xfrm>
            <a:off x="2770560" y="2880000"/>
            <a:ext cx="431640" cy="375480"/>
          </a:xfrm>
          <a:prstGeom prst="ellipse">
            <a:avLst/>
          </a:prstGeom>
          <a:noFill/>
          <a:ln w="38160">
            <a:solidFill>
              <a:srgbClr val="ff0000"/>
            </a:solidFill>
            <a:round/>
          </a:ln>
        </p:spPr>
        <p:style>
          <a:lnRef idx="0"/>
          <a:fillRef idx="0"/>
          <a:effectRef idx="0"/>
          <a:fontRef idx="minor"/>
        </p:style>
      </p:sp>
      <p:sp>
        <p:nvSpPr>
          <p:cNvPr id="939" name="CustomShape 27"/>
          <p:cNvSpPr/>
          <p:nvPr/>
        </p:nvSpPr>
        <p:spPr>
          <a:xfrm>
            <a:off x="3956040" y="2810520"/>
            <a:ext cx="431640" cy="375480"/>
          </a:xfrm>
          <a:prstGeom prst="ellipse">
            <a:avLst/>
          </a:prstGeom>
          <a:noFill/>
          <a:ln w="38160">
            <a:solidFill>
              <a:srgbClr val="ff0000"/>
            </a:solidFill>
            <a:round/>
          </a:ln>
        </p:spPr>
        <p:style>
          <a:lnRef idx="0"/>
          <a:fillRef idx="0"/>
          <a:effectRef idx="0"/>
          <a:fontRef idx="minor"/>
        </p:style>
      </p:sp>
      <p:sp>
        <p:nvSpPr>
          <p:cNvPr id="940" name="CustomShape 28"/>
          <p:cNvSpPr/>
          <p:nvPr/>
        </p:nvSpPr>
        <p:spPr>
          <a:xfrm>
            <a:off x="5362920" y="2627280"/>
            <a:ext cx="431640" cy="375480"/>
          </a:xfrm>
          <a:prstGeom prst="ellipse">
            <a:avLst/>
          </a:prstGeom>
          <a:noFill/>
          <a:ln w="38160">
            <a:solidFill>
              <a:srgbClr val="ff0000"/>
            </a:solidFill>
            <a:round/>
          </a:ln>
        </p:spPr>
        <p:style>
          <a:lnRef idx="0"/>
          <a:fillRef idx="0"/>
          <a:effectRef idx="0"/>
          <a:fontRef idx="minor"/>
        </p:style>
      </p:sp>
      <p:sp>
        <p:nvSpPr>
          <p:cNvPr id="941" name="CustomShape 29"/>
          <p:cNvSpPr/>
          <p:nvPr/>
        </p:nvSpPr>
        <p:spPr>
          <a:xfrm>
            <a:off x="4013280" y="4011480"/>
            <a:ext cx="1061280" cy="466560"/>
          </a:xfrm>
          <a:prstGeom prst="ellipse">
            <a:avLst/>
          </a:prstGeom>
          <a:noFill/>
          <a:ln w="38160">
            <a:solidFill>
              <a:srgbClr val="ff0000"/>
            </a:solidFill>
            <a:round/>
          </a:ln>
        </p:spPr>
        <p:style>
          <a:lnRef idx="0"/>
          <a:fillRef idx="0"/>
          <a:effectRef idx="0"/>
          <a:fontRef idx="minor"/>
        </p:style>
      </p:sp>
      <p:sp>
        <p:nvSpPr>
          <p:cNvPr id="942" name="CustomShape 30"/>
          <p:cNvSpPr/>
          <p:nvPr/>
        </p:nvSpPr>
        <p:spPr>
          <a:xfrm>
            <a:off x="4252680" y="5375160"/>
            <a:ext cx="654120" cy="429120"/>
          </a:xfrm>
          <a:prstGeom prst="ellipse">
            <a:avLst/>
          </a:prstGeom>
          <a:noFill/>
          <a:ln w="38160">
            <a:solidFill>
              <a:srgbClr val="ff0000"/>
            </a:solidFill>
            <a:round/>
          </a:ln>
        </p:spPr>
        <p:style>
          <a:lnRef idx="0"/>
          <a:fillRef idx="0"/>
          <a:effectRef idx="0"/>
          <a:fontRef idx="minor"/>
        </p:style>
      </p:sp>
      <p:sp>
        <p:nvSpPr>
          <p:cNvPr id="943" name="CustomShape 31"/>
          <p:cNvSpPr/>
          <p:nvPr/>
        </p:nvSpPr>
        <p:spPr>
          <a:xfrm>
            <a:off x="3139200" y="3200400"/>
            <a:ext cx="1028880" cy="87912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4" name="CustomShape 32"/>
          <p:cNvSpPr/>
          <p:nvPr/>
        </p:nvSpPr>
        <p:spPr>
          <a:xfrm>
            <a:off x="4163760" y="3172680"/>
            <a:ext cx="379800" cy="83844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5" name="CustomShape 33"/>
          <p:cNvSpPr/>
          <p:nvPr/>
        </p:nvSpPr>
        <p:spPr>
          <a:xfrm flipH="1">
            <a:off x="4907160" y="3002760"/>
            <a:ext cx="671040" cy="107676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6" name="CustomShape 34"/>
          <p:cNvSpPr/>
          <p:nvPr/>
        </p:nvSpPr>
        <p:spPr>
          <a:xfrm>
            <a:off x="4543920" y="4478400"/>
            <a:ext cx="35640" cy="89640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Tree>
  </p:cSld>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Ongoing process activities</a:t>
            </a:r>
            <a:endParaRPr b="0" lang="en-US" sz="1800" spc="-1" strike="noStrike">
              <a:solidFill>
                <a:srgbClr val="000000"/>
              </a:solidFill>
              <a:uFill>
                <a:solidFill>
                  <a:srgbClr val="ffffff"/>
                </a:solidFill>
              </a:uFill>
              <a:latin typeface="Calibri"/>
            </a:endParaRPr>
          </a:p>
        </p:txBody>
      </p:sp>
      <p:sp>
        <p:nvSpPr>
          <p:cNvPr id="94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(information) assets: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an information asset to the asset inventory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the description or classification of an information asset in the asset inventory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Remove an information asset from the asset inventory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information security risks: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and assess a new or changed information security risk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 or repeat the information security risk assessment (in regular intervals)</a:t>
            </a:r>
            <a:endParaRPr b="0" lang="en-US" sz="2000" spc="-1" strike="noStrike">
              <a:solidFill>
                <a:srgbClr val="000000"/>
              </a:solidFill>
              <a:uFill>
                <a:solidFill>
                  <a:srgbClr val="ffffff"/>
                </a:solidFill>
              </a:uFill>
              <a:latin typeface="Calibri"/>
            </a:endParaRPr>
          </a:p>
        </p:txBody>
      </p:sp>
      <p:sp>
        <p:nvSpPr>
          <p:cNvPr id="949" name="TextShape 3"/>
          <p:cNvSpPr txBox="1"/>
          <p:nvPr/>
        </p:nvSpPr>
        <p:spPr>
          <a:xfrm>
            <a:off x="6553080" y="6430680"/>
            <a:ext cx="2133360" cy="364680"/>
          </a:xfrm>
          <a:prstGeom prst="rect">
            <a:avLst/>
          </a:prstGeom>
          <a:noFill/>
          <a:ln>
            <a:noFill/>
          </a:ln>
        </p:spPr>
        <p:txBody>
          <a:bodyPr anchor="ctr"/>
          <a:p>
            <a:pPr algn="r">
              <a:lnSpc>
                <a:spcPct val="100000"/>
              </a:lnSpc>
            </a:pPr>
            <a:fld id="{36CB6590-2C73-48BE-92D3-D1AC08A6AB6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Ongoing process activities</a:t>
            </a:r>
            <a:endParaRPr b="0" lang="en-US" sz="1800" spc="-1" strike="noStrike">
              <a:solidFill>
                <a:srgbClr val="000000"/>
              </a:solidFill>
              <a:uFill>
                <a:solidFill>
                  <a:srgbClr val="ffffff"/>
                </a:solidFill>
              </a:uFill>
              <a:latin typeface="Calibri"/>
            </a:endParaRPr>
          </a:p>
        </p:txBody>
      </p:sp>
      <p:sp>
        <p:nvSpPr>
          <p:cNvPr id="951"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information security policies: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Create, approve and communicate a new information security policy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an existing information security policy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Retire an existing information security policy</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Plan and implement information security controls: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Specify a new information security control</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the specification of an existing information security control</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Retire an existing information security control</a:t>
            </a:r>
            <a:endParaRPr b="0" lang="en-US" sz="2000" spc="-1" strike="noStrike">
              <a:solidFill>
                <a:srgbClr val="000000"/>
              </a:solidFill>
              <a:uFill>
                <a:solidFill>
                  <a:srgbClr val="ffffff"/>
                </a:solidFill>
              </a:uFill>
              <a:latin typeface="Calibri"/>
            </a:endParaRPr>
          </a:p>
        </p:txBody>
      </p:sp>
      <p:sp>
        <p:nvSpPr>
          <p:cNvPr id="952" name="TextShape 3"/>
          <p:cNvSpPr txBox="1"/>
          <p:nvPr/>
        </p:nvSpPr>
        <p:spPr>
          <a:xfrm>
            <a:off x="6553080" y="6430680"/>
            <a:ext cx="2133360" cy="364680"/>
          </a:xfrm>
          <a:prstGeom prst="rect">
            <a:avLst/>
          </a:prstGeom>
          <a:noFill/>
          <a:ln>
            <a:noFill/>
          </a:ln>
        </p:spPr>
        <p:txBody>
          <a:bodyPr anchor="ctr"/>
          <a:p>
            <a:pPr algn="r">
              <a:lnSpc>
                <a:spcPct val="100000"/>
              </a:lnSpc>
            </a:pPr>
            <a:fld id="{B44949F6-C3BA-4413-B5E9-D4E7748A1D3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Ongoing process activities</a:t>
            </a:r>
            <a:endParaRPr b="0" lang="en-US" sz="1800" spc="-1" strike="noStrike">
              <a:solidFill>
                <a:srgbClr val="000000"/>
              </a:solidFill>
              <a:uFill>
                <a:solidFill>
                  <a:srgbClr val="ffffff"/>
                </a:solidFill>
              </a:uFill>
              <a:latin typeface="Calibri"/>
            </a:endParaRPr>
          </a:p>
        </p:txBody>
      </p:sp>
      <p:sp>
        <p:nvSpPr>
          <p:cNvPr id="95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information security events and incidents: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 record and classify information security events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Identify and handle an information security incident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Define and monitor follow-up actions after an information security incident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Perform access control</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Process requests for access rights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Provide access rights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Modify or revoke access rights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 access rights (in regular intervals)</a:t>
            </a:r>
            <a:endParaRPr b="0" lang="en-US" sz="2000" spc="-1" strike="noStrike">
              <a:solidFill>
                <a:srgbClr val="000000"/>
              </a:solidFill>
              <a:uFill>
                <a:solidFill>
                  <a:srgbClr val="ffffff"/>
                </a:solidFill>
              </a:uFill>
              <a:latin typeface="Calibri"/>
            </a:endParaRPr>
          </a:p>
        </p:txBody>
      </p:sp>
      <p:sp>
        <p:nvSpPr>
          <p:cNvPr id="955" name="TextShape 3"/>
          <p:cNvSpPr txBox="1"/>
          <p:nvPr/>
        </p:nvSpPr>
        <p:spPr>
          <a:xfrm>
            <a:off x="6553080" y="6430680"/>
            <a:ext cx="2133360" cy="364680"/>
          </a:xfrm>
          <a:prstGeom prst="rect">
            <a:avLst/>
          </a:prstGeom>
          <a:noFill/>
          <a:ln>
            <a:noFill/>
          </a:ln>
        </p:spPr>
        <p:txBody>
          <a:bodyPr anchor="ctr"/>
          <a:p>
            <a:pPr algn="r">
              <a:lnSpc>
                <a:spcPct val="100000"/>
              </a:lnSpc>
            </a:pPr>
            <a:fld id="{761DCFC3-B0DF-4784-BCAF-D00BE66A131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Roles</a:t>
            </a:r>
            <a:endParaRPr b="0" lang="en-US" sz="1800" spc="-1" strike="noStrike">
              <a:solidFill>
                <a:srgbClr val="000000"/>
              </a:solidFill>
              <a:uFill>
                <a:solidFill>
                  <a:srgbClr val="ffffff"/>
                </a:solidFill>
              </a:uFill>
              <a:latin typeface="Calibri"/>
            </a:endParaRPr>
          </a:p>
        </p:txBody>
      </p:sp>
      <p:graphicFrame>
        <p:nvGraphicFramePr>
          <p:cNvPr id="957" name="Table 2"/>
          <p:cNvGraphicFramePr/>
          <p:nvPr/>
        </p:nvGraphicFramePr>
        <p:xfrm>
          <a:off x="457200" y="1697040"/>
          <a:ext cx="8229240" cy="1112040"/>
        </p:xfrm>
        <a:graphic>
          <a:graphicData uri="http://schemas.openxmlformats.org/drawingml/2006/table">
            <a:tbl>
              <a:tblPr/>
              <a:tblGrid>
                <a:gridCol w="1723680"/>
                <a:gridCol w="4600440"/>
                <a:gridCol w="190512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ISM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ISM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10400">
                <a:tc>
                  <a:txBody>
                    <a:bodyPr/>
                    <a:p>
                      <a:pPr>
                        <a:lnSpc>
                          <a:spcPct val="100000"/>
                        </a:lnSpc>
                      </a:pPr>
                      <a:r>
                        <a:rPr b="0" lang="de-DE" sz="1600" spc="-1" strike="noStrike">
                          <a:solidFill>
                            <a:srgbClr val="000000"/>
                          </a:solidFill>
                          <a:uFill>
                            <a:solidFill>
                              <a:srgbClr val="ffffff"/>
                            </a:solidFill>
                          </a:uFill>
                          <a:latin typeface="Calibri"/>
                        </a:rPr>
                        <a:t>Process manager ISM</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(Information security manager / officer)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of the service provider for all information security-related issues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Monitor the status and progress of all activities connected to the process of information security management, in particular the maintenance of the asset inventory, information security risk assessment and handling of information security events and incidents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information security incidents are detected and classified as such as quickly as possible, and handled in an effective way to minimise harm caused by them</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all security-related documentation is maintained ad up-to-date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58" name="TextShape 3"/>
          <p:cNvSpPr txBox="1"/>
          <p:nvPr/>
        </p:nvSpPr>
        <p:spPr>
          <a:xfrm>
            <a:off x="6553080" y="6430680"/>
            <a:ext cx="2133360" cy="364680"/>
          </a:xfrm>
          <a:prstGeom prst="rect">
            <a:avLst/>
          </a:prstGeom>
          <a:noFill/>
          <a:ln>
            <a:noFill/>
          </a:ln>
        </p:spPr>
        <p:txBody>
          <a:bodyPr anchor="ctr"/>
          <a:p>
            <a:pPr algn="r">
              <a:lnSpc>
                <a:spcPct val="100000"/>
              </a:lnSpc>
            </a:pPr>
            <a:fld id="{C1031023-B3A4-43BC-831F-4AD1D96A605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Roles</a:t>
            </a:r>
            <a:endParaRPr b="0" lang="en-US" sz="1800" spc="-1" strike="noStrike">
              <a:solidFill>
                <a:srgbClr val="000000"/>
              </a:solidFill>
              <a:uFill>
                <a:solidFill>
                  <a:srgbClr val="ffffff"/>
                </a:solidFill>
              </a:uFill>
              <a:latin typeface="Calibri"/>
            </a:endParaRPr>
          </a:p>
        </p:txBody>
      </p:sp>
      <p:graphicFrame>
        <p:nvGraphicFramePr>
          <p:cNvPr id="960" name="Table 2"/>
          <p:cNvGraphicFramePr/>
          <p:nvPr/>
        </p:nvGraphicFramePr>
        <p:xfrm>
          <a:off x="457200" y="1697040"/>
          <a:ext cx="8229240" cy="741240"/>
        </p:xfrm>
        <a:graphic>
          <a:graphicData uri="http://schemas.openxmlformats.org/drawingml/2006/table">
            <a:tbl>
              <a:tblPr/>
              <a:tblGrid>
                <a:gridCol w="1807200"/>
                <a:gridCol w="4507200"/>
                <a:gridCol w="1914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Information security risk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asset inventory is complete and up-to-date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the asset owners maintain the descriptions and classifications of the assets under their ownership and provide other information relevant for identifying and assessing information security risks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Perform a solid risk assessment periodically, based on available information on assets to be protected, as well as up-to-date information on vulnerabilities and threats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Update the risk assessment, whenever necessary – in particular, if a significant risk factor has changed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Together with other experts, identify, plan, implement and document information security controls to treat risks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61" name="TextShape 3"/>
          <p:cNvSpPr txBox="1"/>
          <p:nvPr/>
        </p:nvSpPr>
        <p:spPr>
          <a:xfrm>
            <a:off x="6553080" y="6430680"/>
            <a:ext cx="2133360" cy="364680"/>
          </a:xfrm>
          <a:prstGeom prst="rect">
            <a:avLst/>
          </a:prstGeom>
          <a:noFill/>
          <a:ln>
            <a:noFill/>
          </a:ln>
        </p:spPr>
        <p:txBody>
          <a:bodyPr anchor="ctr"/>
          <a:p>
            <a:pPr algn="r">
              <a:lnSpc>
                <a:spcPct val="100000"/>
              </a:lnSpc>
            </a:pPr>
            <a:fld id="{CDD12706-1E61-46EF-9F46-BB65C09B4C2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Roles</a:t>
            </a:r>
            <a:endParaRPr b="0" lang="en-US" sz="1800" spc="-1" strike="noStrike">
              <a:solidFill>
                <a:srgbClr val="000000"/>
              </a:solidFill>
              <a:uFill>
                <a:solidFill>
                  <a:srgbClr val="ffffff"/>
                </a:solidFill>
              </a:uFill>
              <a:latin typeface="Calibri"/>
            </a:endParaRPr>
          </a:p>
        </p:txBody>
      </p:sp>
      <p:graphicFrame>
        <p:nvGraphicFramePr>
          <p:cNvPr id="963" name="Table 2"/>
          <p:cNvGraphicFramePr/>
          <p:nvPr/>
        </p:nvGraphicFramePr>
        <p:xfrm>
          <a:off x="457200" y="1697040"/>
          <a:ext cx="8229240" cy="1112040"/>
        </p:xfrm>
        <a:graphic>
          <a:graphicData uri="http://schemas.openxmlformats.org/drawingml/2006/table">
            <a:tbl>
              <a:tblPr/>
              <a:tblGrid>
                <a:gridCol w="1807200"/>
                <a:gridCol w="4507200"/>
                <a:gridCol w="191484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902960">
                <a:tc>
                  <a:txBody>
                    <a:bodyPr/>
                    <a:p>
                      <a:pPr>
                        <a:lnSpc>
                          <a:spcPct val="100000"/>
                        </a:lnSpc>
                      </a:pPr>
                      <a:r>
                        <a:rPr b="0" lang="de-DE" sz="1600" spc="-1" strike="noStrike">
                          <a:solidFill>
                            <a:srgbClr val="000000"/>
                          </a:solidFill>
                          <a:uFill>
                            <a:solidFill>
                              <a:srgbClr val="ffffff"/>
                            </a:solidFill>
                          </a:uFill>
                          <a:latin typeface="Calibri"/>
                        </a:rPr>
                        <a:t>Asset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and review the description and classification of a specific (information) asset in the asset inventory</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 primary contact point for the asset under his/her ownership</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Support the identification and analysis of information security risks connected to the asset under his/her ownership by providing information / input to the risk assessment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(information) asset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098000">
                <a:tc>
                  <a:txBody>
                    <a:bodyPr/>
                    <a:p>
                      <a:pPr>
                        <a:lnSpc>
                          <a:spcPct val="100000"/>
                        </a:lnSpc>
                      </a:pPr>
                      <a:r>
                        <a:rPr b="0" lang="de-DE" sz="1600" spc="-1" strike="noStrike">
                          <a:solidFill>
                            <a:srgbClr val="000000"/>
                          </a:solidFill>
                          <a:uFill>
                            <a:solidFill>
                              <a:srgbClr val="ffffff"/>
                            </a:solidFill>
                          </a:uFill>
                          <a:latin typeface="Calibri"/>
                        </a:rPr>
                        <a:t>Information security control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and review the specification / documentation of a specific information security control</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a primary contact point and expert for the control under his/her ownership</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per security control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64" name="TextShape 3"/>
          <p:cNvSpPr txBox="1"/>
          <p:nvPr/>
        </p:nvSpPr>
        <p:spPr>
          <a:xfrm>
            <a:off x="6553080" y="6430680"/>
            <a:ext cx="2133360" cy="364680"/>
          </a:xfrm>
          <a:prstGeom prst="rect">
            <a:avLst/>
          </a:prstGeom>
          <a:noFill/>
          <a:ln>
            <a:noFill/>
          </a:ln>
        </p:spPr>
        <p:txBody>
          <a:bodyPr anchor="ctr"/>
          <a:p>
            <a:pPr algn="r">
              <a:lnSpc>
                <a:spcPct val="100000"/>
              </a:lnSpc>
            </a:pPr>
            <a:fld id="{47AD1905-4E3E-4909-AB30-4ACEA253C19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Critical success factors &amp; KPIs</a:t>
            </a:r>
            <a:endParaRPr b="0" lang="en-US" sz="1800" spc="-1" strike="noStrike">
              <a:solidFill>
                <a:srgbClr val="000000"/>
              </a:solidFill>
              <a:uFill>
                <a:solidFill>
                  <a:srgbClr val="ffffff"/>
                </a:solidFill>
              </a:uFill>
              <a:latin typeface="Calibri"/>
            </a:endParaRPr>
          </a:p>
        </p:txBody>
      </p:sp>
      <p:graphicFrame>
        <p:nvGraphicFramePr>
          <p:cNvPr id="966"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Critical success factors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An up-to-date asset inventory is available and reviewed regularly.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assets identified and described in the asset inventory</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Information security risks are identified and assessed.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risks identified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098000">
                <a:tc>
                  <a:txBody>
                    <a:bodyPr/>
                    <a:p>
                      <a:pPr>
                        <a:lnSpc>
                          <a:spcPct val="100000"/>
                        </a:lnSpc>
                      </a:pPr>
                      <a:r>
                        <a:rPr b="0" lang="de-DE" sz="1600" spc="-1" strike="noStrike">
                          <a:solidFill>
                            <a:srgbClr val="000000"/>
                          </a:solidFill>
                          <a:uFill>
                            <a:solidFill>
                              <a:srgbClr val="ffffff"/>
                            </a:solidFill>
                          </a:uFill>
                          <a:latin typeface="Calibri"/>
                        </a:rPr>
                        <a:t>Technical, physical and organisational / administrative measures (controls) to mitigate information security risks are effectively implemented and continually reviewed and improved.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security controls planned / implemented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Costs of implementing and maintaining security controls vs. loss / damage avoided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Information security incidents are avoided effectively.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potential information security incidents that have been avoided through effective countermeasures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If an information security incident occurred, it is identified as such and handled in an effective way.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information security events identified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Number of information security incidents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67" name="TextShape 3"/>
          <p:cNvSpPr txBox="1"/>
          <p:nvPr/>
        </p:nvSpPr>
        <p:spPr>
          <a:xfrm>
            <a:off x="6553080" y="6430680"/>
            <a:ext cx="2133360" cy="364680"/>
          </a:xfrm>
          <a:prstGeom prst="rect">
            <a:avLst/>
          </a:prstGeom>
          <a:noFill/>
          <a:ln>
            <a:noFill/>
          </a:ln>
        </p:spPr>
        <p:txBody>
          <a:bodyPr anchor="ctr"/>
          <a:p>
            <a:pPr algn="r">
              <a:lnSpc>
                <a:spcPct val="100000"/>
              </a:lnSpc>
            </a:pPr>
            <a:fld id="{7C50E8BE-2EE2-4195-85E1-CC01DAAB4FA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96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Identify the most important information assets and related risks of the pizza delivery company!</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Which assets are how critical for the operation of the services?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What are the potential vulnerabilities, threats and resulting security risks?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Define reasonable information security policies and controls to address the identified risks!</a:t>
            </a:r>
            <a:endParaRPr b="0" lang="en-US" sz="2800" spc="-1" strike="noStrike">
              <a:solidFill>
                <a:srgbClr val="000000"/>
              </a:solidFill>
              <a:uFill>
                <a:solidFill>
                  <a:srgbClr val="ffffff"/>
                </a:solidFill>
              </a:uFill>
              <a:latin typeface="Calibri"/>
            </a:endParaRPr>
          </a:p>
        </p:txBody>
      </p:sp>
      <p:sp>
        <p:nvSpPr>
          <p:cNvPr id="970" name="TextShape 3"/>
          <p:cNvSpPr txBox="1"/>
          <p:nvPr/>
        </p:nvSpPr>
        <p:spPr>
          <a:xfrm>
            <a:off x="6553080" y="6430680"/>
            <a:ext cx="2133360" cy="364680"/>
          </a:xfrm>
          <a:prstGeom prst="rect">
            <a:avLst/>
          </a:prstGeom>
          <a:noFill/>
          <a:ln>
            <a:noFill/>
          </a:ln>
        </p:spPr>
        <p:txBody>
          <a:bodyPr anchor="ctr"/>
          <a:p>
            <a:pPr algn="r">
              <a:lnSpc>
                <a:spcPct val="100000"/>
              </a:lnSpc>
            </a:pPr>
            <a:fld id="{C2E59940-27D6-40A6-9D04-DA95112B209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971" name="Picture 4" descr=""/>
          <p:cNvPicPr/>
          <p:nvPr/>
        </p:nvPicPr>
        <p:blipFill>
          <a:blip r:embed="rId1"/>
          <a:stretch/>
        </p:blipFill>
        <p:spPr>
          <a:xfrm>
            <a:off x="4069440" y="2649240"/>
            <a:ext cx="1004760" cy="988920"/>
          </a:xfrm>
          <a:prstGeom prst="rect">
            <a:avLst/>
          </a:prstGeom>
          <a:ln>
            <a:noFill/>
          </a:ln>
        </p:spPr>
      </p:pic>
    </p:spTree>
  </p:cSld>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97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974" name="TextShape 3"/>
          <p:cNvSpPr txBox="1"/>
          <p:nvPr/>
        </p:nvSpPr>
        <p:spPr>
          <a:xfrm>
            <a:off x="6553080" y="6430680"/>
            <a:ext cx="2133360" cy="364680"/>
          </a:xfrm>
          <a:prstGeom prst="rect">
            <a:avLst/>
          </a:prstGeom>
          <a:noFill/>
          <a:ln>
            <a:noFill/>
          </a:ln>
        </p:spPr>
        <p:txBody>
          <a:bodyPr anchor="ctr"/>
          <a:p>
            <a:pPr algn="r">
              <a:lnSpc>
                <a:spcPct val="100000"/>
              </a:lnSpc>
            </a:pPr>
            <a:fld id="{69115B14-39A3-4B46-9175-7F9E0639CF7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Customer Relationship Management (CRM)</a:t>
            </a:r>
            <a:endParaRPr b="0" lang="en-US" sz="1800" spc="-1" strike="noStrike">
              <a:solidFill>
                <a:srgbClr val="000000"/>
              </a:solidFill>
              <a:uFill>
                <a:solidFill>
                  <a:srgbClr val="ffffff"/>
                </a:solidFill>
              </a:uFill>
              <a:latin typeface="Calibri"/>
            </a:endParaRPr>
          </a:p>
        </p:txBody>
      </p:sp>
      <p:sp>
        <p:nvSpPr>
          <p:cNvPr id="976" name="TextShape 2"/>
          <p:cNvSpPr txBox="1"/>
          <p:nvPr/>
        </p:nvSpPr>
        <p:spPr>
          <a:xfrm>
            <a:off x="6553080" y="6430680"/>
            <a:ext cx="2133360" cy="364680"/>
          </a:xfrm>
          <a:prstGeom prst="rect">
            <a:avLst/>
          </a:prstGeom>
          <a:noFill/>
          <a:ln>
            <a:noFill/>
          </a:ln>
        </p:spPr>
        <p:txBody>
          <a:bodyPr anchor="ctr"/>
          <a:p>
            <a:pPr algn="r">
              <a:lnSpc>
                <a:spcPct val="100000"/>
              </a:lnSpc>
            </a:pPr>
            <a:fld id="{ABD91B6E-0075-48F7-A627-5FB3DCCB3B2F}"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7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97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97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980" name="CustomShape 6"/>
          <p:cNvSpPr/>
          <p:nvPr/>
        </p:nvSpPr>
        <p:spPr>
          <a:xfrm>
            <a:off x="1445760" y="4448520"/>
            <a:ext cx="62326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establish and maintain a good relationship with customers receiving services</a:t>
            </a:r>
            <a:endParaRPr b="0" lang="de-DE" sz="1800" spc="-1" strike="noStrike">
              <a:solidFill>
                <a:srgbClr val="000000"/>
              </a:solidFill>
              <a:uFill>
                <a:solidFill>
                  <a:srgbClr val="ffffff"/>
                </a:solidFill>
              </a:uFill>
              <a:latin typeface="Arial"/>
            </a:endParaRPr>
          </a:p>
        </p:txBody>
      </p:sp>
    </p:spTree>
  </p:cSld>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Important terms &amp; concepts</a:t>
            </a:r>
            <a:endParaRPr b="0" lang="en-US" sz="1800" spc="-1" strike="noStrike">
              <a:solidFill>
                <a:srgbClr val="000000"/>
              </a:solidFill>
              <a:uFill>
                <a:solidFill>
                  <a:srgbClr val="ffffff"/>
                </a:solidFill>
              </a:uFill>
              <a:latin typeface="Calibri"/>
            </a:endParaRPr>
          </a:p>
        </p:txBody>
      </p:sp>
      <p:sp>
        <p:nvSpPr>
          <p:cNvPr id="98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983" name="TextShape 3"/>
          <p:cNvSpPr txBox="1"/>
          <p:nvPr/>
        </p:nvSpPr>
        <p:spPr>
          <a:xfrm>
            <a:off x="6553080" y="6430680"/>
            <a:ext cx="2133360" cy="364680"/>
          </a:xfrm>
          <a:prstGeom prst="rect">
            <a:avLst/>
          </a:prstGeom>
          <a:noFill/>
          <a:ln>
            <a:noFill/>
          </a:ln>
        </p:spPr>
        <p:txBody>
          <a:bodyPr anchor="ctr"/>
          <a:p>
            <a:pPr algn="r">
              <a:lnSpc>
                <a:spcPct val="100000"/>
              </a:lnSpc>
            </a:pPr>
            <a:fld id="{98282EA7-183C-48B9-A75D-A984614DEA5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984"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Customer: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The organisation or part of an organisation that negotiates the level of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and commissions the </a:t>
                      </a:r>
                      <a:r>
                        <a:rPr b="0" i="1" lang="de-DE" sz="1800" spc="-1" strike="noStrike">
                          <a:solidFill>
                            <a:srgbClr val="000000"/>
                          </a:solidFill>
                          <a:uFill>
                            <a:solidFill>
                              <a:srgbClr val="ffffff"/>
                            </a:solidFill>
                          </a:uFill>
                          <a:latin typeface="Calibri"/>
                        </a:rPr>
                        <a:t>service provider</a:t>
                      </a:r>
                      <a:r>
                        <a:rPr b="0" lang="de-DE" sz="1800" spc="-1" strike="noStrike">
                          <a:solidFill>
                            <a:srgbClr val="000000"/>
                          </a:solidFill>
                          <a:uFill>
                            <a:solidFill>
                              <a:srgbClr val="ffffff"/>
                            </a:solidFill>
                          </a:uFill>
                          <a:latin typeface="Calibri"/>
                        </a:rPr>
                        <a:t>, doing so on behalf of a number of </a:t>
                      </a:r>
                      <a:r>
                        <a:rPr b="0" i="1" lang="de-DE" sz="1800" spc="-1" strike="noStrike">
                          <a:solidFill>
                            <a:srgbClr val="000000"/>
                          </a:solidFill>
                          <a:uFill>
                            <a:solidFill>
                              <a:srgbClr val="ffffff"/>
                            </a:solidFill>
                          </a:uFill>
                          <a:latin typeface="Calibri"/>
                        </a:rPr>
                        <a:t>users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985" name="Table 5"/>
          <p:cNvGraphicFramePr/>
          <p:nvPr/>
        </p:nvGraphicFramePr>
        <p:xfrm>
          <a:off x="457200" y="316332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User: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Individual that primarily benefits from and uses a </a:t>
                      </a:r>
                      <a:r>
                        <a:rPr b="0" i="1" lang="de-DE" sz="18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Requirements according to FitSM-1</a:t>
            </a:r>
            <a:endParaRPr b="0" lang="en-US" sz="1800" spc="-1" strike="noStrike">
              <a:solidFill>
                <a:srgbClr val="000000"/>
              </a:solidFill>
              <a:uFill>
                <a:solidFill>
                  <a:srgbClr val="ffffff"/>
                </a:solidFill>
              </a:uFill>
              <a:latin typeface="Calibri"/>
            </a:endParaRPr>
          </a:p>
        </p:txBody>
      </p:sp>
      <p:sp>
        <p:nvSpPr>
          <p:cNvPr id="987" name="TextShape 2"/>
          <p:cNvSpPr txBox="1"/>
          <p:nvPr/>
        </p:nvSpPr>
        <p:spPr>
          <a:xfrm>
            <a:off x="6553080" y="6430680"/>
            <a:ext cx="2133360" cy="364680"/>
          </a:xfrm>
          <a:prstGeom prst="rect">
            <a:avLst/>
          </a:prstGeom>
          <a:noFill/>
          <a:ln>
            <a:noFill/>
          </a:ln>
        </p:spPr>
        <p:txBody>
          <a:bodyPr anchor="ctr"/>
          <a:p>
            <a:pPr algn="r">
              <a:lnSpc>
                <a:spcPct val="100000"/>
              </a:lnSpc>
            </a:pPr>
            <a:fld id="{6E8587FA-991B-4DDF-913F-9D9490F1E93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988" name="Table 3"/>
          <p:cNvGraphicFramePr/>
          <p:nvPr/>
        </p:nvGraphicFramePr>
        <p:xfrm>
          <a:off x="457200" y="1697040"/>
          <a:ext cx="8229240" cy="2480760"/>
        </p:xfrm>
        <a:graphic>
          <a:graphicData uri="http://schemas.openxmlformats.org/drawingml/2006/table">
            <a:tbl>
              <a:tblPr/>
              <a:tblGrid>
                <a:gridCol w="8229600"/>
              </a:tblGrid>
              <a:tr h="23616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PR7 Customer Relationship Management (CRM)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5776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98684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PR7.1 Service customers shall be identified.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PR7.2 For each customer, there shall be a designated contact responsible for managing the customer relationship and customer satisfaction.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PR7.3 Communication mechanisms with customers shall be established.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PR7.4 Service reviews with the customers shall be conducted at planned intervals.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PR7.5 Service complaints from customers shall be managed.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PR7.6 Customer satisfaction shall be managed.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Initial process setup</a:t>
            </a:r>
            <a:endParaRPr b="0" lang="en-US" sz="1800" spc="-1" strike="noStrike">
              <a:solidFill>
                <a:srgbClr val="000000"/>
              </a:solidFill>
              <a:uFill>
                <a:solidFill>
                  <a:srgbClr val="ffffff"/>
                </a:solidFill>
              </a:uFill>
              <a:latin typeface="Calibri"/>
            </a:endParaRPr>
          </a:p>
        </p:txBody>
      </p:sp>
      <p:graphicFrame>
        <p:nvGraphicFramePr>
          <p:cNvPr id="990"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299240">
                <a:tc>
                  <a:txBody>
                    <a:bodyPr/>
                    <a:p>
                      <a:pPr>
                        <a:lnSpc>
                          <a:spcPct val="100000"/>
                        </a:lnSpc>
                      </a:pPr>
                      <a:r>
                        <a:rPr b="0" lang="de-DE" sz="1600" spc="-1" strike="noStrike">
                          <a:solidFill>
                            <a:srgbClr val="000000"/>
                          </a:solidFill>
                          <a:uFill>
                            <a:solidFill>
                              <a:srgbClr val="ffffff"/>
                            </a:solidFill>
                          </a:uFill>
                          <a:latin typeface="Calibri"/>
                        </a:rPr>
                        <a:t>Set up an initial customer database, and for each service customer document the most important information including contact information both on the customer side as well as a designated contact for the customer on the service provider side (account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customer database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way to perform and document the results of a service review</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Service review documentation template (and related procedures)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Define a way to record, respond to and follow-up a customer complaint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Customer complaints processing system or documentation template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Define a way to evaluate customer satisfaction on a regular basis, e.g. based on regular (online) surveys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Customer satisfaction questionnaire / online survey</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91" name="TextShape 3"/>
          <p:cNvSpPr txBox="1"/>
          <p:nvPr/>
        </p:nvSpPr>
        <p:spPr>
          <a:xfrm>
            <a:off x="6553080" y="6430680"/>
            <a:ext cx="2133360" cy="364680"/>
          </a:xfrm>
          <a:prstGeom prst="rect">
            <a:avLst/>
          </a:prstGeom>
          <a:noFill/>
          <a:ln>
            <a:noFill/>
          </a:ln>
        </p:spPr>
        <p:txBody>
          <a:bodyPr anchor="ctr"/>
          <a:p>
            <a:pPr algn="r">
              <a:lnSpc>
                <a:spcPct val="100000"/>
              </a:lnSpc>
            </a:pPr>
            <a:fld id="{E8B79942-38CE-46B2-ACE6-47F0B13CC03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Inputs &amp; outputs</a:t>
            </a:r>
            <a:endParaRPr b="0" lang="en-US" sz="1800" spc="-1" strike="noStrike">
              <a:solidFill>
                <a:srgbClr val="000000"/>
              </a:solidFill>
              <a:uFill>
                <a:solidFill>
                  <a:srgbClr val="ffffff"/>
                </a:solidFill>
              </a:uFill>
              <a:latin typeface="Calibri"/>
            </a:endParaRPr>
          </a:p>
        </p:txBody>
      </p:sp>
      <p:sp>
        <p:nvSpPr>
          <p:cNvPr id="993"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994"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9920" rIns="79920" tIns="79920" bIns="79920"/>
          <a:p>
            <a:pPr>
              <a:lnSpc>
                <a:spcPct val="90000"/>
              </a:lnSpc>
            </a:pPr>
            <a:r>
              <a:rPr b="0" lang="de-DE" sz="2100" spc="-1" strike="noStrike">
                <a:solidFill>
                  <a:srgbClr val="000000"/>
                </a:solidFill>
                <a:uFill>
                  <a:solidFill>
                    <a:srgbClr val="ffffff"/>
                  </a:solidFill>
                </a:uFill>
                <a:latin typeface="Calibri"/>
              </a:rPr>
              <a:t>Information on service customers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Current service catalogue</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Customer demands and requirements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Existing SLAs with customers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Customer complaints</a:t>
            </a:r>
            <a:endParaRPr b="0" lang="de-DE" sz="1800" spc="-1" strike="noStrike">
              <a:solidFill>
                <a:srgbClr val="000000"/>
              </a:solidFill>
              <a:uFill>
                <a:solidFill>
                  <a:srgbClr val="ffffff"/>
                </a:solidFill>
              </a:uFill>
              <a:latin typeface="Arial"/>
            </a:endParaRPr>
          </a:p>
        </p:txBody>
      </p:sp>
      <p:sp>
        <p:nvSpPr>
          <p:cNvPr id="995"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996"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9920" rIns="79920" tIns="79920" bIns="79920"/>
          <a:p>
            <a:pPr>
              <a:lnSpc>
                <a:spcPct val="90000"/>
              </a:lnSpc>
            </a:pPr>
            <a:r>
              <a:rPr b="0" lang="de-DE" sz="2100" spc="-1" strike="noStrike">
                <a:solidFill>
                  <a:srgbClr val="000000"/>
                </a:solidFill>
                <a:uFill>
                  <a:solidFill>
                    <a:srgbClr val="ffffff"/>
                  </a:solidFill>
                </a:uFill>
                <a:latin typeface="Calibri"/>
              </a:rPr>
              <a:t>Up-to-date database of service customers (customer database)</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Service review reports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Customer complaints records</a:t>
            </a:r>
            <a:endParaRPr b="0" lang="de-DE" sz="1800" spc="-1" strike="noStrike">
              <a:solidFill>
                <a:srgbClr val="000000"/>
              </a:solidFill>
              <a:uFill>
                <a:solidFill>
                  <a:srgbClr val="ffffff"/>
                </a:solidFill>
              </a:uFill>
              <a:latin typeface="Arial"/>
            </a:endParaRPr>
          </a:p>
          <a:p>
            <a:pPr>
              <a:lnSpc>
                <a:spcPct val="90000"/>
              </a:lnSpc>
            </a:pPr>
            <a:r>
              <a:rPr b="0" lang="de-DE" sz="2100" spc="-1" strike="noStrike">
                <a:solidFill>
                  <a:srgbClr val="000000"/>
                </a:solidFill>
                <a:uFill>
                  <a:solidFill>
                    <a:srgbClr val="ffffff"/>
                  </a:solidFill>
                </a:uFill>
                <a:latin typeface="Calibri"/>
              </a:rPr>
              <a:t>Customer satisfaction reports</a:t>
            </a:r>
            <a:endParaRPr b="0" lang="de-DE" sz="1800" spc="-1" strike="noStrike">
              <a:solidFill>
                <a:srgbClr val="000000"/>
              </a:solidFill>
              <a:uFill>
                <a:solidFill>
                  <a:srgbClr val="ffffff"/>
                </a:solidFill>
              </a:uFill>
              <a:latin typeface="Arial"/>
            </a:endParaRPr>
          </a:p>
        </p:txBody>
      </p:sp>
      <p:sp>
        <p:nvSpPr>
          <p:cNvPr id="997" name="TextShape 6"/>
          <p:cNvSpPr txBox="1"/>
          <p:nvPr/>
        </p:nvSpPr>
        <p:spPr>
          <a:xfrm>
            <a:off x="6553080" y="6430680"/>
            <a:ext cx="2133360" cy="364680"/>
          </a:xfrm>
          <a:prstGeom prst="rect">
            <a:avLst/>
          </a:prstGeom>
          <a:noFill/>
          <a:ln>
            <a:noFill/>
          </a:ln>
        </p:spPr>
        <p:txBody>
          <a:bodyPr anchor="ctr"/>
          <a:p>
            <a:pPr algn="r">
              <a:lnSpc>
                <a:spcPct val="100000"/>
              </a:lnSpc>
            </a:pPr>
            <a:fld id="{D0FCB349-D69C-41B4-B02C-B65B2043A06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Ongoing process activities</a:t>
            </a:r>
            <a:endParaRPr b="0" lang="en-US" sz="1800" spc="-1" strike="noStrike">
              <a:solidFill>
                <a:srgbClr val="000000"/>
              </a:solidFill>
              <a:uFill>
                <a:solidFill>
                  <a:srgbClr val="ffffff"/>
                </a:solidFill>
              </a:uFill>
              <a:latin typeface="Calibri"/>
            </a:endParaRPr>
          </a:p>
        </p:txBody>
      </p:sp>
      <p:sp>
        <p:nvSpPr>
          <p:cNvPr id="99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customer database</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 new customer to the customer database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the information on a customer in the customer database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Remove a customer from the customer database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customer complaints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Record, handle and close a customer complaint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Monitor the implementation status of actions following a customer complaint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 all customer complaints and follow-up actions periodically</a:t>
            </a:r>
            <a:endParaRPr b="0" lang="en-US" sz="2000" spc="-1" strike="noStrike">
              <a:solidFill>
                <a:srgbClr val="000000"/>
              </a:solidFill>
              <a:uFill>
                <a:solidFill>
                  <a:srgbClr val="ffffff"/>
                </a:solidFill>
              </a:uFill>
              <a:latin typeface="Calibri"/>
            </a:endParaRPr>
          </a:p>
        </p:txBody>
      </p:sp>
      <p:sp>
        <p:nvSpPr>
          <p:cNvPr id="1000" name="TextShape 3"/>
          <p:cNvSpPr txBox="1"/>
          <p:nvPr/>
        </p:nvSpPr>
        <p:spPr>
          <a:xfrm>
            <a:off x="6553080" y="6430680"/>
            <a:ext cx="2133360" cy="364680"/>
          </a:xfrm>
          <a:prstGeom prst="rect">
            <a:avLst/>
          </a:prstGeom>
          <a:noFill/>
          <a:ln>
            <a:noFill/>
          </a:ln>
        </p:spPr>
        <p:txBody>
          <a:bodyPr anchor="ctr"/>
          <a:p>
            <a:pPr algn="r">
              <a:lnSpc>
                <a:spcPct val="100000"/>
              </a:lnSpc>
            </a:pPr>
            <a:fld id="{70CABC7D-9E87-4A8C-991A-DB3E0AB14B6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Ongoing process activities</a:t>
            </a:r>
            <a:endParaRPr b="0" lang="en-US" sz="1800" spc="-1" strike="noStrike">
              <a:solidFill>
                <a:srgbClr val="000000"/>
              </a:solidFill>
              <a:uFill>
                <a:solidFill>
                  <a:srgbClr val="ffffff"/>
                </a:solidFill>
              </a:uFill>
              <a:latin typeface="Calibri"/>
            </a:endParaRPr>
          </a:p>
        </p:txBody>
      </p:sp>
      <p:sp>
        <p:nvSpPr>
          <p:cNvPr id="100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 customer satisfaction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 and prepare a customer satisfaction survey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and record the results of a customer satisfaction survey</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Initiate follow-up actions in response to insufficient customer satisfaction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Perform customer service reviews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 and prepare a service review</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Perform and record a service review</a:t>
            </a:r>
            <a:endParaRPr b="0" lang="en-US" sz="2000" spc="-1" strike="noStrike">
              <a:solidFill>
                <a:srgbClr val="000000"/>
              </a:solidFill>
              <a:uFill>
                <a:solidFill>
                  <a:srgbClr val="ffffff"/>
                </a:solidFill>
              </a:uFill>
              <a:latin typeface="Calibri"/>
            </a:endParaRPr>
          </a:p>
        </p:txBody>
      </p:sp>
      <p:sp>
        <p:nvSpPr>
          <p:cNvPr id="1003" name="TextShape 3"/>
          <p:cNvSpPr txBox="1"/>
          <p:nvPr/>
        </p:nvSpPr>
        <p:spPr>
          <a:xfrm>
            <a:off x="6553080" y="6430680"/>
            <a:ext cx="2133360" cy="364680"/>
          </a:xfrm>
          <a:prstGeom prst="rect">
            <a:avLst/>
          </a:prstGeom>
          <a:noFill/>
          <a:ln>
            <a:noFill/>
          </a:ln>
        </p:spPr>
        <p:txBody>
          <a:bodyPr anchor="ctr"/>
          <a:p>
            <a:pPr algn="r">
              <a:lnSpc>
                <a:spcPct val="100000"/>
              </a:lnSpc>
            </a:pPr>
            <a:fld id="{BB85940E-EDF4-44C4-8E21-D09074AC1FA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Roles</a:t>
            </a:r>
            <a:endParaRPr b="0" lang="en-US" sz="1800" spc="-1" strike="noStrike">
              <a:solidFill>
                <a:srgbClr val="000000"/>
              </a:solidFill>
              <a:uFill>
                <a:solidFill>
                  <a:srgbClr val="ffffff"/>
                </a:solidFill>
              </a:uFill>
              <a:latin typeface="Calibri"/>
            </a:endParaRPr>
          </a:p>
        </p:txBody>
      </p:sp>
      <p:graphicFrame>
        <p:nvGraphicFramePr>
          <p:cNvPr id="1005" name="Table 2"/>
          <p:cNvGraphicFramePr/>
          <p:nvPr/>
        </p:nvGraphicFramePr>
        <p:xfrm>
          <a:off x="457200" y="1697040"/>
          <a:ext cx="8229240" cy="1482840"/>
        </p:xfrm>
        <a:graphic>
          <a:graphicData uri="http://schemas.openxmlformats.org/drawingml/2006/table">
            <a:tbl>
              <a:tblPr/>
              <a:tblGrid>
                <a:gridCol w="1807200"/>
                <a:gridCol w="4497840"/>
                <a:gridCol w="192420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0" lang="de-DE" sz="1600" spc="-1" strike="noStrike">
                          <a:solidFill>
                            <a:srgbClr val="000000"/>
                          </a:solidFill>
                          <a:uFill>
                            <a:solidFill>
                              <a:srgbClr val="ffffff"/>
                            </a:solidFill>
                          </a:uFill>
                          <a:latin typeface="Calibri"/>
                        </a:rPr>
                        <a:t>Process manager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customer database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customer complaints are handled according to the process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Coordinate customer satisfaction surveys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the results from customer service reviews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500480">
                <a:tc>
                  <a:txBody>
                    <a:bodyPr/>
                    <a:p>
                      <a:pPr>
                        <a:lnSpc>
                          <a:spcPct val="100000"/>
                        </a:lnSpc>
                      </a:pPr>
                      <a:r>
                        <a:rPr b="0" lang="de-DE" sz="1600" spc="-1" strike="noStrike">
                          <a:solidFill>
                            <a:srgbClr val="000000"/>
                          </a:solidFill>
                          <a:uFill>
                            <a:solidFill>
                              <a:srgbClr val="ffffff"/>
                            </a:solidFill>
                          </a:uFill>
                          <a:latin typeface="Calibri"/>
                        </a:rPr>
                        <a:t>Customer relationship manager</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(Account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 specific customer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relationship with that customer by regular communication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Process formal customer complaints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Conduct, moderate and record customer service reviews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identified customer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06" name="TextShape 3"/>
          <p:cNvSpPr txBox="1"/>
          <p:nvPr/>
        </p:nvSpPr>
        <p:spPr>
          <a:xfrm>
            <a:off x="6553080" y="6430680"/>
            <a:ext cx="2133360" cy="364680"/>
          </a:xfrm>
          <a:prstGeom prst="rect">
            <a:avLst/>
          </a:prstGeom>
          <a:noFill/>
          <a:ln>
            <a:noFill/>
          </a:ln>
        </p:spPr>
        <p:txBody>
          <a:bodyPr anchor="ctr"/>
          <a:p>
            <a:pPr algn="r">
              <a:lnSpc>
                <a:spcPct val="100000"/>
              </a:lnSpc>
            </a:pPr>
            <a:fld id="{FBA5D175-7C8B-4C29-9F7F-6C70235E20A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Overview</a:t>
            </a:r>
            <a:endParaRPr b="0" lang="en-US" sz="1800" spc="-1" strike="noStrike">
              <a:solidFill>
                <a:srgbClr val="000000"/>
              </a:solidFill>
              <a:uFill>
                <a:solidFill>
                  <a:srgbClr val="ffffff"/>
                </a:solidFill>
              </a:uFill>
              <a:latin typeface="Calibri"/>
            </a:endParaRPr>
          </a:p>
        </p:txBody>
      </p:sp>
      <p:sp>
        <p:nvSpPr>
          <p:cNvPr id="100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1009" name="TextShape 3"/>
          <p:cNvSpPr txBox="1"/>
          <p:nvPr/>
        </p:nvSpPr>
        <p:spPr>
          <a:xfrm>
            <a:off x="6553080" y="6430680"/>
            <a:ext cx="2133360" cy="364680"/>
          </a:xfrm>
          <a:prstGeom prst="rect">
            <a:avLst/>
          </a:prstGeom>
          <a:noFill/>
          <a:ln>
            <a:noFill/>
          </a:ln>
        </p:spPr>
        <p:txBody>
          <a:bodyPr anchor="ctr"/>
          <a:p>
            <a:pPr algn="r">
              <a:lnSpc>
                <a:spcPct val="100000"/>
              </a:lnSpc>
            </a:pPr>
            <a:fld id="{AB776CAD-24F0-4980-8EF0-38FD0C546B3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Supplier Relationship Management (SUPPM)</a:t>
            </a:r>
            <a:endParaRPr b="0" lang="en-US" sz="1800" spc="-1" strike="noStrike">
              <a:solidFill>
                <a:srgbClr val="000000"/>
              </a:solidFill>
              <a:uFill>
                <a:solidFill>
                  <a:srgbClr val="ffffff"/>
                </a:solidFill>
              </a:uFill>
              <a:latin typeface="Calibri"/>
            </a:endParaRPr>
          </a:p>
        </p:txBody>
      </p:sp>
      <p:sp>
        <p:nvSpPr>
          <p:cNvPr id="1011" name="TextShape 2"/>
          <p:cNvSpPr txBox="1"/>
          <p:nvPr/>
        </p:nvSpPr>
        <p:spPr>
          <a:xfrm>
            <a:off x="6553080" y="6430680"/>
            <a:ext cx="2133360" cy="364680"/>
          </a:xfrm>
          <a:prstGeom prst="rect">
            <a:avLst/>
          </a:prstGeom>
          <a:noFill/>
          <a:ln>
            <a:noFill/>
          </a:ln>
        </p:spPr>
        <p:txBody>
          <a:bodyPr anchor="ctr"/>
          <a:p>
            <a:pPr algn="r">
              <a:lnSpc>
                <a:spcPct val="100000"/>
              </a:lnSpc>
            </a:pPr>
            <a:fld id="{4656BE5F-2576-4034-902C-342810E25188}"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1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101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101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Objective</a:t>
            </a:r>
            <a:endParaRPr b="0" lang="de-DE" sz="1800" spc="-1" strike="noStrike">
              <a:solidFill>
                <a:srgbClr val="000000"/>
              </a:solidFill>
              <a:uFill>
                <a:solidFill>
                  <a:srgbClr val="ffffff"/>
                </a:solidFill>
              </a:uFill>
              <a:latin typeface="Arial"/>
            </a:endParaRPr>
          </a:p>
        </p:txBody>
      </p:sp>
      <p:sp>
        <p:nvSpPr>
          <p:cNvPr id="1015"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To establish and maintain a healthy relationship with suppliers supporting the service provider in delivering services to customers, and monitor their performance</a:t>
            </a:r>
            <a:endParaRPr b="0" lang="de-DE" sz="1800" spc="-1" strike="noStrike">
              <a:solidFill>
                <a:srgbClr val="000000"/>
              </a:solidFill>
              <a:uFill>
                <a:solidFill>
                  <a:srgbClr val="ffffff"/>
                </a:solidFill>
              </a:uFill>
              <a:latin typeface="Arial"/>
            </a:endParaRPr>
          </a:p>
        </p:txBody>
      </p:sp>
    </p:spTree>
  </p:cSld>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Important terms &amp; concepts</a:t>
            </a:r>
            <a:endParaRPr b="0" lang="en-US" sz="1800" spc="-1" strike="noStrike">
              <a:solidFill>
                <a:srgbClr val="000000"/>
              </a:solidFill>
              <a:uFill>
                <a:solidFill>
                  <a:srgbClr val="ffffff"/>
                </a:solidFill>
              </a:uFill>
              <a:latin typeface="Calibri"/>
            </a:endParaRPr>
          </a:p>
        </p:txBody>
      </p:sp>
      <p:sp>
        <p:nvSpPr>
          <p:cNvPr id="101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018" name="TextShape 3"/>
          <p:cNvSpPr txBox="1"/>
          <p:nvPr/>
        </p:nvSpPr>
        <p:spPr>
          <a:xfrm>
            <a:off x="6553080" y="6430680"/>
            <a:ext cx="2133360" cy="364680"/>
          </a:xfrm>
          <a:prstGeom prst="rect">
            <a:avLst/>
          </a:prstGeom>
          <a:noFill/>
          <a:ln>
            <a:noFill/>
          </a:ln>
        </p:spPr>
        <p:txBody>
          <a:bodyPr anchor="ctr"/>
          <a:p>
            <a:pPr algn="r">
              <a:lnSpc>
                <a:spcPct val="100000"/>
              </a:lnSpc>
            </a:pPr>
            <a:fld id="{1CABEF8E-0944-4C73-A042-EF8A94734D3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019"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following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Supplier: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External organisation that provides a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or product to the </a:t>
                      </a:r>
                      <a:r>
                        <a:rPr b="0" i="1" lang="de-DE" sz="1800" spc="-1" strike="noStrike">
                          <a:solidFill>
                            <a:srgbClr val="000000"/>
                          </a:solidFill>
                          <a:uFill>
                            <a:solidFill>
                              <a:srgbClr val="ffffff"/>
                            </a:solidFill>
                          </a:uFill>
                          <a:latin typeface="Calibri"/>
                        </a:rPr>
                        <a:t>service provider</a:t>
                      </a:r>
                      <a:r>
                        <a:rPr b="0" lang="de-DE" sz="1800" spc="-1" strike="noStrike">
                          <a:solidFill>
                            <a:srgbClr val="000000"/>
                          </a:solidFill>
                          <a:uFill>
                            <a:solidFill>
                              <a:srgbClr val="ffffff"/>
                            </a:solidFill>
                          </a:uFill>
                          <a:latin typeface="Calibri"/>
                        </a:rPr>
                        <a:t>, which they need to operate their business and provide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to their </a:t>
                      </a:r>
                      <a:r>
                        <a:rPr b="0" i="1" lang="de-DE" sz="1800" spc="-1" strike="noStrike">
                          <a:solidFill>
                            <a:srgbClr val="000000"/>
                          </a:solidFill>
                          <a:uFill>
                            <a:solidFill>
                              <a:srgbClr val="ffffff"/>
                            </a:solidFill>
                          </a:uFill>
                          <a:latin typeface="Calibri"/>
                        </a:rPr>
                        <a:t>customers / users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Requirements accord. to FitSM-1</a:t>
            </a:r>
            <a:endParaRPr b="0" lang="en-US" sz="1800" spc="-1" strike="noStrike">
              <a:solidFill>
                <a:srgbClr val="000000"/>
              </a:solidFill>
              <a:uFill>
                <a:solidFill>
                  <a:srgbClr val="ffffff"/>
                </a:solidFill>
              </a:uFill>
              <a:latin typeface="Calibri"/>
            </a:endParaRPr>
          </a:p>
        </p:txBody>
      </p:sp>
      <p:sp>
        <p:nvSpPr>
          <p:cNvPr id="1021" name="TextShape 2"/>
          <p:cNvSpPr txBox="1"/>
          <p:nvPr/>
        </p:nvSpPr>
        <p:spPr>
          <a:xfrm>
            <a:off x="6553080" y="6430680"/>
            <a:ext cx="2133360" cy="364680"/>
          </a:xfrm>
          <a:prstGeom prst="rect">
            <a:avLst/>
          </a:prstGeom>
          <a:noFill/>
          <a:ln>
            <a:noFill/>
          </a:ln>
        </p:spPr>
        <p:txBody>
          <a:bodyPr anchor="ctr"/>
          <a:p>
            <a:pPr algn="r">
              <a:lnSpc>
                <a:spcPct val="100000"/>
              </a:lnSpc>
            </a:pPr>
            <a:fld id="{4DFA5B44-177A-4C78-BAD7-9E221170406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022" name="Table 3"/>
          <p:cNvGraphicFramePr/>
          <p:nvPr/>
        </p:nvGraphicFramePr>
        <p:xfrm>
          <a:off x="457200" y="1697040"/>
          <a:ext cx="8229240" cy="144576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PR8 Supplier Relationship Management (SUPPM)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Requirements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PR8.1 Suppliers shall be identified.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PR8.2 For each supplier, there shall be a designated contact responsible for managing the relationship with the supplier.</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PR8.3 Communication mechanisms with suppliers shall be established.</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PR8.4 Supplier performance shall be monitored.</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Initial process setup</a:t>
            </a:r>
            <a:endParaRPr b="0" lang="en-US" sz="1800" spc="-1" strike="noStrike">
              <a:solidFill>
                <a:srgbClr val="000000"/>
              </a:solidFill>
              <a:uFill>
                <a:solidFill>
                  <a:srgbClr val="ffffff"/>
                </a:solidFill>
              </a:uFill>
              <a:latin typeface="Calibri"/>
            </a:endParaRPr>
          </a:p>
        </p:txBody>
      </p:sp>
      <p:graphicFrame>
        <p:nvGraphicFramePr>
          <p:cNvPr id="1024" name="Table 2"/>
          <p:cNvGraphicFramePr/>
          <p:nvPr/>
        </p:nvGraphicFramePr>
        <p:xfrm>
          <a:off x="457200" y="1697040"/>
          <a:ext cx="8229240" cy="7412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Initial activities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Typical results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Set up an initial supplier database, and for each supplier document the most important information including contact information both on the supplier side as well as on the service provider side (supplier relationship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 supplier database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25" name="TextShape 3"/>
          <p:cNvSpPr txBox="1"/>
          <p:nvPr/>
        </p:nvSpPr>
        <p:spPr>
          <a:xfrm>
            <a:off x="6553080" y="6430680"/>
            <a:ext cx="2133360" cy="364680"/>
          </a:xfrm>
          <a:prstGeom prst="rect">
            <a:avLst/>
          </a:prstGeom>
          <a:noFill/>
          <a:ln>
            <a:noFill/>
          </a:ln>
        </p:spPr>
        <p:txBody>
          <a:bodyPr anchor="ctr"/>
          <a:p>
            <a:pPr algn="r">
              <a:lnSpc>
                <a:spcPct val="100000"/>
              </a:lnSpc>
            </a:pPr>
            <a:fld id="{25320138-ADBD-4ED0-875E-5B69D23DED4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Inputs &amp; outputs</a:t>
            </a:r>
            <a:endParaRPr b="0" lang="en-US" sz="1800" spc="-1" strike="noStrike">
              <a:solidFill>
                <a:srgbClr val="000000"/>
              </a:solidFill>
              <a:uFill>
                <a:solidFill>
                  <a:srgbClr val="ffffff"/>
                </a:solidFill>
              </a:uFill>
              <a:latin typeface="Calibri"/>
            </a:endParaRPr>
          </a:p>
        </p:txBody>
      </p:sp>
      <p:sp>
        <p:nvSpPr>
          <p:cNvPr id="1027"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1028"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Information on suppliers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Information on supplier offerings</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UAs with suppliers</a:t>
            </a:r>
            <a:endParaRPr b="0" lang="de-DE" sz="1800" spc="-1" strike="noStrike">
              <a:solidFill>
                <a:srgbClr val="000000"/>
              </a:solidFill>
              <a:uFill>
                <a:solidFill>
                  <a:srgbClr val="ffffff"/>
                </a:solidFill>
              </a:uFill>
              <a:latin typeface="Arial"/>
            </a:endParaRPr>
          </a:p>
        </p:txBody>
      </p:sp>
      <p:sp>
        <p:nvSpPr>
          <p:cNvPr id="1029"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1030"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Up-to-date supplier database</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Supplier performance reports</a:t>
            </a:r>
            <a:endParaRPr b="0" lang="de-DE" sz="1800" spc="-1" strike="noStrike">
              <a:solidFill>
                <a:srgbClr val="000000"/>
              </a:solidFill>
              <a:uFill>
                <a:solidFill>
                  <a:srgbClr val="ffffff"/>
                </a:solidFill>
              </a:uFill>
              <a:latin typeface="Arial"/>
            </a:endParaRPr>
          </a:p>
        </p:txBody>
      </p:sp>
      <p:sp>
        <p:nvSpPr>
          <p:cNvPr id="1031" name="TextShape 6"/>
          <p:cNvSpPr txBox="1"/>
          <p:nvPr/>
        </p:nvSpPr>
        <p:spPr>
          <a:xfrm>
            <a:off x="6553080" y="6430680"/>
            <a:ext cx="2133360" cy="364680"/>
          </a:xfrm>
          <a:prstGeom prst="rect">
            <a:avLst/>
          </a:prstGeom>
          <a:noFill/>
          <a:ln>
            <a:noFill/>
          </a:ln>
        </p:spPr>
        <p:txBody>
          <a:bodyPr anchor="ctr"/>
          <a:p>
            <a:pPr algn="r">
              <a:lnSpc>
                <a:spcPct val="100000"/>
              </a:lnSpc>
            </a:pPr>
            <a:fld id="{DA857D8C-CD7F-4127-A84F-FE95FE9DEA9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Ongoing process activities</a:t>
            </a:r>
            <a:endParaRPr b="0" lang="en-US" sz="1800" spc="-1" strike="noStrike">
              <a:solidFill>
                <a:srgbClr val="000000"/>
              </a:solidFill>
              <a:uFill>
                <a:solidFill>
                  <a:srgbClr val="ffffff"/>
                </a:solidFill>
              </a:uFill>
              <a:latin typeface="Calibri"/>
            </a:endParaRPr>
          </a:p>
        </p:txBody>
      </p:sp>
      <p:sp>
        <p:nvSpPr>
          <p:cNvPr id="103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Maintain the supplier database</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Add a new supplier to the supplier database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Update the information on a supplier in the supplier database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Remove a supplier from the supplier database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Monitor supplier performance</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Measure and review supplier performance based on underpinning agreements (UAs) with suppliers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Initiate follow-up actions in response to insufficient supplier performance</a:t>
            </a:r>
            <a:endParaRPr b="0" lang="en-US" sz="2000" spc="-1" strike="noStrike">
              <a:solidFill>
                <a:srgbClr val="000000"/>
              </a:solidFill>
              <a:uFill>
                <a:solidFill>
                  <a:srgbClr val="ffffff"/>
                </a:solidFill>
              </a:uFill>
              <a:latin typeface="Calibri"/>
            </a:endParaRPr>
          </a:p>
        </p:txBody>
      </p:sp>
      <p:sp>
        <p:nvSpPr>
          <p:cNvPr id="1034" name="TextShape 3"/>
          <p:cNvSpPr txBox="1"/>
          <p:nvPr/>
        </p:nvSpPr>
        <p:spPr>
          <a:xfrm>
            <a:off x="6553080" y="6430680"/>
            <a:ext cx="2133360" cy="364680"/>
          </a:xfrm>
          <a:prstGeom prst="rect">
            <a:avLst/>
          </a:prstGeom>
          <a:noFill/>
          <a:ln>
            <a:noFill/>
          </a:ln>
        </p:spPr>
        <p:txBody>
          <a:bodyPr anchor="ctr"/>
          <a:p>
            <a:pPr algn="r">
              <a:lnSpc>
                <a:spcPct val="100000"/>
              </a:lnSpc>
            </a:pPr>
            <a:fld id="{63B401EE-4F6F-4A48-8A47-41B05D89256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Roles</a:t>
            </a:r>
            <a:endParaRPr b="0" lang="en-US" sz="1800" spc="-1" strike="noStrike">
              <a:solidFill>
                <a:srgbClr val="000000"/>
              </a:solidFill>
              <a:uFill>
                <a:solidFill>
                  <a:srgbClr val="ffffff"/>
                </a:solidFill>
              </a:uFill>
              <a:latin typeface="Calibri"/>
            </a:endParaRPr>
          </a:p>
        </p:txBody>
      </p:sp>
      <p:graphicFrame>
        <p:nvGraphicFramePr>
          <p:cNvPr id="1036" name="Table 2"/>
          <p:cNvGraphicFramePr/>
          <p:nvPr/>
        </p:nvGraphicFramePr>
        <p:xfrm>
          <a:off x="457200" y="1697040"/>
          <a:ext cx="8229240" cy="1482840"/>
        </p:xfrm>
        <a:graphic>
          <a:graphicData uri="http://schemas.openxmlformats.org/drawingml/2006/table">
            <a:tbl>
              <a:tblPr/>
              <a:tblGrid>
                <a:gridCol w="1807200"/>
                <a:gridCol w="4478760"/>
                <a:gridCol w="1943280"/>
              </a:tblGrid>
              <a:tr h="445320">
                <a:tc>
                  <a:txBody>
                    <a:bodyPr/>
                    <a:p>
                      <a:pPr>
                        <a:lnSpc>
                          <a:spcPct val="100000"/>
                        </a:lnSpc>
                      </a:pPr>
                      <a:r>
                        <a:rPr b="1" lang="de-DE" sz="1800" spc="-1" strike="noStrike">
                          <a:solidFill>
                            <a:srgbClr val="ffffff"/>
                          </a:solidFill>
                          <a:uFill>
                            <a:solidFill>
                              <a:srgbClr val="ffffff"/>
                            </a:solidFill>
                          </a:uFill>
                          <a:latin typeface="Calibri"/>
                        </a:rPr>
                        <a:t>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Tasks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400" spc="-1" strike="noStrike">
                          <a:solidFill>
                            <a:srgbClr val="ffffff"/>
                          </a:solidFill>
                          <a:uFill>
                            <a:solidFill>
                              <a:srgbClr val="ffffff"/>
                            </a:solidFill>
                          </a:uFill>
                          <a:latin typeface="Calibri"/>
                        </a:rPr>
                        <a:t>Ca. number of persons performing this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Process owner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owner applied in the context of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Process manager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Generic tasks of a process manager, plus: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supplier database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Ensure that supplier performance is  monitored according to the process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in total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299240">
                <a:tc>
                  <a:txBody>
                    <a:bodyPr/>
                    <a:p>
                      <a:pPr>
                        <a:lnSpc>
                          <a:spcPct val="100000"/>
                        </a:lnSpc>
                      </a:pPr>
                      <a:r>
                        <a:rPr b="0" lang="de-DE" sz="1600" spc="-1" strike="noStrike">
                          <a:solidFill>
                            <a:srgbClr val="000000"/>
                          </a:solidFill>
                          <a:uFill>
                            <a:solidFill>
                              <a:srgbClr val="ffffff"/>
                            </a:solidFill>
                          </a:uFill>
                          <a:latin typeface="Calibri"/>
                        </a:rPr>
                        <a:t>Supplier relationship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Act as the primary contact point for a specific supplier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the relationship with that supplier by regular communication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Maintain mechanisms for monitoring the performance of the supplier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per identified supplier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37" name="TextShape 3"/>
          <p:cNvSpPr txBox="1"/>
          <p:nvPr/>
        </p:nvSpPr>
        <p:spPr>
          <a:xfrm>
            <a:off x="6553080" y="6430680"/>
            <a:ext cx="2133360" cy="364680"/>
          </a:xfrm>
          <a:prstGeom prst="rect">
            <a:avLst/>
          </a:prstGeom>
          <a:noFill/>
          <a:ln>
            <a:noFill/>
          </a:ln>
        </p:spPr>
        <p:txBody>
          <a:bodyPr anchor="ctr"/>
          <a:p>
            <a:pPr algn="r">
              <a:lnSpc>
                <a:spcPct val="100000"/>
              </a:lnSpc>
            </a:pPr>
            <a:fld id="{69569613-0A57-4258-BDDE-59AFEE8DFCE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A simplified example</a:t>
            </a:r>
            <a:endParaRPr b="0" lang="en-US" sz="1800" spc="-1" strike="noStrike">
              <a:solidFill>
                <a:srgbClr val="000000"/>
              </a:solidFill>
              <a:uFill>
                <a:solidFill>
                  <a:srgbClr val="ffffff"/>
                </a:solidFill>
              </a:uFill>
              <a:latin typeface="Calibri"/>
            </a:endParaRPr>
          </a:p>
        </p:txBody>
      </p:sp>
      <p:sp>
        <p:nvSpPr>
          <p:cNvPr id="10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Identify the most important suppliers of the pizza delivery company!</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How would you document and classify the suppliers?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How would you monitor supplier performance?</a:t>
            </a:r>
            <a:endParaRPr b="0" lang="en-US" sz="2000" spc="-1" strike="noStrike">
              <a:solidFill>
                <a:srgbClr val="000000"/>
              </a:solidFill>
              <a:uFill>
                <a:solidFill>
                  <a:srgbClr val="ffffff"/>
                </a:solidFill>
              </a:uFill>
              <a:latin typeface="Calibri"/>
            </a:endParaRPr>
          </a:p>
        </p:txBody>
      </p:sp>
      <p:sp>
        <p:nvSpPr>
          <p:cNvPr id="1040" name="TextShape 3"/>
          <p:cNvSpPr txBox="1"/>
          <p:nvPr/>
        </p:nvSpPr>
        <p:spPr>
          <a:xfrm>
            <a:off x="6553080" y="6430680"/>
            <a:ext cx="2133360" cy="364680"/>
          </a:xfrm>
          <a:prstGeom prst="rect">
            <a:avLst/>
          </a:prstGeom>
          <a:noFill/>
          <a:ln>
            <a:noFill/>
          </a:ln>
        </p:spPr>
        <p:txBody>
          <a:bodyPr anchor="ctr"/>
          <a:p>
            <a:pPr algn="r">
              <a:lnSpc>
                <a:spcPct val="100000"/>
              </a:lnSpc>
            </a:pPr>
            <a:fld id="{11FBFEA3-A2B3-4092-B168-3C635B46D2F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1041" name="Picture 2" descr=""/>
          <p:cNvPicPr/>
          <p:nvPr/>
        </p:nvPicPr>
        <p:blipFill>
          <a:blip r:embed="rId1"/>
          <a:stretch/>
        </p:blipFill>
        <p:spPr>
          <a:xfrm>
            <a:off x="3857760" y="2638440"/>
            <a:ext cx="1428480" cy="1085400"/>
          </a:xfrm>
          <a:prstGeom prst="rect">
            <a:avLst/>
          </a:prstGeom>
          <a:ln>
            <a:noFill/>
          </a:ln>
        </p:spPr>
      </p:pic>
    </p:spTree>
  </p:cSld>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of this training</a:t>
            </a:r>
            <a:endParaRPr b="0" lang="en-US" sz="1800" spc="-1" strike="noStrike">
              <a:solidFill>
                <a:srgbClr val="000000"/>
              </a:solidFill>
              <a:uFill>
                <a:solidFill>
                  <a:srgbClr val="ffffff"/>
                </a:solidFill>
              </a:uFill>
              <a:latin typeface="Calibri"/>
            </a:endParaRPr>
          </a:p>
        </p:txBody>
      </p:sp>
      <p:sp>
        <p:nvSpPr>
          <p:cNvPr id="104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wrap-up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Selected general aspects of establishing a service management system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processes for the planning and delivery of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process interfaces and dependencies</a:t>
            </a:r>
            <a:endParaRPr b="0" lang="en-US" sz="2800" spc="-1" strike="noStrike">
              <a:solidFill>
                <a:srgbClr val="000000"/>
              </a:solidFill>
              <a:uFill>
                <a:solidFill>
                  <a:srgbClr val="ffffff"/>
                </a:solidFill>
              </a:uFill>
              <a:latin typeface="Calibri"/>
            </a:endParaRPr>
          </a:p>
        </p:txBody>
      </p:sp>
      <p:sp>
        <p:nvSpPr>
          <p:cNvPr id="1044" name="TextShape 3"/>
          <p:cNvSpPr txBox="1"/>
          <p:nvPr/>
        </p:nvSpPr>
        <p:spPr>
          <a:xfrm>
            <a:off x="6553080" y="6430680"/>
            <a:ext cx="2133360" cy="364680"/>
          </a:xfrm>
          <a:prstGeom prst="rect">
            <a:avLst/>
          </a:prstGeom>
          <a:noFill/>
          <a:ln>
            <a:noFill/>
          </a:ln>
        </p:spPr>
        <p:txBody>
          <a:bodyPr anchor="ctr"/>
          <a:p>
            <a:pPr algn="r">
              <a:lnSpc>
                <a:spcPct val="100000"/>
              </a:lnSpc>
            </a:pPr>
            <a:fld id="{964DF673-FD3A-4092-A053-E636688E6D4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Process Interfaces &amp; Dependencies</a:t>
            </a:r>
            <a:endParaRPr b="0" lang="en-US" sz="1800" spc="-1" strike="noStrike">
              <a:solidFill>
                <a:srgbClr val="000000"/>
              </a:solidFill>
              <a:uFill>
                <a:solidFill>
                  <a:srgbClr val="ffffff"/>
                </a:solidFill>
              </a:uFill>
              <a:latin typeface="Calibri"/>
            </a:endParaRPr>
          </a:p>
        </p:txBody>
      </p:sp>
      <p:sp>
        <p:nvSpPr>
          <p:cNvPr id="1046" name="TextShape 2"/>
          <p:cNvSpPr txBox="1"/>
          <p:nvPr/>
        </p:nvSpPr>
        <p:spPr>
          <a:xfrm>
            <a:off x="6553080" y="6430680"/>
            <a:ext cx="2133360" cy="364680"/>
          </a:xfrm>
          <a:prstGeom prst="rect">
            <a:avLst/>
          </a:prstGeom>
          <a:noFill/>
          <a:ln>
            <a:noFill/>
          </a:ln>
        </p:spPr>
        <p:txBody>
          <a:bodyPr anchor="ctr"/>
          <a:p>
            <a:pPr algn="r">
              <a:lnSpc>
                <a:spcPct val="100000"/>
              </a:lnSpc>
            </a:pPr>
            <a:fld id="{1C572D57-9CA2-4745-9859-0763E66DDD5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4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1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Planning &amp; Delivery: Overview of key process interfaces</a:t>
            </a:r>
            <a:endParaRPr b="0" lang="en-US" sz="1800" spc="-1" strike="noStrike">
              <a:solidFill>
                <a:srgbClr val="000000"/>
              </a:solidFill>
              <a:uFill>
                <a:solidFill>
                  <a:srgbClr val="ffffff"/>
                </a:solidFill>
              </a:uFill>
              <a:latin typeface="Calibri"/>
            </a:endParaRPr>
          </a:p>
        </p:txBody>
      </p:sp>
      <p:sp>
        <p:nvSpPr>
          <p:cNvPr id="1049" name="TextShape 2"/>
          <p:cNvSpPr txBox="1"/>
          <p:nvPr/>
        </p:nvSpPr>
        <p:spPr>
          <a:xfrm>
            <a:off x="6553080" y="6430680"/>
            <a:ext cx="2133360" cy="364680"/>
          </a:xfrm>
          <a:prstGeom prst="rect">
            <a:avLst/>
          </a:prstGeom>
          <a:noFill/>
          <a:ln>
            <a:noFill/>
          </a:ln>
        </p:spPr>
        <p:txBody>
          <a:bodyPr anchor="ctr"/>
          <a:p>
            <a:pPr algn="r">
              <a:lnSpc>
                <a:spcPct val="100000"/>
              </a:lnSpc>
            </a:pPr>
            <a:fld id="{AEDC6519-A762-4859-B55D-89814BB9B10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50" name="CustomShape 3"/>
          <p:cNvSpPr/>
          <p:nvPr/>
        </p:nvSpPr>
        <p:spPr>
          <a:xfrm>
            <a:off x="295200" y="1857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SPM</a:t>
            </a:r>
            <a:endParaRPr b="0" lang="de-DE" sz="1800" spc="-1" strike="noStrike">
              <a:solidFill>
                <a:srgbClr val="000000"/>
              </a:solidFill>
              <a:uFill>
                <a:solidFill>
                  <a:srgbClr val="ffffff"/>
                </a:solidFill>
              </a:uFill>
              <a:latin typeface="Arial"/>
            </a:endParaRPr>
          </a:p>
        </p:txBody>
      </p:sp>
      <p:sp>
        <p:nvSpPr>
          <p:cNvPr id="1051" name="CustomShape 4"/>
          <p:cNvSpPr/>
          <p:nvPr/>
        </p:nvSpPr>
        <p:spPr>
          <a:xfrm>
            <a:off x="1840680" y="2852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052" name="CustomShape 5"/>
          <p:cNvSpPr/>
          <p:nvPr/>
        </p:nvSpPr>
        <p:spPr>
          <a:xfrm>
            <a:off x="5043600" y="489816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SACM</a:t>
            </a:r>
            <a:endParaRPr b="0" lang="de-DE" sz="1800" spc="-1" strike="noStrike">
              <a:solidFill>
                <a:srgbClr val="000000"/>
              </a:solidFill>
              <a:uFill>
                <a:solidFill>
                  <a:srgbClr val="ffffff"/>
                </a:solidFill>
              </a:uFill>
              <a:latin typeface="Arial"/>
            </a:endParaRPr>
          </a:p>
        </p:txBody>
      </p:sp>
      <p:sp>
        <p:nvSpPr>
          <p:cNvPr id="1053" name="CustomShape 6"/>
          <p:cNvSpPr/>
          <p:nvPr/>
        </p:nvSpPr>
        <p:spPr>
          <a:xfrm>
            <a:off x="6689880" y="489816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CAPM</a:t>
            </a:r>
            <a:endParaRPr b="0" lang="de-DE" sz="1800" spc="-1" strike="noStrike">
              <a:solidFill>
                <a:srgbClr val="000000"/>
              </a:solidFill>
              <a:uFill>
                <a:solidFill>
                  <a:srgbClr val="ffffff"/>
                </a:solidFill>
              </a:uFill>
              <a:latin typeface="Arial"/>
            </a:endParaRPr>
          </a:p>
        </p:txBody>
      </p:sp>
      <p:sp>
        <p:nvSpPr>
          <p:cNvPr id="1054" name="CustomShape 7"/>
          <p:cNvSpPr/>
          <p:nvPr/>
        </p:nvSpPr>
        <p:spPr>
          <a:xfrm>
            <a:off x="6689880" y="3886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ISM</a:t>
            </a:r>
            <a:endParaRPr b="0" lang="de-DE" sz="1800" spc="-1" strike="noStrike">
              <a:solidFill>
                <a:srgbClr val="000000"/>
              </a:solidFill>
              <a:uFill>
                <a:solidFill>
                  <a:srgbClr val="ffffff"/>
                </a:solidFill>
              </a:uFill>
              <a:latin typeface="Arial"/>
            </a:endParaRPr>
          </a:p>
        </p:txBody>
      </p:sp>
      <p:sp>
        <p:nvSpPr>
          <p:cNvPr id="1055" name="CustomShape 8"/>
          <p:cNvSpPr/>
          <p:nvPr/>
        </p:nvSpPr>
        <p:spPr>
          <a:xfrm>
            <a:off x="5043600" y="3886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SRM</a:t>
            </a:r>
            <a:endParaRPr b="0" lang="de-DE" sz="1800" spc="-1" strike="noStrike">
              <a:solidFill>
                <a:srgbClr val="000000"/>
              </a:solidFill>
              <a:uFill>
                <a:solidFill>
                  <a:srgbClr val="ffffff"/>
                </a:solidFill>
              </a:uFill>
              <a:latin typeface="Arial"/>
            </a:endParaRPr>
          </a:p>
        </p:txBody>
      </p:sp>
      <p:sp>
        <p:nvSpPr>
          <p:cNvPr id="1056" name="CustomShape 9"/>
          <p:cNvSpPr/>
          <p:nvPr/>
        </p:nvSpPr>
        <p:spPr>
          <a:xfrm>
            <a:off x="3420720" y="49150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057" name="CustomShape 10"/>
          <p:cNvSpPr/>
          <p:nvPr/>
        </p:nvSpPr>
        <p:spPr>
          <a:xfrm>
            <a:off x="295200" y="4948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SUPPM</a:t>
            </a:r>
            <a:endParaRPr b="0" lang="de-DE" sz="1800" spc="-1" strike="noStrike">
              <a:solidFill>
                <a:srgbClr val="000000"/>
              </a:solidFill>
              <a:uFill>
                <a:solidFill>
                  <a:srgbClr val="ffffff"/>
                </a:solidFill>
              </a:uFill>
              <a:latin typeface="Arial"/>
            </a:endParaRPr>
          </a:p>
        </p:txBody>
      </p:sp>
      <p:sp>
        <p:nvSpPr>
          <p:cNvPr id="1058" name="CustomShape 11"/>
          <p:cNvSpPr/>
          <p:nvPr/>
        </p:nvSpPr>
        <p:spPr>
          <a:xfrm>
            <a:off x="1967040" y="1824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sp>
        <p:nvSpPr>
          <p:cNvPr id="1059" name="CustomShape 12"/>
          <p:cNvSpPr/>
          <p:nvPr/>
        </p:nvSpPr>
        <p:spPr>
          <a:xfrm>
            <a:off x="3546720" y="2819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catalogue</a:t>
            </a:r>
            <a:endParaRPr b="0" lang="de-DE" sz="1800" spc="-1" strike="noStrike">
              <a:solidFill>
                <a:srgbClr val="000000"/>
              </a:solidFill>
              <a:uFill>
                <a:solidFill>
                  <a:srgbClr val="ffffff"/>
                </a:solidFill>
              </a:uFill>
              <a:latin typeface="Arial"/>
            </a:endParaRPr>
          </a:p>
        </p:txBody>
      </p:sp>
      <p:sp>
        <p:nvSpPr>
          <p:cNvPr id="1060" name="CustomShape 13"/>
          <p:cNvSpPr/>
          <p:nvPr/>
        </p:nvSpPr>
        <p:spPr>
          <a:xfrm>
            <a:off x="3546720" y="3852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061" name="CustomShape 14"/>
          <p:cNvSpPr/>
          <p:nvPr/>
        </p:nvSpPr>
        <p:spPr>
          <a:xfrm>
            <a:off x="5169600" y="2819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reports</a:t>
            </a:r>
            <a:endParaRPr b="0" lang="de-DE" sz="1800" spc="-1" strike="noStrike">
              <a:solidFill>
                <a:srgbClr val="000000"/>
              </a:solidFill>
              <a:uFill>
                <a:solidFill>
                  <a:srgbClr val="ffffff"/>
                </a:solidFill>
              </a:uFill>
              <a:latin typeface="Arial"/>
            </a:endParaRPr>
          </a:p>
        </p:txBody>
      </p:sp>
      <p:sp>
        <p:nvSpPr>
          <p:cNvPr id="1062" name="CustomShape 15"/>
          <p:cNvSpPr/>
          <p:nvPr/>
        </p:nvSpPr>
        <p:spPr>
          <a:xfrm>
            <a:off x="681624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Security policies</a:t>
            </a:r>
            <a:endParaRPr b="0" lang="de-DE" sz="1800" spc="-1" strike="noStrike">
              <a:solidFill>
                <a:srgbClr val="000000"/>
              </a:solidFill>
              <a:uFill>
                <a:solidFill>
                  <a:srgbClr val="ffffff"/>
                </a:solidFill>
              </a:uFill>
              <a:latin typeface="Arial"/>
            </a:endParaRPr>
          </a:p>
        </p:txBody>
      </p:sp>
      <p:sp>
        <p:nvSpPr>
          <p:cNvPr id="1063" name="CustomShape 16"/>
          <p:cNvSpPr/>
          <p:nvPr/>
        </p:nvSpPr>
        <p:spPr>
          <a:xfrm>
            <a:off x="791856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Security controls</a:t>
            </a:r>
            <a:endParaRPr b="0" lang="de-DE" sz="1800" spc="-1" strike="noStrike">
              <a:solidFill>
                <a:srgbClr val="000000"/>
              </a:solidFill>
              <a:uFill>
                <a:solidFill>
                  <a:srgbClr val="ffffff"/>
                </a:solidFill>
              </a:uFill>
              <a:latin typeface="Arial"/>
            </a:endParaRPr>
          </a:p>
        </p:txBody>
      </p:sp>
      <p:sp>
        <p:nvSpPr>
          <p:cNvPr id="1064" name="CustomShape 17"/>
          <p:cNvSpPr/>
          <p:nvPr/>
        </p:nvSpPr>
        <p:spPr>
          <a:xfrm>
            <a:off x="571356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Assets &amp; risks</a:t>
            </a:r>
            <a:endParaRPr b="0" lang="de-DE" sz="1800" spc="-1" strike="noStrike">
              <a:solidFill>
                <a:srgbClr val="000000"/>
              </a:solidFill>
              <a:uFill>
                <a:solidFill>
                  <a:srgbClr val="ffffff"/>
                </a:solidFill>
              </a:uFill>
              <a:latin typeface="Arial"/>
            </a:endParaRPr>
          </a:p>
        </p:txBody>
      </p:sp>
      <p:sp>
        <p:nvSpPr>
          <p:cNvPr id="1065" name="CustomShape 18"/>
          <p:cNvSpPr/>
          <p:nvPr/>
        </p:nvSpPr>
        <p:spPr>
          <a:xfrm>
            <a:off x="421560" y="38577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UAs</a:t>
            </a:r>
            <a:endParaRPr b="0" lang="de-DE" sz="1800" spc="-1" strike="noStrike">
              <a:solidFill>
                <a:srgbClr val="000000"/>
              </a:solidFill>
              <a:uFill>
                <a:solidFill>
                  <a:srgbClr val="ffffff"/>
                </a:solidFill>
              </a:uFill>
              <a:latin typeface="Arial"/>
            </a:endParaRPr>
          </a:p>
        </p:txBody>
      </p:sp>
      <p:sp>
        <p:nvSpPr>
          <p:cNvPr id="1066" name="CustomShape 19"/>
          <p:cNvSpPr/>
          <p:nvPr/>
        </p:nvSpPr>
        <p:spPr>
          <a:xfrm>
            <a:off x="387000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Customer database</a:t>
            </a:r>
            <a:endParaRPr b="0" lang="de-DE" sz="1800" spc="-1" strike="noStrike">
              <a:solidFill>
                <a:srgbClr val="000000"/>
              </a:solidFill>
              <a:uFill>
                <a:solidFill>
                  <a:srgbClr val="ffffff"/>
                </a:solidFill>
              </a:uFill>
              <a:latin typeface="Arial"/>
            </a:endParaRPr>
          </a:p>
        </p:txBody>
      </p:sp>
      <p:sp>
        <p:nvSpPr>
          <p:cNvPr id="1067" name="CustomShape 20"/>
          <p:cNvSpPr/>
          <p:nvPr/>
        </p:nvSpPr>
        <p:spPr>
          <a:xfrm>
            <a:off x="42156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Supplier database</a:t>
            </a:r>
            <a:endParaRPr b="0" lang="de-DE" sz="1800" spc="-1" strike="noStrike">
              <a:solidFill>
                <a:srgbClr val="000000"/>
              </a:solidFill>
              <a:uFill>
                <a:solidFill>
                  <a:srgbClr val="ffffff"/>
                </a:solidFill>
              </a:uFill>
              <a:latin typeface="Arial"/>
            </a:endParaRPr>
          </a:p>
        </p:txBody>
      </p:sp>
      <p:sp>
        <p:nvSpPr>
          <p:cNvPr id="1068" name="CustomShape 21"/>
          <p:cNvSpPr/>
          <p:nvPr/>
        </p:nvSpPr>
        <p:spPr>
          <a:xfrm>
            <a:off x="421560" y="2824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SDTPs</a:t>
            </a:r>
            <a:endParaRPr b="0" lang="de-DE" sz="1800" spc="-1" strike="noStrike">
              <a:solidFill>
                <a:srgbClr val="000000"/>
              </a:solidFill>
              <a:uFill>
                <a:solidFill>
                  <a:srgbClr val="ffffff"/>
                </a:solidFill>
              </a:uFill>
              <a:latin typeface="Arial"/>
            </a:endParaRPr>
          </a:p>
        </p:txBody>
      </p:sp>
      <p:sp>
        <p:nvSpPr>
          <p:cNvPr id="1069" name="CustomShape 22"/>
          <p:cNvSpPr/>
          <p:nvPr/>
        </p:nvSpPr>
        <p:spPr>
          <a:xfrm>
            <a:off x="1523880" y="2124000"/>
            <a:ext cx="4424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0" name="CustomShape 23"/>
          <p:cNvSpPr/>
          <p:nvPr/>
        </p:nvSpPr>
        <p:spPr>
          <a:xfrm>
            <a:off x="2455200" y="2384280"/>
            <a:ext cx="360" cy="4680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1" name="CustomShape 24"/>
          <p:cNvSpPr/>
          <p:nvPr/>
        </p:nvSpPr>
        <p:spPr>
          <a:xfrm>
            <a:off x="3069360" y="311940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2" name="CustomShape 25"/>
          <p:cNvSpPr/>
          <p:nvPr/>
        </p:nvSpPr>
        <p:spPr>
          <a:xfrm>
            <a:off x="4034880" y="3379680"/>
            <a:ext cx="360" cy="4726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3" name="CustomShape 26"/>
          <p:cNvSpPr/>
          <p:nvPr/>
        </p:nvSpPr>
        <p:spPr>
          <a:xfrm>
            <a:off x="2889360" y="330804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4" name="CustomShape 27"/>
          <p:cNvSpPr/>
          <p:nvPr/>
        </p:nvSpPr>
        <p:spPr>
          <a:xfrm>
            <a:off x="1967040" y="3852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OLAs</a:t>
            </a:r>
            <a:endParaRPr b="0" lang="de-DE" sz="1800" spc="-1" strike="noStrike">
              <a:solidFill>
                <a:srgbClr val="000000"/>
              </a:solidFill>
              <a:uFill>
                <a:solidFill>
                  <a:srgbClr val="ffffff"/>
                </a:solidFill>
              </a:uFill>
              <a:latin typeface="Arial"/>
            </a:endParaRPr>
          </a:p>
        </p:txBody>
      </p:sp>
      <p:sp>
        <p:nvSpPr>
          <p:cNvPr id="1075" name="CustomShape 28"/>
          <p:cNvSpPr/>
          <p:nvPr/>
        </p:nvSpPr>
        <p:spPr>
          <a:xfrm>
            <a:off x="2943360" y="415296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6" name="CustomShape 29"/>
          <p:cNvSpPr/>
          <p:nvPr/>
        </p:nvSpPr>
        <p:spPr>
          <a:xfrm flipH="1">
            <a:off x="2454480" y="3386160"/>
            <a:ext cx="360" cy="466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7" name="CustomShape 30"/>
          <p:cNvSpPr/>
          <p:nvPr/>
        </p:nvSpPr>
        <p:spPr>
          <a:xfrm>
            <a:off x="4523040" y="4152960"/>
            <a:ext cx="5198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8" name="CustomShape 31"/>
          <p:cNvSpPr/>
          <p:nvPr/>
        </p:nvSpPr>
        <p:spPr>
          <a:xfrm flipH="1" flipV="1">
            <a:off x="5657040" y="3379680"/>
            <a:ext cx="360" cy="506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9" name="CustomShape 32"/>
          <p:cNvSpPr/>
          <p:nvPr/>
        </p:nvSpPr>
        <p:spPr>
          <a:xfrm flipH="1" rot="16200000">
            <a:off x="2226960" y="3100680"/>
            <a:ext cx="1080" cy="2637000"/>
          </a:xfrm>
          <a:prstGeom prst="curvedConnector4">
            <a:avLst>
              <a:gd name="adj1" fmla="val 16976448"/>
              <a:gd name="adj2" fmla="val 86343"/>
            </a:avLst>
          </a:pr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0" name="CustomShape 33"/>
          <p:cNvSpPr/>
          <p:nvPr/>
        </p:nvSpPr>
        <p:spPr>
          <a:xfrm flipH="1">
            <a:off x="1397160" y="3308040"/>
            <a:ext cx="62244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1" name="CustomShape 34"/>
          <p:cNvSpPr/>
          <p:nvPr/>
        </p:nvSpPr>
        <p:spPr>
          <a:xfrm>
            <a:off x="4034880" y="4413240"/>
            <a:ext cx="360" cy="5011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2" name="CustomShape 35"/>
          <p:cNvSpPr/>
          <p:nvPr/>
        </p:nvSpPr>
        <p:spPr>
          <a:xfrm flipH="1" flipV="1">
            <a:off x="7303680" y="2397960"/>
            <a:ext cx="360" cy="1487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3" name="CustomShape 36"/>
          <p:cNvSpPr/>
          <p:nvPr/>
        </p:nvSpPr>
        <p:spPr>
          <a:xfrm flipV="1">
            <a:off x="7738920" y="2398680"/>
            <a:ext cx="667800" cy="1565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4" name="CustomShape 37"/>
          <p:cNvSpPr/>
          <p:nvPr/>
        </p:nvSpPr>
        <p:spPr>
          <a:xfrm flipH="1" flipV="1">
            <a:off x="6201000" y="2398680"/>
            <a:ext cx="667800" cy="1565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5" name="CustomShape 38"/>
          <p:cNvSpPr/>
          <p:nvPr/>
        </p:nvSpPr>
        <p:spPr>
          <a:xfrm>
            <a:off x="516960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Av. &amp; cont. plans</a:t>
            </a:r>
            <a:endParaRPr b="0" lang="de-DE" sz="1800" spc="-1" strike="noStrike">
              <a:solidFill>
                <a:srgbClr val="000000"/>
              </a:solidFill>
              <a:uFill>
                <a:solidFill>
                  <a:srgbClr val="ffffff"/>
                </a:solidFill>
              </a:uFill>
              <a:latin typeface="Arial"/>
            </a:endParaRPr>
          </a:p>
        </p:txBody>
      </p:sp>
      <p:sp>
        <p:nvSpPr>
          <p:cNvPr id="1086" name="CustomShape 39"/>
          <p:cNvSpPr/>
          <p:nvPr/>
        </p:nvSpPr>
        <p:spPr>
          <a:xfrm>
            <a:off x="681624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Capacity plans</a:t>
            </a:r>
            <a:endParaRPr b="0" lang="de-DE" sz="1800" spc="-1" strike="noStrike">
              <a:solidFill>
                <a:srgbClr val="000000"/>
              </a:solidFill>
              <a:uFill>
                <a:solidFill>
                  <a:srgbClr val="ffffff"/>
                </a:solidFill>
              </a:uFill>
              <a:latin typeface="Arial"/>
            </a:endParaRPr>
          </a:p>
        </p:txBody>
      </p:sp>
      <p:sp>
        <p:nvSpPr>
          <p:cNvPr id="1087" name="CustomShape 40"/>
          <p:cNvSpPr/>
          <p:nvPr/>
        </p:nvSpPr>
        <p:spPr>
          <a:xfrm>
            <a:off x="5657760" y="5431680"/>
            <a:ext cx="360" cy="48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8" name="CustomShape 41"/>
          <p:cNvSpPr/>
          <p:nvPr/>
        </p:nvSpPr>
        <p:spPr>
          <a:xfrm flipH="1">
            <a:off x="7303680" y="5431680"/>
            <a:ext cx="360" cy="48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9" name="CustomShape 42"/>
          <p:cNvSpPr/>
          <p:nvPr/>
        </p:nvSpPr>
        <p:spPr>
          <a:xfrm>
            <a:off x="4034880" y="4630680"/>
            <a:ext cx="1622520" cy="26712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0" name="CustomShape 43"/>
          <p:cNvSpPr/>
          <p:nvPr/>
        </p:nvSpPr>
        <p:spPr>
          <a:xfrm>
            <a:off x="5657760" y="4630680"/>
            <a:ext cx="1646280" cy="26712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1" name="CustomShape 44"/>
          <p:cNvSpPr/>
          <p:nvPr/>
        </p:nvSpPr>
        <p:spPr>
          <a:xfrm flipV="1">
            <a:off x="5581800" y="4419720"/>
            <a:ext cx="1722240" cy="21096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2" name="CustomShape 45"/>
          <p:cNvSpPr/>
          <p:nvPr/>
        </p:nvSpPr>
        <p:spPr>
          <a:xfrm>
            <a:off x="2943360" y="2124000"/>
            <a:ext cx="1091520" cy="69480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3" name="CustomShape 46"/>
          <p:cNvSpPr/>
          <p:nvPr/>
        </p:nvSpPr>
        <p:spPr>
          <a:xfrm>
            <a:off x="1913040" y="48816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Identified customer requirements</a:t>
            </a:r>
            <a:endParaRPr b="0" lang="de-DE" sz="1800" spc="-1" strike="noStrike">
              <a:solidFill>
                <a:srgbClr val="000000"/>
              </a:solidFill>
              <a:uFill>
                <a:solidFill>
                  <a:srgbClr val="ffffff"/>
                </a:solidFill>
              </a:uFill>
              <a:latin typeface="Arial"/>
            </a:endParaRPr>
          </a:p>
        </p:txBody>
      </p:sp>
      <p:sp>
        <p:nvSpPr>
          <p:cNvPr id="1094" name="CustomShape 47"/>
          <p:cNvSpPr/>
          <p:nvPr/>
        </p:nvSpPr>
        <p:spPr>
          <a:xfrm flipH="1">
            <a:off x="2889360" y="5181480"/>
            <a:ext cx="5306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5" name="CustomShape 48"/>
          <p:cNvSpPr/>
          <p:nvPr/>
        </p:nvSpPr>
        <p:spPr>
          <a:xfrm flipH="1" rot="10800000">
            <a:off x="2020680" y="5181480"/>
            <a:ext cx="107280" cy="2250360"/>
          </a:xfrm>
          <a:prstGeom prst="curvedConnector4">
            <a:avLst>
              <a:gd name="adj1" fmla="val -280135"/>
              <a:gd name="adj2" fmla="val 113627"/>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6" name="CustomShape 49"/>
          <p:cNvSpPr/>
          <p:nvPr/>
        </p:nvSpPr>
        <p:spPr>
          <a:xfrm flipV="1" rot="16200000">
            <a:off x="1070640" y="2585160"/>
            <a:ext cx="868680" cy="322560"/>
          </a:xfrm>
          <a:prstGeom prst="curvedConnector3">
            <a:avLst>
              <a:gd name="adj1" fmla="val 50000"/>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7" name="CustomShape 50"/>
          <p:cNvSpPr/>
          <p:nvPr/>
        </p:nvSpPr>
        <p:spPr>
          <a:xfrm>
            <a:off x="4034880" y="5448240"/>
            <a:ext cx="322920" cy="472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8" name="CustomShape 51"/>
          <p:cNvSpPr/>
          <p:nvPr/>
        </p:nvSpPr>
        <p:spPr>
          <a:xfrm flipH="1">
            <a:off x="909000" y="5481720"/>
            <a:ext cx="360" cy="4388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9" name="CustomShape 52"/>
          <p:cNvSpPr/>
          <p:nvPr/>
        </p:nvSpPr>
        <p:spPr>
          <a:xfrm>
            <a:off x="909720" y="2390760"/>
            <a:ext cx="360" cy="4330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0" name="CustomShape 53"/>
          <p:cNvSpPr/>
          <p:nvPr/>
        </p:nvSpPr>
        <p:spPr>
          <a:xfrm>
            <a:off x="909720" y="4417920"/>
            <a:ext cx="360" cy="529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1" name="CustomShape 54"/>
          <p:cNvSpPr/>
          <p:nvPr/>
        </p:nvSpPr>
        <p:spPr>
          <a:xfrm>
            <a:off x="147888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Supplier performance reports</a:t>
            </a:r>
            <a:endParaRPr b="0" lang="de-DE" sz="1800" spc="-1" strike="noStrike">
              <a:solidFill>
                <a:srgbClr val="000000"/>
              </a:solidFill>
              <a:uFill>
                <a:solidFill>
                  <a:srgbClr val="ffffff"/>
                </a:solidFill>
              </a:uFill>
              <a:latin typeface="Arial"/>
            </a:endParaRPr>
          </a:p>
        </p:txBody>
      </p:sp>
      <p:sp>
        <p:nvSpPr>
          <p:cNvPr id="1102" name="CustomShape 55"/>
          <p:cNvSpPr/>
          <p:nvPr/>
        </p:nvSpPr>
        <p:spPr>
          <a:xfrm>
            <a:off x="1343880" y="5403600"/>
            <a:ext cx="622440" cy="5169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3" name="CustomShape 56"/>
          <p:cNvSpPr/>
          <p:nvPr/>
        </p:nvSpPr>
        <p:spPr>
          <a:xfrm>
            <a:off x="281988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Customer satisfaction reports</a:t>
            </a:r>
            <a:endParaRPr b="0" lang="de-DE" sz="1800" spc="-1" strike="noStrike">
              <a:solidFill>
                <a:srgbClr val="000000"/>
              </a:solidFill>
              <a:uFill>
                <a:solidFill>
                  <a:srgbClr val="ffffff"/>
                </a:solidFill>
              </a:uFill>
              <a:latin typeface="Arial"/>
            </a:endParaRPr>
          </a:p>
        </p:txBody>
      </p:sp>
      <p:sp>
        <p:nvSpPr>
          <p:cNvPr id="1104" name="CustomShape 57"/>
          <p:cNvSpPr/>
          <p:nvPr/>
        </p:nvSpPr>
        <p:spPr>
          <a:xfrm flipH="1">
            <a:off x="3307320" y="5370120"/>
            <a:ext cx="291960" cy="5457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Explanations</a:t>
            </a:r>
            <a:endParaRPr b="0" lang="en-US" sz="1800" spc="-1" strike="noStrike">
              <a:solidFill>
                <a:srgbClr val="000000"/>
              </a:solidFill>
              <a:uFill>
                <a:solidFill>
                  <a:srgbClr val="ffffff"/>
                </a:solidFill>
              </a:uFill>
              <a:latin typeface="Calibri"/>
            </a:endParaRPr>
          </a:p>
        </p:txBody>
      </p:sp>
      <p:sp>
        <p:nvSpPr>
          <p:cNvPr id="1106" name="TextShape 2"/>
          <p:cNvSpPr txBox="1"/>
          <p:nvPr/>
        </p:nvSpPr>
        <p:spPr>
          <a:xfrm>
            <a:off x="6553080" y="6430680"/>
            <a:ext cx="2133360" cy="364680"/>
          </a:xfrm>
          <a:prstGeom prst="rect">
            <a:avLst/>
          </a:prstGeom>
          <a:noFill/>
          <a:ln>
            <a:noFill/>
          </a:ln>
        </p:spPr>
        <p:txBody>
          <a:bodyPr anchor="ctr"/>
          <a:p>
            <a:pPr algn="r">
              <a:lnSpc>
                <a:spcPct val="100000"/>
              </a:lnSpc>
            </a:pPr>
            <a:fld id="{7CE2ED5D-F0BA-4A76-96EB-7778AD9A2CB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07" name="CustomShape 3"/>
          <p:cNvSpPr/>
          <p:nvPr/>
        </p:nvSpPr>
        <p:spPr>
          <a:xfrm>
            <a:off x="457200" y="2114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XXX</a:t>
            </a:r>
            <a:endParaRPr b="0" lang="de-DE" sz="1800" spc="-1" strike="noStrike">
              <a:solidFill>
                <a:srgbClr val="000000"/>
              </a:solidFill>
              <a:uFill>
                <a:solidFill>
                  <a:srgbClr val="ffffff"/>
                </a:solidFill>
              </a:uFill>
              <a:latin typeface="Arial"/>
            </a:endParaRPr>
          </a:p>
        </p:txBody>
      </p:sp>
      <p:sp>
        <p:nvSpPr>
          <p:cNvPr id="1108" name="CustomShape 4"/>
          <p:cNvSpPr/>
          <p:nvPr/>
        </p:nvSpPr>
        <p:spPr>
          <a:xfrm>
            <a:off x="583560" y="2872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YYY</a:t>
            </a:r>
            <a:endParaRPr b="0" lang="de-DE" sz="1800" spc="-1" strike="noStrike">
              <a:solidFill>
                <a:srgbClr val="000000"/>
              </a:solidFill>
              <a:uFill>
                <a:solidFill>
                  <a:srgbClr val="ffffff"/>
                </a:solidFill>
              </a:uFill>
              <a:latin typeface="Arial"/>
            </a:endParaRPr>
          </a:p>
        </p:txBody>
      </p:sp>
      <p:sp>
        <p:nvSpPr>
          <p:cNvPr id="1109" name="CustomShape 5"/>
          <p:cNvSpPr/>
          <p:nvPr/>
        </p:nvSpPr>
        <p:spPr>
          <a:xfrm>
            <a:off x="1956240" y="2211840"/>
            <a:ext cx="715644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ITSM process, i.e. one of the service planning &amp; delivery processes introduced earlier</a:t>
            </a:r>
            <a:endParaRPr b="0" lang="de-DE" sz="1800" spc="-1" strike="noStrike">
              <a:solidFill>
                <a:srgbClr val="000000"/>
              </a:solidFill>
              <a:uFill>
                <a:solidFill>
                  <a:srgbClr val="ffffff"/>
                </a:solidFill>
              </a:uFill>
              <a:latin typeface="Arial"/>
            </a:endParaRPr>
          </a:p>
        </p:txBody>
      </p:sp>
      <p:sp>
        <p:nvSpPr>
          <p:cNvPr id="1110" name="CustomShape 6"/>
          <p:cNvSpPr/>
          <p:nvPr/>
        </p:nvSpPr>
        <p:spPr>
          <a:xfrm>
            <a:off x="1926360" y="2919600"/>
            <a:ext cx="553788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Process artefact, i.e. input to or output to / from an ITSM process</a:t>
            </a:r>
            <a:endParaRPr b="0" lang="de-DE" sz="1800" spc="-1" strike="noStrike">
              <a:solidFill>
                <a:srgbClr val="000000"/>
              </a:solidFill>
              <a:uFill>
                <a:solidFill>
                  <a:srgbClr val="ffffff"/>
                </a:solidFill>
              </a:uFill>
              <a:latin typeface="Arial"/>
            </a:endParaRPr>
          </a:p>
        </p:txBody>
      </p:sp>
      <p:sp>
        <p:nvSpPr>
          <p:cNvPr id="1111" name="CustomShape 7"/>
          <p:cNvSpPr/>
          <p:nvPr/>
        </p:nvSpPr>
        <p:spPr>
          <a:xfrm>
            <a:off x="743040" y="3841560"/>
            <a:ext cx="65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2" name="CustomShape 8"/>
          <p:cNvSpPr/>
          <p:nvPr/>
        </p:nvSpPr>
        <p:spPr>
          <a:xfrm>
            <a:off x="1950120" y="3672000"/>
            <a:ext cx="649512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[artefact] is input to [ITSM process] / [artefact] is output from [ITSM process]</a:t>
            </a:r>
            <a:endParaRPr b="0" lang="de-DE" sz="1800" spc="-1" strike="noStrike">
              <a:solidFill>
                <a:srgbClr val="000000"/>
              </a:solidFill>
              <a:uFill>
                <a:solidFill>
                  <a:srgbClr val="ffffff"/>
                </a:solidFill>
              </a:uFill>
              <a:latin typeface="Arial"/>
            </a:endParaRPr>
          </a:p>
        </p:txBody>
      </p:sp>
      <p:sp>
        <p:nvSpPr>
          <p:cNvPr id="1113" name="CustomShape 9"/>
          <p:cNvSpPr/>
          <p:nvPr/>
        </p:nvSpPr>
        <p:spPr>
          <a:xfrm>
            <a:off x="769680" y="446652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4" name="CustomShape 10"/>
          <p:cNvSpPr/>
          <p:nvPr/>
        </p:nvSpPr>
        <p:spPr>
          <a:xfrm>
            <a:off x="1927440" y="4297320"/>
            <a:ext cx="634428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[artefact] is a basis for / used for / aligned with / referenced from [artefact]</a:t>
            </a:r>
            <a:endParaRPr b="0" lang="de-DE" sz="1800" spc="-1" strike="noStrike">
              <a:solidFill>
                <a:srgbClr val="000000"/>
              </a:solidFill>
              <a:uFill>
                <a:solidFill>
                  <a:srgbClr val="ffffff"/>
                </a:solidFill>
              </a:uFill>
              <a:latin typeface="Arial"/>
            </a:endParaRPr>
          </a:p>
        </p:txBody>
      </p:sp>
      <p:sp>
        <p:nvSpPr>
          <p:cNvPr id="1115" name="CustomShape 11"/>
          <p:cNvSpPr/>
          <p:nvPr/>
        </p:nvSpPr>
        <p:spPr>
          <a:xfrm>
            <a:off x="769680" y="5089320"/>
            <a:ext cx="63000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6" name="CustomShape 12"/>
          <p:cNvSpPr/>
          <p:nvPr/>
        </p:nvSpPr>
        <p:spPr>
          <a:xfrm>
            <a:off x="1954080" y="4891320"/>
            <a:ext cx="6659640" cy="82044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[output] is at the same time input to [ITSM process] (relevant for “closed-loop”</a:t>
            </a: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processes) – i.e. the output is maintained by its “producing” ITSM process and</a:t>
            </a: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requires regular reviews / updates</a:t>
            </a:r>
            <a:endParaRPr b="0" lang="de-DE" sz="1800" spc="-1" strike="noStrike">
              <a:solidFill>
                <a:srgbClr val="000000"/>
              </a:solidFill>
              <a:uFill>
                <a:solidFill>
                  <a:srgbClr val="ffffff"/>
                </a:solidFill>
              </a:uFill>
              <a:latin typeface="Arial"/>
            </a:endParaRPr>
          </a:p>
        </p:txBody>
      </p:sp>
    </p:spTree>
  </p:cSld>
</p:sld>
</file>

<file path=ppt/slides/slide1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Detailed process interfaces: SPM, SLM and CRM</a:t>
            </a:r>
            <a:endParaRPr b="0" lang="en-US" sz="1800" spc="-1" strike="noStrike">
              <a:solidFill>
                <a:srgbClr val="000000"/>
              </a:solidFill>
              <a:uFill>
                <a:solidFill>
                  <a:srgbClr val="ffffff"/>
                </a:solidFill>
              </a:uFill>
              <a:latin typeface="Calibri"/>
            </a:endParaRPr>
          </a:p>
        </p:txBody>
      </p:sp>
      <p:sp>
        <p:nvSpPr>
          <p:cNvPr id="1118" name="TextShape 2"/>
          <p:cNvSpPr txBox="1"/>
          <p:nvPr/>
        </p:nvSpPr>
        <p:spPr>
          <a:xfrm>
            <a:off x="6553080" y="6430680"/>
            <a:ext cx="2133360" cy="364680"/>
          </a:xfrm>
          <a:prstGeom prst="rect">
            <a:avLst/>
          </a:prstGeom>
          <a:noFill/>
          <a:ln>
            <a:noFill/>
          </a:ln>
        </p:spPr>
        <p:txBody>
          <a:bodyPr anchor="ctr"/>
          <a:p>
            <a:pPr algn="r">
              <a:lnSpc>
                <a:spcPct val="100000"/>
              </a:lnSpc>
            </a:pPr>
            <a:fld id="{B16F1535-DA15-4804-B722-FA395C66681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19" name="CustomShape 3"/>
          <p:cNvSpPr/>
          <p:nvPr/>
        </p:nvSpPr>
        <p:spPr>
          <a:xfrm>
            <a:off x="2493000" y="3000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SPM</a:t>
            </a:r>
            <a:endParaRPr b="0" lang="de-DE" sz="1800" spc="-1" strike="noStrike">
              <a:solidFill>
                <a:srgbClr val="000000"/>
              </a:solidFill>
              <a:uFill>
                <a:solidFill>
                  <a:srgbClr val="ffffff"/>
                </a:solidFill>
              </a:uFill>
              <a:latin typeface="Arial"/>
            </a:endParaRPr>
          </a:p>
        </p:txBody>
      </p:sp>
      <p:sp>
        <p:nvSpPr>
          <p:cNvPr id="1120" name="CustomShape 4"/>
          <p:cNvSpPr/>
          <p:nvPr/>
        </p:nvSpPr>
        <p:spPr>
          <a:xfrm>
            <a:off x="4038480" y="3995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121" name="CustomShape 5"/>
          <p:cNvSpPr/>
          <p:nvPr/>
        </p:nvSpPr>
        <p:spPr>
          <a:xfrm>
            <a:off x="4164840" y="2967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sp>
        <p:nvSpPr>
          <p:cNvPr id="1122" name="CustomShape 6"/>
          <p:cNvSpPr/>
          <p:nvPr/>
        </p:nvSpPr>
        <p:spPr>
          <a:xfrm>
            <a:off x="5744880" y="3962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catalogue</a:t>
            </a:r>
            <a:endParaRPr b="0" lang="de-DE" sz="1800" spc="-1" strike="noStrike">
              <a:solidFill>
                <a:srgbClr val="000000"/>
              </a:solidFill>
              <a:uFill>
                <a:solidFill>
                  <a:srgbClr val="ffffff"/>
                </a:solidFill>
              </a:uFill>
              <a:latin typeface="Arial"/>
            </a:endParaRPr>
          </a:p>
        </p:txBody>
      </p:sp>
      <p:sp>
        <p:nvSpPr>
          <p:cNvPr id="1123" name="CustomShape 7"/>
          <p:cNvSpPr/>
          <p:nvPr/>
        </p:nvSpPr>
        <p:spPr>
          <a:xfrm>
            <a:off x="2619360" y="3967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SDTPs</a:t>
            </a:r>
            <a:endParaRPr b="0" lang="de-DE" sz="1800" spc="-1" strike="noStrike">
              <a:solidFill>
                <a:srgbClr val="000000"/>
              </a:solidFill>
              <a:uFill>
                <a:solidFill>
                  <a:srgbClr val="ffffff"/>
                </a:solidFill>
              </a:uFill>
              <a:latin typeface="Arial"/>
            </a:endParaRPr>
          </a:p>
        </p:txBody>
      </p:sp>
      <p:sp>
        <p:nvSpPr>
          <p:cNvPr id="1124" name="CustomShape 8"/>
          <p:cNvSpPr/>
          <p:nvPr/>
        </p:nvSpPr>
        <p:spPr>
          <a:xfrm>
            <a:off x="3722040" y="3267000"/>
            <a:ext cx="4424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5" name="CustomShape 9"/>
          <p:cNvSpPr/>
          <p:nvPr/>
        </p:nvSpPr>
        <p:spPr>
          <a:xfrm>
            <a:off x="4653000" y="3527280"/>
            <a:ext cx="360" cy="4680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6" name="CustomShape 10"/>
          <p:cNvSpPr/>
          <p:nvPr/>
        </p:nvSpPr>
        <p:spPr>
          <a:xfrm>
            <a:off x="5267160" y="426240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7" name="CustomShape 11"/>
          <p:cNvSpPr/>
          <p:nvPr/>
        </p:nvSpPr>
        <p:spPr>
          <a:xfrm>
            <a:off x="4164840" y="1909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Service specifications</a:t>
            </a:r>
            <a:endParaRPr b="0" lang="de-DE" sz="1800" spc="-1" strike="noStrike">
              <a:solidFill>
                <a:srgbClr val="000000"/>
              </a:solidFill>
              <a:uFill>
                <a:solidFill>
                  <a:srgbClr val="ffffff"/>
                </a:solidFill>
              </a:uFill>
              <a:latin typeface="Arial"/>
            </a:endParaRPr>
          </a:p>
        </p:txBody>
      </p:sp>
      <p:sp>
        <p:nvSpPr>
          <p:cNvPr id="1128" name="CustomShape 12"/>
          <p:cNvSpPr/>
          <p:nvPr/>
        </p:nvSpPr>
        <p:spPr>
          <a:xfrm flipV="1">
            <a:off x="3257640" y="2314440"/>
            <a:ext cx="906840" cy="6854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9" name="CustomShape 13"/>
          <p:cNvSpPr/>
          <p:nvPr/>
        </p:nvSpPr>
        <p:spPr>
          <a:xfrm>
            <a:off x="4653000" y="2470320"/>
            <a:ext cx="360" cy="49644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0" name="CustomShape 14"/>
          <p:cNvSpPr/>
          <p:nvPr/>
        </p:nvSpPr>
        <p:spPr>
          <a:xfrm>
            <a:off x="5141160" y="3267000"/>
            <a:ext cx="1091520" cy="69480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1" name="CustomShape 15"/>
          <p:cNvSpPr/>
          <p:nvPr/>
        </p:nvSpPr>
        <p:spPr>
          <a:xfrm flipH="1">
            <a:off x="3400560" y="3361320"/>
            <a:ext cx="76392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2" name="CustomShape 16"/>
          <p:cNvSpPr/>
          <p:nvPr/>
        </p:nvSpPr>
        <p:spPr>
          <a:xfrm>
            <a:off x="3107520" y="3533760"/>
            <a:ext cx="360" cy="4330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3" name="CustomShape 17"/>
          <p:cNvSpPr/>
          <p:nvPr/>
        </p:nvSpPr>
        <p:spPr>
          <a:xfrm flipH="1" flipV="1">
            <a:off x="2980440" y="3360600"/>
            <a:ext cx="360" cy="60084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4" name="CustomShape 18"/>
          <p:cNvSpPr/>
          <p:nvPr/>
        </p:nvSpPr>
        <p:spPr>
          <a:xfrm flipH="1">
            <a:off x="3328200" y="2467080"/>
            <a:ext cx="835560" cy="637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5" name="CustomShape 19"/>
          <p:cNvSpPr/>
          <p:nvPr/>
        </p:nvSpPr>
        <p:spPr>
          <a:xfrm>
            <a:off x="4038480" y="59752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136" name="CustomShape 20"/>
          <p:cNvSpPr/>
          <p:nvPr/>
        </p:nvSpPr>
        <p:spPr>
          <a:xfrm>
            <a:off x="4164840" y="4983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Identified customer requirements</a:t>
            </a:r>
            <a:endParaRPr b="0" lang="de-DE" sz="1800" spc="-1" strike="noStrike">
              <a:solidFill>
                <a:srgbClr val="000000"/>
              </a:solidFill>
              <a:uFill>
                <a:solidFill>
                  <a:srgbClr val="ffffff"/>
                </a:solidFill>
              </a:uFill>
              <a:latin typeface="Arial"/>
            </a:endParaRPr>
          </a:p>
        </p:txBody>
      </p:sp>
      <p:sp>
        <p:nvSpPr>
          <p:cNvPr id="1137" name="CustomShape 21"/>
          <p:cNvSpPr/>
          <p:nvPr/>
        </p:nvSpPr>
        <p:spPr>
          <a:xfrm flipH="1" flipV="1">
            <a:off x="4652280" y="5543640"/>
            <a:ext cx="360" cy="431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8" name="CustomShape 22"/>
          <p:cNvSpPr/>
          <p:nvPr/>
        </p:nvSpPr>
        <p:spPr>
          <a:xfrm rot="10800000">
            <a:off x="4164840" y="5283000"/>
            <a:ext cx="1671120" cy="2015640"/>
          </a:xfrm>
          <a:prstGeom prst="curvedConnector3">
            <a:avLst>
              <a:gd name="adj1" fmla="val 145584"/>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9" name="CustomShape 23"/>
          <p:cNvSpPr/>
          <p:nvPr/>
        </p:nvSpPr>
        <p:spPr>
          <a:xfrm flipV="1">
            <a:off x="4653000" y="4529160"/>
            <a:ext cx="360" cy="4536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0" name="CustomShape 24"/>
          <p:cNvSpPr/>
          <p:nvPr/>
        </p:nvSpPr>
        <p:spPr>
          <a:xfrm>
            <a:off x="5744880" y="4983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141" name="CustomShape 25"/>
          <p:cNvSpPr/>
          <p:nvPr/>
        </p:nvSpPr>
        <p:spPr>
          <a:xfrm>
            <a:off x="5087520" y="443808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2" name="CustomShape 26"/>
          <p:cNvSpPr/>
          <p:nvPr/>
        </p:nvSpPr>
        <p:spPr>
          <a:xfrm flipH="1">
            <a:off x="5086800" y="5543640"/>
            <a:ext cx="657000" cy="5094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3" name="CustomShape 27"/>
          <p:cNvSpPr/>
          <p:nvPr/>
        </p:nvSpPr>
        <p:spPr>
          <a:xfrm flipV="1" rot="10800000">
            <a:off x="5744880" y="4142520"/>
            <a:ext cx="848520" cy="360"/>
          </a:xfrm>
          <a:prstGeom prst="curvedConnector3">
            <a:avLst>
              <a:gd name="adj1" fmla="val 50000"/>
            </a:avLst>
          </a:pr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4" name="CustomShape 28"/>
          <p:cNvSpPr/>
          <p:nvPr/>
        </p:nvSpPr>
        <p:spPr>
          <a:xfrm flipH="1" flipV="1">
            <a:off x="4819680" y="4388760"/>
            <a:ext cx="924120" cy="772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5" name="CustomShape 29"/>
          <p:cNvSpPr/>
          <p:nvPr/>
        </p:nvSpPr>
        <p:spPr>
          <a:xfrm>
            <a:off x="4419720" y="5583240"/>
            <a:ext cx="360" cy="58860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6" name="CustomShape 30"/>
          <p:cNvSpPr/>
          <p:nvPr/>
        </p:nvSpPr>
        <p:spPr>
          <a:xfrm>
            <a:off x="6233040" y="4522680"/>
            <a:ext cx="360" cy="4600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7" name="CustomShape 31"/>
          <p:cNvSpPr/>
          <p:nvPr/>
        </p:nvSpPr>
        <p:spPr>
          <a:xfrm flipH="1" flipV="1">
            <a:off x="3107520" y="4527720"/>
            <a:ext cx="1056960" cy="7552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8" name="CustomShape 32"/>
          <p:cNvSpPr/>
          <p:nvPr/>
        </p:nvSpPr>
        <p:spPr>
          <a:xfrm flipH="1" rot="10800000">
            <a:off x="4164840" y="4267080"/>
            <a:ext cx="1545120" cy="2057040"/>
          </a:xfrm>
          <a:prstGeom prst="curvedConnector3">
            <a:avLst>
              <a:gd name="adj1" fmla="val -44992"/>
            </a:avLst>
          </a:pr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9" name="CustomShape 33"/>
          <p:cNvSpPr/>
          <p:nvPr/>
        </p:nvSpPr>
        <p:spPr>
          <a:xfrm>
            <a:off x="5141160" y="528300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Detailed process interfaces: SLM, CRM and SUPPM</a:t>
            </a:r>
            <a:endParaRPr b="0" lang="en-US" sz="1800" spc="-1" strike="noStrike">
              <a:solidFill>
                <a:srgbClr val="000000"/>
              </a:solidFill>
              <a:uFill>
                <a:solidFill>
                  <a:srgbClr val="ffffff"/>
                </a:solidFill>
              </a:uFill>
              <a:latin typeface="Calibri"/>
            </a:endParaRPr>
          </a:p>
        </p:txBody>
      </p:sp>
      <p:sp>
        <p:nvSpPr>
          <p:cNvPr id="1151" name="TextShape 2"/>
          <p:cNvSpPr txBox="1"/>
          <p:nvPr/>
        </p:nvSpPr>
        <p:spPr>
          <a:xfrm>
            <a:off x="6553080" y="6430680"/>
            <a:ext cx="2133360" cy="364680"/>
          </a:xfrm>
          <a:prstGeom prst="rect">
            <a:avLst/>
          </a:prstGeom>
          <a:noFill/>
          <a:ln>
            <a:noFill/>
          </a:ln>
        </p:spPr>
        <p:txBody>
          <a:bodyPr anchor="ctr"/>
          <a:p>
            <a:pPr algn="r">
              <a:lnSpc>
                <a:spcPct val="100000"/>
              </a:lnSpc>
            </a:pPr>
            <a:fld id="{99361508-60DE-486E-8955-AEB6D363EDD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52" name="CustomShape 3"/>
          <p:cNvSpPr/>
          <p:nvPr/>
        </p:nvSpPr>
        <p:spPr>
          <a:xfrm>
            <a:off x="2476800" y="23896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153" name="CustomShape 4"/>
          <p:cNvSpPr/>
          <p:nvPr/>
        </p:nvSpPr>
        <p:spPr>
          <a:xfrm>
            <a:off x="4183200" y="2356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catalogue</a:t>
            </a:r>
            <a:endParaRPr b="0" lang="de-DE" sz="1800" spc="-1" strike="noStrike">
              <a:solidFill>
                <a:srgbClr val="000000"/>
              </a:solidFill>
              <a:uFill>
                <a:solidFill>
                  <a:srgbClr val="ffffff"/>
                </a:solidFill>
              </a:uFill>
              <a:latin typeface="Arial"/>
            </a:endParaRPr>
          </a:p>
        </p:txBody>
      </p:sp>
      <p:sp>
        <p:nvSpPr>
          <p:cNvPr id="1154" name="CustomShape 5"/>
          <p:cNvSpPr/>
          <p:nvPr/>
        </p:nvSpPr>
        <p:spPr>
          <a:xfrm>
            <a:off x="3705480" y="265644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5" name="CustomShape 6"/>
          <p:cNvSpPr/>
          <p:nvPr/>
        </p:nvSpPr>
        <p:spPr>
          <a:xfrm>
            <a:off x="2476800" y="4512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156" name="CustomShape 7"/>
          <p:cNvSpPr/>
          <p:nvPr/>
        </p:nvSpPr>
        <p:spPr>
          <a:xfrm>
            <a:off x="2603160" y="3377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Identified customer requirements</a:t>
            </a:r>
            <a:endParaRPr b="0" lang="de-DE" sz="1800" spc="-1" strike="noStrike">
              <a:solidFill>
                <a:srgbClr val="000000"/>
              </a:solidFill>
              <a:uFill>
                <a:solidFill>
                  <a:srgbClr val="ffffff"/>
                </a:solidFill>
              </a:uFill>
              <a:latin typeface="Arial"/>
            </a:endParaRPr>
          </a:p>
        </p:txBody>
      </p:sp>
      <p:sp>
        <p:nvSpPr>
          <p:cNvPr id="1157" name="CustomShape 8"/>
          <p:cNvSpPr/>
          <p:nvPr/>
        </p:nvSpPr>
        <p:spPr>
          <a:xfrm flipH="1" flipV="1">
            <a:off x="3090600" y="3936600"/>
            <a:ext cx="360" cy="57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8" name="CustomShape 9"/>
          <p:cNvSpPr/>
          <p:nvPr/>
        </p:nvSpPr>
        <p:spPr>
          <a:xfrm flipV="1">
            <a:off x="3091320" y="2923200"/>
            <a:ext cx="360" cy="4536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9" name="CustomShape 10"/>
          <p:cNvSpPr/>
          <p:nvPr/>
        </p:nvSpPr>
        <p:spPr>
          <a:xfrm>
            <a:off x="4183200" y="3377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160" name="CustomShape 11"/>
          <p:cNvSpPr/>
          <p:nvPr/>
        </p:nvSpPr>
        <p:spPr>
          <a:xfrm>
            <a:off x="3525840" y="283212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1" name="CustomShape 12"/>
          <p:cNvSpPr/>
          <p:nvPr/>
        </p:nvSpPr>
        <p:spPr>
          <a:xfrm flipH="1">
            <a:off x="3525120" y="3937320"/>
            <a:ext cx="657000" cy="652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2" name="CustomShape 13"/>
          <p:cNvSpPr/>
          <p:nvPr/>
        </p:nvSpPr>
        <p:spPr>
          <a:xfrm flipV="1" rot="10800000">
            <a:off x="4183200" y="2536560"/>
            <a:ext cx="848520" cy="360"/>
          </a:xfrm>
          <a:prstGeom prst="curvedConnector3">
            <a:avLst>
              <a:gd name="adj1" fmla="val 50000"/>
            </a:avLst>
          </a:pr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3" name="CustomShape 14"/>
          <p:cNvSpPr/>
          <p:nvPr/>
        </p:nvSpPr>
        <p:spPr>
          <a:xfrm flipH="1" flipV="1">
            <a:off x="3333600" y="2782800"/>
            <a:ext cx="848520" cy="772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4" name="CustomShape 15"/>
          <p:cNvSpPr/>
          <p:nvPr/>
        </p:nvSpPr>
        <p:spPr>
          <a:xfrm>
            <a:off x="2858040" y="3977280"/>
            <a:ext cx="360" cy="727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5" name="CustomShape 16"/>
          <p:cNvSpPr/>
          <p:nvPr/>
        </p:nvSpPr>
        <p:spPr>
          <a:xfrm>
            <a:off x="4671360" y="2916720"/>
            <a:ext cx="360" cy="4600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6" name="CustomShape 17"/>
          <p:cNvSpPr/>
          <p:nvPr/>
        </p:nvSpPr>
        <p:spPr>
          <a:xfrm>
            <a:off x="4056840" y="56034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SUPPM</a:t>
            </a:r>
            <a:endParaRPr b="0" lang="de-DE" sz="1800" spc="-1" strike="noStrike">
              <a:solidFill>
                <a:srgbClr val="000000"/>
              </a:solidFill>
              <a:uFill>
                <a:solidFill>
                  <a:srgbClr val="ffffff"/>
                </a:solidFill>
              </a:uFill>
              <a:latin typeface="Arial"/>
            </a:endParaRPr>
          </a:p>
        </p:txBody>
      </p:sp>
      <p:sp>
        <p:nvSpPr>
          <p:cNvPr id="1167" name="CustomShape 18"/>
          <p:cNvSpPr/>
          <p:nvPr/>
        </p:nvSpPr>
        <p:spPr>
          <a:xfrm>
            <a:off x="2603160" y="5522400"/>
            <a:ext cx="975960" cy="694800"/>
          </a:xfrm>
          <a:prstGeom prst="can">
            <a:avLst>
              <a:gd name="adj" fmla="val 25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Customer database</a:t>
            </a:r>
            <a:endParaRPr b="0" lang="de-DE" sz="1800" spc="-1" strike="noStrike">
              <a:solidFill>
                <a:srgbClr val="000000"/>
              </a:solidFill>
              <a:uFill>
                <a:solidFill>
                  <a:srgbClr val="ffffff"/>
                </a:solidFill>
              </a:uFill>
              <a:latin typeface="Arial"/>
            </a:endParaRPr>
          </a:p>
        </p:txBody>
      </p:sp>
      <p:sp>
        <p:nvSpPr>
          <p:cNvPr id="1168" name="CustomShape 19"/>
          <p:cNvSpPr/>
          <p:nvPr/>
        </p:nvSpPr>
        <p:spPr>
          <a:xfrm>
            <a:off x="5792400" y="5522400"/>
            <a:ext cx="975960" cy="694800"/>
          </a:xfrm>
          <a:prstGeom prst="can">
            <a:avLst>
              <a:gd name="adj" fmla="val 25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Supplier database</a:t>
            </a:r>
            <a:endParaRPr b="0" lang="de-DE" sz="1800" spc="-1" strike="noStrike">
              <a:solidFill>
                <a:srgbClr val="000000"/>
              </a:solidFill>
              <a:uFill>
                <a:solidFill>
                  <a:srgbClr val="ffffff"/>
                </a:solidFill>
              </a:uFill>
              <a:latin typeface="Arial"/>
            </a:endParaRPr>
          </a:p>
        </p:txBody>
      </p:sp>
      <p:sp>
        <p:nvSpPr>
          <p:cNvPr id="1169" name="CustomShape 20"/>
          <p:cNvSpPr/>
          <p:nvPr/>
        </p:nvSpPr>
        <p:spPr>
          <a:xfrm>
            <a:off x="3091320" y="5045400"/>
            <a:ext cx="360" cy="4766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0" name="CustomShape 21"/>
          <p:cNvSpPr/>
          <p:nvPr/>
        </p:nvSpPr>
        <p:spPr>
          <a:xfrm flipV="1">
            <a:off x="2867760" y="4860720"/>
            <a:ext cx="360" cy="74844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1" name="CustomShape 22"/>
          <p:cNvSpPr/>
          <p:nvPr/>
        </p:nvSpPr>
        <p:spPr>
          <a:xfrm>
            <a:off x="4183200" y="44787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UAs</a:t>
            </a:r>
            <a:endParaRPr b="0" lang="de-DE" sz="1800" spc="-1" strike="noStrike">
              <a:solidFill>
                <a:srgbClr val="000000"/>
              </a:solidFill>
              <a:uFill>
                <a:solidFill>
                  <a:srgbClr val="ffffff"/>
                </a:solidFill>
              </a:uFill>
              <a:latin typeface="Arial"/>
            </a:endParaRPr>
          </a:p>
        </p:txBody>
      </p:sp>
      <p:sp>
        <p:nvSpPr>
          <p:cNvPr id="1172" name="CustomShape 23"/>
          <p:cNvSpPr/>
          <p:nvPr/>
        </p:nvSpPr>
        <p:spPr>
          <a:xfrm flipV="1">
            <a:off x="4671360" y="3936600"/>
            <a:ext cx="360" cy="54108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3" name="CustomShape 24"/>
          <p:cNvSpPr/>
          <p:nvPr/>
        </p:nvSpPr>
        <p:spPr>
          <a:xfrm>
            <a:off x="5792400" y="3924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OLAs</a:t>
            </a:r>
            <a:endParaRPr b="0" lang="de-DE" sz="1800" spc="-1" strike="noStrike">
              <a:solidFill>
                <a:srgbClr val="000000"/>
              </a:solidFill>
              <a:uFill>
                <a:solidFill>
                  <a:srgbClr val="ffffff"/>
                </a:solidFill>
              </a:uFill>
              <a:latin typeface="Arial"/>
            </a:endParaRPr>
          </a:p>
        </p:txBody>
      </p:sp>
      <p:sp>
        <p:nvSpPr>
          <p:cNvPr id="1174" name="CustomShape 25"/>
          <p:cNvSpPr/>
          <p:nvPr/>
        </p:nvSpPr>
        <p:spPr>
          <a:xfrm flipH="1" flipV="1">
            <a:off x="5158800" y="3677040"/>
            <a:ext cx="632520" cy="25992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5" name="CustomShape 26"/>
          <p:cNvSpPr/>
          <p:nvPr/>
        </p:nvSpPr>
        <p:spPr>
          <a:xfrm flipV="1">
            <a:off x="5159520" y="4478760"/>
            <a:ext cx="632520" cy="29952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6" name="CustomShape 27"/>
          <p:cNvSpPr/>
          <p:nvPr/>
        </p:nvSpPr>
        <p:spPr>
          <a:xfrm>
            <a:off x="4671360" y="5039280"/>
            <a:ext cx="360" cy="5637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7" name="CustomShape 28"/>
          <p:cNvSpPr/>
          <p:nvPr/>
        </p:nvSpPr>
        <p:spPr>
          <a:xfrm>
            <a:off x="5285520" y="5870160"/>
            <a:ext cx="50616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8" name="CustomShape 29"/>
          <p:cNvSpPr/>
          <p:nvPr/>
        </p:nvSpPr>
        <p:spPr>
          <a:xfrm flipH="1" flipV="1">
            <a:off x="4933080" y="6000120"/>
            <a:ext cx="85788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9" name="CustomShape 30"/>
          <p:cNvSpPr/>
          <p:nvPr/>
        </p:nvSpPr>
        <p:spPr>
          <a:xfrm flipH="1" rot="16200000">
            <a:off x="3918240" y="1562760"/>
            <a:ext cx="1534680" cy="3188880"/>
          </a:xfrm>
          <a:prstGeom prst="curvedConnector3">
            <a:avLst>
              <a:gd name="adj1" fmla="val -24199"/>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0" name="CustomShape 31"/>
          <p:cNvSpPr/>
          <p:nvPr/>
        </p:nvSpPr>
        <p:spPr>
          <a:xfrm>
            <a:off x="3579480" y="367704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1" name="CustomShape 32"/>
          <p:cNvSpPr/>
          <p:nvPr/>
        </p:nvSpPr>
        <p:spPr>
          <a:xfrm>
            <a:off x="3525840" y="2845080"/>
            <a:ext cx="657000" cy="1633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2" name="CustomShape 33"/>
          <p:cNvSpPr/>
          <p:nvPr/>
        </p:nvSpPr>
        <p:spPr>
          <a:xfrm flipH="1" flipV="1">
            <a:off x="3525120" y="3101760"/>
            <a:ext cx="657000" cy="167688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3" name="CustomShape 34"/>
          <p:cNvSpPr/>
          <p:nvPr/>
        </p:nvSpPr>
        <p:spPr>
          <a:xfrm flipH="1" rot="16200000">
            <a:off x="3911400" y="1384560"/>
            <a:ext cx="1456560" cy="3623040"/>
          </a:xfrm>
          <a:prstGeom prst="curvedConnector3">
            <a:avLst>
              <a:gd name="adj1" fmla="val -46549"/>
            </a:avLst>
          </a:prstGeom>
          <a:noFill/>
          <a:ln>
            <a:solidFill>
              <a:schemeClr val="accent3"/>
            </a:solidFill>
            <a:round/>
            <a:head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1184" name="TextShape 1"/>
          <p:cNvSpPr txBox="1"/>
          <p:nvPr/>
        </p:nvSpPr>
        <p:spPr>
          <a:xfrm>
            <a:off x="457200" y="274680"/>
            <a:ext cx="7353360" cy="1047600"/>
          </a:xfrm>
          <a:prstGeom prst="rect">
            <a:avLst/>
          </a:prstGeom>
          <a:noFill/>
          <a:ln>
            <a:noFill/>
          </a:ln>
        </p:spPr>
        <p:txBody>
          <a:bodyPr anchor="ctr"/>
          <a:p>
            <a:endParaRPr b="0" lang="en-US" sz="1800" spc="-1" strike="noStrike">
              <a:solidFill>
                <a:srgbClr val="000000"/>
              </a:solidFill>
              <a:uFill>
                <a:solidFill>
                  <a:srgbClr val="ffffff"/>
                </a:solidFill>
              </a:uFill>
              <a:latin typeface="Calibri"/>
            </a:endParaRPr>
          </a:p>
        </p:txBody>
      </p:sp>
      <p:graphicFrame>
        <p:nvGraphicFramePr>
          <p:cNvPr id="1185" name="Table 2"/>
          <p:cNvGraphicFramePr/>
          <p:nvPr/>
        </p:nvGraphicFramePr>
        <p:xfrm>
          <a:off x="457200" y="1697040"/>
          <a:ext cx="8229240" cy="2595600"/>
        </p:xfrm>
        <a:graphic>
          <a:graphicData uri="http://schemas.openxmlformats.org/drawingml/2006/table">
            <a:tbl>
              <a:tblPr/>
              <a:tblGrid>
                <a:gridCol w="2743200"/>
                <a:gridCol w="2743200"/>
                <a:gridCol w="2743200"/>
              </a:tblGrid>
              <a:tr h="546120">
                <a:tc>
                  <a:txBody>
                    <a:bodyPr/>
                    <a:p>
                      <a:pPr>
                        <a:lnSpc>
                          <a:spcPct val="100000"/>
                        </a:lnSpc>
                      </a:pPr>
                      <a:r>
                        <a:rPr b="1" lang="de-DE" sz="1800" spc="-1" strike="noStrike">
                          <a:solidFill>
                            <a:srgbClr val="ffffff"/>
                          </a:solidFill>
                          <a:uFill>
                            <a:solidFill>
                              <a:srgbClr val="ffffff"/>
                            </a:solidFill>
                          </a:uFill>
                          <a:latin typeface="Calibri"/>
                        </a:rPr>
                        <a:t>slide in this deck (v2.5)</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what has changed compard to v2.4?</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comments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773280">
                <a:tc>
                  <a:txBody>
                    <a:bodyPr/>
                    <a:p>
                      <a:pPr>
                        <a:lnSpc>
                          <a:spcPct val="100000"/>
                        </a:lnSpc>
                      </a:pPr>
                      <a:r>
                        <a:rPr b="0" lang="de-DE" sz="1800" spc="-1" strike="noStrike">
                          <a:solidFill>
                            <a:srgbClr val="000000"/>
                          </a:solidFill>
                          <a:uFill>
                            <a:solidFill>
                              <a:srgbClr val="ffffff"/>
                            </a:solidFill>
                          </a:uFill>
                          <a:latin typeface="Calibri"/>
                        </a:rPr>
                        <a:t>23 (federation models)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slight update with examples and minor text adjustments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copied over from latest interim Foundation slides (v2.10b)</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8960">
                <a:tc>
                  <a:txBody>
                    <a:bodyPr/>
                    <a:p>
                      <a:pPr>
                        <a:lnSpc>
                          <a:spcPct val="100000"/>
                        </a:lnSpc>
                      </a:pPr>
                      <a:r>
                        <a:rPr b="0" lang="de-DE" sz="1800" spc="-1" strike="noStrike">
                          <a:solidFill>
                            <a:srgbClr val="000000"/>
                          </a:solidFill>
                          <a:uFill>
                            <a:solidFill>
                              <a:srgbClr val="ffffff"/>
                            </a:solidFill>
                          </a:uFill>
                          <a:latin typeface="Calibri"/>
                        </a:rPr>
                        <a:t>45 (SMS manager role)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uFill>
                            <a:solidFill>
                              <a:srgbClr val="ffffff"/>
                            </a:solidFill>
                          </a:uFill>
                          <a:latin typeface="Calibri"/>
                        </a:rPr>
                        <a:t>new slide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18960">
                <a:tc>
                  <a:txBody>
                    <a:bodyPr/>
                    <a:p>
                      <a:pPr>
                        <a:lnSpc>
                          <a:spcPct val="100000"/>
                        </a:lnSpc>
                      </a:pPr>
                      <a:r>
                        <a:rPr b="0" lang="de-DE" sz="1800" spc="-1" strike="noStrike">
                          <a:solidFill>
                            <a:srgbClr val="000000"/>
                          </a:solidFill>
                          <a:uFill>
                            <a:solidFill>
                              <a:srgbClr val="ffffff"/>
                            </a:solidFill>
                          </a:uFill>
                          <a:latin typeface="Calibri"/>
                        </a:rPr>
                        <a:t>63 (services of a hotel)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new slide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8960">
                <a:tc>
                  <a:txBody>
                    <a:bodyPr/>
                    <a:p>
                      <a:pPr>
                        <a:lnSpc>
                          <a:spcPct val="100000"/>
                        </a:lnSpc>
                      </a:pPr>
                      <a:r>
                        <a:rPr b="0" lang="de-DE" sz="1800" spc="-1" strike="noStrike">
                          <a:solidFill>
                            <a:srgbClr val="000000"/>
                          </a:solidFill>
                          <a:uFill>
                            <a:solidFill>
                              <a:srgbClr val="ffffff"/>
                            </a:solidFill>
                          </a:uFill>
                          <a:latin typeface="Calibri"/>
                        </a:rPr>
                        <a:t>65 (SDTP)</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uFill>
                            <a:solidFill>
                              <a:srgbClr val="ffffff"/>
                            </a:solidFill>
                          </a:uFill>
                          <a:latin typeface="Calibri"/>
                        </a:rPr>
                        <a:t>new slide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318960">
                <a:tc>
                  <a:txBody>
                    <a:bodyPr/>
                    <a:p>
                      <a:pPr>
                        <a:lnSpc>
                          <a:spcPct val="100000"/>
                        </a:lnSpc>
                      </a:pPr>
                      <a:r>
                        <a:rPr b="0" lang="de-DE" sz="1800" spc="-1" strike="noStrike">
                          <a:solidFill>
                            <a:srgbClr val="000000"/>
                          </a:solidFill>
                          <a:uFill>
                            <a:solidFill>
                              <a:srgbClr val="ffffff"/>
                            </a:solidFill>
                          </a:uFill>
                          <a:latin typeface="Calibri"/>
                        </a:rPr>
                        <a:t>107 (Cap. Plan Onwer)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800" spc="-1" strike="noStrike">
                          <a:solidFill>
                            <a:srgbClr val="000000"/>
                          </a:solidFill>
                          <a:uFill>
                            <a:solidFill>
                              <a:srgbClr val="ffffff"/>
                            </a:solidFill>
                          </a:uFill>
                          <a:latin typeface="Calibri"/>
                        </a:rPr>
                        <a:t>new slide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773280">
                <a:tc>
                  <a:txBody>
                    <a:bodyPr/>
                    <a:p>
                      <a:pPr>
                        <a:lnSpc>
                          <a:spcPct val="100000"/>
                        </a:lnSpc>
                      </a:pPr>
                      <a:r>
                        <a:rPr b="0" lang="de-DE" sz="1800" spc="-1" strike="noStrike">
                          <a:solidFill>
                            <a:srgbClr val="000000"/>
                          </a:solidFill>
                          <a:uFill>
                            <a:solidFill>
                              <a:srgbClr val="ffffff"/>
                            </a:solidFill>
                          </a:uFill>
                          <a:latin typeface="Calibri"/>
                        </a:rPr>
                        <a:t>All slides reg. the process manager role of a specific process (e.g. 71 for SPM)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800" spc="-1" strike="noStrike">
                          <a:solidFill>
                            <a:srgbClr val="000000"/>
                          </a:solidFill>
                          <a:uFill>
                            <a:solidFill>
                              <a:srgbClr val="ffffff"/>
                            </a:solidFill>
                          </a:uFill>
                          <a:latin typeface="Calibri"/>
                        </a:rPr>
                        <a:t>role description of process owner added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1186" name="TextShape 3"/>
          <p:cNvSpPr txBox="1"/>
          <p:nvPr/>
        </p:nvSpPr>
        <p:spPr>
          <a:xfrm>
            <a:off x="6553080" y="6430680"/>
            <a:ext cx="2133360" cy="364680"/>
          </a:xfrm>
          <a:prstGeom prst="rect">
            <a:avLst/>
          </a:prstGeom>
          <a:noFill/>
          <a:ln>
            <a:noFill/>
          </a:ln>
        </p:spPr>
        <p:txBody>
          <a:bodyPr anchor="ctr"/>
          <a:p>
            <a:pPr algn="r">
              <a:lnSpc>
                <a:spcPct val="100000"/>
              </a:lnSpc>
            </a:pPr>
            <a:fld id="{9EB5DCB7-2B55-4425-93C5-11E57900FCD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FedSM_template0.1</Template>
  <TotalTime>76</TotalTime>
  <Application>LibreOffice/5.3.0.3$Windows_X86_64 LibreOffice_project/7074905676c47b82bbcfbea1aeefc84afe1c50e1</Application>
  <Words>11412</Words>
  <Paragraphs>1793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2012-11-12T11:01:33Z</dcterms:created>
  <dc:creator>Thomas Schaaf</dc:creator>
  <dc:description/>
  <dc:language>de-DE</dc:language>
  <cp:lastModifiedBy>Michael Brenner</cp:lastModifiedBy>
  <cp:lastPrinted>2013-10-17T13:02:27Z</cp:lastPrinted>
  <dcterms:modified xsi:type="dcterms:W3CDTF">2017-08-09T15:36:48Z</dcterms:modified>
  <cp:revision>1608</cp:revision>
  <dc:subject/>
  <dc:title>FitSM Advanced Training on Service Planning and Delivery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15.0036</vt:lpwstr>
  </property>
  <property fmtid="{D5CDD505-2E9C-101B-9397-08002B2CF9AE}" pid="3" name="HiddenSlides">
    <vt:i4>1</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22</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160</vt:i4>
  </property>
</Properties>
</file>