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3"/>
  </p:notesMasterIdLst>
  <p:sldIdLst>
    <p:sldId id="262" r:id="rId2"/>
    <p:sldId id="366" r:id="rId3"/>
    <p:sldId id="258" r:id="rId4"/>
    <p:sldId id="858" r:id="rId5"/>
    <p:sldId id="260" r:id="rId6"/>
    <p:sldId id="261" r:id="rId7"/>
    <p:sldId id="859"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849" r:id="rId46"/>
    <p:sldId id="302" r:id="rId47"/>
    <p:sldId id="303" r:id="rId48"/>
    <p:sldId id="304" r:id="rId49"/>
    <p:sldId id="848" r:id="rId50"/>
    <p:sldId id="306" r:id="rId51"/>
    <p:sldId id="847" r:id="rId52"/>
    <p:sldId id="308" r:id="rId53"/>
    <p:sldId id="309" r:id="rId54"/>
    <p:sldId id="846" r:id="rId55"/>
    <p:sldId id="311" r:id="rId56"/>
    <p:sldId id="312" r:id="rId57"/>
    <p:sldId id="313" r:id="rId58"/>
    <p:sldId id="845" r:id="rId59"/>
    <p:sldId id="315" r:id="rId60"/>
    <p:sldId id="316" r:id="rId61"/>
    <p:sldId id="317" r:id="rId62"/>
    <p:sldId id="318" r:id="rId63"/>
    <p:sldId id="844" r:id="rId64"/>
    <p:sldId id="320" r:id="rId65"/>
    <p:sldId id="321" r:id="rId66"/>
    <p:sldId id="322" r:id="rId67"/>
    <p:sldId id="843" r:id="rId68"/>
    <p:sldId id="324" r:id="rId69"/>
    <p:sldId id="325" r:id="rId70"/>
    <p:sldId id="326" r:id="rId71"/>
    <p:sldId id="842" r:id="rId72"/>
    <p:sldId id="328" r:id="rId73"/>
    <p:sldId id="329" r:id="rId74"/>
    <p:sldId id="330" r:id="rId75"/>
    <p:sldId id="860" r:id="rId76"/>
    <p:sldId id="850" r:id="rId77"/>
    <p:sldId id="841" r:id="rId78"/>
    <p:sldId id="334" r:id="rId79"/>
    <p:sldId id="335" r:id="rId80"/>
    <p:sldId id="840" r:id="rId81"/>
    <p:sldId id="337" r:id="rId82"/>
    <p:sldId id="854" r:id="rId83"/>
    <p:sldId id="339" r:id="rId84"/>
    <p:sldId id="340" r:id="rId85"/>
    <p:sldId id="341" r:id="rId86"/>
    <p:sldId id="342" r:id="rId87"/>
    <p:sldId id="855" r:id="rId88"/>
    <p:sldId id="344" r:id="rId89"/>
    <p:sldId id="345" r:id="rId90"/>
    <p:sldId id="346" r:id="rId91"/>
    <p:sldId id="347" r:id="rId92"/>
    <p:sldId id="861" r:id="rId93"/>
    <p:sldId id="851" r:id="rId94"/>
    <p:sldId id="350" r:id="rId95"/>
    <p:sldId id="351" r:id="rId96"/>
    <p:sldId id="352" r:id="rId97"/>
    <p:sldId id="852" r:id="rId98"/>
    <p:sldId id="853" r:id="rId99"/>
    <p:sldId id="355" r:id="rId100"/>
    <p:sldId id="356" r:id="rId101"/>
    <p:sldId id="357" r:id="rId102"/>
    <p:sldId id="857" r:id="rId103"/>
    <p:sldId id="359" r:id="rId104"/>
    <p:sldId id="360" r:id="rId105"/>
    <p:sldId id="361" r:id="rId106"/>
    <p:sldId id="856" r:id="rId107"/>
    <p:sldId id="363" r:id="rId108"/>
    <p:sldId id="364" r:id="rId109"/>
    <p:sldId id="839" r:id="rId110"/>
    <p:sldId id="838" r:id="rId111"/>
    <p:sldId id="257" r:id="rId1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oundation introduction" id="{8FD36638-F68D-49DB-8577-7CEF7816FA8B}">
          <p14:sldIdLst>
            <p14:sldId id="262"/>
            <p14:sldId id="366"/>
            <p14:sldId id="258"/>
            <p14:sldId id="858"/>
            <p14:sldId id="260"/>
          </p14:sldIdLst>
        </p14:section>
        <p14:section name="ITSM intro, terms &amp; concepts" id="{31982FCA-0357-4D8D-A150-043337460563}">
          <p14:sldIdLst>
            <p14:sldId id="261"/>
            <p14:sldId id="859"/>
            <p14:sldId id="264"/>
            <p14:sldId id="265"/>
            <p14:sldId id="266"/>
            <p14:sldId id="267"/>
            <p14:sldId id="268"/>
            <p14:sldId id="269"/>
            <p14:sldId id="270"/>
            <p14:sldId id="271"/>
            <p14:sldId id="272"/>
          </p14:sldIdLst>
        </p14:section>
        <p14:section name="The FitSM standard" id="{6F1312B0-4D64-4CDD-9D0E-26B09574523E}">
          <p14:sldIdLst>
            <p14:sldId id="273"/>
            <p14:sldId id="274"/>
            <p14:sldId id="275"/>
            <p14:sldId id="276"/>
            <p14:sldId id="277"/>
            <p14:sldId id="278"/>
            <p14:sldId id="279"/>
            <p14:sldId id="280"/>
            <p14:sldId id="281"/>
            <p14:sldId id="282"/>
            <p14:sldId id="283"/>
          </p14:sldIdLst>
        </p14:section>
        <p14:section name="ITSM general aspects" id="{463E42D9-A98A-4755-A6C6-4FB0D0809FF0}">
          <p14:sldIdLst>
            <p14:sldId id="284"/>
            <p14:sldId id="285"/>
            <p14:sldId id="286"/>
            <p14:sldId id="287"/>
            <p14:sldId id="288"/>
          </p14:sldIdLst>
        </p14:section>
        <p14:section name="ITSM processes" id="{2F8FD370-47B8-4699-9429-320CC2037327}">
          <p14:sldIdLst>
            <p14:sldId id="289"/>
            <p14:sldId id="290"/>
            <p14:sldId id="291"/>
            <p14:sldId id="292"/>
            <p14:sldId id="293"/>
            <p14:sldId id="294"/>
            <p14:sldId id="295"/>
            <p14:sldId id="296"/>
            <p14:sldId id="297"/>
            <p14:sldId id="298"/>
            <p14:sldId id="299"/>
            <p14:sldId id="300"/>
            <p14:sldId id="849"/>
            <p14:sldId id="302"/>
            <p14:sldId id="303"/>
            <p14:sldId id="304"/>
            <p14:sldId id="848"/>
            <p14:sldId id="306"/>
            <p14:sldId id="847"/>
            <p14:sldId id="308"/>
            <p14:sldId id="309"/>
            <p14:sldId id="846"/>
            <p14:sldId id="311"/>
            <p14:sldId id="312"/>
            <p14:sldId id="313"/>
            <p14:sldId id="845"/>
            <p14:sldId id="315"/>
            <p14:sldId id="316"/>
            <p14:sldId id="317"/>
            <p14:sldId id="318"/>
            <p14:sldId id="844"/>
            <p14:sldId id="320"/>
            <p14:sldId id="321"/>
            <p14:sldId id="322"/>
            <p14:sldId id="843"/>
            <p14:sldId id="324"/>
            <p14:sldId id="325"/>
            <p14:sldId id="326"/>
            <p14:sldId id="842"/>
            <p14:sldId id="328"/>
            <p14:sldId id="329"/>
            <p14:sldId id="330"/>
            <p14:sldId id="860"/>
            <p14:sldId id="850"/>
            <p14:sldId id="841"/>
            <p14:sldId id="334"/>
            <p14:sldId id="335"/>
            <p14:sldId id="840"/>
            <p14:sldId id="337"/>
            <p14:sldId id="854"/>
            <p14:sldId id="339"/>
            <p14:sldId id="340"/>
            <p14:sldId id="341"/>
            <p14:sldId id="342"/>
            <p14:sldId id="855"/>
            <p14:sldId id="344"/>
            <p14:sldId id="345"/>
            <p14:sldId id="346"/>
            <p14:sldId id="347"/>
            <p14:sldId id="861"/>
            <p14:sldId id="851"/>
            <p14:sldId id="350"/>
            <p14:sldId id="351"/>
            <p14:sldId id="352"/>
            <p14:sldId id="852"/>
            <p14:sldId id="853"/>
            <p14:sldId id="355"/>
            <p14:sldId id="356"/>
            <p14:sldId id="357"/>
            <p14:sldId id="857"/>
          </p14:sldIdLst>
        </p14:section>
        <p14:section name="Benefits, risks and challenges of ITSM" id="{2F18E843-B026-4041-83BE-DBDA53187F45}">
          <p14:sldIdLst>
            <p14:sldId id="359"/>
            <p14:sldId id="360"/>
            <p14:sldId id="361"/>
            <p14:sldId id="856"/>
          </p14:sldIdLst>
        </p14:section>
        <p14:section name="Related standards &amp; frameworks" id="{B5C8C2DF-B12F-497E-997E-1C44B97EF87E}">
          <p14:sldIdLst>
            <p14:sldId id="363"/>
            <p14:sldId id="364"/>
          </p14:sldIdLst>
        </p14:section>
        <p14:section name="Foundation exam" id="{F8BDAA5C-B617-445B-8EB7-CF3BE5841B68}">
          <p14:sldIdLst>
            <p14:sldId id="839"/>
            <p14:sldId id="838"/>
          </p14:sldIdLst>
        </p14:section>
        <p14:section name="License &amp; resources" id="{CA32E091-1464-4793-872F-9236642B1FCB}">
          <p14:sldIdLst>
            <p14:sldId id="25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08" autoAdjust="0"/>
    <p:restoredTop sz="94660"/>
  </p:normalViewPr>
  <p:slideViewPr>
    <p:cSldViewPr snapToGrid="0">
      <p:cViewPr varScale="1">
        <p:scale>
          <a:sx n="110" d="100"/>
          <a:sy n="110" d="100"/>
        </p:scale>
        <p:origin x="192" y="5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r="http://schemas.openxmlformats.org/officeDocument/2006/relationships" xmlns:dsp="http://schemas.microsoft.com/office/drawing/2008/diagram" xmlns:dgm="http://schemas.openxmlformats.org/drawingml/2006/diagram" xmlns:a="http://schemas.openxmlformats.org/drawingml/2006/main">
  <dgm:ptLst>
    <dgm:pt modelId="{97ECF1E5-64C5-4840-B277-9A614647FD99}" type="doc">
      <dgm:prSet loTypeId="urn:microsoft.com/office/officeart/2005/8/layout/vList3" loCatId="list" qsTypeId="urn:microsoft.com/office/officeart/2005/8/quickstyle/simple1" qsCatId="simple" csTypeId="urn:microsoft.com/office/officeart/2005/8/colors/accent1_2" csCatId="accent1" phldr="1"/>
      <dgm:spPr/>
    </dgm:pt>
    <dgm:pt modelId="{4D5C47A0-4448-4B70-82BA-01E0A1788265}">
      <dgm:prSet phldrT="[Text]"/>
      <dgm:spPr/>
      <dgm:t>
        <a:bodyPr/>
        <a:lstStyle/>
        <a:p>
          <a:r>
            <a:rPr lang="en-GB" dirty="0">
              <a:latin typeface="Calibri" panose="020F0502020204030204" pitchFamily="34" charset="0"/>
              <a:ea typeface="Calibri" panose="020F0502020204030204" pitchFamily="34" charset="0"/>
              <a:cs typeface="Calibri" panose="020F0502020204030204" pitchFamily="34" charset="0"/>
            </a:rPr>
            <a:t>Ziel(e), Ziele</a:t>
          </a:r>
        </a:p>
      </dgm:t>
    </dgm:pt>
    <dgm:pt modelId="{5FBC9A83-7EA6-4A12-B396-EF2868AD2086}" type="parTrans" cxnId="{714745E9-1C14-4DF6-9687-C4B88180DEFF}">
      <dgm:prSet/>
      <dgm:spPr/>
      <dgm:t>
        <a:bodyPr/>
        <a:lstStyle/>
        <a:p>
          <a:endParaRPr lang="en-GB"/>
        </a:p>
      </dgm:t>
    </dgm:pt>
    <dgm:pt modelId="{7B98D823-CFDA-4CED-A0D4-58D4C609CFF7}" type="sibTrans" cxnId="{714745E9-1C14-4DF6-9687-C4B88180DEFF}">
      <dgm:prSet/>
      <dgm:spPr/>
      <dgm:t>
        <a:bodyPr/>
        <a:lstStyle/>
        <a:p>
          <a:endParaRPr lang="en-GB"/>
        </a:p>
      </dgm:t>
    </dgm:pt>
    <dgm:pt modelId="{D77CCDB7-8F18-4F8D-A4EE-4E1236716675}">
      <dgm:prSet phldrT="[Text]"/>
      <dgm:spPr/>
      <dgm:t>
        <a:bodyPr/>
        <a:lstStyle/>
        <a:p>
          <a:pPr>
            <a:buClr>
              <a:schemeClr val="lt1"/>
            </a:buClr>
            <a:buSzPts val="2500"/>
            <a:buFont typeface="Calibri"/>
            <a:buNone/>
          </a:pPr>
          <a:r>
            <a:rPr lang="en-GB" dirty="0">
              <a:solidFill>
                <a:schemeClr val="lt1"/>
              </a:solidFill>
              <a:latin typeface="Calibri"/>
              <a:ea typeface="Calibri"/>
              <a:cs typeface="Calibri"/>
              <a:sym typeface="Calibri"/>
            </a:rPr>
            <a:t>Eindeutig definierte Inputs, Trigger und Outputs</a:t>
          </a:r>
          <a:endParaRPr lang="en-GB" dirty="0"/>
        </a:p>
      </dgm:t>
    </dgm:pt>
    <dgm:pt modelId="{0EA29F3E-3FBD-425F-A9EB-D47B02701EAF}" type="parTrans" cxnId="{1CC22B2A-CC4D-4C7B-821F-8C5C7AC819AA}">
      <dgm:prSet/>
      <dgm:spPr/>
      <dgm:t>
        <a:bodyPr/>
        <a:lstStyle/>
        <a:p>
          <a:endParaRPr lang="en-GB"/>
        </a:p>
      </dgm:t>
    </dgm:pt>
    <dgm:pt modelId="{BCDB72EF-D289-4594-88BD-862D97F10ACA}" type="sibTrans" cxnId="{1CC22B2A-CC4D-4C7B-821F-8C5C7AC819AA}">
      <dgm:prSet/>
      <dgm:spPr/>
      <dgm:t>
        <a:bodyPr/>
        <a:lstStyle/>
        <a:p>
          <a:endParaRPr lang="en-GB"/>
        </a:p>
      </dgm:t>
    </dgm:pt>
    <dgm:pt modelId="{0339F7C4-4D9B-4EB8-B810-DFAB7507774D}">
      <dgm:prSet phldrT="[Text]"/>
      <dgm:spPr/>
      <dgm:t>
        <a:bodyPr/>
        <a:lstStyle/>
        <a:p>
          <a:pPr>
            <a:buClr>
              <a:schemeClr val="lt1"/>
            </a:buClr>
            <a:buSzPts val="2500"/>
            <a:buFont typeface="Calibri"/>
            <a:buNone/>
          </a:pPr>
          <a:r>
            <a:rPr lang="en-GB" dirty="0">
              <a:solidFill>
                <a:schemeClr val="lt1"/>
              </a:solidFill>
              <a:latin typeface="Calibri"/>
              <a:ea typeface="Calibri"/>
              <a:cs typeface="Calibri"/>
              <a:sym typeface="Calibri"/>
            </a:rPr>
            <a:t>Eine Reihe von miteinander verknüpften Aktivitäten </a:t>
          </a:r>
          <a:br>
            <a:rPr lang="en-GB" dirty="0">
              <a:solidFill>
                <a:schemeClr val="lt1"/>
              </a:solidFill>
              <a:latin typeface="Calibri"/>
              <a:ea typeface="Calibri"/>
              <a:cs typeface="Calibri"/>
              <a:sym typeface="Calibri"/>
            </a:rPr>
          </a:br>
          <a:r>
            <a:rPr lang="en-GB" dirty="0">
              <a:solidFill>
                <a:schemeClr val="lt1"/>
              </a:solidFill>
              <a:latin typeface="Calibri"/>
              <a:ea typeface="Calibri"/>
              <a:cs typeface="Calibri"/>
              <a:sym typeface="Calibri"/>
            </a:rPr>
            <a:t>(über verschiedene Funktionen hinweg)</a:t>
          </a:r>
          <a:endParaRPr lang="en-GB" dirty="0"/>
        </a:p>
      </dgm:t>
    </dgm:pt>
    <dgm:pt modelId="{E1DF73E1-A605-4617-AFC9-17127507D8EB}" type="parTrans" cxnId="{77C40343-4F1A-4141-9B4F-E38808EA7229}">
      <dgm:prSet/>
      <dgm:spPr/>
      <dgm:t>
        <a:bodyPr/>
        <a:lstStyle/>
        <a:p>
          <a:endParaRPr lang="en-GB"/>
        </a:p>
      </dgm:t>
    </dgm:pt>
    <dgm:pt modelId="{54261357-B074-4F4A-B69B-4CBFCA64AC49}" type="sibTrans" cxnId="{77C40343-4F1A-4141-9B4F-E38808EA7229}">
      <dgm:prSet/>
      <dgm:spPr/>
      <dgm:t>
        <a:bodyPr/>
        <a:lstStyle/>
        <a:p>
          <a:endParaRPr lang="en-GB"/>
        </a:p>
      </dgm:t>
    </dgm:pt>
    <dgm:pt modelId="{EBB7072C-8B2E-4921-8C89-BDC7A930C015}">
      <dgm:prSet phldrT="[Text]"/>
      <dgm:spPr/>
      <dgm:t>
        <a:bodyPr/>
        <a:lstStyle/>
        <a:p>
          <a:pPr>
            <a:buClr>
              <a:schemeClr val="lt1"/>
            </a:buClr>
            <a:buSzPts val="2500"/>
            <a:buFont typeface="Calibri"/>
            <a:buNone/>
          </a:pPr>
          <a:r>
            <a:rPr lang="en-US" dirty="0">
              <a:solidFill>
                <a:schemeClr val="lt1"/>
              </a:solidFill>
              <a:latin typeface="Calibri"/>
              <a:ea typeface="Calibri"/>
              <a:cs typeface="Calibri"/>
              <a:sym typeface="Calibri"/>
            </a:rPr>
            <a:t>Rollen und Verantwortlichkeiten</a:t>
          </a:r>
          <a:endParaRPr lang="en-GB" dirty="0"/>
        </a:p>
      </dgm:t>
    </dgm:pt>
    <dgm:pt modelId="{5DB730B7-3246-4439-996D-EBFA8DA79C23}" type="parTrans" cxnId="{0D0DC454-69F4-479C-B943-37F4CAE0EF50}">
      <dgm:prSet/>
      <dgm:spPr/>
      <dgm:t>
        <a:bodyPr/>
        <a:lstStyle/>
        <a:p>
          <a:endParaRPr lang="en-GB"/>
        </a:p>
      </dgm:t>
    </dgm:pt>
    <dgm:pt modelId="{9551D8C8-3D17-4DA0-941C-86D895525920}" type="sibTrans" cxnId="{0D0DC454-69F4-479C-B943-37F4CAE0EF50}">
      <dgm:prSet/>
      <dgm:spPr/>
      <dgm:t>
        <a:bodyPr/>
        <a:lstStyle/>
        <a:p>
          <a:endParaRPr lang="en-GB"/>
        </a:p>
      </dgm:t>
    </dgm:pt>
    <dgm:pt modelId="{A92BA254-91CF-496A-B7CC-FFAAD359E703}">
      <dgm:prSet phldrT="[Text]"/>
      <dgm:spPr/>
      <dgm:t>
        <a:bodyPr/>
        <a:lstStyle/>
        <a:p>
          <a:pPr>
            <a:buClr>
              <a:schemeClr val="lt1"/>
            </a:buClr>
            <a:buSzPts val="2500"/>
            <a:buFont typeface="Calibri"/>
            <a:buNone/>
          </a:pPr>
          <a:r>
            <a:rPr lang="en-GB" dirty="0">
              <a:latin typeface="Calibri" panose="020F0502020204030204" pitchFamily="34" charset="0"/>
              <a:ea typeface="Calibri" panose="020F0502020204030204" pitchFamily="34" charset="0"/>
              <a:cs typeface="Calibri" panose="020F0502020204030204" pitchFamily="34" charset="0"/>
            </a:rPr>
            <a:t>Messungen und KPIs</a:t>
          </a:r>
        </a:p>
      </dgm:t>
    </dgm:pt>
    <dgm:pt modelId="{B826AD82-55A1-4973-A14D-F10FB607915A}" type="parTrans" cxnId="{6934C693-A0DD-446D-93F0-FC4200153028}">
      <dgm:prSet/>
      <dgm:spPr/>
      <dgm:t>
        <a:bodyPr/>
        <a:lstStyle/>
        <a:p>
          <a:endParaRPr lang="en-GB"/>
        </a:p>
      </dgm:t>
    </dgm:pt>
    <dgm:pt modelId="{6625A0EC-31AC-4162-A6A5-56D83977FF05}" type="sibTrans" cxnId="{6934C693-A0DD-446D-93F0-FC4200153028}">
      <dgm:prSet/>
      <dgm:spPr/>
      <dgm:t>
        <a:bodyPr/>
        <a:lstStyle/>
        <a:p>
          <a:endParaRPr lang="en-GB"/>
        </a:p>
      </dgm:t>
    </dgm:pt>
    <dgm:pt modelId="{D416F5B2-2050-40AD-A8E7-951D42234CD1}" type="pres">
      <dgm:prSet presAssocID="{97ECF1E5-64C5-4840-B277-9A614647FD99}" presName="linearFlow" presStyleCnt="0">
        <dgm:presLayoutVars>
          <dgm:dir/>
          <dgm:resizeHandles val="exact"/>
        </dgm:presLayoutVars>
      </dgm:prSet>
      <dgm:spPr/>
    </dgm:pt>
    <dgm:pt modelId="{5ED24C21-8AB1-4EF3-BB5B-BE5102312DEF}" type="pres">
      <dgm:prSet presAssocID="{4D5C47A0-4448-4B70-82BA-01E0A1788265}" presName="composite" presStyleCnt="0"/>
      <dgm:spPr/>
    </dgm:pt>
    <dgm:pt modelId="{B36DCA77-7C5F-42F4-BA26-571F9D392FB8}" type="pres">
      <dgm:prSet presAssocID="{4D5C47A0-4448-4B70-82BA-01E0A1788265}" presName="imgShp" presStyleLbl="fgImgPlace1" presStyleIdx="0" presStyleCnt="5"/>
      <dgm:spPr>
        <a:blipFill rotWithShape="1">
          <a:blip xmlns:r="http://schemas.openxmlformats.org/officeDocument/2006/relationships" r:embed="rId1">
            <a:alphaModFix/>
          </a:blip>
          <a:srcRect/>
          <a:stretch>
            <a:fillRect/>
          </a:stretch>
        </a:blipFill>
      </dgm:spPr>
    </dgm:pt>
    <dgm:pt modelId="{32DC0328-5D82-49DF-8DAF-2B1BAC6422E6}" type="pres">
      <dgm:prSet presAssocID="{4D5C47A0-4448-4B70-82BA-01E0A1788265}" presName="txShp" presStyleLbl="node1" presStyleIdx="0" presStyleCnt="5">
        <dgm:presLayoutVars>
          <dgm:bulletEnabled val="1"/>
        </dgm:presLayoutVars>
      </dgm:prSet>
      <dgm:spPr/>
    </dgm:pt>
    <dgm:pt modelId="{45FA5CA1-1350-4AF2-9B79-30D27AFA8CB3}" type="pres">
      <dgm:prSet presAssocID="{7B98D823-CFDA-4CED-A0D4-58D4C609CFF7}" presName="spacing" presStyleCnt="0"/>
      <dgm:spPr/>
    </dgm:pt>
    <dgm:pt modelId="{65779A40-DFDE-4786-971B-2233B82F5390}" type="pres">
      <dgm:prSet presAssocID="{D77CCDB7-8F18-4F8D-A4EE-4E1236716675}" presName="composite" presStyleCnt="0"/>
      <dgm:spPr/>
    </dgm:pt>
    <dgm:pt modelId="{AAA66D77-5E52-4ED9-8FE6-BDF2B9908B87}" type="pres">
      <dgm:prSet presAssocID="{D77CCDB7-8F18-4F8D-A4EE-4E1236716675}" presName="imgShp" presStyleLbl="fgImgPlace1" presStyleIdx="1" presStyleCnt="5"/>
      <dgm:spPr>
        <a:blipFill rotWithShape="1">
          <a:blip xmlns:r="http://schemas.openxmlformats.org/officeDocument/2006/relationships" r:embed="rId2">
            <a:alphaModFix/>
          </a:blip>
          <a:srcRect/>
          <a:stretch>
            <a:fillRect/>
          </a:stretch>
        </a:blipFill>
      </dgm:spPr>
    </dgm:pt>
    <dgm:pt modelId="{917A614A-997D-4DF3-8562-770AECE79134}" type="pres">
      <dgm:prSet presAssocID="{D77CCDB7-8F18-4F8D-A4EE-4E1236716675}" presName="txShp" presStyleLbl="node1" presStyleIdx="1" presStyleCnt="5">
        <dgm:presLayoutVars>
          <dgm:bulletEnabled val="1"/>
        </dgm:presLayoutVars>
      </dgm:prSet>
      <dgm:spPr/>
    </dgm:pt>
    <dgm:pt modelId="{0854F2F5-5948-4727-A7E8-92F5B6383ED7}" type="pres">
      <dgm:prSet presAssocID="{BCDB72EF-D289-4594-88BD-862D97F10ACA}" presName="spacing" presStyleCnt="0"/>
      <dgm:spPr/>
    </dgm:pt>
    <dgm:pt modelId="{260BECFB-C397-4F31-9DF8-7F2C718579F6}" type="pres">
      <dgm:prSet presAssocID="{0339F7C4-4D9B-4EB8-B810-DFAB7507774D}" presName="composite" presStyleCnt="0"/>
      <dgm:spPr/>
    </dgm:pt>
    <dgm:pt modelId="{B444097D-A89D-498C-B899-AD49ECF96C32}" type="pres">
      <dgm:prSet presAssocID="{0339F7C4-4D9B-4EB8-B810-DFAB7507774D}" presName="imgShp" presStyleLbl="fgImgPlace1" presStyleIdx="2" presStyleCnt="5"/>
      <dgm:spPr>
        <a:blipFill rotWithShape="1">
          <a:blip xmlns:r="http://schemas.openxmlformats.org/officeDocument/2006/relationships" r:embed="rId3">
            <a:alphaModFix/>
          </a:blip>
          <a:srcRect/>
          <a:stretch>
            <a:fillRect l="-32000" r="-32000"/>
          </a:stretch>
        </a:blipFill>
      </dgm:spPr>
    </dgm:pt>
    <dgm:pt modelId="{C31DC2D8-A2D4-4BCB-BE18-085F53B3C6B5}" type="pres">
      <dgm:prSet presAssocID="{0339F7C4-4D9B-4EB8-B810-DFAB7507774D}" presName="txShp" presStyleLbl="node1" presStyleIdx="2" presStyleCnt="5">
        <dgm:presLayoutVars>
          <dgm:bulletEnabled val="1"/>
        </dgm:presLayoutVars>
      </dgm:prSet>
      <dgm:spPr/>
    </dgm:pt>
    <dgm:pt modelId="{F1CD79BF-AAD4-4520-9F8A-D575805A5857}" type="pres">
      <dgm:prSet presAssocID="{54261357-B074-4F4A-B69B-4CBFCA64AC49}" presName="spacing" presStyleCnt="0"/>
      <dgm:spPr/>
    </dgm:pt>
    <dgm:pt modelId="{814B6019-A216-4BF3-84BB-5BFB05058C5A}" type="pres">
      <dgm:prSet presAssocID="{EBB7072C-8B2E-4921-8C89-BDC7A930C015}" presName="composite" presStyleCnt="0"/>
      <dgm:spPr/>
    </dgm:pt>
    <dgm:pt modelId="{86F25594-8481-4FBF-90EC-B966B5D8BC99}" type="pres">
      <dgm:prSet presAssocID="{EBB7072C-8B2E-4921-8C89-BDC7A930C015}" presName="imgShp" presStyleLbl="fgImgPlace1" presStyleIdx="3" presStyleCnt="5"/>
      <dgm:spPr>
        <a:blipFill rotWithShape="1">
          <a:blip xmlns:r="http://schemas.openxmlformats.org/officeDocument/2006/relationships" r:embed="rId4">
            <a:alphaModFix/>
          </a:blip>
          <a:srcRect/>
          <a:stretch>
            <a:fillRect l="-3000" r="-3000"/>
          </a:stretch>
        </a:blipFill>
      </dgm:spPr>
    </dgm:pt>
    <dgm:pt modelId="{DC4D9A8C-50C4-4EF3-93E4-F79BA9C77428}" type="pres">
      <dgm:prSet presAssocID="{EBB7072C-8B2E-4921-8C89-BDC7A930C015}" presName="txShp" presStyleLbl="node1" presStyleIdx="3" presStyleCnt="5">
        <dgm:presLayoutVars>
          <dgm:bulletEnabled val="1"/>
        </dgm:presLayoutVars>
      </dgm:prSet>
      <dgm:spPr/>
    </dgm:pt>
    <dgm:pt modelId="{71E1DC9A-5DE7-4BBE-B9B9-074172BECEA7}" type="pres">
      <dgm:prSet presAssocID="{9551D8C8-3D17-4DA0-941C-86D895525920}" presName="spacing" presStyleCnt="0"/>
      <dgm:spPr/>
    </dgm:pt>
    <dgm:pt modelId="{9834AEFC-C010-4D93-9D91-9D0A585B20D4}" type="pres">
      <dgm:prSet presAssocID="{A92BA254-91CF-496A-B7CC-FFAAD359E703}" presName="composite" presStyleCnt="0"/>
      <dgm:spPr/>
    </dgm:pt>
    <dgm:pt modelId="{77819E9A-DBD3-4313-B838-0C54BD0C5ADE}" type="pres">
      <dgm:prSet presAssocID="{A92BA254-91CF-496A-B7CC-FFAAD359E703}" presName="imgShp" presStyleLbl="fgImgPlace1" presStyleIdx="4" presStyleCnt="5"/>
      <dgm:spPr>
        <a:blipFill rotWithShape="1">
          <a:blip xmlns:r="http://schemas.openxmlformats.org/officeDocument/2006/relationships" r:embed="rId5"/>
          <a:srcRect/>
          <a:stretch>
            <a:fillRect/>
          </a:stretch>
        </a:blipFill>
      </dgm:spPr>
    </dgm:pt>
    <dgm:pt modelId="{C42F9B92-A270-49CC-B38D-731784F4B849}" type="pres">
      <dgm:prSet presAssocID="{A92BA254-91CF-496A-B7CC-FFAAD359E703}" presName="txShp" presStyleLbl="node1" presStyleIdx="4" presStyleCnt="5">
        <dgm:presLayoutVars>
          <dgm:bulletEnabled val="1"/>
        </dgm:presLayoutVars>
      </dgm:prSet>
      <dgm:spPr/>
    </dgm:pt>
  </dgm:ptLst>
  <dgm:cxnLst>
    <dgm:cxn modelId="{13958723-3A7D-4249-854C-42FFA2701C4A}" type="presOf" srcId="{A92BA254-91CF-496A-B7CC-FFAAD359E703}" destId="{C42F9B92-A270-49CC-B38D-731784F4B849}" srcOrd="0" destOrd="0" presId="urn:microsoft.com/office/officeart/2005/8/layout/vList3"/>
    <dgm:cxn modelId="{1CC22B2A-CC4D-4C7B-821F-8C5C7AC819AA}" srcId="{97ECF1E5-64C5-4840-B277-9A614647FD99}" destId="{D77CCDB7-8F18-4F8D-A4EE-4E1236716675}" srcOrd="1" destOrd="0" parTransId="{0EA29F3E-3FBD-425F-A9EB-D47B02701EAF}" sibTransId="{BCDB72EF-D289-4594-88BD-862D97F10ACA}"/>
    <dgm:cxn modelId="{77C40343-4F1A-4141-9B4F-E38808EA7229}" srcId="{97ECF1E5-64C5-4840-B277-9A614647FD99}" destId="{0339F7C4-4D9B-4EB8-B810-DFAB7507774D}" srcOrd="2" destOrd="0" parTransId="{E1DF73E1-A605-4617-AFC9-17127507D8EB}" sibTransId="{54261357-B074-4F4A-B69B-4CBFCA64AC49}"/>
    <dgm:cxn modelId="{DD36B64A-50DD-47DB-8996-BB3BF4224DBB}" type="presOf" srcId="{EBB7072C-8B2E-4921-8C89-BDC7A930C015}" destId="{DC4D9A8C-50C4-4EF3-93E4-F79BA9C77428}" srcOrd="0" destOrd="0" presId="urn:microsoft.com/office/officeart/2005/8/layout/vList3"/>
    <dgm:cxn modelId="{0D0DC454-69F4-479C-B943-37F4CAE0EF50}" srcId="{97ECF1E5-64C5-4840-B277-9A614647FD99}" destId="{EBB7072C-8B2E-4921-8C89-BDC7A930C015}" srcOrd="3" destOrd="0" parTransId="{5DB730B7-3246-4439-996D-EBFA8DA79C23}" sibTransId="{9551D8C8-3D17-4DA0-941C-86D895525920}"/>
    <dgm:cxn modelId="{425F5E84-14A7-47F8-8345-B15BA7575D8F}" type="presOf" srcId="{D77CCDB7-8F18-4F8D-A4EE-4E1236716675}" destId="{917A614A-997D-4DF3-8562-770AECE79134}" srcOrd="0" destOrd="0" presId="urn:microsoft.com/office/officeart/2005/8/layout/vList3"/>
    <dgm:cxn modelId="{6934C693-A0DD-446D-93F0-FC4200153028}" srcId="{97ECF1E5-64C5-4840-B277-9A614647FD99}" destId="{A92BA254-91CF-496A-B7CC-FFAAD359E703}" srcOrd="4" destOrd="0" parTransId="{B826AD82-55A1-4973-A14D-F10FB607915A}" sibTransId="{6625A0EC-31AC-4162-A6A5-56D83977FF05}"/>
    <dgm:cxn modelId="{AEB7E4AA-DDF0-471E-986C-B713C1823017}" type="presOf" srcId="{0339F7C4-4D9B-4EB8-B810-DFAB7507774D}" destId="{C31DC2D8-A2D4-4BCB-BE18-085F53B3C6B5}" srcOrd="0" destOrd="0" presId="urn:microsoft.com/office/officeart/2005/8/layout/vList3"/>
    <dgm:cxn modelId="{8F173CE1-BCCB-4BD2-B283-8CBF0E2C236A}" type="presOf" srcId="{4D5C47A0-4448-4B70-82BA-01E0A1788265}" destId="{32DC0328-5D82-49DF-8DAF-2B1BAC6422E6}" srcOrd="0" destOrd="0" presId="urn:microsoft.com/office/officeart/2005/8/layout/vList3"/>
    <dgm:cxn modelId="{FB94C2E4-7276-4FE8-97FF-4ED4A496EB8E}" type="presOf" srcId="{97ECF1E5-64C5-4840-B277-9A614647FD99}" destId="{D416F5B2-2050-40AD-A8E7-951D42234CD1}" srcOrd="0" destOrd="0" presId="urn:microsoft.com/office/officeart/2005/8/layout/vList3"/>
    <dgm:cxn modelId="{714745E9-1C14-4DF6-9687-C4B88180DEFF}" srcId="{97ECF1E5-64C5-4840-B277-9A614647FD99}" destId="{4D5C47A0-4448-4B70-82BA-01E0A1788265}" srcOrd="0" destOrd="0" parTransId="{5FBC9A83-7EA6-4A12-B396-EF2868AD2086}" sibTransId="{7B98D823-CFDA-4CED-A0D4-58D4C609CFF7}"/>
    <dgm:cxn modelId="{064516AD-C0CB-4B2C-AFBA-79C92A0099F9}" type="presParOf" srcId="{D416F5B2-2050-40AD-A8E7-951D42234CD1}" destId="{5ED24C21-8AB1-4EF3-BB5B-BE5102312DEF}" srcOrd="0" destOrd="0" presId="urn:microsoft.com/office/officeart/2005/8/layout/vList3"/>
    <dgm:cxn modelId="{52AFB3D9-77A7-4953-B59F-572567EDE9D0}" type="presParOf" srcId="{5ED24C21-8AB1-4EF3-BB5B-BE5102312DEF}" destId="{B36DCA77-7C5F-42F4-BA26-571F9D392FB8}" srcOrd="0" destOrd="0" presId="urn:microsoft.com/office/officeart/2005/8/layout/vList3"/>
    <dgm:cxn modelId="{3D99B71D-FDBD-4BDC-AE37-63A03BC25E62}" type="presParOf" srcId="{5ED24C21-8AB1-4EF3-BB5B-BE5102312DEF}" destId="{32DC0328-5D82-49DF-8DAF-2B1BAC6422E6}" srcOrd="1" destOrd="0" presId="urn:microsoft.com/office/officeart/2005/8/layout/vList3"/>
    <dgm:cxn modelId="{9CEBC9DB-5740-43D3-84B0-EA0649D04BB5}" type="presParOf" srcId="{D416F5B2-2050-40AD-A8E7-951D42234CD1}" destId="{45FA5CA1-1350-4AF2-9B79-30D27AFA8CB3}" srcOrd="1" destOrd="0" presId="urn:microsoft.com/office/officeart/2005/8/layout/vList3"/>
    <dgm:cxn modelId="{18C0F713-7238-49E2-A5E1-6660048C87DF}" type="presParOf" srcId="{D416F5B2-2050-40AD-A8E7-951D42234CD1}" destId="{65779A40-DFDE-4786-971B-2233B82F5390}" srcOrd="2" destOrd="0" presId="urn:microsoft.com/office/officeart/2005/8/layout/vList3"/>
    <dgm:cxn modelId="{E3C6A7BF-1B0C-4B39-A35F-0F110F38C2C7}" type="presParOf" srcId="{65779A40-DFDE-4786-971B-2233B82F5390}" destId="{AAA66D77-5E52-4ED9-8FE6-BDF2B9908B87}" srcOrd="0" destOrd="0" presId="urn:microsoft.com/office/officeart/2005/8/layout/vList3"/>
    <dgm:cxn modelId="{03B64D9B-F6D0-4B2B-83D3-E43D0D5231E0}" type="presParOf" srcId="{65779A40-DFDE-4786-971B-2233B82F5390}" destId="{917A614A-997D-4DF3-8562-770AECE79134}" srcOrd="1" destOrd="0" presId="urn:microsoft.com/office/officeart/2005/8/layout/vList3"/>
    <dgm:cxn modelId="{696069BB-4DEC-43DD-82FD-37AE650D88F5}" type="presParOf" srcId="{D416F5B2-2050-40AD-A8E7-951D42234CD1}" destId="{0854F2F5-5948-4727-A7E8-92F5B6383ED7}" srcOrd="3" destOrd="0" presId="urn:microsoft.com/office/officeart/2005/8/layout/vList3"/>
    <dgm:cxn modelId="{A62D91D1-86AE-4633-A76B-57555D4948E4}" type="presParOf" srcId="{D416F5B2-2050-40AD-A8E7-951D42234CD1}" destId="{260BECFB-C397-4F31-9DF8-7F2C718579F6}" srcOrd="4" destOrd="0" presId="urn:microsoft.com/office/officeart/2005/8/layout/vList3"/>
    <dgm:cxn modelId="{12D4B872-E45F-404E-B6FC-103C0E91F797}" type="presParOf" srcId="{260BECFB-C397-4F31-9DF8-7F2C718579F6}" destId="{B444097D-A89D-498C-B899-AD49ECF96C32}" srcOrd="0" destOrd="0" presId="urn:microsoft.com/office/officeart/2005/8/layout/vList3"/>
    <dgm:cxn modelId="{9637F363-B1F3-4B3F-B7DE-40A0BB541B15}" type="presParOf" srcId="{260BECFB-C397-4F31-9DF8-7F2C718579F6}" destId="{C31DC2D8-A2D4-4BCB-BE18-085F53B3C6B5}" srcOrd="1" destOrd="0" presId="urn:microsoft.com/office/officeart/2005/8/layout/vList3"/>
    <dgm:cxn modelId="{E2B0CCBB-1ED6-47A9-AF3C-9CDE3B37EB66}" type="presParOf" srcId="{D416F5B2-2050-40AD-A8E7-951D42234CD1}" destId="{F1CD79BF-AAD4-4520-9F8A-D575805A5857}" srcOrd="5" destOrd="0" presId="urn:microsoft.com/office/officeart/2005/8/layout/vList3"/>
    <dgm:cxn modelId="{1A2E3C7D-0293-40EA-84FC-0DE67C786A04}" type="presParOf" srcId="{D416F5B2-2050-40AD-A8E7-951D42234CD1}" destId="{814B6019-A216-4BF3-84BB-5BFB05058C5A}" srcOrd="6" destOrd="0" presId="urn:microsoft.com/office/officeart/2005/8/layout/vList3"/>
    <dgm:cxn modelId="{A97E424C-DB6E-4A69-ABDD-C9310B737D7D}" type="presParOf" srcId="{814B6019-A216-4BF3-84BB-5BFB05058C5A}" destId="{86F25594-8481-4FBF-90EC-B966B5D8BC99}" srcOrd="0" destOrd="0" presId="urn:microsoft.com/office/officeart/2005/8/layout/vList3"/>
    <dgm:cxn modelId="{52519F71-83EB-47D2-96FB-9B125BBDBD2B}" type="presParOf" srcId="{814B6019-A216-4BF3-84BB-5BFB05058C5A}" destId="{DC4D9A8C-50C4-4EF3-93E4-F79BA9C77428}" srcOrd="1" destOrd="0" presId="urn:microsoft.com/office/officeart/2005/8/layout/vList3"/>
    <dgm:cxn modelId="{37C6953B-8D11-41A3-95F8-9C146130BA69}" type="presParOf" srcId="{D416F5B2-2050-40AD-A8E7-951D42234CD1}" destId="{71E1DC9A-5DE7-4BBE-B9B9-074172BECEA7}" srcOrd="7" destOrd="0" presId="urn:microsoft.com/office/officeart/2005/8/layout/vList3"/>
    <dgm:cxn modelId="{4A21B227-36A0-4A8C-AC74-6569251B2D95}" type="presParOf" srcId="{D416F5B2-2050-40AD-A8E7-951D42234CD1}" destId="{9834AEFC-C010-4D93-9D91-9D0A585B20D4}" srcOrd="8" destOrd="0" presId="urn:microsoft.com/office/officeart/2005/8/layout/vList3"/>
    <dgm:cxn modelId="{78CFD69B-28A2-4C4A-9418-F2B6D538ED58}" type="presParOf" srcId="{9834AEFC-C010-4D93-9D91-9D0A585B20D4}" destId="{77819E9A-DBD3-4313-B838-0C54BD0C5ADE}" srcOrd="0" destOrd="0" presId="urn:microsoft.com/office/officeart/2005/8/layout/vList3"/>
    <dgm:cxn modelId="{EFA03B45-C062-48C7-B495-5071BE295F27}" type="presParOf" srcId="{9834AEFC-C010-4D93-9D91-9D0A585B20D4}" destId="{C42F9B92-A270-49CC-B38D-731784F4B84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DC0328-5D82-49DF-8DAF-2B1BAC6422E6}">
      <dsp:nvSpPr>
        <dsp:cNvPr id="0" name=""/>
        <dsp:cNvSpPr/>
      </dsp:nvSpPr>
      <dsp:spPr>
        <a:xfrm rot="10800000">
          <a:off x="1407042" y="3637"/>
          <a:ext cx="4814001" cy="77797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3065" tIns="80010" rIns="149352" bIns="80010" numCol="1" spcCol="1270" anchor="ctr" anchorCtr="0">
          <a:noAutofit/>
        </a:bodyPr>
        <a:lstStyle/>
        <a:p>
          <a:pPr marL="0" lvl="0" indent="0" algn="ctr" defTabSz="933450">
            <a:lnSpc>
              <a:spcPct val="90000"/>
            </a:lnSpc>
            <a:spcBef>
              <a:spcPct val="0"/>
            </a:spcBef>
            <a:spcAft>
              <a:spcPct val="35000"/>
            </a:spcAft>
            <a:buNone/>
          </a:pPr>
          <a:r>
            <a:rPr lang="en-GB" sz="2100" kern="1200" dirty="0">
              <a:latin typeface="Calibri" panose="020F0502020204030204" pitchFamily="34" charset="0"/>
              <a:ea typeface="Calibri" panose="020F0502020204030204" pitchFamily="34" charset="0"/>
              <a:cs typeface="Calibri" panose="020F0502020204030204" pitchFamily="34" charset="0"/>
            </a:rPr>
            <a:t>Goal(s), objectives</a:t>
          </a:r>
        </a:p>
      </dsp:txBody>
      <dsp:txXfrm rot="10800000">
        <a:off x="1601535" y="3637"/>
        <a:ext cx="4619508" cy="777973"/>
      </dsp:txXfrm>
    </dsp:sp>
    <dsp:sp modelId="{B36DCA77-7C5F-42F4-BA26-571F9D392FB8}">
      <dsp:nvSpPr>
        <dsp:cNvPr id="0" name=""/>
        <dsp:cNvSpPr/>
      </dsp:nvSpPr>
      <dsp:spPr>
        <a:xfrm>
          <a:off x="1018055" y="3637"/>
          <a:ext cx="777973" cy="777973"/>
        </a:xfrm>
        <a:prstGeom prst="ellipse">
          <a:avLst/>
        </a:prstGeom>
        <a:blipFill rotWithShape="1">
          <a:blip xmlns:r="http://schemas.openxmlformats.org/officeDocument/2006/relationships" r:embed="rId1">
            <a:alphaModFix/>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7A614A-997D-4DF3-8562-770AECE79134}">
      <dsp:nvSpPr>
        <dsp:cNvPr id="0" name=""/>
        <dsp:cNvSpPr/>
      </dsp:nvSpPr>
      <dsp:spPr>
        <a:xfrm rot="10800000">
          <a:off x="1407042" y="1013842"/>
          <a:ext cx="4814001" cy="77797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3065" tIns="80010" rIns="149352" bIns="80010" numCol="1" spcCol="1270" anchor="ctr" anchorCtr="0">
          <a:noAutofit/>
        </a:bodyPr>
        <a:lstStyle/>
        <a:p>
          <a:pPr marL="0" lvl="0" indent="0" algn="ctr" defTabSz="933450">
            <a:lnSpc>
              <a:spcPct val="90000"/>
            </a:lnSpc>
            <a:spcBef>
              <a:spcPct val="0"/>
            </a:spcBef>
            <a:spcAft>
              <a:spcPct val="35000"/>
            </a:spcAft>
            <a:buClr>
              <a:schemeClr val="lt1"/>
            </a:buClr>
            <a:buSzPts val="2500"/>
            <a:buFont typeface="Calibri"/>
            <a:buNone/>
          </a:pPr>
          <a:r>
            <a:rPr lang="en-GB" sz="2100" kern="1200" dirty="0">
              <a:solidFill>
                <a:schemeClr val="lt1"/>
              </a:solidFill>
              <a:latin typeface="Calibri"/>
              <a:ea typeface="Calibri"/>
              <a:cs typeface="Calibri"/>
              <a:sym typeface="Calibri"/>
            </a:rPr>
            <a:t>Clearly defined inputs, triggers and outputs</a:t>
          </a:r>
          <a:endParaRPr lang="en-GB" sz="2100" kern="1200" dirty="0"/>
        </a:p>
      </dsp:txBody>
      <dsp:txXfrm rot="10800000">
        <a:off x="1601535" y="1013842"/>
        <a:ext cx="4619508" cy="777973"/>
      </dsp:txXfrm>
    </dsp:sp>
    <dsp:sp modelId="{AAA66D77-5E52-4ED9-8FE6-BDF2B9908B87}">
      <dsp:nvSpPr>
        <dsp:cNvPr id="0" name=""/>
        <dsp:cNvSpPr/>
      </dsp:nvSpPr>
      <dsp:spPr>
        <a:xfrm>
          <a:off x="1018055" y="1013842"/>
          <a:ext cx="777973" cy="777973"/>
        </a:xfrm>
        <a:prstGeom prst="ellipse">
          <a:avLst/>
        </a:prstGeom>
        <a:blipFill rotWithShape="1">
          <a:blip xmlns:r="http://schemas.openxmlformats.org/officeDocument/2006/relationships" r:embed="rId2">
            <a:alphaModFix/>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1DC2D8-A2D4-4BCB-BE18-085F53B3C6B5}">
      <dsp:nvSpPr>
        <dsp:cNvPr id="0" name=""/>
        <dsp:cNvSpPr/>
      </dsp:nvSpPr>
      <dsp:spPr>
        <a:xfrm rot="10800000">
          <a:off x="1407042" y="2024046"/>
          <a:ext cx="4814001" cy="77797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3065" tIns="80010" rIns="149352" bIns="80010" numCol="1" spcCol="1270" anchor="ctr" anchorCtr="0">
          <a:noAutofit/>
        </a:bodyPr>
        <a:lstStyle/>
        <a:p>
          <a:pPr marL="0" lvl="0" indent="0" algn="ctr" defTabSz="933450">
            <a:lnSpc>
              <a:spcPct val="90000"/>
            </a:lnSpc>
            <a:spcBef>
              <a:spcPct val="0"/>
            </a:spcBef>
            <a:spcAft>
              <a:spcPct val="35000"/>
            </a:spcAft>
            <a:buClr>
              <a:schemeClr val="lt1"/>
            </a:buClr>
            <a:buSzPts val="2500"/>
            <a:buFont typeface="Calibri"/>
            <a:buNone/>
          </a:pPr>
          <a:r>
            <a:rPr lang="en-GB" sz="2100" kern="1200" dirty="0">
              <a:solidFill>
                <a:schemeClr val="lt1"/>
              </a:solidFill>
              <a:latin typeface="Calibri"/>
              <a:ea typeface="Calibri"/>
              <a:cs typeface="Calibri"/>
              <a:sym typeface="Calibri"/>
            </a:rPr>
            <a:t>Set of interrelated activities </a:t>
          </a:r>
          <a:br>
            <a:rPr lang="en-GB" sz="2100" kern="1200" dirty="0">
              <a:solidFill>
                <a:schemeClr val="lt1"/>
              </a:solidFill>
              <a:latin typeface="Calibri"/>
              <a:ea typeface="Calibri"/>
              <a:cs typeface="Calibri"/>
              <a:sym typeface="Calibri"/>
            </a:rPr>
          </a:br>
          <a:r>
            <a:rPr lang="en-GB" sz="2100" kern="1200" dirty="0">
              <a:solidFill>
                <a:schemeClr val="lt1"/>
              </a:solidFill>
              <a:latin typeface="Calibri"/>
              <a:ea typeface="Calibri"/>
              <a:cs typeface="Calibri"/>
              <a:sym typeface="Calibri"/>
            </a:rPr>
            <a:t>(across different functions)</a:t>
          </a:r>
          <a:endParaRPr lang="en-GB" sz="2100" kern="1200" dirty="0"/>
        </a:p>
      </dsp:txBody>
      <dsp:txXfrm rot="10800000">
        <a:off x="1601535" y="2024046"/>
        <a:ext cx="4619508" cy="777973"/>
      </dsp:txXfrm>
    </dsp:sp>
    <dsp:sp modelId="{B444097D-A89D-498C-B899-AD49ECF96C32}">
      <dsp:nvSpPr>
        <dsp:cNvPr id="0" name=""/>
        <dsp:cNvSpPr/>
      </dsp:nvSpPr>
      <dsp:spPr>
        <a:xfrm>
          <a:off x="1018055" y="2024046"/>
          <a:ext cx="777973" cy="777973"/>
        </a:xfrm>
        <a:prstGeom prst="ellipse">
          <a:avLst/>
        </a:prstGeom>
        <a:blipFill rotWithShape="1">
          <a:blip xmlns:r="http://schemas.openxmlformats.org/officeDocument/2006/relationships" r:embed="rId3">
            <a:alphaModFix/>
          </a:blip>
          <a:srcRect/>
          <a:stretch>
            <a:fillRect l="-32000" r="-3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4D9A8C-50C4-4EF3-93E4-F79BA9C77428}">
      <dsp:nvSpPr>
        <dsp:cNvPr id="0" name=""/>
        <dsp:cNvSpPr/>
      </dsp:nvSpPr>
      <dsp:spPr>
        <a:xfrm rot="10800000">
          <a:off x="1407042" y="3034251"/>
          <a:ext cx="4814001" cy="77797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3065" tIns="80010" rIns="149352" bIns="80010" numCol="1" spcCol="1270" anchor="ctr" anchorCtr="0">
          <a:noAutofit/>
        </a:bodyPr>
        <a:lstStyle/>
        <a:p>
          <a:pPr marL="0" lvl="0" indent="0" algn="ctr" defTabSz="933450">
            <a:lnSpc>
              <a:spcPct val="90000"/>
            </a:lnSpc>
            <a:spcBef>
              <a:spcPct val="0"/>
            </a:spcBef>
            <a:spcAft>
              <a:spcPct val="35000"/>
            </a:spcAft>
            <a:buClr>
              <a:schemeClr val="lt1"/>
            </a:buClr>
            <a:buSzPts val="2500"/>
            <a:buFont typeface="Calibri"/>
            <a:buNone/>
          </a:pPr>
          <a:r>
            <a:rPr lang="en-US" sz="2100" kern="1200" dirty="0">
              <a:solidFill>
                <a:schemeClr val="lt1"/>
              </a:solidFill>
              <a:latin typeface="Calibri"/>
              <a:ea typeface="Calibri"/>
              <a:cs typeface="Calibri"/>
              <a:sym typeface="Calibri"/>
            </a:rPr>
            <a:t>Roles and responsibilities</a:t>
          </a:r>
          <a:endParaRPr lang="en-GB" sz="2100" kern="1200" dirty="0"/>
        </a:p>
      </dsp:txBody>
      <dsp:txXfrm rot="10800000">
        <a:off x="1601535" y="3034251"/>
        <a:ext cx="4619508" cy="777973"/>
      </dsp:txXfrm>
    </dsp:sp>
    <dsp:sp modelId="{86F25594-8481-4FBF-90EC-B966B5D8BC99}">
      <dsp:nvSpPr>
        <dsp:cNvPr id="0" name=""/>
        <dsp:cNvSpPr/>
      </dsp:nvSpPr>
      <dsp:spPr>
        <a:xfrm>
          <a:off x="1018055" y="3034251"/>
          <a:ext cx="777973" cy="777973"/>
        </a:xfrm>
        <a:prstGeom prst="ellipse">
          <a:avLst/>
        </a:prstGeom>
        <a:blipFill rotWithShape="1">
          <a:blip xmlns:r="http://schemas.openxmlformats.org/officeDocument/2006/relationships" r:embed="rId4">
            <a:alphaModFix/>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2F9B92-A270-49CC-B38D-731784F4B849}">
      <dsp:nvSpPr>
        <dsp:cNvPr id="0" name=""/>
        <dsp:cNvSpPr/>
      </dsp:nvSpPr>
      <dsp:spPr>
        <a:xfrm rot="10800000">
          <a:off x="1407042" y="4044455"/>
          <a:ext cx="4814001" cy="77797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3065" tIns="80010" rIns="149352" bIns="80010" numCol="1" spcCol="1270" anchor="ctr" anchorCtr="0">
          <a:noAutofit/>
        </a:bodyPr>
        <a:lstStyle/>
        <a:p>
          <a:pPr marL="0" lvl="0" indent="0" algn="ctr" defTabSz="933450">
            <a:lnSpc>
              <a:spcPct val="90000"/>
            </a:lnSpc>
            <a:spcBef>
              <a:spcPct val="0"/>
            </a:spcBef>
            <a:spcAft>
              <a:spcPct val="35000"/>
            </a:spcAft>
            <a:buClr>
              <a:schemeClr val="lt1"/>
            </a:buClr>
            <a:buSzPts val="2500"/>
            <a:buFont typeface="Calibri"/>
            <a:buNone/>
          </a:pPr>
          <a:r>
            <a:rPr lang="en-GB" sz="2100" kern="1200" dirty="0">
              <a:latin typeface="Calibri" panose="020F0502020204030204" pitchFamily="34" charset="0"/>
              <a:ea typeface="Calibri" panose="020F0502020204030204" pitchFamily="34" charset="0"/>
              <a:cs typeface="Calibri" panose="020F0502020204030204" pitchFamily="34" charset="0"/>
            </a:rPr>
            <a:t>Measurements and KPIs</a:t>
          </a:r>
        </a:p>
      </dsp:txBody>
      <dsp:txXfrm rot="10800000">
        <a:off x="1601535" y="4044455"/>
        <a:ext cx="4619508" cy="777973"/>
      </dsp:txXfrm>
    </dsp:sp>
    <dsp:sp modelId="{77819E9A-DBD3-4313-B838-0C54BD0C5ADE}">
      <dsp:nvSpPr>
        <dsp:cNvPr id="0" name=""/>
        <dsp:cNvSpPr/>
      </dsp:nvSpPr>
      <dsp:spPr>
        <a:xfrm>
          <a:off x="1018055" y="4044455"/>
          <a:ext cx="777973" cy="777973"/>
        </a:xfrm>
        <a:prstGeom prst="ellipse">
          <a:avLst/>
        </a:prstGeom>
        <a:blipFill rotWithShape="1">
          <a:blip xmlns:r="http://schemas.openxmlformats.org/officeDocument/2006/relationships" r:embed="rId5"/>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6AD1D7-85DD-4A38-83FF-3AA548D92490}" type="datetimeFigureOut">
              <a:rPr lang="en-GB" smtClean="0"/>
              <a:t>25/02/2024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Klicken Sie auf , um Mastertextstile zu bearbeiten</a:t>
            </a:r>
          </a:p>
          <a:p>
            <a:pPr lvl="1"/>
            <a:r>
              <a:rPr lang="en-US"/>
              <a:t>Zweite Ebene</a:t>
            </a:r>
          </a:p>
          <a:p>
            <a:pPr lvl="2"/>
            <a:r>
              <a:rPr lang="en-US"/>
              <a:t>Dritte Ebene</a:t>
            </a:r>
          </a:p>
          <a:p>
            <a:pPr lvl="3"/>
            <a:r>
              <a:rPr lang="en-US"/>
              <a:t>Vierte Ebene</a:t>
            </a:r>
          </a:p>
          <a:p>
            <a:pPr lvl="4"/>
            <a:r>
              <a:rPr lang="en-US"/>
              <a:t>Fünfte Ebene</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0C601F-5589-4DAE-8648-7BFD8F2B38A5}" type="slidenum">
              <a:rPr lang="en-GB" smtClean="0"/>
              <a:t>'Nr.'</a:t>
            </a:fld>
            <a:endParaRPr lang="en-GB"/>
          </a:p>
        </p:txBody>
      </p:sp>
    </p:spTree>
    <p:extLst>
      <p:ext uri="{BB962C8B-B14F-4D97-AF65-F5344CB8AC3E}">
        <p14:creationId xmlns:p14="http://schemas.microsoft.com/office/powerpoint/2010/main" val="661283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A.3</a:t>
            </a:r>
            <a:endParaRPr/>
          </a:p>
        </p:txBody>
      </p:sp>
      <p:sp>
        <p:nvSpPr>
          <p:cNvPr id="136" name="Google Shape;136;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6"/>
        <p:cNvGrpSpPr/>
        <p:nvPr/>
      </p:nvGrpSpPr>
      <p:grpSpPr>
        <a:xfrm>
          <a:off x="0" y="0"/>
          <a:ext cx="0" cy="0"/>
          <a:chOff x="0" y="0"/>
          <a:chExt cx="0" cy="0"/>
        </a:xfrm>
      </p:grpSpPr>
      <p:sp>
        <p:nvSpPr>
          <p:cNvPr id="1487" name="Google Shape;1487;p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8" name="Google Shape;1488;p10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C.6</a:t>
            </a:r>
            <a:endParaRPr/>
          </a:p>
        </p:txBody>
      </p:sp>
      <p:sp>
        <p:nvSpPr>
          <p:cNvPr id="1489" name="Google Shape;1489;p10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100</a:t>
            </a:fld>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4"/>
        <p:cNvGrpSpPr/>
        <p:nvPr/>
      </p:nvGrpSpPr>
      <p:grpSpPr>
        <a:xfrm>
          <a:off x="0" y="0"/>
          <a:ext cx="0" cy="0"/>
          <a:chOff x="0" y="0"/>
          <a:chExt cx="0" cy="0"/>
        </a:xfrm>
      </p:grpSpPr>
      <p:sp>
        <p:nvSpPr>
          <p:cNvPr id="1495" name="Google Shape;1495;p10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6" name="Google Shape;1496;p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9"/>
        <p:cNvGrpSpPr/>
        <p:nvPr/>
      </p:nvGrpSpPr>
      <p:grpSpPr>
        <a:xfrm>
          <a:off x="0" y="0"/>
          <a:ext cx="0" cy="0"/>
          <a:chOff x="0" y="0"/>
          <a:chExt cx="0" cy="0"/>
        </a:xfrm>
      </p:grpSpPr>
      <p:sp>
        <p:nvSpPr>
          <p:cNvPr id="1500" name="Google Shape;1500;p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1" name="Google Shape;1501;p10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FND-Lehrplan: C.6</a:t>
            </a:r>
            <a:endParaRPr dirty="0"/>
          </a:p>
        </p:txBody>
      </p:sp>
      <p:sp>
        <p:nvSpPr>
          <p:cNvPr id="1502" name="Google Shape;1502;p10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102</a:t>
            </a:fld>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9"/>
        <p:cNvGrpSpPr/>
        <p:nvPr/>
      </p:nvGrpSpPr>
      <p:grpSpPr>
        <a:xfrm>
          <a:off x="0" y="0"/>
          <a:ext cx="0" cy="0"/>
          <a:chOff x="0" y="0"/>
          <a:chExt cx="0" cy="0"/>
        </a:xfrm>
      </p:grpSpPr>
      <p:sp>
        <p:nvSpPr>
          <p:cNvPr id="1510" name="Google Shape;1510;p10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1" name="Google Shape;1511;p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6"/>
        <p:cNvGrpSpPr/>
        <p:nvPr/>
      </p:nvGrpSpPr>
      <p:grpSpPr>
        <a:xfrm>
          <a:off x="0" y="0"/>
          <a:ext cx="0" cy="0"/>
          <a:chOff x="0" y="0"/>
          <a:chExt cx="0" cy="0"/>
        </a:xfrm>
      </p:grpSpPr>
      <p:sp>
        <p:nvSpPr>
          <p:cNvPr id="1517" name="Google Shape;1517;p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8" name="Google Shape;1518;p10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A.2</a:t>
            </a:r>
            <a:endParaRPr/>
          </a:p>
        </p:txBody>
      </p:sp>
      <p:sp>
        <p:nvSpPr>
          <p:cNvPr id="1519" name="Google Shape;1519;p10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104</a:t>
            </a:fld>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4"/>
        <p:cNvGrpSpPr/>
        <p:nvPr/>
      </p:nvGrpSpPr>
      <p:grpSpPr>
        <a:xfrm>
          <a:off x="0" y="0"/>
          <a:ext cx="0" cy="0"/>
          <a:chOff x="0" y="0"/>
          <a:chExt cx="0" cy="0"/>
        </a:xfrm>
      </p:grpSpPr>
      <p:sp>
        <p:nvSpPr>
          <p:cNvPr id="1525" name="Google Shape;1525;p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6" name="Google Shape;1526;p10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A.6</a:t>
            </a:r>
            <a:endParaRPr/>
          </a:p>
        </p:txBody>
      </p:sp>
      <p:sp>
        <p:nvSpPr>
          <p:cNvPr id="1527" name="Google Shape;1527;p10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105</a:t>
            </a:fld>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1"/>
        <p:cNvGrpSpPr/>
        <p:nvPr/>
      </p:nvGrpSpPr>
      <p:grpSpPr>
        <a:xfrm>
          <a:off x="0" y="0"/>
          <a:ext cx="0" cy="0"/>
          <a:chOff x="0" y="0"/>
          <a:chExt cx="0" cy="0"/>
        </a:xfrm>
      </p:grpSpPr>
      <p:sp>
        <p:nvSpPr>
          <p:cNvPr id="1532" name="Google Shape;1532;p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3" name="Google Shape;1533;p10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A.6</a:t>
            </a:r>
            <a:endParaRPr/>
          </a:p>
        </p:txBody>
      </p:sp>
      <p:sp>
        <p:nvSpPr>
          <p:cNvPr id="1534" name="Google Shape;1534;p10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106</a:t>
            </a:fld>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1"/>
        <p:cNvGrpSpPr/>
        <p:nvPr/>
      </p:nvGrpSpPr>
      <p:grpSpPr>
        <a:xfrm>
          <a:off x="0" y="0"/>
          <a:ext cx="0" cy="0"/>
          <a:chOff x="0" y="0"/>
          <a:chExt cx="0" cy="0"/>
        </a:xfrm>
      </p:grpSpPr>
      <p:sp>
        <p:nvSpPr>
          <p:cNvPr id="1542" name="Google Shape;1542;p10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3" name="Google Shape;1543;p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8"/>
        <p:cNvGrpSpPr/>
        <p:nvPr/>
      </p:nvGrpSpPr>
      <p:grpSpPr>
        <a:xfrm>
          <a:off x="0" y="0"/>
          <a:ext cx="0" cy="0"/>
          <a:chOff x="0" y="0"/>
          <a:chExt cx="0" cy="0"/>
        </a:xfrm>
      </p:grpSpPr>
      <p:sp>
        <p:nvSpPr>
          <p:cNvPr id="1549" name="Google Shape;1549;p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0" name="Google Shape;1550;p10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E.2</a:t>
            </a:r>
            <a:endParaRPr/>
          </a:p>
        </p:txBody>
      </p:sp>
      <p:sp>
        <p:nvSpPr>
          <p:cNvPr id="1551" name="Google Shape;1551;p10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108</a:t>
            </a:fld>
            <a:endParaRPr/>
          </a:p>
        </p:txBody>
      </p:sp>
    </p:spTree>
  </p:cSld>
  <p:clrMapOvr>
    <a:masterClrMapping/>
  </p:clrMapOvr>
</p:notes>
</file>

<file path=ppt/notesSlides/notesSlide109.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1541"/>
        <p:cNvGrpSpPr/>
        <p:nvPr/>
      </p:nvGrpSpPr>
      <p:grpSpPr>
        <a:xfrm>
          <a:off x="0" y="0"/>
          <a:ext cx="0" cy="0"/>
          <a:chOff x="0" y="0"/>
          <a:chExt cx="0" cy="0"/>
        </a:xfrm>
      </p:grpSpPr>
      <p:sp>
        <p:nvSpPr>
          <p:cNvPr id="1542" name="Google Shape;1542;p10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3" name="Google Shape;1543;p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9864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Diskussion: Stellen Sie sich den Umgang mit einem Incident vor, der dem Service Desk gemeldet wird. Wer ist für das Gesamtergebnis verantwortlich? Der Service Desk sagt, dass es sich um ein DB-Problem handelt. Das DB-Server-Team sagt, es sei ein Netzwerkproblem. Das Netzwerkteam sagt, dass es sich um ein Problem des Desktop-Supports handelt und verweist es an den Helpdesk zurück. </a:t>
            </a:r>
            <a:endParaRPr/>
          </a:p>
          <a:p>
            <a:pPr marL="0" lvl="0" indent="0" algn="l" rtl="0">
              <a:spcBef>
                <a:spcPts val="0"/>
              </a:spcBef>
              <a:spcAft>
                <a:spcPts val="0"/>
              </a:spcAft>
              <a:buNone/>
            </a:pPr>
            <a:endParaRPr/>
          </a:p>
          <a:p>
            <a:pPr marL="0" lvl="0" indent="0" algn="l" rtl="0">
              <a:spcBef>
                <a:spcPts val="0"/>
              </a:spcBef>
              <a:spcAft>
                <a:spcPts val="0"/>
              </a:spcAft>
              <a:buNone/>
            </a:pPr>
            <a:r>
              <a:rPr lang="en-US"/>
              <a:t>Ohne ITSM-Rollen und -Verantwortlichkeiten: Wer ist für die Lösung des Incidents verantwortlich? Vielleicht das Top Management, aber hilft das dem Anwender, seinen Service wieder zum Laufen zu bringen? </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US"/>
              <a:t>FND-Lehrplan: A.3</a:t>
            </a:r>
            <a:endParaRPr/>
          </a:p>
        </p:txBody>
      </p:sp>
      <p:sp>
        <p:nvSpPr>
          <p:cNvPr id="145" name="Google Shape;145;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10.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4" name="Google Shape;54;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 name="Google Shape;55;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Wingdings" panose="05000000000000000000" pitchFamily="2" charset="2"/>
              </a:rPr>
              <a:t>110</a:t>
            </a:fld>
            <a:endParaRPr dirty="0">
              <a:latin typeface="Wingdings" panose="05000000000000000000" pitchFamily="2" charset="2"/>
            </a:endParaRPr>
          </a:p>
        </p:txBody>
      </p:sp>
    </p:spTree>
    <p:extLst>
      <p:ext uri="{BB962C8B-B14F-4D97-AF65-F5344CB8AC3E}">
        <p14:creationId xmlns:p14="http://schemas.microsoft.com/office/powerpoint/2010/main" val="368870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A.3</a:t>
            </a:r>
            <a:endParaRPr/>
          </a:p>
        </p:txBody>
      </p:sp>
      <p:sp>
        <p:nvSpPr>
          <p:cNvPr id="203" name="Google Shape;203;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A.2, A.3</a:t>
            </a:r>
            <a:endParaRPr/>
          </a:p>
        </p:txBody>
      </p:sp>
      <p:sp>
        <p:nvSpPr>
          <p:cNvPr id="223" name="Google Shape;223;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A.2, A.3</a:t>
            </a:r>
            <a:endParaRPr/>
          </a:p>
        </p:txBody>
      </p:sp>
      <p:sp>
        <p:nvSpPr>
          <p:cNvPr id="265" name="Google Shape;265;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A.3</a:t>
            </a:r>
            <a:endParaRPr/>
          </a:p>
        </p:txBody>
      </p:sp>
      <p:sp>
        <p:nvSpPr>
          <p:cNvPr id="276" name="Google Shape;276;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A.3</a:t>
            </a:r>
            <a:endParaRPr/>
          </a:p>
        </p:txBody>
      </p:sp>
      <p:sp>
        <p:nvSpPr>
          <p:cNvPr id="284" name="Google Shape;284;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E.1</a:t>
            </a:r>
            <a:endParaRPr/>
          </a:p>
        </p:txBody>
      </p:sp>
      <p:sp>
        <p:nvSpPr>
          <p:cNvPr id="326" name="Google Shape;326;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E.1</a:t>
            </a: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335" name="Google Shape;335;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E.1</a:t>
            </a:r>
            <a:endParaRPr/>
          </a:p>
        </p:txBody>
      </p:sp>
      <p:sp>
        <p:nvSpPr>
          <p:cNvPr id="361" name="Google Shape;361;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A.5</a:t>
            </a:r>
            <a:endParaRPr/>
          </a:p>
        </p:txBody>
      </p:sp>
      <p:sp>
        <p:nvSpPr>
          <p:cNvPr id="369" name="Google Shape;369;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E.1</a:t>
            </a:r>
            <a:endParaRPr/>
          </a:p>
        </p:txBody>
      </p:sp>
      <p:sp>
        <p:nvSpPr>
          <p:cNvPr id="395" name="Google Shape;395;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E.1</a:t>
            </a:r>
            <a:endParaRPr/>
          </a:p>
        </p:txBody>
      </p:sp>
      <p:sp>
        <p:nvSpPr>
          <p:cNvPr id="403" name="Google Shape;403;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E.1</a:t>
            </a:r>
            <a:endParaRPr/>
          </a:p>
        </p:txBody>
      </p:sp>
      <p:sp>
        <p:nvSpPr>
          <p:cNvPr id="434" name="Google Shape;434;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5" name="Google Shape;455;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456" name="Google Shape;456;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8" name="Google Shape;468;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9" name="Google Shape;469;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1" name="Google Shape;481;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2" name="Google Shape;482;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9" name="Google Shape;48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6" name="Google Shape;496;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497" name="Google Shape;497;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4" name="Google Shape;54;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 name="Google Shape;55;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5" name="Google Shape;515;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A.4</a:t>
            </a:r>
            <a:endParaRPr/>
          </a:p>
        </p:txBody>
      </p:sp>
      <p:sp>
        <p:nvSpPr>
          <p:cNvPr id="516" name="Google Shape;516;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5" name="Google Shape;525;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A.5</a:t>
            </a:r>
            <a:endParaRPr/>
          </a:p>
        </p:txBody>
      </p:sp>
      <p:sp>
        <p:nvSpPr>
          <p:cNvPr id="526" name="Google Shape;526;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7" name="Google Shape;537;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A.4, A.5</a:t>
            </a:r>
            <a:endParaRPr/>
          </a:p>
        </p:txBody>
      </p:sp>
      <p:sp>
        <p:nvSpPr>
          <p:cNvPr id="538" name="Google Shape;538;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5" name="Google Shape;545;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2" name="Google Shape;552;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B.1</a:t>
            </a:r>
            <a:endParaRPr/>
          </a:p>
        </p:txBody>
      </p:sp>
      <p:sp>
        <p:nvSpPr>
          <p:cNvPr id="553" name="Google Shape;553;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2" name="Google Shape;562;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FND-Lehrplan: A.1</a:t>
            </a:r>
            <a:endParaRPr/>
          </a:p>
        </p:txBody>
      </p:sp>
      <p:sp>
        <p:nvSpPr>
          <p:cNvPr id="563" name="Google Shape;563;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8" name="Google Shape;588;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B.1</a:t>
            </a:r>
            <a:endParaRPr/>
          </a:p>
        </p:txBody>
      </p:sp>
      <p:sp>
        <p:nvSpPr>
          <p:cNvPr id="589" name="Google Shape;589;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7" name="Google Shape;597;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B.1</a:t>
            </a:r>
            <a:endParaRPr/>
          </a:p>
        </p:txBody>
      </p:sp>
      <p:sp>
        <p:nvSpPr>
          <p:cNvPr id="598" name="Google Shape;598;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5" name="Google Shape;605;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B.1</a:t>
            </a:r>
            <a:endParaRPr/>
          </a:p>
        </p:txBody>
      </p:sp>
      <p:sp>
        <p:nvSpPr>
          <p:cNvPr id="606" name="Google Shape;606;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3" name="Google Shape;613;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B.2</a:t>
            </a:r>
            <a:endParaRPr/>
          </a:p>
        </p:txBody>
      </p:sp>
      <p:sp>
        <p:nvSpPr>
          <p:cNvPr id="614" name="Google Shape;614;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2" name="Google Shape;6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a:t>Vollständige Ausbildungstitel:</a:t>
            </a:r>
            <a:endParaRPr/>
          </a:p>
          <a:p>
            <a:pPr marL="171450" marR="0" lvl="0" indent="-171450" algn="l" rtl="0">
              <a:lnSpc>
                <a:spcPct val="100000"/>
              </a:lnSpc>
              <a:spcBef>
                <a:spcPts val="0"/>
              </a:spcBef>
              <a:spcAft>
                <a:spcPts val="0"/>
              </a:spcAft>
              <a:buClr>
                <a:schemeClr val="dk1"/>
              </a:buClr>
              <a:buSzPts val="1200"/>
              <a:buFont typeface="Arial"/>
              <a:buChar char="•"/>
            </a:pPr>
            <a:r>
              <a:rPr lang="en-US" b="0"/>
              <a:t>Expertenschulung im IT-Service Management nach FitSM (typischerweise 2-3 Tage)</a:t>
            </a:r>
            <a:endParaRPr/>
          </a:p>
          <a:p>
            <a:pPr marL="171450" marR="0" lvl="0" indent="-171450" algn="l" rtl="0">
              <a:lnSpc>
                <a:spcPct val="100000"/>
              </a:lnSpc>
              <a:spcBef>
                <a:spcPts val="0"/>
              </a:spcBef>
              <a:spcAft>
                <a:spcPts val="0"/>
              </a:spcAft>
              <a:buClr>
                <a:schemeClr val="dk1"/>
              </a:buClr>
              <a:buSzPts val="1200"/>
              <a:buFont typeface="Arial"/>
              <a:buChar char="•"/>
            </a:pPr>
            <a:r>
              <a:rPr lang="en-US" b="0"/>
              <a:t>Fortbildung zur Planung und Erbringung von Services nach FitSM (in der Regel 2 Tage)</a:t>
            </a:r>
            <a:endParaRPr/>
          </a:p>
          <a:p>
            <a:pPr marL="171450" marR="0" lvl="0" indent="-171450" algn="l" rtl="0">
              <a:lnSpc>
                <a:spcPct val="100000"/>
              </a:lnSpc>
              <a:spcBef>
                <a:spcPts val="0"/>
              </a:spcBef>
              <a:spcAft>
                <a:spcPts val="0"/>
              </a:spcAft>
              <a:buClr>
                <a:schemeClr val="dk1"/>
              </a:buClr>
              <a:buSzPts val="1200"/>
              <a:buFont typeface="Arial"/>
              <a:buChar char="•"/>
            </a:pPr>
            <a:r>
              <a:rPr lang="en-US" b="0"/>
              <a:t>Fortbildung im Servicebetrieb und Control nach FitSM (in der Regel 2 Tage)</a:t>
            </a:r>
            <a:endParaRPr/>
          </a:p>
          <a:p>
            <a:pPr marL="171450" marR="0" lvl="0" indent="-171450" algn="l" rtl="0">
              <a:lnSpc>
                <a:spcPct val="100000"/>
              </a:lnSpc>
              <a:spcBef>
                <a:spcPts val="0"/>
              </a:spcBef>
              <a:spcAft>
                <a:spcPts val="0"/>
              </a:spcAft>
              <a:buClr>
                <a:schemeClr val="dk1"/>
              </a:buClr>
              <a:buSzPts val="1200"/>
              <a:buFont typeface="Arial"/>
              <a:buChar char="•"/>
            </a:pPr>
            <a:r>
              <a:rPr lang="en-US" b="0"/>
              <a:t>Grundlagenschulung im IT-Service Management nach FitSM (in der Regel 1 Tag)</a:t>
            </a:r>
            <a:endParaRPr/>
          </a:p>
          <a:p>
            <a:pPr marL="0" lvl="0" indent="0" algn="l" rtl="0">
              <a:spcBef>
                <a:spcPts val="0"/>
              </a:spcBef>
              <a:spcAft>
                <a:spcPts val="0"/>
              </a:spcAft>
              <a:buNone/>
            </a:pPr>
            <a:endParaRPr b="0"/>
          </a:p>
        </p:txBody>
      </p:sp>
      <p:sp>
        <p:nvSpPr>
          <p:cNvPr id="63" name="Google Shape;63;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12645572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3" name="Google Shape;623;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B.2</a:t>
            </a:r>
            <a:endParaRPr/>
          </a:p>
        </p:txBody>
      </p:sp>
      <p:sp>
        <p:nvSpPr>
          <p:cNvPr id="624" name="Google Shape;624;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3" name="Google Shape;633;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B.2</a:t>
            </a:r>
            <a:endParaRPr/>
          </a:p>
        </p:txBody>
      </p:sp>
      <p:sp>
        <p:nvSpPr>
          <p:cNvPr id="634" name="Google Shape;634;p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2" name="Google Shape;642;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B.2</a:t>
            </a:r>
            <a:endParaRPr/>
          </a:p>
        </p:txBody>
      </p:sp>
      <p:sp>
        <p:nvSpPr>
          <p:cNvPr id="643" name="Google Shape;643;p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0" name="Google Shape;650;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B.2</a:t>
            </a:r>
            <a:endParaRPr/>
          </a:p>
        </p:txBody>
      </p:sp>
      <p:sp>
        <p:nvSpPr>
          <p:cNvPr id="651" name="Google Shape;651;p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6" name="Google Shape;666;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B.2</a:t>
            </a:r>
            <a:endParaRPr/>
          </a:p>
        </p:txBody>
      </p:sp>
      <p:sp>
        <p:nvSpPr>
          <p:cNvPr id="667" name="Google Shape;667;p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3" name="Google Shape;723;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B.2, D.1</a:t>
            </a:r>
            <a:endParaRPr/>
          </a:p>
        </p:txBody>
      </p:sp>
      <p:sp>
        <p:nvSpPr>
          <p:cNvPr id="724" name="Google Shape;724;p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3" name="Google Shape;733;p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B.3</a:t>
            </a:r>
            <a:endParaRPr/>
          </a:p>
        </p:txBody>
      </p:sp>
      <p:sp>
        <p:nvSpPr>
          <p:cNvPr id="734" name="Google Shape;734;p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3" name="Google Shape;743;p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B.3</a:t>
            </a:r>
            <a:endParaRPr/>
          </a:p>
        </p:txBody>
      </p:sp>
      <p:sp>
        <p:nvSpPr>
          <p:cNvPr id="744" name="Google Shape;744;p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1" name="Google Shape;751;p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752" name="Google Shape;752;p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7" name="Google Shape;757;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B.3</a:t>
            </a:r>
            <a:endParaRPr/>
          </a:p>
        </p:txBody>
      </p:sp>
      <p:sp>
        <p:nvSpPr>
          <p:cNvPr id="758" name="Google Shape;758;p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7" name="Google Shape;767;p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B.4</a:t>
            </a:r>
            <a:endParaRPr/>
          </a:p>
        </p:txBody>
      </p:sp>
      <p:sp>
        <p:nvSpPr>
          <p:cNvPr id="768" name="Google Shape;768;p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5" name="Google Shape;775;p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B.4</a:t>
            </a:r>
            <a:endParaRPr/>
          </a:p>
        </p:txBody>
      </p:sp>
      <p:sp>
        <p:nvSpPr>
          <p:cNvPr id="776" name="Google Shape;776;p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7" name="Google Shape;787;p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B.4</a:t>
            </a:r>
            <a:endParaRPr/>
          </a:p>
        </p:txBody>
      </p:sp>
      <p:sp>
        <p:nvSpPr>
          <p:cNvPr id="788" name="Google Shape;788;p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p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3" name="Google Shape;803;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8" name="Google Shape;808;p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B.4</a:t>
            </a:r>
            <a:endParaRPr/>
          </a:p>
        </p:txBody>
      </p:sp>
      <p:sp>
        <p:nvSpPr>
          <p:cNvPr id="809" name="Google Shape;809;p5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8" name="Google Shape;818;p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B.5</a:t>
            </a:r>
            <a:endParaRPr/>
          </a:p>
        </p:txBody>
      </p:sp>
      <p:sp>
        <p:nvSpPr>
          <p:cNvPr id="819" name="Google Shape;819;p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8" name="Google Shape;828;p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B.5</a:t>
            </a:r>
            <a:endParaRPr/>
          </a:p>
        </p:txBody>
      </p:sp>
      <p:sp>
        <p:nvSpPr>
          <p:cNvPr id="829" name="Google Shape;829;p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6" name="Google Shape;836;p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837" name="Google Shape;837;p5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2" name="Google Shape;842;p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B.5</a:t>
            </a:r>
            <a:endParaRPr/>
          </a:p>
        </p:txBody>
      </p:sp>
      <p:sp>
        <p:nvSpPr>
          <p:cNvPr id="843" name="Google Shape;843;p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4" name="Google Shape;854;p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B.6</a:t>
            </a:r>
            <a:endParaRPr/>
          </a:p>
        </p:txBody>
      </p:sp>
      <p:sp>
        <p:nvSpPr>
          <p:cNvPr id="855" name="Google Shape;855;p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4" name="Google Shape;864;p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B.6</a:t>
            </a:r>
            <a:endParaRPr/>
          </a:p>
        </p:txBody>
      </p:sp>
      <p:sp>
        <p:nvSpPr>
          <p:cNvPr id="865" name="Google Shape;865;p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2" name="Google Shape;872;p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B.6</a:t>
            </a:r>
            <a:endParaRPr/>
          </a:p>
        </p:txBody>
      </p:sp>
      <p:sp>
        <p:nvSpPr>
          <p:cNvPr id="873" name="Google Shape;873;p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0" name="Google Shape;910;p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911" name="Google Shape;911;p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
        <p:cNvGrpSpPr/>
        <p:nvPr/>
      </p:nvGrpSpPr>
      <p:grpSpPr>
        <a:xfrm>
          <a:off x="0" y="0"/>
          <a:ext cx="0" cy="0"/>
          <a:chOff x="0" y="0"/>
          <a:chExt cx="0" cy="0"/>
        </a:xfrm>
      </p:grpSpPr>
      <p:sp>
        <p:nvSpPr>
          <p:cNvPr id="915" name="Google Shape;915;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6" name="Google Shape;916;p6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B.6</a:t>
            </a:r>
            <a:endParaRPr/>
          </a:p>
        </p:txBody>
      </p:sp>
      <p:sp>
        <p:nvSpPr>
          <p:cNvPr id="917" name="Google Shape;917;p6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6" name="Google Shape;926;p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B.7</a:t>
            </a:r>
            <a:endParaRPr/>
          </a:p>
        </p:txBody>
      </p:sp>
      <p:sp>
        <p:nvSpPr>
          <p:cNvPr id="927" name="Google Shape;927;p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6" name="Google Shape;936;p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B.7</a:t>
            </a:r>
            <a:endParaRPr/>
          </a:p>
        </p:txBody>
      </p:sp>
      <p:sp>
        <p:nvSpPr>
          <p:cNvPr id="937" name="Google Shape;937;p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p6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5" name="Google Shape;945;p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p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0" name="Google Shape;950;p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B.7</a:t>
            </a:r>
            <a:endParaRPr/>
          </a:p>
        </p:txBody>
      </p:sp>
      <p:sp>
        <p:nvSpPr>
          <p:cNvPr id="951" name="Google Shape;951;p6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Google Shape;959;p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0" name="Google Shape;960;p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B.8</a:t>
            </a:r>
            <a:endParaRPr/>
          </a:p>
        </p:txBody>
      </p:sp>
      <p:sp>
        <p:nvSpPr>
          <p:cNvPr id="961" name="Google Shape;961;p6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p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0" name="Google Shape;970;p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B.8</a:t>
            </a:r>
            <a:endParaRPr/>
          </a:p>
        </p:txBody>
      </p:sp>
      <p:sp>
        <p:nvSpPr>
          <p:cNvPr id="971" name="Google Shape;971;p6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6"/>
        <p:cNvGrpSpPr/>
        <p:nvPr/>
      </p:nvGrpSpPr>
      <p:grpSpPr>
        <a:xfrm>
          <a:off x="0" y="0"/>
          <a:ext cx="0" cy="0"/>
          <a:chOff x="0" y="0"/>
          <a:chExt cx="0" cy="0"/>
        </a:xfrm>
      </p:grpSpPr>
      <p:sp>
        <p:nvSpPr>
          <p:cNvPr id="977" name="Google Shape;977;p7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8" name="Google Shape;978;p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p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3" name="Google Shape;983;p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B.8</a:t>
            </a:r>
            <a:endParaRPr/>
          </a:p>
        </p:txBody>
      </p:sp>
      <p:sp>
        <p:nvSpPr>
          <p:cNvPr id="984" name="Google Shape;984;p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71</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p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3" name="Google Shape;993;p7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C.1</a:t>
            </a:r>
            <a:endParaRPr/>
          </a:p>
        </p:txBody>
      </p:sp>
      <p:sp>
        <p:nvSpPr>
          <p:cNvPr id="994" name="Google Shape;994;p7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72</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p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3" name="Google Shape;1003;p7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C.1</a:t>
            </a:r>
            <a:endParaRPr/>
          </a:p>
        </p:txBody>
      </p:sp>
      <p:sp>
        <p:nvSpPr>
          <p:cNvPr id="1004" name="Google Shape;1004;p7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73</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0"/>
        <p:cNvGrpSpPr/>
        <p:nvPr/>
      </p:nvGrpSpPr>
      <p:grpSpPr>
        <a:xfrm>
          <a:off x="0" y="0"/>
          <a:ext cx="0" cy="0"/>
          <a:chOff x="0" y="0"/>
          <a:chExt cx="0" cy="0"/>
        </a:xfrm>
      </p:grpSpPr>
      <p:sp>
        <p:nvSpPr>
          <p:cNvPr id="1011" name="Google Shape;1011;p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2" name="Google Shape;1012;p7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C.1</a:t>
            </a:r>
            <a:endParaRPr/>
          </a:p>
        </p:txBody>
      </p:sp>
      <p:sp>
        <p:nvSpPr>
          <p:cNvPr id="1013" name="Google Shape;1013;p7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74</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p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18" name="Google Shape;1018;p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C.1</a:t>
            </a:r>
            <a:endParaRPr/>
          </a:p>
        </p:txBody>
      </p:sp>
      <p:sp>
        <p:nvSpPr>
          <p:cNvPr id="1019" name="Google Shape;1019;p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75</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p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1" name="Google Shape;1061;p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C.1</a:t>
            </a:r>
            <a:endParaRPr/>
          </a:p>
        </p:txBody>
      </p:sp>
      <p:sp>
        <p:nvSpPr>
          <p:cNvPr id="1062" name="Google Shape;1062;p7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76</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8"/>
        <p:cNvGrpSpPr/>
        <p:nvPr/>
      </p:nvGrpSpPr>
      <p:grpSpPr>
        <a:xfrm>
          <a:off x="0" y="0"/>
          <a:ext cx="0" cy="0"/>
          <a:chOff x="0" y="0"/>
          <a:chExt cx="0" cy="0"/>
        </a:xfrm>
      </p:grpSpPr>
      <p:sp>
        <p:nvSpPr>
          <p:cNvPr id="1089" name="Google Shape;1089;p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0" name="Google Shape;1090;p7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C.1</a:t>
            </a:r>
            <a:endParaRPr/>
          </a:p>
        </p:txBody>
      </p:sp>
      <p:sp>
        <p:nvSpPr>
          <p:cNvPr id="1091" name="Google Shape;1091;p7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77</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8"/>
        <p:cNvGrpSpPr/>
        <p:nvPr/>
      </p:nvGrpSpPr>
      <p:grpSpPr>
        <a:xfrm>
          <a:off x="0" y="0"/>
          <a:ext cx="0" cy="0"/>
          <a:chOff x="0" y="0"/>
          <a:chExt cx="0" cy="0"/>
        </a:xfrm>
      </p:grpSpPr>
      <p:sp>
        <p:nvSpPr>
          <p:cNvPr id="1099" name="Google Shape;1099;p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0" name="Google Shape;1100;p7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C.2</a:t>
            </a:r>
            <a:endParaRPr/>
          </a:p>
        </p:txBody>
      </p:sp>
      <p:sp>
        <p:nvSpPr>
          <p:cNvPr id="1101" name="Google Shape;1101;p7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78</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8"/>
        <p:cNvGrpSpPr/>
        <p:nvPr/>
      </p:nvGrpSpPr>
      <p:grpSpPr>
        <a:xfrm>
          <a:off x="0" y="0"/>
          <a:ext cx="0" cy="0"/>
          <a:chOff x="0" y="0"/>
          <a:chExt cx="0" cy="0"/>
        </a:xfrm>
      </p:grpSpPr>
      <p:sp>
        <p:nvSpPr>
          <p:cNvPr id="1109" name="Google Shape;1109;p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0" name="Google Shape;1110;p7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C.2</a:t>
            </a:r>
            <a:endParaRPr/>
          </a:p>
        </p:txBody>
      </p:sp>
      <p:sp>
        <p:nvSpPr>
          <p:cNvPr id="1111" name="Google Shape;1111;p7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Die Unterscheidung zwischen </a:t>
            </a:r>
            <a:r>
              <a:rPr lang="en-US" i="1"/>
              <a:t>Service-Funktion </a:t>
            </a:r>
            <a:r>
              <a:rPr lang="en-US"/>
              <a:t>und </a:t>
            </a:r>
            <a:r>
              <a:rPr lang="en-US" i="1"/>
              <a:t>Service-Qualität </a:t>
            </a:r>
            <a:r>
              <a:rPr lang="en-US"/>
              <a:t>im IT-Service-Management ist vergleichbar mit der Unterscheidung zwischen </a:t>
            </a:r>
            <a:r>
              <a:rPr lang="en-US" i="1"/>
              <a:t>funktionalen Anforderungen </a:t>
            </a:r>
            <a:r>
              <a:rPr lang="en-US"/>
              <a:t>und </a:t>
            </a:r>
            <a:r>
              <a:rPr lang="en-US" i="1"/>
              <a:t>nicht-funktionalen Anforderungen </a:t>
            </a:r>
            <a:r>
              <a:rPr lang="en-US"/>
              <a:t>(oft als Qualitätsattribute bezeichnet) </a:t>
            </a:r>
            <a:r>
              <a:rPr lang="en-US"/>
              <a:t>im Bereich des Requirements Engineering. </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US"/>
              <a:t>FND-Lehrplan: A.1</a:t>
            </a:r>
            <a:endParaRPr/>
          </a:p>
        </p:txBody>
      </p:sp>
      <p:sp>
        <p:nvSpPr>
          <p:cNvPr id="105" name="Google Shape;105;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6"/>
        <p:cNvGrpSpPr/>
        <p:nvPr/>
      </p:nvGrpSpPr>
      <p:grpSpPr>
        <a:xfrm>
          <a:off x="0" y="0"/>
          <a:ext cx="0" cy="0"/>
          <a:chOff x="0" y="0"/>
          <a:chExt cx="0" cy="0"/>
        </a:xfrm>
      </p:grpSpPr>
      <p:sp>
        <p:nvSpPr>
          <p:cNvPr id="1117" name="Google Shape;1117;p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8" name="Google Shape;1118;p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FND-Lehrplan: C.2</a:t>
            </a:r>
            <a:endParaRPr dirty="0"/>
          </a:p>
        </p:txBody>
      </p:sp>
      <p:sp>
        <p:nvSpPr>
          <p:cNvPr id="1119" name="Google Shape;1119;p8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80</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2"/>
        <p:cNvGrpSpPr/>
        <p:nvPr/>
      </p:nvGrpSpPr>
      <p:grpSpPr>
        <a:xfrm>
          <a:off x="0" y="0"/>
          <a:ext cx="0" cy="0"/>
          <a:chOff x="0" y="0"/>
          <a:chExt cx="0" cy="0"/>
        </a:xfrm>
      </p:grpSpPr>
      <p:sp>
        <p:nvSpPr>
          <p:cNvPr id="1163" name="Google Shape;1163;p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4" name="Google Shape;1164;p8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C.2</a:t>
            </a:r>
            <a:endParaRPr/>
          </a:p>
        </p:txBody>
      </p:sp>
      <p:sp>
        <p:nvSpPr>
          <p:cNvPr id="1165" name="Google Shape;1165;p8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81</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8"/>
        <p:cNvGrpSpPr/>
        <p:nvPr/>
      </p:nvGrpSpPr>
      <p:grpSpPr>
        <a:xfrm>
          <a:off x="0" y="0"/>
          <a:ext cx="0" cy="0"/>
          <a:chOff x="0" y="0"/>
          <a:chExt cx="0" cy="0"/>
        </a:xfrm>
      </p:grpSpPr>
      <p:sp>
        <p:nvSpPr>
          <p:cNvPr id="1169" name="Google Shape;1169;p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0" name="Google Shape;1170;p8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C.2</a:t>
            </a:r>
            <a:endParaRPr/>
          </a:p>
        </p:txBody>
      </p:sp>
      <p:sp>
        <p:nvSpPr>
          <p:cNvPr id="1171" name="Google Shape;1171;p8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82</a:t>
            </a:fld>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5"/>
        <p:cNvGrpSpPr/>
        <p:nvPr/>
      </p:nvGrpSpPr>
      <p:grpSpPr>
        <a:xfrm>
          <a:off x="0" y="0"/>
          <a:ext cx="0" cy="0"/>
          <a:chOff x="0" y="0"/>
          <a:chExt cx="0" cy="0"/>
        </a:xfrm>
      </p:grpSpPr>
      <p:sp>
        <p:nvSpPr>
          <p:cNvPr id="1196" name="Google Shape;1196;p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7" name="Google Shape;1197;p8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C.2</a:t>
            </a:r>
            <a:endParaRPr/>
          </a:p>
        </p:txBody>
      </p:sp>
      <p:sp>
        <p:nvSpPr>
          <p:cNvPr id="1198" name="Google Shape;1198;p8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83</a:t>
            </a:fld>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3"/>
        <p:cNvGrpSpPr/>
        <p:nvPr/>
      </p:nvGrpSpPr>
      <p:grpSpPr>
        <a:xfrm>
          <a:off x="0" y="0"/>
          <a:ext cx="0" cy="0"/>
          <a:chOff x="0" y="0"/>
          <a:chExt cx="0" cy="0"/>
        </a:xfrm>
      </p:grpSpPr>
      <p:sp>
        <p:nvSpPr>
          <p:cNvPr id="1204" name="Google Shape;1204;p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5" name="Google Shape;1205;p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C.3</a:t>
            </a:r>
            <a:endParaRPr/>
          </a:p>
        </p:txBody>
      </p:sp>
      <p:sp>
        <p:nvSpPr>
          <p:cNvPr id="1206" name="Google Shape;1206;p8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84</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3"/>
        <p:cNvGrpSpPr/>
        <p:nvPr/>
      </p:nvGrpSpPr>
      <p:grpSpPr>
        <a:xfrm>
          <a:off x="0" y="0"/>
          <a:ext cx="0" cy="0"/>
          <a:chOff x="0" y="0"/>
          <a:chExt cx="0" cy="0"/>
        </a:xfrm>
      </p:grpSpPr>
      <p:sp>
        <p:nvSpPr>
          <p:cNvPr id="1214" name="Google Shape;1214;p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5" name="Google Shape;1215;p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C.3</a:t>
            </a:r>
            <a:endParaRPr/>
          </a:p>
        </p:txBody>
      </p:sp>
      <p:sp>
        <p:nvSpPr>
          <p:cNvPr id="1216" name="Google Shape;1216;p8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85</a:t>
            </a:fld>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2"/>
        <p:cNvGrpSpPr/>
        <p:nvPr/>
      </p:nvGrpSpPr>
      <p:grpSpPr>
        <a:xfrm>
          <a:off x="0" y="0"/>
          <a:ext cx="0" cy="0"/>
          <a:chOff x="0" y="0"/>
          <a:chExt cx="0" cy="0"/>
        </a:xfrm>
      </p:grpSpPr>
      <p:sp>
        <p:nvSpPr>
          <p:cNvPr id="1223" name="Google Shape;1223;p8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4" name="Google Shape;1224;p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7"/>
        <p:cNvGrpSpPr/>
        <p:nvPr/>
      </p:nvGrpSpPr>
      <p:grpSpPr>
        <a:xfrm>
          <a:off x="0" y="0"/>
          <a:ext cx="0" cy="0"/>
          <a:chOff x="0" y="0"/>
          <a:chExt cx="0" cy="0"/>
        </a:xfrm>
      </p:grpSpPr>
      <p:sp>
        <p:nvSpPr>
          <p:cNvPr id="1228" name="Google Shape;1228;p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9" name="Google Shape;1229;p8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C.3, D2</a:t>
            </a:r>
            <a:endParaRPr/>
          </a:p>
        </p:txBody>
      </p:sp>
      <p:sp>
        <p:nvSpPr>
          <p:cNvPr id="1230" name="Google Shape;1230;p8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87</a:t>
            </a:fld>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9"/>
        <p:cNvGrpSpPr/>
        <p:nvPr/>
      </p:nvGrpSpPr>
      <p:grpSpPr>
        <a:xfrm>
          <a:off x="0" y="0"/>
          <a:ext cx="0" cy="0"/>
          <a:chOff x="0" y="0"/>
          <a:chExt cx="0" cy="0"/>
        </a:xfrm>
      </p:grpSpPr>
      <p:sp>
        <p:nvSpPr>
          <p:cNvPr id="1240" name="Google Shape;1240;p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1" name="Google Shape;1241;p8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C.3</a:t>
            </a:r>
            <a:endParaRPr/>
          </a:p>
        </p:txBody>
      </p:sp>
      <p:sp>
        <p:nvSpPr>
          <p:cNvPr id="1242" name="Google Shape;1242;p8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88</a:t>
            </a:fld>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0"/>
        <p:cNvGrpSpPr/>
        <p:nvPr/>
      </p:nvGrpSpPr>
      <p:grpSpPr>
        <a:xfrm>
          <a:off x="0" y="0"/>
          <a:ext cx="0" cy="0"/>
          <a:chOff x="0" y="0"/>
          <a:chExt cx="0" cy="0"/>
        </a:xfrm>
      </p:grpSpPr>
      <p:sp>
        <p:nvSpPr>
          <p:cNvPr id="1281" name="Google Shape;1281;p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2" name="Google Shape;1282;p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FND-Lehrplan: C.4</a:t>
            </a:r>
            <a:endParaRPr/>
          </a:p>
        </p:txBody>
      </p:sp>
      <p:sp>
        <p:nvSpPr>
          <p:cNvPr id="1283" name="Google Shape;1283;p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FND-Lehrplan: A.1</a:t>
            </a:r>
            <a:endParaRPr/>
          </a:p>
        </p:txBody>
      </p:sp>
      <p:sp>
        <p:nvSpPr>
          <p:cNvPr id="126" name="Google Shape;126;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p:cNvGrpSpPr/>
        <p:nvPr/>
      </p:nvGrpSpPr>
      <p:grpSpPr>
        <a:xfrm>
          <a:off x="0" y="0"/>
          <a:ext cx="0" cy="0"/>
          <a:chOff x="0" y="0"/>
          <a:chExt cx="0" cy="0"/>
        </a:xfrm>
      </p:grpSpPr>
      <p:sp>
        <p:nvSpPr>
          <p:cNvPr id="1291" name="Google Shape;1291;p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2" name="Google Shape;1292;p9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FND-Lehrplan: C.4</a:t>
            </a:r>
            <a:endParaRPr/>
          </a:p>
        </p:txBody>
      </p:sp>
      <p:sp>
        <p:nvSpPr>
          <p:cNvPr id="1293" name="Google Shape;1293;p9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90</a:t>
            </a:fld>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9"/>
        <p:cNvGrpSpPr/>
        <p:nvPr/>
      </p:nvGrpSpPr>
      <p:grpSpPr>
        <a:xfrm>
          <a:off x="0" y="0"/>
          <a:ext cx="0" cy="0"/>
          <a:chOff x="0" y="0"/>
          <a:chExt cx="0" cy="0"/>
        </a:xfrm>
      </p:grpSpPr>
      <p:sp>
        <p:nvSpPr>
          <p:cNvPr id="1300" name="Google Shape;1300;p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1" name="Google Shape;1301;p9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C.4</a:t>
            </a:r>
            <a:endParaRPr/>
          </a:p>
        </p:txBody>
      </p:sp>
      <p:sp>
        <p:nvSpPr>
          <p:cNvPr id="1302" name="Google Shape;1302;p9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91</a:t>
            </a:fld>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3"/>
        <p:cNvGrpSpPr/>
        <p:nvPr/>
      </p:nvGrpSpPr>
      <p:grpSpPr>
        <a:xfrm>
          <a:off x="0" y="0"/>
          <a:ext cx="0" cy="0"/>
          <a:chOff x="0" y="0"/>
          <a:chExt cx="0" cy="0"/>
        </a:xfrm>
      </p:grpSpPr>
      <p:sp>
        <p:nvSpPr>
          <p:cNvPr id="1314" name="Google Shape;1314;p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15" name="Google Shape;1315;p9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C.4</a:t>
            </a:r>
            <a:endParaRPr/>
          </a:p>
        </p:txBody>
      </p:sp>
      <p:sp>
        <p:nvSpPr>
          <p:cNvPr id="1316" name="Google Shape;1316;p9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92</a:t>
            </a:fld>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5"/>
        <p:cNvGrpSpPr/>
        <p:nvPr/>
      </p:nvGrpSpPr>
      <p:grpSpPr>
        <a:xfrm>
          <a:off x="0" y="0"/>
          <a:ext cx="0" cy="0"/>
          <a:chOff x="0" y="0"/>
          <a:chExt cx="0" cy="0"/>
        </a:xfrm>
      </p:grpSpPr>
      <p:sp>
        <p:nvSpPr>
          <p:cNvPr id="1306" name="Google Shape;1306;p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7" name="Google Shape;1307;p9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C.4, D.2</a:t>
            </a:r>
            <a:endParaRPr/>
          </a:p>
        </p:txBody>
      </p:sp>
      <p:sp>
        <p:nvSpPr>
          <p:cNvPr id="1308" name="Google Shape;1308;p9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93</a:t>
            </a:fld>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1"/>
        <p:cNvGrpSpPr/>
        <p:nvPr/>
      </p:nvGrpSpPr>
      <p:grpSpPr>
        <a:xfrm>
          <a:off x="0" y="0"/>
          <a:ext cx="0" cy="0"/>
          <a:chOff x="0" y="0"/>
          <a:chExt cx="0" cy="0"/>
        </a:xfrm>
      </p:grpSpPr>
      <p:sp>
        <p:nvSpPr>
          <p:cNvPr id="1362" name="Google Shape;1362;p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3" name="Google Shape;1363;p9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C.5</a:t>
            </a:r>
            <a:endParaRPr/>
          </a:p>
        </p:txBody>
      </p:sp>
      <p:sp>
        <p:nvSpPr>
          <p:cNvPr id="1364" name="Google Shape;1364;p9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94</a:t>
            </a:fld>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1"/>
        <p:cNvGrpSpPr/>
        <p:nvPr/>
      </p:nvGrpSpPr>
      <p:grpSpPr>
        <a:xfrm>
          <a:off x="0" y="0"/>
          <a:ext cx="0" cy="0"/>
          <a:chOff x="0" y="0"/>
          <a:chExt cx="0" cy="0"/>
        </a:xfrm>
      </p:grpSpPr>
      <p:sp>
        <p:nvSpPr>
          <p:cNvPr id="1372" name="Google Shape;1372;p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3" name="Google Shape;1373;p9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C.5</a:t>
            </a:r>
            <a:endParaRPr/>
          </a:p>
        </p:txBody>
      </p:sp>
      <p:sp>
        <p:nvSpPr>
          <p:cNvPr id="1374" name="Google Shape;1374;p9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95</a:t>
            </a:fld>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0"/>
        <p:cNvGrpSpPr/>
        <p:nvPr/>
      </p:nvGrpSpPr>
      <p:grpSpPr>
        <a:xfrm>
          <a:off x="0" y="0"/>
          <a:ext cx="0" cy="0"/>
          <a:chOff x="0" y="0"/>
          <a:chExt cx="0" cy="0"/>
        </a:xfrm>
      </p:grpSpPr>
      <p:sp>
        <p:nvSpPr>
          <p:cNvPr id="1381" name="Google Shape;1381;p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2" name="Google Shape;1382;p9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1383" name="Google Shape;1383;p9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96</a:t>
            </a:fld>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4"/>
        <p:cNvGrpSpPr/>
        <p:nvPr/>
      </p:nvGrpSpPr>
      <p:grpSpPr>
        <a:xfrm>
          <a:off x="0" y="0"/>
          <a:ext cx="0" cy="0"/>
          <a:chOff x="0" y="0"/>
          <a:chExt cx="0" cy="0"/>
        </a:xfrm>
      </p:grpSpPr>
      <p:sp>
        <p:nvSpPr>
          <p:cNvPr id="1395" name="Google Shape;1395;p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96" name="Google Shape;1396;p9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FND-Lehrplan: C.5</a:t>
            </a:r>
            <a:endParaRPr dirty="0"/>
          </a:p>
        </p:txBody>
      </p:sp>
      <p:sp>
        <p:nvSpPr>
          <p:cNvPr id="1397" name="Google Shape;1397;p9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97</a:t>
            </a:fld>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6"/>
        <p:cNvGrpSpPr/>
        <p:nvPr/>
      </p:nvGrpSpPr>
      <p:grpSpPr>
        <a:xfrm>
          <a:off x="0" y="0"/>
          <a:ext cx="0" cy="0"/>
          <a:chOff x="0" y="0"/>
          <a:chExt cx="0" cy="0"/>
        </a:xfrm>
      </p:grpSpPr>
      <p:sp>
        <p:nvSpPr>
          <p:cNvPr id="1387" name="Google Shape;1387;p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8" name="Google Shape;1388;p9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C.4, D.2</a:t>
            </a:r>
            <a:endParaRPr/>
          </a:p>
        </p:txBody>
      </p:sp>
      <p:sp>
        <p:nvSpPr>
          <p:cNvPr id="1389" name="Google Shape;1389;p9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98</a:t>
            </a:fld>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6"/>
        <p:cNvGrpSpPr/>
        <p:nvPr/>
      </p:nvGrpSpPr>
      <p:grpSpPr>
        <a:xfrm>
          <a:off x="0" y="0"/>
          <a:ext cx="0" cy="0"/>
          <a:chOff x="0" y="0"/>
          <a:chExt cx="0" cy="0"/>
        </a:xfrm>
      </p:grpSpPr>
      <p:sp>
        <p:nvSpPr>
          <p:cNvPr id="1477" name="Google Shape;1477;p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8" name="Google Shape;1478;p9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FND-Lehrplan: C.6</a:t>
            </a:r>
            <a:endParaRPr/>
          </a:p>
        </p:txBody>
      </p:sp>
      <p:sp>
        <p:nvSpPr>
          <p:cNvPr id="1479" name="Google Shape;1479;p9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hyperlink" Target="http://creativecommons.org/licenses/by/4.0/" TargetMode="Externa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hyperlink" Target="http://www.fitsm.eu/" TargetMode="External"/><Relationship Id="rId5" Type="http://schemas.openxmlformats.org/officeDocument/2006/relationships/hyperlink" Target="https://creativecommons.org/licenses/by/4.0/" TargetMode="Externa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preserve="1" userDrawn="1">
  <p:cSld name="Title Slide">
    <p:spTree>
      <p:nvGrpSpPr>
        <p:cNvPr id="1" name="Shape 18"/>
        <p:cNvGrpSpPr/>
        <p:nvPr/>
      </p:nvGrpSpPr>
      <p:grpSpPr>
        <a:xfrm>
          <a:off x="0" y="0"/>
          <a:ext cx="0" cy="0"/>
          <a:chOff x="0" y="0"/>
          <a:chExt cx="0" cy="0"/>
        </a:xfrm>
      </p:grpSpPr>
      <p:pic>
        <p:nvPicPr>
          <p:cNvPr id="19" name="Google Shape;19;p110" descr="TitlePage2.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0" name="Google Shape;20;p110"/>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205595"/>
              </a:buClr>
              <a:buSzPts val="32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2" name="Google Shape;22;p110"/>
          <p:cNvSpPr txBox="1">
            <a:spLocks noGrp="1"/>
          </p:cNvSpPr>
          <p:nvPr>
            <p:ph type="dt" idx="10"/>
          </p:nvPr>
        </p:nvSpPr>
        <p:spPr>
          <a:xfrm>
            <a:off x="609600" y="643052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3" name="Google Shape;23;p110"/>
          <p:cNvSpPr txBox="1">
            <a:spLocks noGrp="1"/>
          </p:cNvSpPr>
          <p:nvPr>
            <p:ph type="ftr" idx="11"/>
          </p:nvPr>
        </p:nvSpPr>
        <p:spPr>
          <a:xfrm>
            <a:off x="4165600" y="643052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10"/>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FFFFFF"/>
                </a:solidFill>
                <a:latin typeface="Calibri"/>
                <a:ea typeface="Calibri"/>
                <a:cs typeface="Calibri"/>
                <a:sym typeface="Calibri"/>
              </a:defRPr>
            </a:lvl1pPr>
            <a:lvl2pPr marL="0" lvl="1" indent="0" algn="r">
              <a:spcBef>
                <a:spcPts val="0"/>
              </a:spcBef>
              <a:buNone/>
              <a:defRPr sz="1200" b="0" i="0" u="none" strike="noStrike" cap="none">
                <a:solidFill>
                  <a:srgbClr val="FFFFFF"/>
                </a:solidFill>
                <a:latin typeface="Calibri"/>
                <a:ea typeface="Calibri"/>
                <a:cs typeface="Calibri"/>
                <a:sym typeface="Calibri"/>
              </a:defRPr>
            </a:lvl2pPr>
            <a:lvl3pPr marL="0" lvl="2" indent="0" algn="r">
              <a:spcBef>
                <a:spcPts val="0"/>
              </a:spcBef>
              <a:buNone/>
              <a:defRPr sz="1200" b="0" i="0" u="none" strike="noStrike" cap="none">
                <a:solidFill>
                  <a:srgbClr val="FFFFFF"/>
                </a:solidFill>
                <a:latin typeface="Calibri"/>
                <a:ea typeface="Calibri"/>
                <a:cs typeface="Calibri"/>
                <a:sym typeface="Calibri"/>
              </a:defRPr>
            </a:lvl3pPr>
            <a:lvl4pPr marL="0" lvl="3" indent="0" algn="r">
              <a:spcBef>
                <a:spcPts val="0"/>
              </a:spcBef>
              <a:buNone/>
              <a:defRPr sz="1200" b="0" i="0" u="none" strike="noStrike" cap="none">
                <a:solidFill>
                  <a:srgbClr val="FFFFFF"/>
                </a:solidFill>
                <a:latin typeface="Calibri"/>
                <a:ea typeface="Calibri"/>
                <a:cs typeface="Calibri"/>
                <a:sym typeface="Calibri"/>
              </a:defRPr>
            </a:lvl4pPr>
            <a:lvl5pPr marL="0" lvl="4" indent="0" algn="r">
              <a:spcBef>
                <a:spcPts val="0"/>
              </a:spcBef>
              <a:buNone/>
              <a:defRPr sz="1200" b="0" i="0" u="none" strike="noStrike" cap="none">
                <a:solidFill>
                  <a:srgbClr val="FFFFFF"/>
                </a:solidFill>
                <a:latin typeface="Calibri"/>
                <a:ea typeface="Calibri"/>
                <a:cs typeface="Calibri"/>
                <a:sym typeface="Calibri"/>
              </a:defRPr>
            </a:lvl5pPr>
            <a:lvl6pPr marL="0" lvl="5" indent="0" algn="r">
              <a:spcBef>
                <a:spcPts val="0"/>
              </a:spcBef>
              <a:buNone/>
              <a:defRPr sz="1200" b="0" i="0" u="none" strike="noStrike" cap="none">
                <a:solidFill>
                  <a:srgbClr val="FFFFFF"/>
                </a:solidFill>
                <a:latin typeface="Calibri"/>
                <a:ea typeface="Calibri"/>
                <a:cs typeface="Calibri"/>
                <a:sym typeface="Calibri"/>
              </a:defRPr>
            </a:lvl6pPr>
            <a:lvl7pPr marL="0" lvl="6" indent="0" algn="r">
              <a:spcBef>
                <a:spcPts val="0"/>
              </a:spcBef>
              <a:buNone/>
              <a:defRPr sz="1200" b="0" i="0" u="none" strike="noStrike" cap="none">
                <a:solidFill>
                  <a:srgbClr val="FFFFFF"/>
                </a:solidFill>
                <a:latin typeface="Calibri"/>
                <a:ea typeface="Calibri"/>
                <a:cs typeface="Calibri"/>
                <a:sym typeface="Calibri"/>
              </a:defRPr>
            </a:lvl7pPr>
            <a:lvl8pPr marL="0" lvl="7" indent="0" algn="r">
              <a:spcBef>
                <a:spcPts val="0"/>
              </a:spcBef>
              <a:buNone/>
              <a:defRPr sz="1200" b="0" i="0" u="none" strike="noStrike" cap="none">
                <a:solidFill>
                  <a:srgbClr val="FFFFFF"/>
                </a:solidFill>
                <a:latin typeface="Calibri"/>
                <a:ea typeface="Calibri"/>
                <a:cs typeface="Calibri"/>
                <a:sym typeface="Calibri"/>
              </a:defRPr>
            </a:lvl8pPr>
            <a:lvl9pPr marL="0" lvl="8" indent="0" algn="r">
              <a:spcBef>
                <a:spcPts val="0"/>
              </a:spcBef>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pic>
        <p:nvPicPr>
          <p:cNvPr id="25" name="Google Shape;25;p110" descr="bar.png"/>
          <p:cNvPicPr preferRelativeResize="0"/>
          <p:nvPr/>
        </p:nvPicPr>
        <p:blipFill rotWithShape="1">
          <a:blip r:embed="rId3">
            <a:alphaModFix/>
          </a:blip>
          <a:srcRect/>
          <a:stretch/>
        </p:blipFill>
        <p:spPr>
          <a:xfrm>
            <a:off x="719668" y="3674649"/>
            <a:ext cx="10752667" cy="114300"/>
          </a:xfrm>
          <a:prstGeom prst="rect">
            <a:avLst/>
          </a:prstGeom>
          <a:noFill/>
          <a:ln>
            <a:noFill/>
          </a:ln>
        </p:spPr>
      </p:pic>
      <p:pic>
        <p:nvPicPr>
          <p:cNvPr id="26" name="Google Shape;26;p110" descr="http://www.fedsm.eu/sites/default/files/FitSM%20logo-name-1.2.png"/>
          <p:cNvPicPr preferRelativeResize="0"/>
          <p:nvPr/>
        </p:nvPicPr>
        <p:blipFill rotWithShape="1">
          <a:blip r:embed="rId4">
            <a:alphaModFix/>
          </a:blip>
          <a:srcRect/>
          <a:stretch/>
        </p:blipFill>
        <p:spPr>
          <a:xfrm>
            <a:off x="3682595" y="433708"/>
            <a:ext cx="4826809" cy="1263015"/>
          </a:xfrm>
          <a:prstGeom prst="rect">
            <a:avLst/>
          </a:prstGeom>
          <a:noFill/>
          <a:ln>
            <a:noFill/>
          </a:ln>
        </p:spPr>
      </p:pic>
      <p:sp>
        <p:nvSpPr>
          <p:cNvPr id="2" name="TextBox 1">
            <a:extLst>
              <a:ext uri="{FF2B5EF4-FFF2-40B4-BE49-F238E27FC236}">
                <a16:creationId xmlns:a16="http://schemas.microsoft.com/office/drawing/2014/main" id="{6354CC74-FB1C-2142-6910-C38BC9548297}"/>
              </a:ext>
            </a:extLst>
          </p:cNvPr>
          <p:cNvSpPr txBox="1"/>
          <p:nvPr userDrawn="1"/>
        </p:nvSpPr>
        <p:spPr>
          <a:xfrm>
            <a:off x="4389120" y="6021977"/>
            <a:ext cx="3435531" cy="369332"/>
          </a:xfrm>
          <a:prstGeom prst="rect">
            <a:avLst/>
          </a:prstGeom>
          <a:noFill/>
        </p:spPr>
        <p:txBody>
          <a:bodyPr wrap="square" rtlCol="0">
            <a:spAutoFit/>
          </a:bodyPr>
          <a:lstStyle/>
          <a:p>
            <a:pPr algn="ctr"/>
            <a:r>
              <a:rPr lang="en-GB" dirty="0">
                <a:solidFill>
                  <a:schemeClr val="bg1"/>
                </a:solidFill>
              </a:rPr>
              <a:t>www.fitsm.eu</a:t>
            </a:r>
          </a:p>
        </p:txBody>
      </p:sp>
      <p:sp>
        <p:nvSpPr>
          <p:cNvPr id="3" name="Google Shape;21;p110">
            <a:extLst>
              <a:ext uri="{FF2B5EF4-FFF2-40B4-BE49-F238E27FC236}">
                <a16:creationId xmlns:a16="http://schemas.microsoft.com/office/drawing/2014/main" id="{CE972A9A-B17A-9E86-0523-13EDCEDCC47C}"/>
              </a:ext>
            </a:extLst>
          </p:cNvPr>
          <p:cNvSpPr txBox="1">
            <a:spLocks noGrp="1"/>
          </p:cNvSpPr>
          <p:nvPr>
            <p:ph type="subTitle" idx="1"/>
          </p:nvPr>
        </p:nvSpPr>
        <p:spPr>
          <a:xfrm>
            <a:off x="1828800" y="3886200"/>
            <a:ext cx="8534400" cy="947057"/>
          </a:xfrm>
          <a:prstGeom prst="rect">
            <a:avLst/>
          </a:prstGeom>
          <a:noFill/>
          <a:ln>
            <a:noFill/>
          </a:ln>
        </p:spPr>
        <p:txBody>
          <a:bodyPr spcFirstLastPara="1" wrap="square" lIns="91425" tIns="45700" rIns="91425" bIns="45700" anchor="t" anchorCtr="0">
            <a:normAutofit/>
          </a:bodyPr>
          <a:lstStyle>
            <a:lvl1pPr lvl="0" algn="ctr">
              <a:spcBef>
                <a:spcPts val="560"/>
              </a:spcBef>
              <a:spcAft>
                <a:spcPts val="0"/>
              </a:spcAft>
              <a:buClr>
                <a:srgbClr val="888888"/>
              </a:buClr>
              <a:buSzPts val="2800"/>
              <a:buNone/>
              <a:defRPr>
                <a:solidFill>
                  <a:srgbClr val="888888"/>
                </a:solidFill>
              </a:defRPr>
            </a:lvl1pPr>
            <a:lvl2pPr lvl="1" algn="ctr">
              <a:spcBef>
                <a:spcPts val="480"/>
              </a:spcBef>
              <a:spcAft>
                <a:spcPts val="0"/>
              </a:spcAft>
              <a:buClr>
                <a:srgbClr val="888888"/>
              </a:buClr>
              <a:buSzPts val="2400"/>
              <a:buNone/>
              <a:defRPr>
                <a:solidFill>
                  <a:srgbClr val="888888"/>
                </a:solidFill>
              </a:defRPr>
            </a:lvl2pPr>
            <a:lvl3pPr lvl="2" algn="ctr">
              <a:spcBef>
                <a:spcPts val="400"/>
              </a:spcBef>
              <a:spcAft>
                <a:spcPts val="0"/>
              </a:spcAft>
              <a:buClr>
                <a:srgbClr val="888888"/>
              </a:buClr>
              <a:buSzPts val="2000"/>
              <a:buNone/>
              <a:defRPr>
                <a:solidFill>
                  <a:srgbClr val="888888"/>
                </a:solidFill>
              </a:defRPr>
            </a:lvl3pPr>
            <a:lvl4pPr lvl="3" algn="ctr">
              <a:spcBef>
                <a:spcPts val="360"/>
              </a:spcBef>
              <a:spcAft>
                <a:spcPts val="0"/>
              </a:spcAft>
              <a:buClr>
                <a:srgbClr val="888888"/>
              </a:buClr>
              <a:buSzPts val="1800"/>
              <a:buNone/>
              <a:defRPr>
                <a:solidFill>
                  <a:srgbClr val="888888"/>
                </a:solidFill>
              </a:defRPr>
            </a:lvl4pPr>
            <a:lvl5pPr lvl="4" algn="ctr">
              <a:spcBef>
                <a:spcPts val="360"/>
              </a:spcBef>
              <a:spcAft>
                <a:spcPts val="0"/>
              </a:spcAft>
              <a:buClr>
                <a:srgbClr val="888888"/>
              </a:buClr>
              <a:buSzPts val="18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r>
              <a:rPr lang="en-US"/>
              <a:t>Click to edit Master subtitle style</a:t>
            </a:r>
            <a:endParaRPr dirty="0"/>
          </a:p>
        </p:txBody>
      </p:sp>
      <p:grpSp>
        <p:nvGrpSpPr>
          <p:cNvPr id="4" name="Google Shape;41;p1">
            <a:extLst>
              <a:ext uri="{FF2B5EF4-FFF2-40B4-BE49-F238E27FC236}">
                <a16:creationId xmlns:a16="http://schemas.microsoft.com/office/drawing/2014/main" id="{2B8C7B1D-05D0-FEBA-0853-EB1B416AD6FA}"/>
              </a:ext>
            </a:extLst>
          </p:cNvPr>
          <p:cNvGrpSpPr/>
          <p:nvPr userDrawn="1"/>
        </p:nvGrpSpPr>
        <p:grpSpPr>
          <a:xfrm>
            <a:off x="4545806" y="5133071"/>
            <a:ext cx="3938588" cy="577081"/>
            <a:chOff x="3509962" y="5191293"/>
            <a:chExt cx="3938588" cy="577081"/>
          </a:xfrm>
        </p:grpSpPr>
        <p:sp>
          <p:nvSpPr>
            <p:cNvPr id="5" name="Google Shape;42;p1">
              <a:extLst>
                <a:ext uri="{FF2B5EF4-FFF2-40B4-BE49-F238E27FC236}">
                  <a16:creationId xmlns:a16="http://schemas.microsoft.com/office/drawing/2014/main" id="{EDB0C869-9760-C82E-8490-13E0C89CD6AE}"/>
                </a:ext>
              </a:extLst>
            </p:cNvPr>
            <p:cNvSpPr/>
            <p:nvPr/>
          </p:nvSpPr>
          <p:spPr>
            <a:xfrm>
              <a:off x="3509962" y="5191293"/>
              <a:ext cx="3328987" cy="57708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50" b="0" i="0" u="none" strike="noStrike" cap="none" dirty="0">
                  <a:solidFill>
                    <a:schemeClr val="dk1"/>
                  </a:solidFill>
                  <a:latin typeface="Calibri"/>
                  <a:ea typeface="Calibri"/>
                  <a:cs typeface="Calibri"/>
                  <a:sym typeface="Calibri"/>
                </a:rPr>
                <a:t>This work has been funded by the European Commission. It is licensed under a </a:t>
              </a:r>
              <a:r>
                <a:rPr lang="en-US" sz="1050" b="0" i="0" u="sng" strike="noStrike" cap="none"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Creative Commons Attribution 4.0 International License</a:t>
              </a:r>
              <a:r>
                <a:rPr lang="en-US" sz="1050" b="0" i="0" u="none" strike="noStrike" cap="none" dirty="0">
                  <a:solidFill>
                    <a:schemeClr val="dk1"/>
                  </a:solidFill>
                  <a:latin typeface="Calibri"/>
                  <a:ea typeface="Calibri"/>
                  <a:cs typeface="Calibri"/>
                  <a:sym typeface="Calibri"/>
                </a:rPr>
                <a:t>.</a:t>
              </a:r>
              <a:endParaRPr sz="1050" b="0" i="0" u="none" strike="noStrike" cap="none" dirty="0">
                <a:solidFill>
                  <a:schemeClr val="dk1"/>
                </a:solidFill>
                <a:latin typeface="Calibri"/>
                <a:ea typeface="Calibri"/>
                <a:cs typeface="Calibri"/>
                <a:sym typeface="Calibri"/>
              </a:endParaRPr>
            </a:p>
          </p:txBody>
        </p:sp>
        <p:pic>
          <p:nvPicPr>
            <p:cNvPr id="6" name="Google Shape;43;p1" descr="Macintosh HD:Users:owen:Google Drive:ETL online:FedSM:Branding:Useful logos etc:EC_logo.jpeg">
              <a:extLst>
                <a:ext uri="{FF2B5EF4-FFF2-40B4-BE49-F238E27FC236}">
                  <a16:creationId xmlns:a16="http://schemas.microsoft.com/office/drawing/2014/main" id="{85CFCE66-C9D1-3C72-7F39-B39CC04EA612}"/>
                </a:ext>
              </a:extLst>
            </p:cNvPr>
            <p:cNvPicPr preferRelativeResize="0"/>
            <p:nvPr/>
          </p:nvPicPr>
          <p:blipFill rotWithShape="1">
            <a:blip r:embed="rId6">
              <a:alphaModFix/>
            </a:blip>
            <a:srcRect/>
            <a:stretch/>
          </p:blipFill>
          <p:spPr>
            <a:xfrm>
              <a:off x="6822440" y="5255569"/>
              <a:ext cx="626110" cy="425872"/>
            </a:xfrm>
            <a:prstGeom prst="rect">
              <a:avLst/>
            </a:prstGeom>
            <a:noFill/>
            <a:ln>
              <a:noFill/>
            </a:ln>
          </p:spPr>
        </p:pic>
      </p:grpSp>
      <p:pic>
        <p:nvPicPr>
          <p:cNvPr id="7" name="Google Shape;44;p1" descr="Creative Commons License">
            <a:extLst>
              <a:ext uri="{FF2B5EF4-FFF2-40B4-BE49-F238E27FC236}">
                <a16:creationId xmlns:a16="http://schemas.microsoft.com/office/drawing/2014/main" id="{013F0195-68B2-6793-DCDE-A881E34BB9A9}"/>
              </a:ext>
            </a:extLst>
          </p:cNvPr>
          <p:cNvPicPr preferRelativeResize="0"/>
          <p:nvPr userDrawn="1"/>
        </p:nvPicPr>
        <p:blipFill rotWithShape="1">
          <a:blip r:embed="rId7">
            <a:alphaModFix/>
          </a:blip>
          <a:srcRect/>
          <a:stretch/>
        </p:blipFill>
        <p:spPr>
          <a:xfrm>
            <a:off x="3707607" y="5262645"/>
            <a:ext cx="838200" cy="295275"/>
          </a:xfrm>
          <a:prstGeom prst="rect">
            <a:avLst/>
          </a:prstGeom>
          <a:noFill/>
          <a:ln>
            <a:noFill/>
          </a:ln>
        </p:spPr>
      </p:pic>
    </p:spTree>
    <p:extLst>
      <p:ext uri="{BB962C8B-B14F-4D97-AF65-F5344CB8AC3E}">
        <p14:creationId xmlns:p14="http://schemas.microsoft.com/office/powerpoint/2010/main" val="703660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folie" preserve="1" userDrawn="1">
  <p:cSld name="Section header">
    <p:spTree>
      <p:nvGrpSpPr>
        <p:cNvPr id="1" name="Shape 18"/>
        <p:cNvGrpSpPr/>
        <p:nvPr/>
      </p:nvGrpSpPr>
      <p:grpSpPr>
        <a:xfrm>
          <a:off x="0" y="0"/>
          <a:ext cx="0" cy="0"/>
          <a:chOff x="0" y="0"/>
          <a:chExt cx="0" cy="0"/>
        </a:xfrm>
      </p:grpSpPr>
      <p:pic>
        <p:nvPicPr>
          <p:cNvPr id="19" name="Google Shape;19;p110" descr="TitlePage2.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0" name="Google Shape;20;p110"/>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205595"/>
              </a:buClr>
              <a:buSzPts val="3200"/>
              <a:buFont typeface="Calibri"/>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2" name="Google Shape;22;p110"/>
          <p:cNvSpPr txBox="1">
            <a:spLocks noGrp="1"/>
          </p:cNvSpPr>
          <p:nvPr>
            <p:ph type="dt" idx="10"/>
          </p:nvPr>
        </p:nvSpPr>
        <p:spPr>
          <a:xfrm>
            <a:off x="609600" y="643052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3" name="Google Shape;23;p110"/>
          <p:cNvSpPr txBox="1">
            <a:spLocks noGrp="1"/>
          </p:cNvSpPr>
          <p:nvPr>
            <p:ph type="ftr" idx="11"/>
          </p:nvPr>
        </p:nvSpPr>
        <p:spPr>
          <a:xfrm>
            <a:off x="4165600" y="643052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10"/>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FFFFFF"/>
                </a:solidFill>
                <a:latin typeface="Calibri"/>
                <a:ea typeface="Calibri"/>
                <a:cs typeface="Calibri"/>
                <a:sym typeface="Calibri"/>
              </a:defRPr>
            </a:lvl1pPr>
            <a:lvl2pPr marL="0" lvl="1" indent="0" algn="r">
              <a:spcBef>
                <a:spcPts val="0"/>
              </a:spcBef>
              <a:buNone/>
              <a:defRPr sz="1200" b="0" i="0" u="none" strike="noStrike" cap="none">
                <a:solidFill>
                  <a:srgbClr val="FFFFFF"/>
                </a:solidFill>
                <a:latin typeface="Calibri"/>
                <a:ea typeface="Calibri"/>
                <a:cs typeface="Calibri"/>
                <a:sym typeface="Calibri"/>
              </a:defRPr>
            </a:lvl2pPr>
            <a:lvl3pPr marL="0" lvl="2" indent="0" algn="r">
              <a:spcBef>
                <a:spcPts val="0"/>
              </a:spcBef>
              <a:buNone/>
              <a:defRPr sz="1200" b="0" i="0" u="none" strike="noStrike" cap="none">
                <a:solidFill>
                  <a:srgbClr val="FFFFFF"/>
                </a:solidFill>
                <a:latin typeface="Calibri"/>
                <a:ea typeface="Calibri"/>
                <a:cs typeface="Calibri"/>
                <a:sym typeface="Calibri"/>
              </a:defRPr>
            </a:lvl3pPr>
            <a:lvl4pPr marL="0" lvl="3" indent="0" algn="r">
              <a:spcBef>
                <a:spcPts val="0"/>
              </a:spcBef>
              <a:buNone/>
              <a:defRPr sz="1200" b="0" i="0" u="none" strike="noStrike" cap="none">
                <a:solidFill>
                  <a:srgbClr val="FFFFFF"/>
                </a:solidFill>
                <a:latin typeface="Calibri"/>
                <a:ea typeface="Calibri"/>
                <a:cs typeface="Calibri"/>
                <a:sym typeface="Calibri"/>
              </a:defRPr>
            </a:lvl4pPr>
            <a:lvl5pPr marL="0" lvl="4" indent="0" algn="r">
              <a:spcBef>
                <a:spcPts val="0"/>
              </a:spcBef>
              <a:buNone/>
              <a:defRPr sz="1200" b="0" i="0" u="none" strike="noStrike" cap="none">
                <a:solidFill>
                  <a:srgbClr val="FFFFFF"/>
                </a:solidFill>
                <a:latin typeface="Calibri"/>
                <a:ea typeface="Calibri"/>
                <a:cs typeface="Calibri"/>
                <a:sym typeface="Calibri"/>
              </a:defRPr>
            </a:lvl5pPr>
            <a:lvl6pPr marL="0" lvl="5" indent="0" algn="r">
              <a:spcBef>
                <a:spcPts val="0"/>
              </a:spcBef>
              <a:buNone/>
              <a:defRPr sz="1200" b="0" i="0" u="none" strike="noStrike" cap="none">
                <a:solidFill>
                  <a:srgbClr val="FFFFFF"/>
                </a:solidFill>
                <a:latin typeface="Calibri"/>
                <a:ea typeface="Calibri"/>
                <a:cs typeface="Calibri"/>
                <a:sym typeface="Calibri"/>
              </a:defRPr>
            </a:lvl6pPr>
            <a:lvl7pPr marL="0" lvl="6" indent="0" algn="r">
              <a:spcBef>
                <a:spcPts val="0"/>
              </a:spcBef>
              <a:buNone/>
              <a:defRPr sz="1200" b="0" i="0" u="none" strike="noStrike" cap="none">
                <a:solidFill>
                  <a:srgbClr val="FFFFFF"/>
                </a:solidFill>
                <a:latin typeface="Calibri"/>
                <a:ea typeface="Calibri"/>
                <a:cs typeface="Calibri"/>
                <a:sym typeface="Calibri"/>
              </a:defRPr>
            </a:lvl7pPr>
            <a:lvl8pPr marL="0" lvl="7" indent="0" algn="r">
              <a:spcBef>
                <a:spcPts val="0"/>
              </a:spcBef>
              <a:buNone/>
              <a:defRPr sz="1200" b="0" i="0" u="none" strike="noStrike" cap="none">
                <a:solidFill>
                  <a:srgbClr val="FFFFFF"/>
                </a:solidFill>
                <a:latin typeface="Calibri"/>
                <a:ea typeface="Calibri"/>
                <a:cs typeface="Calibri"/>
                <a:sym typeface="Calibri"/>
              </a:defRPr>
            </a:lvl8pPr>
            <a:lvl9pPr marL="0" lvl="8" indent="0" algn="r">
              <a:spcBef>
                <a:spcPts val="0"/>
              </a:spcBef>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pic>
        <p:nvPicPr>
          <p:cNvPr id="25" name="Google Shape;25;p110" descr="bar.png"/>
          <p:cNvPicPr preferRelativeResize="0"/>
          <p:nvPr/>
        </p:nvPicPr>
        <p:blipFill rotWithShape="1">
          <a:blip r:embed="rId3">
            <a:alphaModFix/>
          </a:blip>
          <a:srcRect/>
          <a:stretch/>
        </p:blipFill>
        <p:spPr>
          <a:xfrm>
            <a:off x="719668" y="3674649"/>
            <a:ext cx="10752667" cy="114300"/>
          </a:xfrm>
          <a:prstGeom prst="rect">
            <a:avLst/>
          </a:prstGeom>
          <a:noFill/>
          <a:ln>
            <a:noFill/>
          </a:ln>
        </p:spPr>
      </p:pic>
      <p:pic>
        <p:nvPicPr>
          <p:cNvPr id="26" name="Google Shape;26;p110" descr="http://www.fedsm.eu/sites/default/files/FitSM%20logo-name-1.2.png"/>
          <p:cNvPicPr preferRelativeResize="0"/>
          <p:nvPr/>
        </p:nvPicPr>
        <p:blipFill rotWithShape="1">
          <a:blip r:embed="rId4">
            <a:alphaModFix/>
          </a:blip>
          <a:srcRect/>
          <a:stretch/>
        </p:blipFill>
        <p:spPr>
          <a:xfrm>
            <a:off x="4845049" y="274334"/>
            <a:ext cx="2501902" cy="654664"/>
          </a:xfrm>
          <a:prstGeom prst="rect">
            <a:avLst/>
          </a:prstGeom>
          <a:noFill/>
          <a:ln>
            <a:noFill/>
          </a:ln>
        </p:spPr>
      </p:pic>
      <p:sp>
        <p:nvSpPr>
          <p:cNvPr id="2" name="TextBox 1">
            <a:extLst>
              <a:ext uri="{FF2B5EF4-FFF2-40B4-BE49-F238E27FC236}">
                <a16:creationId xmlns:a16="http://schemas.microsoft.com/office/drawing/2014/main" id="{6354CC74-FB1C-2142-6910-C38BC9548297}"/>
              </a:ext>
            </a:extLst>
          </p:cNvPr>
          <p:cNvSpPr txBox="1"/>
          <p:nvPr userDrawn="1"/>
        </p:nvSpPr>
        <p:spPr>
          <a:xfrm>
            <a:off x="4389120" y="6021977"/>
            <a:ext cx="3435531" cy="369332"/>
          </a:xfrm>
          <a:prstGeom prst="rect">
            <a:avLst/>
          </a:prstGeom>
          <a:noFill/>
        </p:spPr>
        <p:txBody>
          <a:bodyPr wrap="square" rtlCol="0">
            <a:spAutoFit/>
          </a:bodyPr>
          <a:lstStyle/>
          <a:p>
            <a:pPr algn="ctr"/>
            <a:r>
              <a:rPr lang="en-GB" dirty="0">
                <a:solidFill>
                  <a:schemeClr val="bg1"/>
                </a:solidFill>
              </a:rPr>
              <a:t>www.fitsm.eu</a:t>
            </a:r>
          </a:p>
        </p:txBody>
      </p:sp>
    </p:spTree>
    <p:extLst>
      <p:ext uri="{BB962C8B-B14F-4D97-AF65-F5344CB8AC3E}">
        <p14:creationId xmlns:p14="http://schemas.microsoft.com/office/powerpoint/2010/main" val="3481412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 und Inhalt" type="obj" preserve="1">
  <p:cSld name="Content">
    <p:bg>
      <p:bgPr>
        <a:solidFill>
          <a:schemeClr val="lt1"/>
        </a:solidFill>
        <a:effectLst/>
      </p:bgPr>
    </p:bg>
    <p:spTree>
      <p:nvGrpSpPr>
        <p:cNvPr id="1" name="Shape 27"/>
        <p:cNvGrpSpPr/>
        <p:nvPr/>
      </p:nvGrpSpPr>
      <p:grpSpPr>
        <a:xfrm>
          <a:off x="0" y="0"/>
          <a:ext cx="0" cy="0"/>
          <a:chOff x="0" y="0"/>
          <a:chExt cx="0" cy="0"/>
        </a:xfrm>
      </p:grpSpPr>
      <p:sp>
        <p:nvSpPr>
          <p:cNvPr id="28" name="Google Shape;28;p11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205595"/>
              </a:buClr>
              <a:buSzPts val="32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9" name="Google Shape;29;p111"/>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pPr lvl="0"/>
            <a:r>
              <a:rPr lang="en-US"/>
              <a:t>Click to edit Master text styles</a:t>
            </a:r>
          </a:p>
        </p:txBody>
      </p:sp>
      <p:sp>
        <p:nvSpPr>
          <p:cNvPr id="30" name="Google Shape;30;p111"/>
          <p:cNvSpPr txBox="1">
            <a:spLocks noGrp="1"/>
          </p:cNvSpPr>
          <p:nvPr>
            <p:ph type="dt" idx="10"/>
          </p:nvPr>
        </p:nvSpPr>
        <p:spPr>
          <a:xfrm>
            <a:off x="609600" y="643052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11"/>
          <p:cNvSpPr txBox="1">
            <a:spLocks noGrp="1"/>
          </p:cNvSpPr>
          <p:nvPr>
            <p:ph type="ftr" idx="11"/>
          </p:nvPr>
        </p:nvSpPr>
        <p:spPr>
          <a:xfrm>
            <a:off x="4165600" y="643052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1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extLst>
      <p:ext uri="{BB962C8B-B14F-4D97-AF65-F5344CB8AC3E}">
        <p14:creationId xmlns:p14="http://schemas.microsoft.com/office/powerpoint/2010/main" val="3726400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elfolie" preserve="1" userDrawn="1">
  <p:cSld name="End slide">
    <p:spTree>
      <p:nvGrpSpPr>
        <p:cNvPr id="1" name="Shape 18"/>
        <p:cNvGrpSpPr/>
        <p:nvPr/>
      </p:nvGrpSpPr>
      <p:grpSpPr>
        <a:xfrm>
          <a:off x="0" y="0"/>
          <a:ext cx="0" cy="0"/>
          <a:chOff x="0" y="0"/>
          <a:chExt cx="0" cy="0"/>
        </a:xfrm>
      </p:grpSpPr>
      <p:pic>
        <p:nvPicPr>
          <p:cNvPr id="19" name="Google Shape;19;p110" descr="TitlePage2.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0" name="Google Shape;20;p110"/>
          <p:cNvSpPr txBox="1">
            <a:spLocks noGrp="1"/>
          </p:cNvSpPr>
          <p:nvPr>
            <p:ph type="ctrTitle" hasCustomPrompt="1"/>
          </p:nvPr>
        </p:nvSpPr>
        <p:spPr>
          <a:xfrm>
            <a:off x="914400" y="814953"/>
            <a:ext cx="10363200" cy="77369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205595"/>
              </a:buClr>
              <a:buSzPts val="32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dirty="0"/>
              <a:t>License &amp; resources</a:t>
            </a:r>
            <a:endParaRPr dirty="0"/>
          </a:p>
        </p:txBody>
      </p:sp>
      <p:sp>
        <p:nvSpPr>
          <p:cNvPr id="23" name="Google Shape;23;p110"/>
          <p:cNvSpPr txBox="1">
            <a:spLocks noGrp="1"/>
          </p:cNvSpPr>
          <p:nvPr>
            <p:ph type="ftr" idx="11"/>
          </p:nvPr>
        </p:nvSpPr>
        <p:spPr>
          <a:xfrm>
            <a:off x="4165600" y="643052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25" name="Google Shape;25;p110" descr="bar.png"/>
          <p:cNvPicPr preferRelativeResize="0"/>
          <p:nvPr/>
        </p:nvPicPr>
        <p:blipFill rotWithShape="1">
          <a:blip r:embed="rId3">
            <a:alphaModFix/>
          </a:blip>
          <a:srcRect/>
          <a:stretch/>
        </p:blipFill>
        <p:spPr>
          <a:xfrm>
            <a:off x="719667" y="1665938"/>
            <a:ext cx="10752667" cy="114300"/>
          </a:xfrm>
          <a:prstGeom prst="rect">
            <a:avLst/>
          </a:prstGeom>
          <a:noFill/>
          <a:ln>
            <a:noFill/>
          </a:ln>
        </p:spPr>
      </p:pic>
      <p:pic>
        <p:nvPicPr>
          <p:cNvPr id="26" name="Google Shape;26;p110" descr="http://www.fedsm.eu/sites/default/files/FitSM%20logo-name-1.2.png"/>
          <p:cNvPicPr preferRelativeResize="0"/>
          <p:nvPr/>
        </p:nvPicPr>
        <p:blipFill rotWithShape="1">
          <a:blip r:embed="rId4">
            <a:alphaModFix/>
          </a:blip>
          <a:srcRect/>
          <a:stretch/>
        </p:blipFill>
        <p:spPr>
          <a:xfrm>
            <a:off x="9584267" y="279721"/>
            <a:ext cx="2413404" cy="631507"/>
          </a:xfrm>
          <a:prstGeom prst="rect">
            <a:avLst/>
          </a:prstGeom>
          <a:noFill/>
          <a:ln>
            <a:noFill/>
          </a:ln>
        </p:spPr>
      </p:pic>
      <p:sp>
        <p:nvSpPr>
          <p:cNvPr id="2" name="TextBox 1">
            <a:extLst>
              <a:ext uri="{FF2B5EF4-FFF2-40B4-BE49-F238E27FC236}">
                <a16:creationId xmlns:a16="http://schemas.microsoft.com/office/drawing/2014/main" id="{6354CC74-FB1C-2142-6910-C38BC9548297}"/>
              </a:ext>
            </a:extLst>
          </p:cNvPr>
          <p:cNvSpPr txBox="1"/>
          <p:nvPr userDrawn="1"/>
        </p:nvSpPr>
        <p:spPr>
          <a:xfrm>
            <a:off x="4389120" y="6021977"/>
            <a:ext cx="3435531" cy="369332"/>
          </a:xfrm>
          <a:prstGeom prst="rect">
            <a:avLst/>
          </a:prstGeom>
          <a:noFill/>
        </p:spPr>
        <p:txBody>
          <a:bodyPr wrap="square" rtlCol="0">
            <a:spAutoFit/>
          </a:bodyPr>
          <a:lstStyle/>
          <a:p>
            <a:pPr algn="ctr"/>
            <a:r>
              <a:rPr lang="en-GB" dirty="0">
                <a:solidFill>
                  <a:schemeClr val="bg1"/>
                </a:solidFill>
              </a:rPr>
              <a:t>www.fitsm.eu </a:t>
            </a:r>
          </a:p>
        </p:txBody>
      </p:sp>
      <p:sp>
        <p:nvSpPr>
          <p:cNvPr id="6" name="TextBox 5">
            <a:extLst>
              <a:ext uri="{FF2B5EF4-FFF2-40B4-BE49-F238E27FC236}">
                <a16:creationId xmlns:a16="http://schemas.microsoft.com/office/drawing/2014/main" id="{2C52968C-7968-2361-4F01-CC708C7A505E}"/>
              </a:ext>
            </a:extLst>
          </p:cNvPr>
          <p:cNvSpPr txBox="1"/>
          <p:nvPr userDrawn="1"/>
        </p:nvSpPr>
        <p:spPr>
          <a:xfrm>
            <a:off x="914400" y="2133600"/>
            <a:ext cx="10363200" cy="3139321"/>
          </a:xfrm>
          <a:prstGeom prst="rect">
            <a:avLst/>
          </a:prstGeom>
          <a:noFill/>
        </p:spPr>
        <p:txBody>
          <a:bodyPr wrap="square" rtlCol="0">
            <a:spAutoFit/>
          </a:bodyPr>
          <a:lstStyle/>
          <a:p>
            <a:r>
              <a:rPr lang="en-GB" dirty="0">
                <a:latin typeface="Calibri" panose="020F0502020204030204" pitchFamily="34" charset="0"/>
                <a:ea typeface="Calibri" panose="020F0502020204030204" pitchFamily="34" charset="0"/>
                <a:cs typeface="Calibri" panose="020F0502020204030204" pitchFamily="34" charset="0"/>
              </a:rPr>
              <a:t>This material was prepared to support the use of the FitSM standard for lightweight IT Service Management. </a:t>
            </a:r>
          </a:p>
          <a:p>
            <a:endParaRPr lang="en-GB" dirty="0">
              <a:latin typeface="Calibri" panose="020F0502020204030204" pitchFamily="34" charset="0"/>
              <a:ea typeface="Calibri" panose="020F0502020204030204" pitchFamily="34" charset="0"/>
              <a:cs typeface="Calibri" panose="020F0502020204030204" pitchFamily="34" charset="0"/>
            </a:endParaRPr>
          </a:p>
          <a:p>
            <a:r>
              <a:rPr lang="en-GB" dirty="0">
                <a:latin typeface="Calibri" panose="020F0502020204030204" pitchFamily="34" charset="0"/>
                <a:ea typeface="Calibri" panose="020F0502020204030204" pitchFamily="34" charset="0"/>
                <a:cs typeface="Calibri" panose="020F0502020204030204" pitchFamily="34" charset="0"/>
              </a:rPr>
              <a:t>It is offered under a Creative Contributions Attribution Licence (CC-BY 4.0) – see </a:t>
            </a:r>
            <a:r>
              <a:rPr lang="en-GB" dirty="0">
                <a:latin typeface="Calibri" panose="020F0502020204030204" pitchFamily="34" charset="0"/>
                <a:ea typeface="Calibri" panose="020F0502020204030204" pitchFamily="34" charset="0"/>
                <a:cs typeface="Calibri" panose="020F0502020204030204" pitchFamily="34" charset="0"/>
                <a:hlinkClick r:id="rId5"/>
              </a:rPr>
              <a:t>https://creativecommons.org/licenses/by/4.0/</a:t>
            </a:r>
            <a:endParaRPr lang="en-GB" dirty="0">
              <a:latin typeface="Calibri" panose="020F0502020204030204" pitchFamily="34" charset="0"/>
              <a:ea typeface="Calibri" panose="020F0502020204030204" pitchFamily="34" charset="0"/>
              <a:cs typeface="Calibri" panose="020F0502020204030204" pitchFamily="34" charset="0"/>
            </a:endParaRPr>
          </a:p>
          <a:p>
            <a:endParaRPr lang="en-GB" dirty="0">
              <a:latin typeface="Calibri" panose="020F0502020204030204" pitchFamily="34" charset="0"/>
              <a:ea typeface="Calibri" panose="020F0502020204030204" pitchFamily="34" charset="0"/>
              <a:cs typeface="Calibri" panose="020F0502020204030204" pitchFamily="34" charset="0"/>
            </a:endParaRPr>
          </a:p>
          <a:p>
            <a:r>
              <a:rPr lang="en-GB" dirty="0">
                <a:latin typeface="Calibri" panose="020F0502020204030204" pitchFamily="34" charset="0"/>
                <a:ea typeface="Calibri" panose="020F0502020204030204" pitchFamily="34" charset="0"/>
                <a:cs typeface="Calibri" panose="020F0502020204030204" pitchFamily="34" charset="0"/>
              </a:rPr>
              <a:t>In making use of this material, apart from respecting the licence at attributing it to FitSM, we ask you to maintain this slide to provide context and traceability. </a:t>
            </a:r>
          </a:p>
          <a:p>
            <a:endParaRPr lang="en-GB" dirty="0">
              <a:latin typeface="Calibri" panose="020F0502020204030204" pitchFamily="34" charset="0"/>
              <a:ea typeface="Calibri" panose="020F0502020204030204" pitchFamily="34" charset="0"/>
              <a:cs typeface="Calibri" panose="020F0502020204030204" pitchFamily="34" charset="0"/>
            </a:endParaRPr>
          </a:p>
          <a:p>
            <a:r>
              <a:rPr lang="en-GB" dirty="0">
                <a:latin typeface="Calibri" panose="020F0502020204030204" pitchFamily="34" charset="0"/>
                <a:ea typeface="Calibri" panose="020F0502020204030204" pitchFamily="34" charset="0"/>
                <a:cs typeface="Calibri" panose="020F0502020204030204" pitchFamily="34" charset="0"/>
              </a:rPr>
              <a:t>Information and other resources on FitSM including </a:t>
            </a:r>
            <a:r>
              <a:rPr lang="en-GB">
                <a:latin typeface="Calibri" panose="020F0502020204030204" pitchFamily="34" charset="0"/>
                <a:ea typeface="Calibri" panose="020F0502020204030204" pitchFamily="34" charset="0"/>
                <a:cs typeface="Calibri" panose="020F0502020204030204" pitchFamily="34" charset="0"/>
              </a:rPr>
              <a:t>contact information, </a:t>
            </a:r>
            <a:r>
              <a:rPr lang="en-GB" dirty="0">
                <a:latin typeface="Calibri" panose="020F0502020204030204" pitchFamily="34" charset="0"/>
                <a:ea typeface="Calibri" panose="020F0502020204030204" pitchFamily="34" charset="0"/>
                <a:cs typeface="Calibri" panose="020F0502020204030204" pitchFamily="34" charset="0"/>
              </a:rPr>
              <a:t>are available at </a:t>
            </a:r>
            <a:r>
              <a:rPr lang="en-GB" dirty="0">
                <a:latin typeface="Calibri" panose="020F0502020204030204" pitchFamily="34" charset="0"/>
                <a:ea typeface="Calibri" panose="020F0502020204030204" pitchFamily="34" charset="0"/>
                <a:cs typeface="Calibri" panose="020F0502020204030204" pitchFamily="34" charset="0"/>
                <a:hlinkClick r:id="rId6"/>
              </a:rPr>
              <a:t>www.fitsm.eu</a:t>
            </a:r>
            <a:r>
              <a:rPr lang="en-GB" dirty="0">
                <a:latin typeface="Calibri" panose="020F0502020204030204" pitchFamily="34" charset="0"/>
                <a:ea typeface="Calibri" panose="020F0502020204030204" pitchFamily="34" charset="0"/>
                <a:cs typeface="Calibri" panose="020F0502020204030204" pitchFamily="34" charset="0"/>
              </a:rPr>
              <a:t> </a:t>
            </a:r>
          </a:p>
          <a:p>
            <a:endParaRPr lang="en-GB" dirty="0">
              <a:latin typeface="Calibri" panose="020F0502020204030204" pitchFamily="34" charset="0"/>
              <a:ea typeface="Calibri" panose="020F0502020204030204" pitchFamily="34" charset="0"/>
              <a:cs typeface="Calibri" panose="020F0502020204030204" pitchFamily="34" charset="0"/>
            </a:endParaRPr>
          </a:p>
          <a:p>
            <a:endParaRPr lang="en-GB" dirty="0">
              <a:latin typeface="Calibri" panose="020F0502020204030204" pitchFamily="34" charset="0"/>
              <a:ea typeface="Calibri" panose="020F0502020204030204" pitchFamily="34" charset="0"/>
              <a:cs typeface="Calibri" panose="020F0502020204030204" pitchFamily="34" charset="0"/>
            </a:endParaRPr>
          </a:p>
        </p:txBody>
      </p:sp>
      <p:pic>
        <p:nvPicPr>
          <p:cNvPr id="1026" name="Picture 2">
            <a:extLst>
              <a:ext uri="{FF2B5EF4-FFF2-40B4-BE49-F238E27FC236}">
                <a16:creationId xmlns:a16="http://schemas.microsoft.com/office/drawing/2014/main" id="{DB7D5251-E691-EDFA-2D6F-A52247A5F518}"/>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407403" y="2962967"/>
            <a:ext cx="1666997" cy="583242"/>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24;p110">
            <a:extLst>
              <a:ext uri="{FF2B5EF4-FFF2-40B4-BE49-F238E27FC236}">
                <a16:creationId xmlns:a16="http://schemas.microsoft.com/office/drawing/2014/main" id="{F9831199-CF22-DDD4-FB94-CA282C9D0AF3}"/>
              </a:ext>
            </a:extLst>
          </p:cNvPr>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FFFFFF"/>
                </a:solidFill>
                <a:latin typeface="Calibri"/>
                <a:ea typeface="Calibri"/>
                <a:cs typeface="Calibri"/>
                <a:sym typeface="Calibri"/>
              </a:defRPr>
            </a:lvl1pPr>
            <a:lvl2pPr marL="0" lvl="1" indent="0" algn="r">
              <a:spcBef>
                <a:spcPts val="0"/>
              </a:spcBef>
              <a:buNone/>
              <a:defRPr sz="1200" b="0" i="0" u="none" strike="noStrike" cap="none">
                <a:solidFill>
                  <a:srgbClr val="FFFFFF"/>
                </a:solidFill>
                <a:latin typeface="Calibri"/>
                <a:ea typeface="Calibri"/>
                <a:cs typeface="Calibri"/>
                <a:sym typeface="Calibri"/>
              </a:defRPr>
            </a:lvl2pPr>
            <a:lvl3pPr marL="0" lvl="2" indent="0" algn="r">
              <a:spcBef>
                <a:spcPts val="0"/>
              </a:spcBef>
              <a:buNone/>
              <a:defRPr sz="1200" b="0" i="0" u="none" strike="noStrike" cap="none">
                <a:solidFill>
                  <a:srgbClr val="FFFFFF"/>
                </a:solidFill>
                <a:latin typeface="Calibri"/>
                <a:ea typeface="Calibri"/>
                <a:cs typeface="Calibri"/>
                <a:sym typeface="Calibri"/>
              </a:defRPr>
            </a:lvl3pPr>
            <a:lvl4pPr marL="0" lvl="3" indent="0" algn="r">
              <a:spcBef>
                <a:spcPts val="0"/>
              </a:spcBef>
              <a:buNone/>
              <a:defRPr sz="1200" b="0" i="0" u="none" strike="noStrike" cap="none">
                <a:solidFill>
                  <a:srgbClr val="FFFFFF"/>
                </a:solidFill>
                <a:latin typeface="Calibri"/>
                <a:ea typeface="Calibri"/>
                <a:cs typeface="Calibri"/>
                <a:sym typeface="Calibri"/>
              </a:defRPr>
            </a:lvl4pPr>
            <a:lvl5pPr marL="0" lvl="4" indent="0" algn="r">
              <a:spcBef>
                <a:spcPts val="0"/>
              </a:spcBef>
              <a:buNone/>
              <a:defRPr sz="1200" b="0" i="0" u="none" strike="noStrike" cap="none">
                <a:solidFill>
                  <a:srgbClr val="FFFFFF"/>
                </a:solidFill>
                <a:latin typeface="Calibri"/>
                <a:ea typeface="Calibri"/>
                <a:cs typeface="Calibri"/>
                <a:sym typeface="Calibri"/>
              </a:defRPr>
            </a:lvl5pPr>
            <a:lvl6pPr marL="0" lvl="5" indent="0" algn="r">
              <a:spcBef>
                <a:spcPts val="0"/>
              </a:spcBef>
              <a:buNone/>
              <a:defRPr sz="1200" b="0" i="0" u="none" strike="noStrike" cap="none">
                <a:solidFill>
                  <a:srgbClr val="FFFFFF"/>
                </a:solidFill>
                <a:latin typeface="Calibri"/>
                <a:ea typeface="Calibri"/>
                <a:cs typeface="Calibri"/>
                <a:sym typeface="Calibri"/>
              </a:defRPr>
            </a:lvl6pPr>
            <a:lvl7pPr marL="0" lvl="6" indent="0" algn="r">
              <a:spcBef>
                <a:spcPts val="0"/>
              </a:spcBef>
              <a:buNone/>
              <a:defRPr sz="1200" b="0" i="0" u="none" strike="noStrike" cap="none">
                <a:solidFill>
                  <a:srgbClr val="FFFFFF"/>
                </a:solidFill>
                <a:latin typeface="Calibri"/>
                <a:ea typeface="Calibri"/>
                <a:cs typeface="Calibri"/>
                <a:sym typeface="Calibri"/>
              </a:defRPr>
            </a:lvl7pPr>
            <a:lvl8pPr marL="0" lvl="7" indent="0" algn="r">
              <a:spcBef>
                <a:spcPts val="0"/>
              </a:spcBef>
              <a:buNone/>
              <a:defRPr sz="1200" b="0" i="0" u="none" strike="noStrike" cap="none">
                <a:solidFill>
                  <a:srgbClr val="FFFFFF"/>
                </a:solidFill>
                <a:latin typeface="Calibri"/>
                <a:ea typeface="Calibri"/>
                <a:cs typeface="Calibri"/>
                <a:sym typeface="Calibri"/>
              </a:defRPr>
            </a:lvl8pPr>
            <a:lvl9pPr marL="0" lvl="8" indent="0" algn="r">
              <a:spcBef>
                <a:spcPts val="0"/>
              </a:spcBef>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
        <p:nvSpPr>
          <p:cNvPr id="5" name="Google Shape;22;p110">
            <a:extLst>
              <a:ext uri="{FF2B5EF4-FFF2-40B4-BE49-F238E27FC236}">
                <a16:creationId xmlns:a16="http://schemas.microsoft.com/office/drawing/2014/main" id="{252A25B3-F718-1B3D-6FD7-6996706FA8AD}"/>
              </a:ext>
            </a:extLst>
          </p:cNvPr>
          <p:cNvSpPr txBox="1">
            <a:spLocks noGrp="1"/>
          </p:cNvSpPr>
          <p:nvPr>
            <p:ph type="dt" idx="10"/>
          </p:nvPr>
        </p:nvSpPr>
        <p:spPr>
          <a:xfrm>
            <a:off x="609600" y="643052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extLst>
      <p:ext uri="{BB962C8B-B14F-4D97-AF65-F5344CB8AC3E}">
        <p14:creationId xmlns:p14="http://schemas.microsoft.com/office/powerpoint/2010/main" val="2810884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p14="http://schemas.microsoft.com/office/powerpoint/2010/main"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pic>
        <p:nvPicPr>
          <p:cNvPr id="10" name="Google Shape;10;p109" descr="Backdrop.png"/>
          <p:cNvPicPr preferRelativeResize="0"/>
          <p:nvPr/>
        </p:nvPicPr>
        <p:blipFill rotWithShape="1">
          <a:blip r:embed="rId6">
            <a:alphaModFix/>
          </a:blip>
          <a:srcRect/>
          <a:stretch/>
        </p:blipFill>
        <p:spPr>
          <a:xfrm>
            <a:off x="0" y="0"/>
            <a:ext cx="12192000" cy="6858000"/>
          </a:xfrm>
          <a:prstGeom prst="rect">
            <a:avLst/>
          </a:prstGeom>
          <a:noFill/>
          <a:ln>
            <a:noFill/>
          </a:ln>
        </p:spPr>
      </p:pic>
      <p:sp>
        <p:nvSpPr>
          <p:cNvPr id="11" name="Google Shape;11;p109"/>
          <p:cNvSpPr txBox="1">
            <a:spLocks noGrp="1"/>
          </p:cNvSpPr>
          <p:nvPr>
            <p:ph type="title"/>
          </p:nvPr>
        </p:nvSpPr>
        <p:spPr>
          <a:xfrm>
            <a:off x="609601" y="274641"/>
            <a:ext cx="9416955" cy="1047859"/>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205595"/>
              </a:buClr>
              <a:buSzPts val="3200"/>
              <a:buFont typeface="Calibri"/>
              <a:buNone/>
              <a:defRPr sz="3200" b="0" i="0" u="none" strike="noStrike" cap="none">
                <a:solidFill>
                  <a:srgbClr val="205595"/>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09"/>
          <p:cNvSpPr txBox="1">
            <a:spLocks noGrp="1"/>
          </p:cNvSpPr>
          <p:nvPr>
            <p:ph type="body" idx="1"/>
          </p:nvPr>
        </p:nvSpPr>
        <p:spPr>
          <a:xfrm>
            <a:off x="609600" y="1705973"/>
            <a:ext cx="10972800" cy="4616647"/>
          </a:xfrm>
          <a:prstGeom prst="rect">
            <a:avLst/>
          </a:prstGeom>
          <a:noFill/>
          <a:ln>
            <a:noFill/>
          </a:ln>
        </p:spPr>
        <p:txBody>
          <a:bodyPr spcFirstLastPara="1" wrap="square" lIns="91425" tIns="45700" rIns="91425" bIns="45700" anchor="t" anchorCtr="0">
            <a:norm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109"/>
          <p:cNvSpPr txBox="1">
            <a:spLocks noGrp="1"/>
          </p:cNvSpPr>
          <p:nvPr>
            <p:ph type="dt" idx="10"/>
          </p:nvPr>
        </p:nvSpPr>
        <p:spPr>
          <a:xfrm>
            <a:off x="609600" y="643052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9"/>
          <p:cNvSpPr txBox="1">
            <a:spLocks noGrp="1"/>
          </p:cNvSpPr>
          <p:nvPr>
            <p:ph type="ftr" idx="11"/>
          </p:nvPr>
        </p:nvSpPr>
        <p:spPr>
          <a:xfrm>
            <a:off x="4165600" y="643052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09"/>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pic>
        <p:nvPicPr>
          <p:cNvPr id="16" name="Google Shape;16;p109" descr="bar.png"/>
          <p:cNvPicPr preferRelativeResize="0"/>
          <p:nvPr/>
        </p:nvPicPr>
        <p:blipFill rotWithShape="1">
          <a:blip r:embed="rId7">
            <a:alphaModFix/>
          </a:blip>
          <a:srcRect/>
          <a:stretch/>
        </p:blipFill>
        <p:spPr>
          <a:xfrm>
            <a:off x="-22576" y="1447022"/>
            <a:ext cx="12214576" cy="129600"/>
          </a:xfrm>
          <a:prstGeom prst="rect">
            <a:avLst/>
          </a:prstGeom>
          <a:noFill/>
          <a:ln>
            <a:noFill/>
          </a:ln>
        </p:spPr>
      </p:pic>
      <p:pic>
        <p:nvPicPr>
          <p:cNvPr id="17" name="Google Shape;17;p109" descr="Macintosh HD:Users:owen:Google Drive:ETL online:FedSM:Branding:FitSm logo:FitSM logo-woutname.png"/>
          <p:cNvPicPr preferRelativeResize="0"/>
          <p:nvPr/>
        </p:nvPicPr>
        <p:blipFill rotWithShape="1">
          <a:blip r:embed="rId8">
            <a:alphaModFix/>
          </a:blip>
          <a:srcRect/>
          <a:stretch/>
        </p:blipFill>
        <p:spPr>
          <a:xfrm>
            <a:off x="10760935" y="190469"/>
            <a:ext cx="1080395" cy="1080395"/>
          </a:xfrm>
          <a:prstGeom prst="rect">
            <a:avLst/>
          </a:prstGeom>
          <a:noFill/>
          <a:ln>
            <a:noFill/>
          </a:ln>
        </p:spPr>
      </p:pic>
    </p:spTree>
    <p:extLst>
      <p:ext uri="{BB962C8B-B14F-4D97-AF65-F5344CB8AC3E}">
        <p14:creationId xmlns:p14="http://schemas.microsoft.com/office/powerpoint/2010/main" val="2527139945"/>
      </p:ext>
    </p:extLst>
  </p:cSld>
  <p:clrMap bg1="lt1" tx1="dk1" bg2="dk2" tx2="lt2" accent1="accent1" accent2="accent2" accent3="accent3" accent4="accent4" accent5="accent5" accent6="accent6" hlink="hlink" folHlink="folHlink"/>
  <p:sldLayoutIdLst>
    <p:sldLayoutId id="2147483661" r:id="rId1"/>
    <p:sldLayoutId id="2147483664" r:id="rId2"/>
    <p:sldLayoutId id="2147483662" r:id="rId3"/>
    <p:sldLayoutId id="2147483663" r:id="rId4"/>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0.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fitsm.eu/"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1.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17.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16="http://schemas.microsoft.com/office/drawing/2014/main"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3" name="Title 2">
            <a:extLst>
              <a:ext uri="{FF2B5EF4-FFF2-40B4-BE49-F238E27FC236}">
                <a16:creationId xmlns:a16="http://schemas.microsoft.com/office/drawing/2014/main" id="{F65B420E-BA09-AF38-2FB0-7010F84B264C}"/>
              </a:ext>
            </a:extLst>
          </p:cNvPr>
          <p:cNvSpPr>
            <a:spLocks noGrp="1"/>
          </p:cNvSpPr>
          <p:nvPr>
            <p:ph type="ctrTitle"/>
          </p:nvPr>
        </p:nvSpPr>
        <p:spPr/>
        <p:txBody>
          <a:bodyPr/>
          <a:lstStyle/>
          <a:p>
            <a:r>
              <a:rPr lang="en-GB" dirty="0"/>
              <a:t>FitSM Foundation</a:t>
            </a:r>
          </a:p>
        </p:txBody>
      </p:sp>
      <p:sp>
        <p:nvSpPr>
          <p:cNvPr id="91" name="Google Shape;91;p6"/>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sp>
        <p:nvSpPr>
          <p:cNvPr id="4" name="Subtitle 3">
            <a:extLst>
              <a:ext uri="{FF2B5EF4-FFF2-40B4-BE49-F238E27FC236}">
                <a16:creationId xmlns:a16="http://schemas.microsoft.com/office/drawing/2014/main" id="{A1960D65-2BF6-B731-1362-D02CCD6DE149}"/>
              </a:ext>
            </a:extLst>
          </p:cNvPr>
          <p:cNvSpPr>
            <a:spLocks noGrp="1"/>
          </p:cNvSpPr>
          <p:nvPr>
            <p:ph type="subTitle" idx="1"/>
          </p:nvPr>
        </p:nvSpPr>
        <p:spPr/>
        <p:txBody>
          <a:bodyPr>
            <a:normAutofit fontScale="85000" lnSpcReduction="10000"/>
          </a:bodyPr>
          <a:lstStyle/>
          <a:p>
            <a:r>
              <a:rPr lang="en-GB" dirty="0"/>
              <a:t>Grundlagenschulung im IT-Service-Management nach FitSM</a:t>
            </a:r>
          </a:p>
          <a:p>
            <a:r>
              <a:rPr lang="en-GB" sz="1600" dirty="0"/>
              <a:t>Version 3.0.5</a:t>
            </a:r>
            <a:endParaRPr lang="en-GB" dirty="0"/>
          </a:p>
        </p:txBody>
      </p:sp>
    </p:spTree>
  </p:cSld>
  <p:clrMapOvr>
    <a:masterClrMapping/>
  </p:clrMapOvr>
</p:sld>
</file>

<file path=ppt/slides/slide10.xml><?xml version="1.0" encoding="utf-8"?>
<p:sld xmlns:p14="http://schemas.microsoft.com/office/powerpoint/2010/main" xmlns:a16="http://schemas.microsoft.com/office/drawing/2014/main"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Was ist ein Prozess?</a:t>
            </a:r>
            <a:endParaRPr i="1"/>
          </a:p>
        </p:txBody>
      </p:sp>
      <p:sp>
        <p:nvSpPr>
          <p:cNvPr id="139" name="Google Shape;139;p11"/>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165100" algn="l" rtl="0">
              <a:spcBef>
                <a:spcPts val="0"/>
              </a:spcBef>
              <a:spcAft>
                <a:spcPts val="0"/>
              </a:spcAft>
              <a:buClr>
                <a:schemeClr val="dk1"/>
              </a:buClr>
              <a:buSzPts val="2800"/>
              <a:buNone/>
            </a:pPr>
            <a:endParaRPr dirty="0"/>
          </a:p>
          <a:p>
            <a:pPr marL="342900" lvl="0" indent="-165100" algn="l" rtl="0">
              <a:spcBef>
                <a:spcPts val="560"/>
              </a:spcBef>
              <a:spcAft>
                <a:spcPts val="0"/>
              </a:spcAft>
              <a:buClr>
                <a:schemeClr val="dk1"/>
              </a:buClr>
              <a:buSzPts val="2800"/>
              <a:buNone/>
            </a:pPr>
            <a:endParaRPr dirty="0"/>
          </a:p>
          <a:p>
            <a:pPr marL="342900" lvl="0" indent="-165100" algn="l" rtl="0">
              <a:spcBef>
                <a:spcPts val="560"/>
              </a:spcBef>
              <a:spcAft>
                <a:spcPts val="0"/>
              </a:spcAft>
              <a:buClr>
                <a:schemeClr val="dk1"/>
              </a:buClr>
              <a:buSzPts val="2800"/>
              <a:buNone/>
            </a:pPr>
            <a:endParaRPr dirty="0"/>
          </a:p>
          <a:p>
            <a:pPr marL="342900" lvl="0" indent="-342900" algn="l" rtl="0">
              <a:spcBef>
                <a:spcPts val="560"/>
              </a:spcBef>
              <a:spcAft>
                <a:spcPts val="0"/>
              </a:spcAft>
              <a:buClr>
                <a:schemeClr val="dk1"/>
              </a:buClr>
              <a:buSzPts val="2800"/>
              <a:buChar char="•"/>
            </a:pPr>
            <a:r>
              <a:rPr lang="en-US" dirty="0"/>
              <a:t>Wichtige Fakten über ITSM-Prozesse:</a:t>
            </a:r>
            <a:endParaRPr dirty="0"/>
          </a:p>
          <a:p>
            <a:pPr marL="742950" lvl="1" indent="-285750" algn="l" rtl="0">
              <a:spcBef>
                <a:spcPts val="480"/>
              </a:spcBef>
              <a:spcAft>
                <a:spcPts val="0"/>
              </a:spcAft>
              <a:buClr>
                <a:schemeClr val="dk1"/>
              </a:buClr>
              <a:buSzPts val="2400"/>
              <a:buChar char="–"/>
            </a:pPr>
            <a:r>
              <a:rPr lang="en-US" dirty="0"/>
              <a:t>ITSM-Prozesse unterstützen und steuern die Bereitstellung von IT-Services.</a:t>
            </a:r>
          </a:p>
          <a:p>
            <a:pPr marL="742950" lvl="1" indent="-285750" algn="l" rtl="0">
              <a:spcBef>
                <a:spcPts val="480"/>
              </a:spcBef>
              <a:spcAft>
                <a:spcPts val="0"/>
              </a:spcAft>
              <a:buClr>
                <a:schemeClr val="dk1"/>
              </a:buClr>
              <a:buSzPts val="2400"/>
              <a:buChar char="–"/>
            </a:pPr>
            <a:r>
              <a:rPr lang="en-US" dirty="0"/>
              <a:t>ITSM-Prozesse interagieren untereinander und mit anderen Prozessen in der Organisation des Service Providers</a:t>
            </a:r>
          </a:p>
          <a:p>
            <a:pPr marL="742950" lvl="1" indent="-285750" algn="l" rtl="0">
              <a:spcBef>
                <a:spcPts val="480"/>
              </a:spcBef>
              <a:spcAft>
                <a:spcPts val="0"/>
              </a:spcAft>
              <a:buClr>
                <a:schemeClr val="dk1"/>
              </a:buClr>
              <a:buSzPts val="2400"/>
              <a:buChar char="–"/>
            </a:pPr>
            <a:r>
              <a:rPr lang="en-US" dirty="0"/>
              <a:t>Die erfolgreiche Bereitstellung von IT-Services umfasst mehrere Prozesse...</a:t>
            </a:r>
            <a:endParaRPr dirty="0"/>
          </a:p>
          <a:p>
            <a:pPr marL="342900" lvl="0" indent="-342900" algn="l" rtl="0">
              <a:spcBef>
                <a:spcPts val="560"/>
              </a:spcBef>
              <a:spcAft>
                <a:spcPts val="0"/>
              </a:spcAft>
              <a:buClr>
                <a:schemeClr val="dk1"/>
              </a:buClr>
              <a:buSzPts val="2800"/>
              <a:buChar char="•"/>
            </a:pPr>
            <a:r>
              <a:rPr lang="en-US" dirty="0"/>
              <a:t>Die ITSM-Prozesse eines IT-Service Providers sind Teil des </a:t>
            </a:r>
            <a:r>
              <a:rPr lang="en-US" b="1" dirty="0"/>
              <a:t>Service-Management-Systems (SMS)</a:t>
            </a:r>
            <a:r>
              <a:rPr lang="en-US" dirty="0"/>
              <a:t>. </a:t>
            </a:r>
            <a:endParaRPr dirty="0"/>
          </a:p>
        </p:txBody>
      </p:sp>
      <p:sp>
        <p:nvSpPr>
          <p:cNvPr id="140" name="Google Shape;140;p1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graphicFrame>
        <p:nvGraphicFramePr>
          <p:cNvPr id="141" name="Google Shape;141;p11"/>
          <p:cNvGraphicFramePr/>
          <p:nvPr>
            <p:extLst>
              <p:ext uri="{D42A27DB-BD31-4B8C-83A1-F6EECF244321}">
                <p14:modId xmlns:p14="http://schemas.microsoft.com/office/powerpoint/2010/main" val="3374062509"/>
              </p:ext>
            </p:extLst>
          </p:nvPr>
        </p:nvGraphicFramePr>
        <p:xfrm>
          <a:off x="609600" y="1696601"/>
          <a:ext cx="10972800" cy="1187575"/>
        </p:xfrm>
        <a:graphic>
          <a:graphicData uri="http://schemas.openxmlformats.org/drawingml/2006/table">
            <a:tbl>
              <a:tblPr firstRow="1" firstCol="1" bandRow="1">
                <a:tableStyleId>{B301B821-A1FF-4177-AEE7-76D212191A09}</a:tableStyleId>
              </a:tblPr>
              <a:tblGrid>
                <a:gridCol w="10972800">
                  <a:extLst>
                    <a:ext uri="{9D8B030D-6E8A-4147-A177-3AD203B41FA5}">
                      <a16:colId xmlns:a16="http://schemas.microsoft.com/office/drawing/2014/main" val="20000"/>
                    </a:ext>
                  </a:extLst>
                </a:gridCol>
              </a:tblGrid>
              <a:tr h="237525">
                <a:tc>
                  <a:txBody>
                    <a:bodyPr/>
                    <a:lstStyle/>
                    <a:p>
                      <a:pPr marL="0" marR="0" lvl="0" indent="0" algn="l" rtl="0">
                        <a:spcBef>
                          <a:spcPts val="0"/>
                        </a:spcBef>
                        <a:spcAft>
                          <a:spcPts val="0"/>
                        </a:spcAft>
                        <a:buNone/>
                      </a:pPr>
                      <a:r>
                        <a:rPr lang="en-US" sz="1400" u="none" strike="noStrike" cap="none" dirty="0"/>
                        <a:t>Definition nach FitSM-0:</a:t>
                      </a:r>
                      <a:endParaRPr sz="1400" u="none" strike="noStrike" cap="none" dirty="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950050">
                <a:tc>
                  <a:txBody>
                    <a:bodyPr/>
                    <a:lstStyle/>
                    <a:p>
                      <a:pPr marL="0" marR="0" lvl="0" indent="0" algn="l" rtl="0">
                        <a:lnSpc>
                          <a:spcPct val="100000"/>
                        </a:lnSpc>
                        <a:spcBef>
                          <a:spcPts val="0"/>
                        </a:spcBef>
                        <a:spcAft>
                          <a:spcPts val="0"/>
                        </a:spcAft>
                        <a:buClr>
                          <a:schemeClr val="dk1"/>
                        </a:buClr>
                        <a:buSzPts val="2000"/>
                        <a:buFont typeface="Calibri"/>
                        <a:buNone/>
                      </a:pPr>
                      <a:r>
                        <a:rPr lang="en-US" sz="2000" u="none" strike="noStrike" cap="none" dirty="0">
                          <a:solidFill>
                            <a:schemeClr val="dk1"/>
                          </a:solidFill>
                        </a:rPr>
                        <a:t>Prozess:</a:t>
                      </a:r>
                      <a:endParaRPr dirty="0"/>
                    </a:p>
                    <a:p>
                      <a:pPr marL="457200" marR="0" lvl="1" indent="0" algn="l" rtl="0">
                        <a:spcBef>
                          <a:spcPts val="0"/>
                        </a:spcBef>
                        <a:spcAft>
                          <a:spcPts val="0"/>
                        </a:spcAft>
                        <a:buNone/>
                      </a:pPr>
                      <a:r>
                        <a:rPr lang="en-US" sz="1800" b="0" dirty="0"/>
                        <a:t>Strukturierte Menge von Aktivitäten mit klar definierten Verantwortlichkeiten, die ein bestimmtes Ziel oder eine Reihe von Ergebnissen aus einer Reihe von definierten Inputs hervorbringen</a:t>
                      </a:r>
                      <a:endParaRPr sz="1800" b="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100.xml><?xml version="1.0" encoding="utf-8"?>
<p:sld xmlns:p14="http://schemas.microsoft.com/office/powerpoint/2010/main" xmlns:a16="http://schemas.microsoft.com/office/drawing/2014/main" xmlns:a="http://schemas.openxmlformats.org/drawingml/2006/main" xmlns:r="http://schemas.openxmlformats.org/officeDocument/2006/relationships" xmlns:p="http://schemas.openxmlformats.org/presentationml/2006/main">
  <p:cSld>
    <p:spTree>
      <p:nvGrpSpPr>
        <p:cNvPr id="1" name="Shape 1490"/>
        <p:cNvGrpSpPr/>
        <p:nvPr/>
      </p:nvGrpSpPr>
      <p:grpSpPr>
        <a:xfrm>
          <a:off x="0" y="0"/>
          <a:ext cx="0" cy="0"/>
          <a:chOff x="0" y="0"/>
          <a:chExt cx="0" cy="0"/>
        </a:xfrm>
      </p:grpSpPr>
      <p:sp>
        <p:nvSpPr>
          <p:cNvPr id="1491" name="Google Shape;1491;p100"/>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CSI: Wichtige Begriffe</a:t>
            </a:r>
            <a:endParaRPr/>
          </a:p>
        </p:txBody>
      </p:sp>
      <p:sp>
        <p:nvSpPr>
          <p:cNvPr id="1492" name="Google Shape;1492;p100"/>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100</a:t>
            </a:fld>
            <a:endParaRPr/>
          </a:p>
        </p:txBody>
      </p:sp>
      <p:graphicFrame>
        <p:nvGraphicFramePr>
          <p:cNvPr id="1493" name="Google Shape;1493;p100"/>
          <p:cNvGraphicFramePr/>
          <p:nvPr>
            <p:extLst>
              <p:ext uri="{D42A27DB-BD31-4B8C-83A1-F6EECF244321}">
                <p14:modId xmlns:p14="http://schemas.microsoft.com/office/powerpoint/2010/main" val="3250783819"/>
              </p:ext>
            </p:extLst>
          </p:nvPr>
        </p:nvGraphicFramePr>
        <p:xfrm>
          <a:off x="609601" y="1696598"/>
          <a:ext cx="10972798" cy="1341120"/>
        </p:xfrm>
        <a:graphic>
          <a:graphicData uri="http://schemas.openxmlformats.org/drawingml/2006/table">
            <a:tbl>
              <a:tblPr firstRow="1" firstCol="1" bandRow="1">
                <a:tableStyleId>{B301B821-A1FF-4177-AEE7-76D212191A09}</a:tableStyleId>
              </a:tblPr>
              <a:tblGrid>
                <a:gridCol w="10972798">
                  <a:extLst>
                    <a:ext uri="{9D8B030D-6E8A-4147-A177-3AD203B41FA5}">
                      <a16:colId xmlns:a16="http://schemas.microsoft.com/office/drawing/2014/main" val="20000"/>
                    </a:ext>
                  </a:extLst>
                </a:gridCol>
              </a:tblGrid>
              <a:tr h="195575">
                <a:tc>
                  <a:txBody>
                    <a:bodyPr/>
                    <a:lstStyle/>
                    <a:p>
                      <a:pPr marL="0" marR="0" lvl="0" indent="0" algn="l" rtl="0">
                        <a:spcBef>
                          <a:spcPts val="0"/>
                        </a:spcBef>
                        <a:spcAft>
                          <a:spcPts val="0"/>
                        </a:spcAft>
                        <a:buNone/>
                      </a:pPr>
                      <a:r>
                        <a:rPr lang="en-US" sz="1400"/>
                        <a:t>Definition nach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220964">
                <a:tc>
                  <a:txBody>
                    <a:bodyPr/>
                    <a:lstStyle/>
                    <a:p>
                      <a:pPr marL="0" marR="0" lvl="0" indent="0" algn="l" rtl="0">
                        <a:lnSpc>
                          <a:spcPct val="100000"/>
                        </a:lnSpc>
                        <a:spcBef>
                          <a:spcPts val="0"/>
                        </a:spcBef>
                        <a:spcAft>
                          <a:spcPts val="0"/>
                        </a:spcAft>
                        <a:buClr>
                          <a:schemeClr val="dk1"/>
                        </a:buClr>
                        <a:buSzPts val="2000"/>
                        <a:buFont typeface="Calibri"/>
                        <a:buNone/>
                      </a:pPr>
                      <a:r>
                        <a:rPr lang="en-US" sz="2000" dirty="0">
                          <a:solidFill>
                            <a:schemeClr val="dk1"/>
                          </a:solidFill>
                        </a:rPr>
                        <a:t>Verbesserung:</a:t>
                      </a:r>
                      <a:endParaRPr dirty="0"/>
                    </a:p>
                    <a:p>
                      <a:pPr marL="457200" marR="0" lvl="1" indent="0" algn="l" rtl="0">
                        <a:lnSpc>
                          <a:spcPct val="100000"/>
                        </a:lnSpc>
                        <a:spcBef>
                          <a:spcPts val="0"/>
                        </a:spcBef>
                        <a:spcAft>
                          <a:spcPts val="0"/>
                        </a:spcAft>
                        <a:buClr>
                          <a:schemeClr val="dk1"/>
                        </a:buClr>
                        <a:buSzPts val="1800"/>
                        <a:buFont typeface="Calibri"/>
                        <a:buNone/>
                      </a:pPr>
                      <a:r>
                        <a:rPr lang="en-US" sz="1800" b="0" u="none" strike="noStrike" cap="none" dirty="0">
                          <a:solidFill>
                            <a:schemeClr val="dk1"/>
                          </a:solidFill>
                          <a:sym typeface="Calibri"/>
                        </a:rPr>
                        <a:t>Maßnahme oder Maßnahmenbündel zur Erhöhung des Konformitätsniveaus, der Effektivität oder Effizienz eines Managementsystems, eines Prozesses oder einer Aktivität bzw. zur Steigerung der Qualität oder Leistung eines Services oder einer Service-Komponente</a:t>
                      </a:r>
                      <a:endParaRPr sz="1800" b="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101.xml><?xml version="1.0" encoding="utf-8"?>
<p:sld xmlns:p14="http://schemas.microsoft.com/office/powerpoint/2010/main" xmlns:a16="http://schemas.microsoft.com/office/drawing/2014/main" xmlns:a="http://schemas.openxmlformats.org/drawingml/2006/main" xmlns:r="http://schemas.openxmlformats.org/officeDocument/2006/relationships" xmlns:p="http://schemas.openxmlformats.org/presentationml/2006/main">
  <p:cSld>
    <p:spTree>
      <p:nvGrpSpPr>
        <p:cNvPr id="1" name="Shape 1497"/>
        <p:cNvGrpSpPr/>
        <p:nvPr/>
      </p:nvGrpSpPr>
      <p:grpSpPr>
        <a:xfrm>
          <a:off x="0" y="0"/>
          <a:ext cx="0" cy="0"/>
          <a:chOff x="0" y="0"/>
          <a:chExt cx="0" cy="0"/>
        </a:xfrm>
      </p:grpSpPr>
      <p:sp>
        <p:nvSpPr>
          <p:cNvPr id="1498" name="Google Shape;1498;p10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CSI: Anforderungen gemäß FitSM-1</a:t>
            </a:r>
            <a:endParaRPr/>
          </a:p>
        </p:txBody>
      </p:sp>
      <p:graphicFrame>
        <p:nvGraphicFramePr>
          <p:cNvPr id="1499" name="Google Shape;1499;p101"/>
          <p:cNvGraphicFramePr/>
          <p:nvPr>
            <p:extLst>
              <p:ext uri="{D42A27DB-BD31-4B8C-83A1-F6EECF244321}">
                <p14:modId xmlns:p14="http://schemas.microsoft.com/office/powerpoint/2010/main" val="576961999"/>
              </p:ext>
            </p:extLst>
          </p:nvPr>
        </p:nvGraphicFramePr>
        <p:xfrm>
          <a:off x="1981200" y="1697038"/>
          <a:ext cx="8229600" cy="2463038"/>
        </p:xfrm>
        <a:graphic>
          <a:graphicData uri="http://schemas.openxmlformats.org/drawingml/2006/table">
            <a:tbl>
              <a:tblPr>
                <a:noFill/>
              </a:tblPr>
              <a:tblGrid>
                <a:gridCol w="8229600">
                  <a:extLst>
                    <a:ext uri="{9D8B030D-6E8A-4147-A177-3AD203B41FA5}">
                      <a16:colId xmlns:a16="http://schemas.microsoft.com/office/drawing/2014/main" val="20000"/>
                    </a:ext>
                  </a:extLst>
                </a:gridCol>
              </a:tblGrid>
              <a:tr h="203200">
                <a:tc>
                  <a:txBody>
                    <a:bodyPr/>
                    <a:lstStyle/>
                    <a:p>
                      <a:pPr marL="0" marR="0" lvl="0" indent="0" algn="l" rtl="0">
                        <a:spcBef>
                          <a:spcPts val="0"/>
                        </a:spcBef>
                        <a:spcAft>
                          <a:spcPts val="0"/>
                        </a:spcAft>
                        <a:buNone/>
                      </a:pPr>
                      <a:r>
                        <a:rPr lang="en-US" sz="1600">
                          <a:solidFill>
                            <a:srgbClr val="FFFFFF"/>
                          </a:solidFill>
                          <a:latin typeface="Calibri"/>
                          <a:ea typeface="Calibri"/>
                          <a:cs typeface="Calibri"/>
                          <a:sym typeface="Calibri"/>
                        </a:rPr>
                        <a:t>PR14 Kontinuierliche Verbesserung des Service-Managements</a:t>
                      </a:r>
                      <a:endParaRPr sz="1600">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8600">
                <a:tc>
                  <a:txBody>
                    <a:bodyPr/>
                    <a:lstStyle/>
                    <a:p>
                      <a:pPr marL="0" marR="0" lvl="0" indent="0" algn="l" rtl="0">
                        <a:spcBef>
                          <a:spcPts val="0"/>
                        </a:spcBef>
                        <a:spcAft>
                          <a:spcPts val="0"/>
                        </a:spcAft>
                        <a:buNone/>
                      </a:pPr>
                      <a:r>
                        <a:rPr lang="en-US" sz="1800" cap="none">
                          <a:solidFill>
                            <a:srgbClr val="FFFFFF"/>
                          </a:solidFill>
                          <a:latin typeface="Calibri"/>
                          <a:ea typeface="Calibri"/>
                          <a:cs typeface="Calibri"/>
                          <a:sym typeface="Calibri"/>
                        </a:rPr>
                        <a:t>VORAUSSETZUNGEN</a:t>
                      </a:r>
                      <a:endParaRPr sz="1800"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032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PR14.1 Möglichkeiten zur Verbesserung von Services und Prozessen müssen auf der Grundlage von Berichten sowie Ergebnissen von Messungen, Beurteilungen und Audits des SMS ermittelt und registriert werden.</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PR14.2 Verbesserungsmöglichkeiten müssen auf konsistente Art und Weise beurteilt und Maßnahmen zu ihrer Verwirklichung ermittelt werden.</a:t>
                      </a: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PR14.3 Die Umsetzung von Verbesserungsmaßnahmen muss auf konsistente Art und Weise gesteuert werden.</a:t>
                      </a:r>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500" name="Google Shape;1500;p10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101</a:t>
            </a:fld>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503"/>
        <p:cNvGrpSpPr/>
        <p:nvPr/>
      </p:nvGrpSpPr>
      <p:grpSpPr>
        <a:xfrm>
          <a:off x="0" y="0"/>
          <a:ext cx="0" cy="0"/>
          <a:chOff x="0" y="0"/>
          <a:chExt cx="0" cy="0"/>
        </a:xfrm>
      </p:grpSpPr>
      <p:sp>
        <p:nvSpPr>
          <p:cNvPr id="1504" name="Google Shape;1504;p102"/>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CSI: Schlüsselkonzepte</a:t>
            </a:r>
            <a:endParaRPr/>
          </a:p>
        </p:txBody>
      </p:sp>
      <p:sp>
        <p:nvSpPr>
          <p:cNvPr id="1505" name="Google Shape;1505;p102"/>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sz="2400" dirty="0"/>
              <a:t>In einem ISMS sind alle Dinge einer ständigen Verbesserung unterworfen:</a:t>
            </a:r>
            <a:endParaRPr sz="2400" dirty="0"/>
          </a:p>
          <a:p>
            <a:pPr marL="742950" lvl="1" indent="-285750" algn="l" rtl="0">
              <a:spcBef>
                <a:spcPts val="480"/>
              </a:spcBef>
              <a:spcAft>
                <a:spcPts val="0"/>
              </a:spcAft>
              <a:buClr>
                <a:schemeClr val="dk1"/>
              </a:buClr>
              <a:buSzPts val="2400"/>
              <a:buChar char="–"/>
            </a:pPr>
            <a:r>
              <a:rPr lang="en-US" sz="2000" dirty="0"/>
              <a:t>Services (einschließlich der zugrunde liegenden Service-Komponenten)</a:t>
            </a:r>
            <a:endParaRPr sz="2000" dirty="0"/>
          </a:p>
          <a:p>
            <a:pPr marL="742950" lvl="1" indent="-285750" algn="l" rtl="0">
              <a:spcBef>
                <a:spcPts val="480"/>
              </a:spcBef>
              <a:spcAft>
                <a:spcPts val="0"/>
              </a:spcAft>
              <a:buClr>
                <a:schemeClr val="dk1"/>
              </a:buClr>
              <a:buSzPts val="2400"/>
              <a:buChar char="–"/>
            </a:pPr>
            <a:r>
              <a:rPr lang="en-US" sz="2000" dirty="0"/>
              <a:t>Das SMS, einschließlich aller ITSM-Prozesse</a:t>
            </a:r>
            <a:endParaRPr sz="2000" dirty="0"/>
          </a:p>
          <a:p>
            <a:pPr marL="342900" lvl="0" indent="-342900" algn="l" rtl="0">
              <a:spcBef>
                <a:spcPts val="560"/>
              </a:spcBef>
              <a:spcAft>
                <a:spcPts val="0"/>
              </a:spcAft>
              <a:buClr>
                <a:schemeClr val="dk1"/>
              </a:buClr>
              <a:buSzPts val="2800"/>
              <a:buChar char="•"/>
            </a:pPr>
            <a:r>
              <a:rPr lang="en-US" sz="2400" dirty="0"/>
              <a:t>Typische Quellen für Verbesserungen: KPI-Berichte, Service-Reviews, interne Audits, Management-Reviews, interne Vorschläge / Feedback</a:t>
            </a:r>
            <a:endParaRPr sz="2400" dirty="0"/>
          </a:p>
          <a:p>
            <a:pPr marL="342900" lvl="0" indent="-342900" algn="l" rtl="0">
              <a:spcBef>
                <a:spcPts val="560"/>
              </a:spcBef>
              <a:spcAft>
                <a:spcPts val="0"/>
              </a:spcAft>
              <a:buClr>
                <a:schemeClr val="dk1"/>
              </a:buClr>
              <a:buSzPts val="2800"/>
              <a:buChar char="•"/>
            </a:pPr>
            <a:r>
              <a:rPr lang="en-US" sz="2400" dirty="0"/>
              <a:t>Sicherstellen, dass Verbesserungen ernst genommen, berücksichtigt und nachverfolgt werden.</a:t>
            </a:r>
            <a:endParaRPr sz="2400" dirty="0"/>
          </a:p>
          <a:p>
            <a:pPr marL="342900" lvl="0" indent="-342900" algn="l" rtl="0">
              <a:spcBef>
                <a:spcPts val="560"/>
              </a:spcBef>
              <a:spcAft>
                <a:spcPts val="0"/>
              </a:spcAft>
              <a:buClr>
                <a:schemeClr val="dk1"/>
              </a:buClr>
              <a:buSzPts val="2800"/>
              <a:buChar char="•"/>
            </a:pPr>
            <a:r>
              <a:rPr lang="en-US" sz="2400" dirty="0"/>
              <a:t>Bei der Schaffung einer Kultur der kontinuierlichen Verbesserung ist der CSI-Prozess eine Erweiterung der allgemeinen Anforderungen an ein kontinuierlich verbessertes IT-Service Management (GR7: ACT).</a:t>
            </a:r>
            <a:endParaRPr sz="2400" dirty="0"/>
          </a:p>
        </p:txBody>
      </p:sp>
      <p:sp>
        <p:nvSpPr>
          <p:cNvPr id="1506" name="Google Shape;1506;p102"/>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102</a:t>
            </a:fld>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512"/>
        <p:cNvGrpSpPr/>
        <p:nvPr/>
      </p:nvGrpSpPr>
      <p:grpSpPr>
        <a:xfrm>
          <a:off x="0" y="0"/>
          <a:ext cx="0" cy="0"/>
          <a:chOff x="0" y="0"/>
          <a:chExt cx="0" cy="0"/>
        </a:xfrm>
      </p:grpSpPr>
      <p:sp>
        <p:nvSpPr>
          <p:cNvPr id="1513" name="Google Shape;1513;p103"/>
          <p:cNvSpPr txBox="1">
            <a:spLocks noGrp="1"/>
          </p:cNvSpPr>
          <p:nvPr>
            <p:ph type="ctr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t>Vorteile, Risiken und Herausforderungen beim Umsetzen von IT-Service-Management</a:t>
            </a:r>
            <a:endParaRPr/>
          </a:p>
        </p:txBody>
      </p:sp>
      <p:sp>
        <p:nvSpPr>
          <p:cNvPr id="1514" name="Google Shape;1514;p103"/>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103</a:t>
            </a:fld>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520"/>
        <p:cNvGrpSpPr/>
        <p:nvPr/>
      </p:nvGrpSpPr>
      <p:grpSpPr>
        <a:xfrm>
          <a:off x="0" y="0"/>
          <a:ext cx="0" cy="0"/>
          <a:chOff x="0" y="0"/>
          <a:chExt cx="0" cy="0"/>
        </a:xfrm>
      </p:grpSpPr>
      <p:sp>
        <p:nvSpPr>
          <p:cNvPr id="1521" name="Google Shape;1521;p104"/>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ITSM: Vorteile und Risiken in der Praxis</a:t>
            </a:r>
            <a:endParaRPr/>
          </a:p>
        </p:txBody>
      </p:sp>
      <p:sp>
        <p:nvSpPr>
          <p:cNvPr id="1522" name="Google Shape;1522;p104"/>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spcBef>
                <a:spcPts val="0"/>
              </a:spcBef>
              <a:spcAft>
                <a:spcPts val="0"/>
              </a:spcAft>
              <a:buClr>
                <a:schemeClr val="dk1"/>
              </a:buClr>
              <a:buSzPct val="100000"/>
              <a:buNone/>
            </a:pPr>
            <a:r>
              <a:rPr lang="en-US" sz="2000" b="1"/>
              <a:t>Typische Vorteile (Auszug):</a:t>
            </a:r>
            <a:endParaRPr/>
          </a:p>
          <a:p>
            <a:pPr marL="742950" lvl="1" indent="-285750" algn="l" rtl="0">
              <a:spcBef>
                <a:spcPts val="333"/>
              </a:spcBef>
              <a:spcAft>
                <a:spcPts val="0"/>
              </a:spcAft>
              <a:buClr>
                <a:srgbClr val="00B050"/>
              </a:buClr>
              <a:buSzPct val="100000"/>
              <a:buFont typeface="Arial Black"/>
              <a:buChar char="+"/>
            </a:pPr>
            <a:r>
              <a:rPr lang="en-US" sz="1800"/>
              <a:t>Besseres Verständnis der Struktur der Organisation (Föderation)</a:t>
            </a:r>
            <a:endParaRPr/>
          </a:p>
          <a:p>
            <a:pPr marL="742950" lvl="1" indent="-285750" algn="l" rtl="0">
              <a:spcBef>
                <a:spcPts val="333"/>
              </a:spcBef>
              <a:spcAft>
                <a:spcPts val="0"/>
              </a:spcAft>
              <a:buClr>
                <a:srgbClr val="00B050"/>
              </a:buClr>
              <a:buSzPct val="100000"/>
              <a:buFont typeface="Arial Black"/>
              <a:buChar char="+"/>
            </a:pPr>
            <a:r>
              <a:rPr lang="en-US" sz="1800"/>
              <a:t>Bessere Kundenorientierung, bessere Abstimmung der IT-Leistungen auf die Kundenbedürfnisse</a:t>
            </a:r>
            <a:endParaRPr/>
          </a:p>
          <a:p>
            <a:pPr marL="742950" lvl="1" indent="-285750" algn="l" rtl="0">
              <a:spcBef>
                <a:spcPts val="333"/>
              </a:spcBef>
              <a:spcAft>
                <a:spcPts val="0"/>
              </a:spcAft>
              <a:buClr>
                <a:srgbClr val="00B050"/>
              </a:buClr>
              <a:buSzPct val="100000"/>
              <a:buFont typeface="Arial Black"/>
              <a:buChar char="+"/>
            </a:pPr>
            <a:r>
              <a:rPr lang="en-US" sz="1800"/>
              <a:t>Bessere Wiederholbarkeit der gewünschten Ergebnisse</a:t>
            </a:r>
            <a:endParaRPr/>
          </a:p>
          <a:p>
            <a:pPr marL="742950" lvl="1" indent="-285750" algn="l" rtl="0">
              <a:spcBef>
                <a:spcPts val="333"/>
              </a:spcBef>
              <a:spcAft>
                <a:spcPts val="0"/>
              </a:spcAft>
              <a:buClr>
                <a:srgbClr val="00B050"/>
              </a:buClr>
              <a:buSzPct val="100000"/>
              <a:buFont typeface="Arial Black"/>
              <a:buChar char="+"/>
            </a:pPr>
            <a:r>
              <a:rPr lang="en-US" sz="1800"/>
              <a:t>Erhöhte Effektivität und Effizienz</a:t>
            </a:r>
            <a:endParaRPr/>
          </a:p>
          <a:p>
            <a:pPr marL="742950" lvl="1" indent="-285750" algn="l" rtl="0">
              <a:spcBef>
                <a:spcPts val="333"/>
              </a:spcBef>
              <a:spcAft>
                <a:spcPts val="0"/>
              </a:spcAft>
              <a:buClr>
                <a:srgbClr val="00B050"/>
              </a:buClr>
              <a:buSzPct val="100000"/>
              <a:buFont typeface="Arial Black"/>
              <a:buChar char="+"/>
            </a:pPr>
            <a:r>
              <a:rPr lang="en-US" sz="1800"/>
              <a:t>Geringere organisatorische Zersplitterung/Silos</a:t>
            </a:r>
            <a:endParaRPr/>
          </a:p>
          <a:p>
            <a:pPr marL="742950" lvl="1" indent="-285750" algn="l" rtl="0">
              <a:spcBef>
                <a:spcPts val="333"/>
              </a:spcBef>
              <a:spcAft>
                <a:spcPts val="0"/>
              </a:spcAft>
              <a:buClr>
                <a:srgbClr val="00B050"/>
              </a:buClr>
              <a:buSzPct val="100000"/>
              <a:buFont typeface="Arial Black"/>
              <a:buChar char="+"/>
            </a:pPr>
            <a:r>
              <a:rPr lang="en-US" sz="1800"/>
              <a:t>Erleichterte Innovation</a:t>
            </a:r>
            <a:endParaRPr/>
          </a:p>
          <a:p>
            <a:pPr marL="742950" lvl="1" indent="-285750" algn="l" rtl="0">
              <a:spcBef>
                <a:spcPts val="333"/>
              </a:spcBef>
              <a:spcAft>
                <a:spcPts val="0"/>
              </a:spcAft>
              <a:buClr>
                <a:srgbClr val="00B050"/>
              </a:buClr>
              <a:buSzPct val="100000"/>
              <a:buFont typeface="Arial Black"/>
              <a:buChar char="+"/>
            </a:pPr>
            <a:r>
              <a:rPr lang="en-US" sz="1800"/>
              <a:t>Verbesserter Ruf</a:t>
            </a:r>
            <a:endParaRPr/>
          </a:p>
          <a:p>
            <a:pPr marL="0" lvl="0" indent="0" algn="l" rtl="0">
              <a:spcBef>
                <a:spcPts val="370"/>
              </a:spcBef>
              <a:spcAft>
                <a:spcPts val="0"/>
              </a:spcAft>
              <a:buClr>
                <a:schemeClr val="dk1"/>
              </a:buClr>
              <a:buSzPct val="100000"/>
              <a:buNone/>
            </a:pPr>
            <a:endParaRPr sz="2000" b="1"/>
          </a:p>
          <a:p>
            <a:pPr marL="0" lvl="0" indent="0" algn="l" rtl="0">
              <a:spcBef>
                <a:spcPts val="370"/>
              </a:spcBef>
              <a:spcAft>
                <a:spcPts val="0"/>
              </a:spcAft>
              <a:buClr>
                <a:schemeClr val="dk1"/>
              </a:buClr>
              <a:buSzPct val="100000"/>
              <a:buNone/>
            </a:pPr>
            <a:r>
              <a:rPr lang="en-US" sz="2000" b="1"/>
              <a:t>Mögliche Risiken (Auszug):</a:t>
            </a:r>
            <a:endParaRPr/>
          </a:p>
          <a:p>
            <a:pPr marL="742950" lvl="1" indent="-285750" algn="l" rtl="0">
              <a:spcBef>
                <a:spcPts val="333"/>
              </a:spcBef>
              <a:spcAft>
                <a:spcPts val="0"/>
              </a:spcAft>
              <a:buClr>
                <a:srgbClr val="FF0000"/>
              </a:buClr>
              <a:buSzPct val="100000"/>
              <a:buFont typeface="Arial Black"/>
              <a:buChar char="−"/>
            </a:pPr>
            <a:r>
              <a:rPr lang="en-US" sz="1800"/>
              <a:t>Prozesse und Verfahren können zu bürokratisch werden, mehr Papierkram</a:t>
            </a:r>
            <a:endParaRPr/>
          </a:p>
          <a:p>
            <a:pPr marL="742950" lvl="1" indent="-285750" algn="l" rtl="0">
              <a:spcBef>
                <a:spcPts val="333"/>
              </a:spcBef>
              <a:spcAft>
                <a:spcPts val="0"/>
              </a:spcAft>
              <a:buClr>
                <a:srgbClr val="FF0000"/>
              </a:buClr>
              <a:buSzPct val="100000"/>
              <a:buFont typeface="Arial Black"/>
              <a:buChar char="−"/>
            </a:pPr>
            <a:r>
              <a:rPr lang="en-US" sz="1800"/>
              <a:t>Geringere Effektivität und Effizienz, wenn ...</a:t>
            </a:r>
            <a:endParaRPr/>
          </a:p>
          <a:p>
            <a:pPr marL="1143000" lvl="2" indent="-228600" algn="l" rtl="0">
              <a:spcBef>
                <a:spcPts val="333"/>
              </a:spcBef>
              <a:spcAft>
                <a:spcPts val="0"/>
              </a:spcAft>
              <a:buClr>
                <a:srgbClr val="FF0000"/>
              </a:buClr>
              <a:buSzPct val="100000"/>
              <a:buFont typeface="Arial Black"/>
              <a:buChar char="−"/>
            </a:pPr>
            <a:r>
              <a:rPr lang="en-US" sz="1800"/>
              <a:t>Die Mitarbeiter kennen die Prozesse und Richtlinien nicht</a:t>
            </a:r>
            <a:endParaRPr/>
          </a:p>
          <a:p>
            <a:pPr marL="1143000" lvl="2" indent="-228600" algn="l" rtl="0">
              <a:spcBef>
                <a:spcPts val="333"/>
              </a:spcBef>
              <a:spcAft>
                <a:spcPts val="0"/>
              </a:spcAft>
              <a:buClr>
                <a:srgbClr val="FF0000"/>
              </a:buClr>
              <a:buSzPct val="100000"/>
              <a:buFont typeface="Arial Black"/>
              <a:buChar char="−"/>
            </a:pPr>
            <a:r>
              <a:rPr lang="en-US" sz="1800"/>
              <a:t>Fehlen eines klaren Engagements des Top Managements</a:t>
            </a:r>
          </a:p>
          <a:p>
            <a:pPr marL="1143000" lvl="2" indent="-228600" algn="l" rtl="0">
              <a:spcBef>
                <a:spcPts val="333"/>
              </a:spcBef>
              <a:spcAft>
                <a:spcPts val="0"/>
              </a:spcAft>
              <a:buClr>
                <a:srgbClr val="FF0000"/>
              </a:buClr>
              <a:buSzPct val="100000"/>
              <a:buFont typeface="Arial Black"/>
              <a:buChar char="−"/>
            </a:pPr>
            <a:r>
              <a:rPr lang="en-US" sz="1800"/>
              <a:t>Die Mitarbeiter akzeptieren das System nicht</a:t>
            </a:r>
            <a:endParaRPr/>
          </a:p>
          <a:p>
            <a:pPr marL="1143000" lvl="2" indent="-228600" algn="l" rtl="0">
              <a:spcBef>
                <a:spcPts val="333"/>
              </a:spcBef>
              <a:spcAft>
                <a:spcPts val="0"/>
              </a:spcAft>
              <a:buClr>
                <a:srgbClr val="FF0000"/>
              </a:buClr>
              <a:buSzPct val="100000"/>
              <a:buFont typeface="Arial Black"/>
              <a:buChar char="−"/>
            </a:pPr>
            <a:r>
              <a:rPr lang="en-US" sz="1800"/>
              <a:t>Prozesse werden umgangen</a:t>
            </a:r>
            <a:endParaRPr/>
          </a:p>
        </p:txBody>
      </p:sp>
      <p:sp>
        <p:nvSpPr>
          <p:cNvPr id="1523" name="Google Shape;1523;p104"/>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104</a:t>
            </a:fld>
            <a:endParaRPr/>
          </a:p>
        </p:txBody>
      </p:sp>
    </p:spTree>
  </p:cSld>
  <p:clrMapOvr>
    <a:masterClrMapping/>
  </p:clrMapOvr>
</p:sld>
</file>

<file path=ppt/slides/slide105.xml><?xml version="1.0" encoding="utf-8"?>
<p:sld xmlns:p14="http://schemas.microsoft.com/office/powerpoint/2010/main" xmlns:a16="http://schemas.microsoft.com/office/drawing/2014/main" xmlns:a="http://schemas.openxmlformats.org/drawingml/2006/main" xmlns:r="http://schemas.openxmlformats.org/officeDocument/2006/relationships" xmlns:p="http://schemas.openxmlformats.org/presentationml/2006/main">
  <p:cSld>
    <p:spTree>
      <p:nvGrpSpPr>
        <p:cNvPr id="1" name="Shape 1528"/>
        <p:cNvGrpSpPr/>
        <p:nvPr/>
      </p:nvGrpSpPr>
      <p:grpSpPr>
        <a:xfrm>
          <a:off x="0" y="0"/>
          <a:ext cx="0" cy="0"/>
          <a:chOff x="0" y="0"/>
          <a:chExt cx="0" cy="0"/>
        </a:xfrm>
      </p:grpSpPr>
      <p:sp>
        <p:nvSpPr>
          <p:cNvPr id="1529" name="Google Shape;1529;p105"/>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Föderierte Bereitstellung von IT-Services</a:t>
            </a:r>
            <a:endParaRPr/>
          </a:p>
        </p:txBody>
      </p:sp>
      <p:sp>
        <p:nvSpPr>
          <p:cNvPr id="1530" name="Google Shape;1530;p105"/>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105</a:t>
            </a:fld>
            <a:endParaRPr/>
          </a:p>
        </p:txBody>
      </p:sp>
      <p:graphicFrame>
        <p:nvGraphicFramePr>
          <p:cNvPr id="1531" name="Google Shape;1531;p105"/>
          <p:cNvGraphicFramePr/>
          <p:nvPr>
            <p:extLst>
              <p:ext uri="{D42A27DB-BD31-4B8C-83A1-F6EECF244321}">
                <p14:modId xmlns:p14="http://schemas.microsoft.com/office/powerpoint/2010/main" val="1520775369"/>
              </p:ext>
            </p:extLst>
          </p:nvPr>
        </p:nvGraphicFramePr>
        <p:xfrm>
          <a:off x="609601" y="1696598"/>
          <a:ext cx="10972798" cy="1572584"/>
        </p:xfrm>
        <a:graphic>
          <a:graphicData uri="http://schemas.openxmlformats.org/drawingml/2006/table">
            <a:tbl>
              <a:tblPr firstRow="1" firstCol="1" bandRow="1">
                <a:tableStyleId>{B301B821-A1FF-4177-AEE7-76D212191A09}</a:tableStyleId>
              </a:tblPr>
              <a:tblGrid>
                <a:gridCol w="10972798">
                  <a:extLst>
                    <a:ext uri="{9D8B030D-6E8A-4147-A177-3AD203B41FA5}">
                      <a16:colId xmlns:a16="http://schemas.microsoft.com/office/drawing/2014/main" val="20000"/>
                    </a:ext>
                  </a:extLst>
                </a:gridCol>
              </a:tblGrid>
              <a:tr h="292708">
                <a:tc>
                  <a:txBody>
                    <a:bodyPr/>
                    <a:lstStyle/>
                    <a:p>
                      <a:pPr marL="0" marR="0" lvl="0" indent="0" algn="l" rtl="0">
                        <a:spcBef>
                          <a:spcPts val="0"/>
                        </a:spcBef>
                        <a:spcAft>
                          <a:spcPts val="0"/>
                        </a:spcAft>
                        <a:buNone/>
                      </a:pPr>
                      <a:r>
                        <a:rPr lang="en-US" sz="1400"/>
                        <a:t>Definition nach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1279876">
                <a:tc>
                  <a:txBody>
                    <a:bodyPr/>
                    <a:lstStyle/>
                    <a:p>
                      <a:pPr marL="0" marR="0" lvl="0" indent="0" algn="l" rtl="0">
                        <a:lnSpc>
                          <a:spcPct val="100000"/>
                        </a:lnSpc>
                        <a:spcBef>
                          <a:spcPts val="0"/>
                        </a:spcBef>
                        <a:spcAft>
                          <a:spcPts val="0"/>
                        </a:spcAft>
                        <a:buClr>
                          <a:schemeClr val="dk1"/>
                        </a:buClr>
                        <a:buSzPts val="2000"/>
                        <a:buFont typeface="Calibri"/>
                        <a:buNone/>
                      </a:pPr>
                      <a:r>
                        <a:rPr lang="en-US" sz="2000" dirty="0">
                          <a:solidFill>
                            <a:schemeClr val="dk1"/>
                          </a:solidFill>
                        </a:rPr>
                        <a:t>Föderation:</a:t>
                      </a:r>
                      <a:endParaRPr dirty="0"/>
                    </a:p>
                    <a:p>
                      <a:pPr marL="457200" marR="0" lvl="1" indent="0" algn="l" rtl="0">
                        <a:lnSpc>
                          <a:spcPct val="100000"/>
                        </a:lnSpc>
                        <a:spcBef>
                          <a:spcPts val="0"/>
                        </a:spcBef>
                        <a:spcAft>
                          <a:spcPts val="0"/>
                        </a:spcAft>
                        <a:buClr>
                          <a:schemeClr val="dk1"/>
                        </a:buClr>
                        <a:buSzPts val="1800"/>
                        <a:buFont typeface="Calibri"/>
                        <a:buNone/>
                      </a:pPr>
                      <a:r>
                        <a:rPr lang="en-US" sz="1800" b="0" u="none" strike="noStrike" cap="none" dirty="0">
                          <a:solidFill>
                            <a:schemeClr val="dk1"/>
                          </a:solidFill>
                          <a:sym typeface="Calibri"/>
                        </a:rPr>
                        <a:t>Situation, in der mehrere Parteien, die Föderationsmitglieder, gemeinsam zur Erbringung von Dienstleistungen für Kunden beitragen, ohne </a:t>
                      </a:r>
                      <a:r>
                        <a:rPr lang="en-US" sz="1800" b="0" u="none" strike="noStrike" cap="none" dirty="0">
                          <a:solidFill>
                            <a:schemeClr val="dk1"/>
                          </a:solidFill>
                          <a:sym typeface="Calibri"/>
                        </a:rPr>
                        <a:t>in einer strengen hierarchischen Struktur oder Lieferkette </a:t>
                      </a:r>
                      <a:r>
                        <a:rPr lang="en-US" sz="1800" b="0" u="none" strike="noStrike" cap="none" dirty="0" err="1">
                          <a:solidFill>
                            <a:schemeClr val="dk1"/>
                          </a:solidFill>
                          <a:sym typeface="Calibri"/>
                        </a:rPr>
                        <a:t>organisiert zu </a:t>
                      </a:r>
                      <a:r>
                        <a:rPr lang="en-US" sz="1800" b="0" u="none" strike="noStrike" cap="none" dirty="0">
                          <a:solidFill>
                            <a:schemeClr val="dk1"/>
                          </a:solidFill>
                          <a:sym typeface="Calibri"/>
                        </a:rPr>
                        <a:t>sein</a:t>
                      </a:r>
                      <a:endParaRPr sz="1800" b="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sp>
        <p:nvSpPr>
          <p:cNvPr id="1532" name="Google Shape;1532;p105"/>
          <p:cNvSpPr/>
          <p:nvPr/>
        </p:nvSpPr>
        <p:spPr>
          <a:xfrm>
            <a:off x="702618" y="3485170"/>
            <a:ext cx="10786764" cy="2849935"/>
          </a:xfrm>
          <a:prstGeom prst="rect">
            <a:avLst/>
          </a:prstGeom>
          <a:noFill/>
          <a:ln>
            <a:noFill/>
          </a:ln>
        </p:spPr>
        <p:txBody>
          <a:bodyPr spcFirstLastPara="1" wrap="square" lIns="91425" tIns="45700" rIns="116975" bIns="45700" anchor="t" anchorCtr="0">
            <a:noAutofit/>
          </a:bodyPr>
          <a:lstStyle/>
          <a:p>
            <a:pPr marL="27905" marR="0" lvl="0" indent="0" algn="l" rtl="0">
              <a:spcBef>
                <a:spcPts val="0"/>
              </a:spcBef>
              <a:spcAft>
                <a:spcPts val="0"/>
              </a:spcAft>
              <a:buClr>
                <a:schemeClr val="dk1"/>
              </a:buClr>
              <a:buSzPts val="2000"/>
              <a:buFont typeface="Calibri"/>
              <a:buNone/>
            </a:pPr>
            <a:r>
              <a:rPr lang="en-US" sz="2000" dirty="0">
                <a:solidFill>
                  <a:schemeClr val="dk1"/>
                </a:solidFill>
                <a:latin typeface="Calibri"/>
                <a:ea typeface="Calibri"/>
                <a:cs typeface="Calibri"/>
                <a:sym typeface="Calibri"/>
              </a:rPr>
              <a:t>Beispiele für die föderierte Bereitstellung von IT-Services:</a:t>
            </a:r>
            <a:endParaRPr dirty="0"/>
          </a:p>
          <a:p>
            <a:pPr marL="761230" marR="0" lvl="1" indent="-241092" algn="l" rtl="0">
              <a:spcBef>
                <a:spcPts val="422"/>
              </a:spcBef>
              <a:spcAft>
                <a:spcPts val="0"/>
              </a:spcAft>
              <a:buClr>
                <a:schemeClr val="dk1"/>
              </a:buClr>
              <a:buSzPts val="1800"/>
              <a:buFont typeface="Calibri"/>
              <a:buChar char="–"/>
            </a:pPr>
            <a:r>
              <a:rPr lang="en-US" sz="1800" b="0" i="0" u="none" strike="noStrike" cap="none" dirty="0">
                <a:solidFill>
                  <a:schemeClr val="dk1"/>
                </a:solidFill>
                <a:latin typeface="Calibri"/>
                <a:ea typeface="Calibri"/>
                <a:cs typeface="Calibri"/>
                <a:sym typeface="Calibri"/>
              </a:rPr>
              <a:t>In einem großen Handelsunternehmen/Konzern mit verschiedenen Geschäftseinheiten/Abteilungen: Mehrere Service Provider müssen zusammenarbeiten, um einen kohärenten Data Warehouse Service für das gesamte Unternehmen zu liefern.</a:t>
            </a:r>
            <a:endParaRPr dirty="0"/>
          </a:p>
          <a:p>
            <a:pPr marL="761230" marR="0" lvl="1" indent="-241092" algn="l" rtl="0">
              <a:spcBef>
                <a:spcPts val="422"/>
              </a:spcBef>
              <a:spcAft>
                <a:spcPts val="0"/>
              </a:spcAft>
              <a:buClr>
                <a:schemeClr val="dk1"/>
              </a:buClr>
              <a:buSzPts val="1800"/>
              <a:buFont typeface="Calibri"/>
              <a:buChar char="–"/>
            </a:pPr>
            <a:r>
              <a:rPr lang="en-US" sz="1800" b="0" i="0" u="none" strike="noStrike" cap="none" dirty="0">
                <a:solidFill>
                  <a:schemeClr val="dk1"/>
                </a:solidFill>
                <a:latin typeface="Calibri"/>
                <a:ea typeface="Calibri"/>
                <a:cs typeface="Calibri"/>
                <a:sym typeface="Calibri"/>
              </a:rPr>
              <a:t>In der öffentlichen Verwaltung: Verschiedene Regierungsstellen und nationale Einrichtungen betreiben gemeinsam einen öffentlichen Gesundheitsdatendienst.</a:t>
            </a:r>
            <a:endParaRPr dirty="0"/>
          </a:p>
          <a:p>
            <a:pPr marL="761230" marR="0" lvl="1" indent="-241092" algn="l" rtl="0">
              <a:spcBef>
                <a:spcPts val="422"/>
              </a:spcBef>
              <a:spcAft>
                <a:spcPts val="0"/>
              </a:spcAft>
              <a:buClr>
                <a:schemeClr val="dk1"/>
              </a:buClr>
              <a:buSzPts val="1800"/>
              <a:buFont typeface="Calibri"/>
              <a:buChar char="–"/>
            </a:pPr>
            <a:r>
              <a:rPr lang="en-US" sz="1800" b="0" i="0" u="none" strike="noStrike" cap="none" dirty="0">
                <a:solidFill>
                  <a:schemeClr val="dk1"/>
                </a:solidFill>
                <a:latin typeface="Calibri"/>
                <a:ea typeface="Calibri"/>
                <a:cs typeface="Calibri"/>
                <a:sym typeface="Calibri"/>
              </a:rPr>
              <a:t>In einem Netz von akademischen </a:t>
            </a:r>
            <a:r>
              <a:rPr lang="en-US" sz="1800" b="0" i="0" u="none" strike="noStrike" cap="none" dirty="0" err="1">
                <a:solidFill>
                  <a:schemeClr val="dk1"/>
                </a:solidFill>
                <a:latin typeface="Calibri"/>
                <a:ea typeface="Calibri"/>
                <a:cs typeface="Calibri"/>
                <a:sym typeface="Calibri"/>
              </a:rPr>
              <a:t>Forschungseinrichtungen </a:t>
            </a:r>
            <a:r>
              <a:rPr lang="en-US" sz="1800" b="0" i="0" u="none" strike="noStrike" cap="none" dirty="0">
                <a:solidFill>
                  <a:schemeClr val="dk1"/>
                </a:solidFill>
                <a:latin typeface="Calibri"/>
                <a:ea typeface="Calibri"/>
                <a:cs typeface="Calibri"/>
                <a:sym typeface="Calibri"/>
              </a:rPr>
              <a:t>(z. B. einer wissenschaftlichen Forschungskooperation): Mehrere IT-Abteilungen/Rechenzentren liefern Ressourcen für einen sehr umfangreichen Service, der von vielen Forschern genutzt wird.</a:t>
            </a:r>
            <a:endParaRPr dirty="0"/>
          </a:p>
        </p:txBody>
      </p:sp>
    </p:spTree>
  </p:cSld>
  <p:clrMapOvr>
    <a:masterClrMapping/>
  </p:clrMapOvr>
</p:sld>
</file>

<file path=ppt/slides/slide106.xml><?xml version="1.0" encoding="utf-8"?>
<p:sld xmlns:p14="http://schemas.microsoft.com/office/powerpoint/2010/main" xmlns:a16="http://schemas.microsoft.com/office/drawing/2014/main" xmlns:a="http://schemas.openxmlformats.org/drawingml/2006/main" xmlns:r="http://schemas.openxmlformats.org/officeDocument/2006/relationships" xmlns:p="http://schemas.openxmlformats.org/presentationml/2006/main">
  <p:cSld>
    <p:spTree>
      <p:nvGrpSpPr>
        <p:cNvPr id="1" name="Shape 1535"/>
        <p:cNvGrpSpPr/>
        <p:nvPr/>
      </p:nvGrpSpPr>
      <p:grpSpPr>
        <a:xfrm>
          <a:off x="0" y="0"/>
          <a:ext cx="0" cy="0"/>
          <a:chOff x="0" y="0"/>
          <a:chExt cx="0" cy="0"/>
        </a:xfrm>
      </p:grpSpPr>
      <p:sp>
        <p:nvSpPr>
          <p:cNvPr id="1536" name="Google Shape;1536;p106"/>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Föderierte Bereitstellung von IT-Services: Vergleich mit der Bereitstellung von IT-Services ohne Föderation</a:t>
            </a:r>
            <a:endParaRPr/>
          </a:p>
        </p:txBody>
      </p:sp>
      <p:sp>
        <p:nvSpPr>
          <p:cNvPr id="1537" name="Google Shape;1537;p106"/>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106</a:t>
            </a:fld>
            <a:endParaRPr/>
          </a:p>
        </p:txBody>
      </p:sp>
      <p:graphicFrame>
        <p:nvGraphicFramePr>
          <p:cNvPr id="1538" name="Google Shape;1538;p106"/>
          <p:cNvGraphicFramePr/>
          <p:nvPr>
            <p:extLst>
              <p:ext uri="{D42A27DB-BD31-4B8C-83A1-F6EECF244321}">
                <p14:modId xmlns:p14="http://schemas.microsoft.com/office/powerpoint/2010/main" val="3335826461"/>
              </p:ext>
            </p:extLst>
          </p:nvPr>
        </p:nvGraphicFramePr>
        <p:xfrm>
          <a:off x="347241" y="1725547"/>
          <a:ext cx="11337835" cy="4718912"/>
        </p:xfrm>
        <a:graphic>
          <a:graphicData uri="http://schemas.openxmlformats.org/drawingml/2006/table">
            <a:tbl>
              <a:tblPr firstRow="1" firstCol="1" bandRow="1">
                <a:tableStyleId>{5C22544A-7EE6-4342-B048-85BDC9FD1C3A}</a:tableStyleId>
              </a:tblPr>
              <a:tblGrid>
                <a:gridCol w="2838555">
                  <a:extLst>
                    <a:ext uri="{9D8B030D-6E8A-4147-A177-3AD203B41FA5}">
                      <a16:colId xmlns:a16="http://schemas.microsoft.com/office/drawing/2014/main" val="20000"/>
                    </a:ext>
                  </a:extLst>
                </a:gridCol>
                <a:gridCol w="4720002">
                  <a:extLst>
                    <a:ext uri="{9D8B030D-6E8A-4147-A177-3AD203B41FA5}">
                      <a16:colId xmlns:a16="http://schemas.microsoft.com/office/drawing/2014/main" val="20001"/>
                    </a:ext>
                  </a:extLst>
                </a:gridCol>
                <a:gridCol w="3779278">
                  <a:extLst>
                    <a:ext uri="{9D8B030D-6E8A-4147-A177-3AD203B41FA5}">
                      <a16:colId xmlns:a16="http://schemas.microsoft.com/office/drawing/2014/main" val="20002"/>
                    </a:ext>
                  </a:extLst>
                </a:gridCol>
              </a:tblGrid>
              <a:tr h="679242">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r>
                        <a:rPr lang="en-US" sz="1600"/>
                        <a:t>Nicht-föderierte ("traditionelle") Bereitstellung von IT-Services</a:t>
                      </a:r>
                      <a:endParaRPr sz="1200"/>
                    </a:p>
                  </a:txBody>
                  <a:tcPr marL="91450" marR="91450" marT="45725" marB="45725"/>
                </a:tc>
                <a:tc>
                  <a:txBody>
                    <a:bodyPr/>
                    <a:lstStyle/>
                    <a:p>
                      <a:pPr marL="0" marR="0" lvl="0" indent="0" algn="l" rtl="0">
                        <a:spcBef>
                          <a:spcPts val="0"/>
                        </a:spcBef>
                        <a:spcAft>
                          <a:spcPts val="0"/>
                        </a:spcAft>
                        <a:buNone/>
                      </a:pPr>
                      <a:r>
                        <a:rPr lang="en-US" sz="1600"/>
                        <a:t>Föderierte Bereitstellung von IT-Services</a:t>
                      </a:r>
                      <a:endParaRPr sz="1200"/>
                    </a:p>
                  </a:txBody>
                  <a:tcPr marL="91450" marR="91450" marT="45725" marB="45725"/>
                </a:tc>
                <a:extLst>
                  <a:ext uri="{0D108BD9-81ED-4DB2-BD59-A6C34878D82A}">
                    <a16:rowId xmlns:a16="http://schemas.microsoft.com/office/drawing/2014/main" val="10000"/>
                  </a:ext>
                </a:extLst>
              </a:tr>
              <a:tr h="1251226">
                <a:tc>
                  <a:txBody>
                    <a:bodyPr/>
                    <a:lstStyle/>
                    <a:p>
                      <a:pPr marL="0" marR="0" lvl="0" indent="0" algn="l" rtl="0">
                        <a:spcBef>
                          <a:spcPts val="0"/>
                        </a:spcBef>
                        <a:spcAft>
                          <a:spcPts val="0"/>
                        </a:spcAft>
                        <a:buNone/>
                      </a:pPr>
                      <a:r>
                        <a:rPr lang="en-US" sz="1600"/>
                        <a:t>Service Provider Modell</a:t>
                      </a:r>
                      <a:endParaRPr sz="1200"/>
                    </a:p>
                  </a:txBody>
                  <a:tcPr marL="91450" marR="91450" marT="45725" marB="45725"/>
                </a:tc>
                <a:tc>
                  <a:txBody>
                    <a:bodyPr/>
                    <a:lstStyle/>
                    <a:p>
                      <a:pPr marL="0" marR="0" lvl="0" indent="0" algn="l" rtl="0">
                        <a:spcBef>
                          <a:spcPts val="0"/>
                        </a:spcBef>
                        <a:spcAft>
                          <a:spcPts val="0"/>
                        </a:spcAft>
                        <a:buNone/>
                      </a:pPr>
                      <a:r>
                        <a:rPr lang="en-US" sz="1600" dirty="0"/>
                        <a:t>Eine </a:t>
                      </a:r>
                      <a:r>
                        <a:rPr lang="en-US" sz="1600" dirty="0" err="1"/>
                        <a:t>Organisation</a:t>
                      </a:r>
                      <a:r>
                        <a:rPr lang="en-US" sz="1600" dirty="0"/>
                        <a:t>, die als Service Provider fungiert, mit (Unter-)Vertragspartnern</a:t>
                      </a:r>
                      <a:endParaRPr sz="1200" dirty="0"/>
                    </a:p>
                    <a:p>
                      <a:pPr marL="0" marR="0" lvl="0" indent="0" algn="l" rtl="0">
                        <a:spcBef>
                          <a:spcPts val="0"/>
                        </a:spcBef>
                        <a:spcAft>
                          <a:spcPts val="0"/>
                        </a:spcAft>
                        <a:buNone/>
                      </a:pPr>
                      <a:r>
                        <a:rPr lang="en-US" sz="1600" dirty="0"/>
                        <a:t>-&gt; Lieferkette</a:t>
                      </a:r>
                      <a:endParaRPr sz="1600" dirty="0"/>
                    </a:p>
                  </a:txBody>
                  <a:tcPr marL="91450" marR="91450" marT="45725" marB="45725"/>
                </a:tc>
                <a:tc>
                  <a:txBody>
                    <a:bodyPr/>
                    <a:lstStyle/>
                    <a:p>
                      <a:pPr marL="0" marR="0" lvl="0" indent="0" algn="l" rtl="0">
                        <a:spcBef>
                          <a:spcPts val="0"/>
                        </a:spcBef>
                        <a:spcAft>
                          <a:spcPts val="0"/>
                        </a:spcAft>
                        <a:buNone/>
                      </a:pPr>
                      <a:r>
                        <a:rPr lang="en-US" sz="1600" dirty="0"/>
                        <a:t>Mehrere </a:t>
                      </a:r>
                      <a:r>
                        <a:rPr lang="en-US" sz="1600" dirty="0" err="1"/>
                        <a:t>Organisationen, </a:t>
                      </a:r>
                      <a:r>
                        <a:rPr lang="en-US" sz="1600" dirty="0"/>
                        <a:t>die zusammenarbeiten und gemeinsam als Service Provider fungieren</a:t>
                      </a:r>
                      <a:endParaRPr sz="1200" dirty="0"/>
                    </a:p>
                    <a:p>
                      <a:pPr marL="0" marR="0" lvl="0" indent="0" algn="l" rtl="0">
                        <a:spcBef>
                          <a:spcPts val="0"/>
                        </a:spcBef>
                        <a:spcAft>
                          <a:spcPts val="0"/>
                        </a:spcAft>
                        <a:buNone/>
                      </a:pPr>
                      <a:r>
                        <a:rPr lang="en-US" sz="1600" dirty="0"/>
                        <a:t>-&gt; Liefernetzwerk</a:t>
                      </a:r>
                      <a:endParaRPr sz="1600" dirty="0"/>
                    </a:p>
                  </a:txBody>
                  <a:tcPr marL="91450" marR="91450" marT="45725" marB="45725"/>
                </a:tc>
                <a:extLst>
                  <a:ext uri="{0D108BD9-81ED-4DB2-BD59-A6C34878D82A}">
                    <a16:rowId xmlns:a16="http://schemas.microsoft.com/office/drawing/2014/main" val="10001"/>
                  </a:ext>
                </a:extLst>
              </a:tr>
              <a:tr h="1537218">
                <a:tc>
                  <a:txBody>
                    <a:bodyPr/>
                    <a:lstStyle/>
                    <a:p>
                      <a:pPr marL="0" marR="0" lvl="0" indent="0" algn="l" rtl="0">
                        <a:spcBef>
                          <a:spcPts val="0"/>
                        </a:spcBef>
                        <a:spcAft>
                          <a:spcPts val="0"/>
                        </a:spcAft>
                        <a:buClr>
                          <a:schemeClr val="dk1"/>
                        </a:buClr>
                        <a:buSzPts val="1800"/>
                        <a:buFont typeface="Arial"/>
                        <a:buNone/>
                      </a:pPr>
                      <a:r>
                        <a:rPr lang="en-US" sz="1600"/>
                        <a:t>Kontrolle über</a:t>
                      </a:r>
                      <a:endParaRPr sz="1200"/>
                    </a:p>
                    <a:p>
                      <a:pPr marL="285750" marR="0" lvl="0" indent="-285750" algn="l" rtl="0">
                        <a:spcBef>
                          <a:spcPts val="0"/>
                        </a:spcBef>
                        <a:spcAft>
                          <a:spcPts val="0"/>
                        </a:spcAft>
                        <a:buClr>
                          <a:schemeClr val="bg1"/>
                        </a:buClr>
                        <a:buSzPts val="1800"/>
                        <a:buFont typeface="Arial"/>
                        <a:buChar char="•"/>
                      </a:pPr>
                      <a:r>
                        <a:rPr lang="en-US" sz="1600"/>
                        <a:t>Service-Komponenten</a:t>
                      </a:r>
                      <a:endParaRPr sz="1200"/>
                    </a:p>
                    <a:p>
                      <a:pPr marL="285750" marR="0" lvl="0" indent="-285750" algn="l" rtl="0">
                        <a:spcBef>
                          <a:spcPts val="0"/>
                        </a:spcBef>
                        <a:spcAft>
                          <a:spcPts val="0"/>
                        </a:spcAft>
                        <a:buClr>
                          <a:schemeClr val="bg1"/>
                        </a:buClr>
                        <a:buSzPts val="1800"/>
                        <a:buFont typeface="Arial"/>
                        <a:buChar char="•"/>
                      </a:pPr>
                      <a:r>
                        <a:rPr lang="en-US" sz="1600"/>
                        <a:t>Service-Management Prozesse/Aktivitäten</a:t>
                      </a:r>
                      <a:endParaRPr sz="1200"/>
                    </a:p>
                    <a:p>
                      <a:pPr marL="285750" marR="0" lvl="0" indent="-285750" algn="l" rtl="0">
                        <a:spcBef>
                          <a:spcPts val="0"/>
                        </a:spcBef>
                        <a:spcAft>
                          <a:spcPts val="0"/>
                        </a:spcAft>
                        <a:buClr>
                          <a:schemeClr val="bg1"/>
                        </a:buClr>
                        <a:buSzPts val="1800"/>
                        <a:buFont typeface="Arial"/>
                        <a:buChar char="•"/>
                      </a:pPr>
                      <a:r>
                        <a:rPr lang="en-US" sz="1600"/>
                        <a:t>Zulieferer</a:t>
                      </a:r>
                      <a:endParaRPr sz="1600"/>
                    </a:p>
                  </a:txBody>
                  <a:tcPr marL="91450" marR="91450" marT="45725" marB="45725"/>
                </a:tc>
                <a:tc>
                  <a:txBody>
                    <a:bodyPr/>
                    <a:lstStyle/>
                    <a:p>
                      <a:pPr marL="0" marR="0" lvl="0" indent="0" algn="l" rtl="0">
                        <a:spcBef>
                          <a:spcPts val="0"/>
                        </a:spcBef>
                        <a:spcAft>
                          <a:spcPts val="0"/>
                        </a:spcAft>
                        <a:buNone/>
                      </a:pPr>
                      <a:r>
                        <a:rPr lang="en-US" sz="1600" dirty="0"/>
                        <a:t>Zentrale Steuerung durch die </a:t>
                      </a:r>
                      <a:r>
                        <a:rPr lang="en-US" sz="1600" dirty="0" err="1"/>
                        <a:t>Organisation</a:t>
                      </a:r>
                      <a:r>
                        <a:rPr lang="en-US" sz="1600" dirty="0"/>
                        <a:t>, die als Service Provider fungiert</a:t>
                      </a:r>
                      <a:endParaRPr sz="1200" dirty="0"/>
                    </a:p>
                  </a:txBody>
                  <a:tcPr marL="91450" marR="91450" marT="45725" marB="45725"/>
                </a:tc>
                <a:tc>
                  <a:txBody>
                    <a:bodyPr/>
                    <a:lstStyle/>
                    <a:p>
                      <a:pPr marL="0" marR="0" lvl="0" indent="0" algn="l" rtl="0">
                        <a:spcBef>
                          <a:spcPts val="0"/>
                        </a:spcBef>
                        <a:spcAft>
                          <a:spcPts val="0"/>
                        </a:spcAft>
                        <a:buNone/>
                      </a:pPr>
                      <a:r>
                        <a:rPr lang="en-US" sz="1600" dirty="0"/>
                        <a:t>Gemeinsame/verteilte Control zwischen den zusammenarbeitenden </a:t>
                      </a:r>
                      <a:r>
                        <a:rPr lang="en-US" sz="1600" dirty="0" err="1"/>
                        <a:t>Organisationen</a:t>
                      </a:r>
                      <a:endParaRPr sz="1200" dirty="0"/>
                    </a:p>
                  </a:txBody>
                  <a:tcPr marL="91450" marR="91450" marT="45725" marB="45725"/>
                </a:tc>
                <a:extLst>
                  <a:ext uri="{0D108BD9-81ED-4DB2-BD59-A6C34878D82A}">
                    <a16:rowId xmlns:a16="http://schemas.microsoft.com/office/drawing/2014/main" val="10002"/>
                  </a:ext>
                </a:extLst>
              </a:tr>
              <a:tr h="1251226">
                <a:tc>
                  <a:txBody>
                    <a:bodyPr/>
                    <a:lstStyle/>
                    <a:p>
                      <a:pPr marL="0" marR="0" lvl="0" indent="0" algn="l" rtl="0">
                        <a:spcBef>
                          <a:spcPts val="0"/>
                        </a:spcBef>
                        <a:spcAft>
                          <a:spcPts val="0"/>
                        </a:spcAft>
                        <a:buClr>
                          <a:schemeClr val="dk1"/>
                        </a:buClr>
                        <a:buSzPts val="1800"/>
                        <a:buFont typeface="Arial"/>
                        <a:buNone/>
                      </a:pPr>
                      <a:r>
                        <a:rPr lang="en-US" sz="1600"/>
                        <a:t>Auswirkungen auf das SMS</a:t>
                      </a:r>
                      <a:endParaRPr sz="1200"/>
                    </a:p>
                  </a:txBody>
                  <a:tcPr marL="91450" marR="91450" marT="45725" marB="45725"/>
                </a:tc>
                <a:tc>
                  <a:txBody>
                    <a:bodyPr/>
                    <a:lstStyle/>
                    <a:p>
                      <a:pPr marL="0" marR="0" lvl="0" indent="0" algn="l" rtl="0">
                        <a:spcBef>
                          <a:spcPts val="0"/>
                        </a:spcBef>
                        <a:spcAft>
                          <a:spcPts val="0"/>
                        </a:spcAft>
                        <a:buNone/>
                      </a:pPr>
                      <a:r>
                        <a:rPr lang="en-US" sz="1600"/>
                        <a:t>Klare Zuständigkeiten, hierarchische Kontrolle</a:t>
                      </a:r>
                      <a:endParaRPr sz="1200"/>
                    </a:p>
                  </a:txBody>
                  <a:tcPr marL="91450" marR="91450" marT="45725" marB="45725"/>
                </a:tc>
                <a:tc>
                  <a:txBody>
                    <a:bodyPr/>
                    <a:lstStyle/>
                    <a:p>
                      <a:pPr marL="0" marR="0" lvl="0" indent="0" algn="l" rtl="0">
                        <a:spcBef>
                          <a:spcPts val="0"/>
                        </a:spcBef>
                        <a:spcAft>
                          <a:spcPts val="0"/>
                        </a:spcAft>
                        <a:buNone/>
                      </a:pPr>
                      <a:r>
                        <a:rPr lang="en-US" sz="1600" dirty="0"/>
                        <a:t>Potenziell schwieriger zu steuern, mehr Unklarheit</a:t>
                      </a:r>
                      <a:endParaRPr sz="1200" dirty="0"/>
                    </a:p>
                    <a:p>
                      <a:pPr marL="0" marR="0" lvl="0" indent="0" algn="l" rtl="0">
                        <a:spcBef>
                          <a:spcPts val="0"/>
                        </a:spcBef>
                        <a:spcAft>
                          <a:spcPts val="0"/>
                        </a:spcAft>
                        <a:buNone/>
                      </a:pPr>
                      <a:r>
                        <a:rPr lang="en-US" sz="1600" dirty="0"/>
                        <a:t>-&gt; Erfordert mehr Aufwand zur Klärung von Zuständigkeiten und Schnittstellen</a:t>
                      </a:r>
                      <a:endParaRPr sz="1600" dirty="0"/>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544"/>
        <p:cNvGrpSpPr/>
        <p:nvPr/>
      </p:nvGrpSpPr>
      <p:grpSpPr>
        <a:xfrm>
          <a:off x="0" y="0"/>
          <a:ext cx="0" cy="0"/>
          <a:chOff x="0" y="0"/>
          <a:chExt cx="0" cy="0"/>
        </a:xfrm>
      </p:grpSpPr>
      <p:sp>
        <p:nvSpPr>
          <p:cNvPr id="1545" name="Google Shape;1545;p107"/>
          <p:cNvSpPr txBox="1">
            <a:spLocks noGrp="1"/>
          </p:cNvSpPr>
          <p:nvPr>
            <p:ph type="ctr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t>Verwandte Standards und Rahmenwerke</a:t>
            </a:r>
            <a:endParaRPr/>
          </a:p>
        </p:txBody>
      </p:sp>
      <p:sp>
        <p:nvSpPr>
          <p:cNvPr id="1546" name="Google Shape;1546;p107"/>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107</a:t>
            </a:fld>
            <a:endParaRPr/>
          </a:p>
        </p:txBody>
      </p:sp>
    </p:spTree>
  </p:cSld>
  <p:clrMapOvr>
    <a:masterClrMapping/>
  </p:clrMapOvr>
</p:sld>
</file>

<file path=ppt/slides/slide108.xml><?xml version="1.0" encoding="utf-8"?>
<p:sld xmlns:p14="http://schemas.microsoft.com/office/powerpoint/2010/main" xmlns:a16="http://schemas.microsoft.com/office/drawing/2014/main" xmlns:a="http://schemas.openxmlformats.org/drawingml/2006/main" xmlns:r="http://schemas.openxmlformats.org/officeDocument/2006/relationships" xmlns:p="http://schemas.openxmlformats.org/presentationml/2006/main">
  <p:cSld>
    <p:spTree>
      <p:nvGrpSpPr>
        <p:cNvPr id="1" name="Shape 1552"/>
        <p:cNvGrpSpPr/>
        <p:nvPr/>
      </p:nvGrpSpPr>
      <p:grpSpPr>
        <a:xfrm>
          <a:off x="0" y="0"/>
          <a:ext cx="0" cy="0"/>
          <a:chOff x="0" y="0"/>
          <a:chExt cx="0" cy="0"/>
        </a:xfrm>
      </p:grpSpPr>
      <p:sp>
        <p:nvSpPr>
          <p:cNvPr id="1553" name="Google Shape;1553;p108"/>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ITIL, ISO/IEC 20000 und ISO/IEC 27000</a:t>
            </a:r>
            <a:endParaRPr/>
          </a:p>
        </p:txBody>
      </p:sp>
      <p:sp>
        <p:nvSpPr>
          <p:cNvPr id="1554" name="Google Shape;1554;p10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108</a:t>
            </a:fld>
            <a:endParaRPr/>
          </a:p>
        </p:txBody>
      </p:sp>
      <p:graphicFrame>
        <p:nvGraphicFramePr>
          <p:cNvPr id="1555" name="Google Shape;1555;p108"/>
          <p:cNvGraphicFramePr/>
          <p:nvPr>
            <p:extLst>
              <p:ext uri="{D42A27DB-BD31-4B8C-83A1-F6EECF244321}">
                <p14:modId xmlns:p14="http://schemas.microsoft.com/office/powerpoint/2010/main" val="2796945162"/>
              </p:ext>
            </p:extLst>
          </p:nvPr>
        </p:nvGraphicFramePr>
        <p:xfrm>
          <a:off x="2381250" y="1843949"/>
          <a:ext cx="9178707" cy="4175790"/>
        </p:xfrm>
        <a:graphic>
          <a:graphicData uri="http://schemas.openxmlformats.org/drawingml/2006/table">
            <a:tbl>
              <a:tblPr bandRow="1">
                <a:tableStyleId>{B301B821-A1FF-4177-AEE7-76D212191A09}</a:tableStyleId>
              </a:tblPr>
              <a:tblGrid>
                <a:gridCol w="4584197">
                  <a:extLst>
                    <a:ext uri="{9D8B030D-6E8A-4147-A177-3AD203B41FA5}">
                      <a16:colId xmlns:a16="http://schemas.microsoft.com/office/drawing/2014/main" val="20000"/>
                    </a:ext>
                  </a:extLst>
                </a:gridCol>
                <a:gridCol w="4594510">
                  <a:extLst>
                    <a:ext uri="{9D8B030D-6E8A-4147-A177-3AD203B41FA5}">
                      <a16:colId xmlns:a16="http://schemas.microsoft.com/office/drawing/2014/main" val="20001"/>
                    </a:ext>
                  </a:extLst>
                </a:gridCol>
              </a:tblGrid>
              <a:tr h="1038425">
                <a:tc>
                  <a:txBody>
                    <a:bodyPr/>
                    <a:lstStyle/>
                    <a:p>
                      <a:pPr marL="0" marR="0" lvl="0" indent="0" algn="l" rtl="0">
                        <a:spcBef>
                          <a:spcPts val="0"/>
                        </a:spcBef>
                        <a:spcAft>
                          <a:spcPts val="0"/>
                        </a:spcAft>
                        <a:buClr>
                          <a:schemeClr val="dk1"/>
                        </a:buClr>
                        <a:buSzPts val="1800"/>
                        <a:buFont typeface="Arial"/>
                        <a:buNone/>
                      </a:pPr>
                      <a:r>
                        <a:rPr lang="en-US" sz="1600" b="1" dirty="0">
                          <a:sym typeface="Calibri"/>
                        </a:rPr>
                        <a:t>ITIL</a:t>
                      </a:r>
                      <a:endParaRPr sz="1200" dirty="0"/>
                    </a:p>
                    <a:p>
                      <a:pPr marL="457200" marR="0" lvl="0" indent="-342900" algn="l" rtl="0">
                        <a:spcBef>
                          <a:spcPts val="0"/>
                        </a:spcBef>
                        <a:spcAft>
                          <a:spcPts val="0"/>
                        </a:spcAft>
                        <a:buSzPts val="1800"/>
                        <a:buFont typeface="Calibri"/>
                        <a:buChar char="•"/>
                      </a:pPr>
                      <a:r>
                        <a:rPr lang="en-US" sz="1600" dirty="0">
                          <a:sym typeface="Calibri"/>
                        </a:rPr>
                        <a:t>Sammlung von "guten Praktiken" im IT-Service-Management</a:t>
                      </a:r>
                      <a:endParaRPr sz="1200" dirty="0"/>
                    </a:p>
                    <a:p>
                      <a:pPr marL="457200" marR="0" lvl="0" indent="-342900" algn="l" rtl="0">
                        <a:spcBef>
                          <a:spcPts val="0"/>
                        </a:spcBef>
                        <a:spcAft>
                          <a:spcPts val="0"/>
                        </a:spcAft>
                        <a:buSzPts val="1800"/>
                        <a:buFont typeface="Calibri"/>
                        <a:buChar char="•"/>
                      </a:pPr>
                      <a:r>
                        <a:rPr lang="en-US" sz="1600" dirty="0">
                          <a:sym typeface="Calibri"/>
                        </a:rPr>
                        <a:t>Beschreibungen der wichtigsten Prinzipien, Konzepte und Praktiken im ITSM</a:t>
                      </a:r>
                      <a:endParaRPr sz="1600" dirty="0">
                        <a:latin typeface="Calibri"/>
                        <a:ea typeface="Calibri"/>
                        <a:cs typeface="Calibri"/>
                        <a:sym typeface="Calibri"/>
                      </a:endParaRPr>
                    </a:p>
                  </a:txBody>
                  <a:tcPr marL="91450" marR="91450" marT="45725" marB="45725"/>
                </a:tc>
                <a:tc>
                  <a:txBody>
                    <a:bodyPr/>
                    <a:lstStyle/>
                    <a:p>
                      <a:pPr marL="457200" marR="0" lvl="0" indent="0" algn="l" rtl="0">
                        <a:lnSpc>
                          <a:spcPct val="100000"/>
                        </a:lnSpc>
                        <a:spcBef>
                          <a:spcPts val="0"/>
                        </a:spcBef>
                        <a:spcAft>
                          <a:spcPts val="0"/>
                        </a:spcAft>
                        <a:buNone/>
                      </a:pPr>
                      <a:endParaRPr sz="1600"/>
                    </a:p>
                    <a:p>
                      <a:pPr marL="457200" marR="0" lvl="0" indent="-342900" algn="l" rtl="0">
                        <a:lnSpc>
                          <a:spcPct val="100000"/>
                        </a:lnSpc>
                        <a:spcBef>
                          <a:spcPts val="0"/>
                        </a:spcBef>
                        <a:spcAft>
                          <a:spcPts val="0"/>
                        </a:spcAft>
                        <a:buSzPts val="1800"/>
                        <a:buFont typeface="Calibri"/>
                        <a:buChar char="•"/>
                      </a:pPr>
                      <a:r>
                        <a:rPr lang="en-US" sz="1600"/>
                        <a:t>Beliebtes und weit verbreitetes Rahmenwerk</a:t>
                      </a:r>
                      <a:endParaRPr sz="1600"/>
                    </a:p>
                    <a:p>
                      <a:pPr marL="457200" marR="0" lvl="0" indent="-342900" algn="l" rtl="0">
                        <a:lnSpc>
                          <a:spcPct val="100000"/>
                        </a:lnSpc>
                        <a:spcBef>
                          <a:spcPts val="0"/>
                        </a:spcBef>
                        <a:spcAft>
                          <a:spcPts val="0"/>
                        </a:spcAft>
                        <a:buSzPts val="1800"/>
                        <a:buFont typeface="Calibri"/>
                        <a:buChar char="•"/>
                      </a:pPr>
                      <a:r>
                        <a:rPr lang="en-US" sz="1600"/>
                        <a:t>Im Stil eines Lehrbuchs geschrieben</a:t>
                      </a:r>
                    </a:p>
                    <a:p>
                      <a:pPr marL="457200" marR="0" lvl="0" indent="-342900" algn="l" rtl="0">
                        <a:lnSpc>
                          <a:spcPct val="100000"/>
                        </a:lnSpc>
                        <a:spcBef>
                          <a:spcPts val="0"/>
                        </a:spcBef>
                        <a:spcAft>
                          <a:spcPts val="0"/>
                        </a:spcAft>
                        <a:buSzPts val="1800"/>
                        <a:buFont typeface="Calibri"/>
                        <a:buChar char="•"/>
                      </a:pPr>
                      <a:r>
                        <a:rPr lang="en-US" sz="1600"/>
                        <a:t>Nicht auditierbar</a:t>
                      </a:r>
                      <a:endParaRPr sz="1600"/>
                    </a:p>
                  </a:txBody>
                  <a:tcPr marL="91450" marR="91450" marT="45725" marB="45725"/>
                </a:tc>
                <a:extLst>
                  <a:ext uri="{0D108BD9-81ED-4DB2-BD59-A6C34878D82A}">
                    <a16:rowId xmlns:a16="http://schemas.microsoft.com/office/drawing/2014/main" val="10000"/>
                  </a:ext>
                </a:extLst>
              </a:tr>
              <a:tr h="922625">
                <a:tc>
                  <a:txBody>
                    <a:bodyPr/>
                    <a:lstStyle/>
                    <a:p>
                      <a:pPr marL="0" marR="0" lvl="0" indent="0" algn="l" rtl="0">
                        <a:spcBef>
                          <a:spcPts val="0"/>
                        </a:spcBef>
                        <a:spcAft>
                          <a:spcPts val="0"/>
                        </a:spcAft>
                        <a:buNone/>
                      </a:pPr>
                      <a:r>
                        <a:rPr lang="en-US" sz="1600" b="1" dirty="0">
                          <a:sym typeface="Calibri"/>
                        </a:rPr>
                        <a:t>ISO/IEC 20000</a:t>
                      </a:r>
                      <a:endParaRPr sz="1200" dirty="0"/>
                    </a:p>
                    <a:p>
                      <a:pPr marL="457200" marR="0" lvl="0" indent="-342900" algn="l" rtl="0">
                        <a:lnSpc>
                          <a:spcPct val="100000"/>
                        </a:lnSpc>
                        <a:spcBef>
                          <a:spcPts val="0"/>
                        </a:spcBef>
                        <a:spcAft>
                          <a:spcPts val="0"/>
                        </a:spcAft>
                        <a:buSzPts val="1800"/>
                        <a:buFont typeface="Calibri"/>
                        <a:buChar char="•"/>
                      </a:pPr>
                      <a:r>
                        <a:rPr lang="en-US" sz="1600" dirty="0"/>
                        <a:t>Internationaler Standard für Service-Management</a:t>
                      </a:r>
                      <a:endParaRPr sz="1600" dirty="0"/>
                    </a:p>
                    <a:p>
                      <a:pPr marL="457200" marR="0" lvl="0" indent="-342900" algn="l" rtl="0">
                        <a:lnSpc>
                          <a:spcPct val="100000"/>
                        </a:lnSpc>
                        <a:spcBef>
                          <a:spcPts val="0"/>
                        </a:spcBef>
                        <a:spcAft>
                          <a:spcPts val="0"/>
                        </a:spcAft>
                        <a:buSzPts val="1800"/>
                        <a:buFont typeface="Calibri"/>
                        <a:buChar char="•"/>
                      </a:pPr>
                      <a:r>
                        <a:rPr lang="en-US" sz="1600" dirty="0"/>
                        <a:t>Anforderungen an ein Service-Management-System (SMS)</a:t>
                      </a:r>
                      <a:endParaRPr sz="1600" dirty="0">
                        <a:latin typeface="Calibri"/>
                        <a:ea typeface="Calibri"/>
                        <a:cs typeface="Calibri"/>
                        <a:sym typeface="Calibri"/>
                      </a:endParaRPr>
                    </a:p>
                  </a:txBody>
                  <a:tcPr marL="91450" marR="91450" marT="45725" marB="45725"/>
                </a:tc>
                <a:tc>
                  <a:txBody>
                    <a:bodyPr/>
                    <a:lstStyle/>
                    <a:p>
                      <a:pPr marL="457200" marR="0" lvl="0" indent="0" algn="l" rtl="0">
                        <a:lnSpc>
                          <a:spcPct val="100000"/>
                        </a:lnSpc>
                        <a:spcBef>
                          <a:spcPts val="0"/>
                        </a:spcBef>
                        <a:spcAft>
                          <a:spcPts val="0"/>
                        </a:spcAft>
                        <a:buNone/>
                      </a:pPr>
                      <a:endParaRPr sz="1600"/>
                    </a:p>
                    <a:p>
                      <a:pPr marL="457200" marR="0" lvl="0" indent="-342900" algn="l" rtl="0">
                        <a:lnSpc>
                          <a:spcPct val="100000"/>
                        </a:lnSpc>
                        <a:spcBef>
                          <a:spcPts val="0"/>
                        </a:spcBef>
                        <a:spcAft>
                          <a:spcPts val="0"/>
                        </a:spcAft>
                        <a:buSzPts val="1800"/>
                        <a:buFont typeface="Calibri"/>
                        <a:buChar char="•"/>
                      </a:pPr>
                      <a:r>
                        <a:rPr lang="en-US" sz="1600"/>
                        <a:t>Gilt für Organisationen, die IT-Services liefern</a:t>
                      </a:r>
                      <a:endParaRPr sz="1600"/>
                    </a:p>
                    <a:p>
                      <a:pPr marL="457200" marR="0" lvl="0" indent="-342900" algn="l" rtl="0">
                        <a:lnSpc>
                          <a:spcPct val="100000"/>
                        </a:lnSpc>
                        <a:spcBef>
                          <a:spcPts val="0"/>
                        </a:spcBef>
                        <a:spcAft>
                          <a:spcPts val="0"/>
                        </a:spcAft>
                        <a:buSzPts val="1800"/>
                        <a:buFont typeface="Calibri"/>
                        <a:buChar char="•"/>
                      </a:pPr>
                      <a:r>
                        <a:rPr lang="en-US" sz="1600"/>
                        <a:t>Auditierbar, zertifizierbar</a:t>
                      </a:r>
                      <a:endParaRPr sz="1600"/>
                    </a:p>
                  </a:txBody>
                  <a:tcPr marL="91450" marR="91450" marT="45725" marB="45725"/>
                </a:tc>
                <a:extLst>
                  <a:ext uri="{0D108BD9-81ED-4DB2-BD59-A6C34878D82A}">
                    <a16:rowId xmlns:a16="http://schemas.microsoft.com/office/drawing/2014/main" val="10001"/>
                  </a:ext>
                </a:extLst>
              </a:tr>
              <a:tr h="1094250">
                <a:tc>
                  <a:txBody>
                    <a:bodyPr/>
                    <a:lstStyle/>
                    <a:p>
                      <a:pPr marL="0" marR="0" lvl="0" indent="0" algn="l" rtl="0">
                        <a:spcBef>
                          <a:spcPts val="0"/>
                        </a:spcBef>
                        <a:spcAft>
                          <a:spcPts val="0"/>
                        </a:spcAft>
                        <a:buNone/>
                      </a:pPr>
                      <a:r>
                        <a:rPr lang="en-US" sz="1600" b="1">
                          <a:sym typeface="Calibri"/>
                        </a:rPr>
                        <a:t>ISO/IEC 27000</a:t>
                      </a:r>
                      <a:endParaRPr sz="1200"/>
                    </a:p>
                    <a:p>
                      <a:pPr marL="457200" marR="0" lvl="0" indent="-342900" algn="l" rtl="0">
                        <a:lnSpc>
                          <a:spcPct val="100000"/>
                        </a:lnSpc>
                        <a:spcBef>
                          <a:spcPts val="0"/>
                        </a:spcBef>
                        <a:spcAft>
                          <a:spcPts val="0"/>
                        </a:spcAft>
                        <a:buSzPts val="1800"/>
                        <a:buFont typeface="Calibri"/>
                        <a:buChar char="•"/>
                      </a:pPr>
                      <a:r>
                        <a:rPr lang="en-US" sz="1600"/>
                        <a:t>Internationaler Standard für Information Security Management</a:t>
                      </a:r>
                      <a:endParaRPr sz="1600"/>
                    </a:p>
                    <a:p>
                      <a:pPr marL="457200" marR="0" lvl="0" indent="-342900" algn="l" rtl="0">
                        <a:lnSpc>
                          <a:spcPct val="100000"/>
                        </a:lnSpc>
                        <a:spcBef>
                          <a:spcPts val="0"/>
                        </a:spcBef>
                        <a:spcAft>
                          <a:spcPts val="0"/>
                        </a:spcAft>
                        <a:buSzPts val="1800"/>
                        <a:buFont typeface="Calibri"/>
                        <a:buChar char="•"/>
                      </a:pPr>
                      <a:r>
                        <a:rPr lang="en-US" sz="1600"/>
                        <a:t>Anforderungen an ein Information Security Management System (ISMS)</a:t>
                      </a:r>
                      <a:endParaRPr sz="1600"/>
                    </a:p>
                    <a:p>
                      <a:pPr marL="457200" marR="0" lvl="0" indent="-342900" algn="l" rtl="0">
                        <a:lnSpc>
                          <a:spcPct val="100000"/>
                        </a:lnSpc>
                        <a:spcBef>
                          <a:spcPts val="0"/>
                        </a:spcBef>
                        <a:spcAft>
                          <a:spcPts val="0"/>
                        </a:spcAft>
                        <a:buSzPts val="1800"/>
                        <a:buFont typeface="Calibri"/>
                        <a:buChar char="•"/>
                      </a:pPr>
                      <a:r>
                        <a:rPr lang="en-US" sz="1600"/>
                        <a:t>Legt eine Reihe von Sicherheitskontrollen fest</a:t>
                      </a:r>
                      <a:endParaRPr sz="1600">
                        <a:latin typeface="Calibri"/>
                        <a:ea typeface="Calibri"/>
                        <a:cs typeface="Calibri"/>
                        <a:sym typeface="Calibri"/>
                      </a:endParaRPr>
                    </a:p>
                  </a:txBody>
                  <a:tcPr marL="91450" marR="91450" marT="45725" marB="45725"/>
                </a:tc>
                <a:tc>
                  <a:txBody>
                    <a:bodyPr/>
                    <a:lstStyle/>
                    <a:p>
                      <a:pPr marL="457200" marR="0" lvl="0" indent="0" algn="l" rtl="0">
                        <a:lnSpc>
                          <a:spcPct val="100000"/>
                        </a:lnSpc>
                        <a:spcBef>
                          <a:spcPts val="0"/>
                        </a:spcBef>
                        <a:spcAft>
                          <a:spcPts val="0"/>
                        </a:spcAft>
                        <a:buNone/>
                      </a:pPr>
                      <a:endParaRPr sz="1600" dirty="0"/>
                    </a:p>
                    <a:p>
                      <a:pPr marL="457200" marR="0" lvl="0" indent="-342900" algn="l" rtl="0">
                        <a:lnSpc>
                          <a:spcPct val="100000"/>
                        </a:lnSpc>
                        <a:spcBef>
                          <a:spcPts val="0"/>
                        </a:spcBef>
                        <a:spcAft>
                          <a:spcPts val="0"/>
                        </a:spcAft>
                        <a:buSzPts val="1800"/>
                        <a:buFont typeface="Calibri"/>
                        <a:buChar char="•"/>
                      </a:pPr>
                      <a:r>
                        <a:rPr lang="en-US" sz="1600" dirty="0"/>
                        <a:t>Gilt für alle </a:t>
                      </a:r>
                      <a:r>
                        <a:rPr lang="en-US" sz="1600" dirty="0" err="1"/>
                        <a:t>Organisationen </a:t>
                      </a:r>
                      <a:r>
                        <a:rPr lang="en-US" sz="1600" dirty="0"/>
                        <a:t>und Branchen</a:t>
                      </a:r>
                      <a:endParaRPr sz="1600" dirty="0"/>
                    </a:p>
                    <a:p>
                      <a:pPr marL="457200" marR="0" lvl="0" indent="-342900" algn="l" rtl="0">
                        <a:lnSpc>
                          <a:spcPct val="100000"/>
                        </a:lnSpc>
                        <a:spcBef>
                          <a:spcPts val="0"/>
                        </a:spcBef>
                        <a:spcAft>
                          <a:spcPts val="0"/>
                        </a:spcAft>
                        <a:buSzPts val="1800"/>
                        <a:buFont typeface="Calibri"/>
                        <a:buChar char="•"/>
                      </a:pPr>
                      <a:r>
                        <a:rPr lang="en-US" sz="1600" dirty="0"/>
                        <a:t>Auditierbar, zertifizierbar</a:t>
                      </a:r>
                      <a:endParaRPr sz="1600" dirty="0"/>
                    </a:p>
                  </a:txBody>
                  <a:tcPr marL="91450" marR="91450" marT="45725" marB="45725"/>
                </a:tc>
                <a:extLst>
                  <a:ext uri="{0D108BD9-81ED-4DB2-BD59-A6C34878D82A}">
                    <a16:rowId xmlns:a16="http://schemas.microsoft.com/office/drawing/2014/main" val="10002"/>
                  </a:ext>
                </a:extLst>
              </a:tr>
            </a:tbl>
          </a:graphicData>
        </a:graphic>
      </p:graphicFrame>
      <p:sp>
        <p:nvSpPr>
          <p:cNvPr id="1556" name="Google Shape;1556;p108"/>
          <p:cNvSpPr/>
          <p:nvPr/>
        </p:nvSpPr>
        <p:spPr>
          <a:xfrm>
            <a:off x="373415" y="1843949"/>
            <a:ext cx="1818909" cy="429741"/>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64275" tIns="32125" rIns="64275" bIns="3212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ITIL</a:t>
            </a:r>
            <a:endParaRPr/>
          </a:p>
        </p:txBody>
      </p:sp>
      <p:sp>
        <p:nvSpPr>
          <p:cNvPr id="1557" name="Google Shape;1557;p108"/>
          <p:cNvSpPr/>
          <p:nvPr/>
        </p:nvSpPr>
        <p:spPr>
          <a:xfrm>
            <a:off x="373415" y="3326506"/>
            <a:ext cx="1818910" cy="429742"/>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64275" tIns="32125" rIns="64275" bIns="3212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ISO/IEC 20000</a:t>
            </a:r>
            <a:endParaRPr/>
          </a:p>
        </p:txBody>
      </p:sp>
      <p:sp>
        <p:nvSpPr>
          <p:cNvPr id="1558" name="Google Shape;1558;p108"/>
          <p:cNvSpPr/>
          <p:nvPr/>
        </p:nvSpPr>
        <p:spPr>
          <a:xfrm>
            <a:off x="373415" y="4809064"/>
            <a:ext cx="1818910" cy="429741"/>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64275" tIns="32125" rIns="64275" bIns="3212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ISO/IEC 27000</a:t>
            </a:r>
            <a:endParaRPr/>
          </a:p>
        </p:txBody>
      </p:sp>
    </p:spTree>
  </p:cSld>
  <p:clrMapOvr>
    <a:masterClrMapping/>
  </p:clrMapOvr>
</p:sld>
</file>

<file path=ppt/slides/slide109.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Shape 1544"/>
        <p:cNvGrpSpPr/>
        <p:nvPr/>
      </p:nvGrpSpPr>
      <p:grpSpPr>
        <a:xfrm>
          <a:off x="0" y="0"/>
          <a:ext cx="0" cy="0"/>
          <a:chOff x="0" y="0"/>
          <a:chExt cx="0" cy="0"/>
        </a:xfrm>
      </p:grpSpPr>
      <p:sp>
        <p:nvSpPr>
          <p:cNvPr id="1545" name="Google Shape;1545;p107"/>
          <p:cNvSpPr txBox="1">
            <a:spLocks noGrp="1"/>
          </p:cNvSpPr>
          <p:nvPr>
            <p:ph type="ctr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dirty="0"/>
              <a:t>Grundlagenprüfung</a:t>
            </a:r>
            <a:endParaRPr dirty="0"/>
          </a:p>
        </p:txBody>
      </p:sp>
      <p:sp>
        <p:nvSpPr>
          <p:cNvPr id="1546" name="Google Shape;1546;p107"/>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109</a:t>
            </a:fld>
            <a:endParaRPr/>
          </a:p>
        </p:txBody>
      </p:sp>
    </p:spTree>
    <p:extLst>
      <p:ext uri="{BB962C8B-B14F-4D97-AF65-F5344CB8AC3E}">
        <p14:creationId xmlns:p14="http://schemas.microsoft.com/office/powerpoint/2010/main" val="650301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2"/>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Organisatorische Struktur vs. Prozess</a:t>
            </a:r>
            <a:endParaRPr/>
          </a:p>
        </p:txBody>
      </p:sp>
      <p:sp>
        <p:nvSpPr>
          <p:cNvPr id="148" name="Google Shape;148;p12"/>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grpSp>
        <p:nvGrpSpPr>
          <p:cNvPr id="149" name="Google Shape;149;p12"/>
          <p:cNvGrpSpPr/>
          <p:nvPr/>
        </p:nvGrpSpPr>
        <p:grpSpPr>
          <a:xfrm>
            <a:off x="1977682" y="2168869"/>
            <a:ext cx="8136176" cy="3578938"/>
            <a:chOff x="528" y="543266"/>
            <a:chExt cx="8136176" cy="3578938"/>
          </a:xfrm>
        </p:grpSpPr>
        <p:sp>
          <p:nvSpPr>
            <p:cNvPr id="150" name="Google Shape;150;p12"/>
            <p:cNvSpPr/>
            <p:nvPr/>
          </p:nvSpPr>
          <p:spPr>
            <a:xfrm>
              <a:off x="6795584" y="1839827"/>
              <a:ext cx="223520" cy="1253699"/>
            </a:xfrm>
            <a:custGeom>
              <a:avLst/>
              <a:gdLst/>
              <a:ahLst/>
              <a:cxnLst/>
              <a:rect l="l" t="t" r="r" b="b"/>
              <a:pathLst>
                <a:path w="120000" h="120000" extrusionOk="0">
                  <a:moveTo>
                    <a:pt x="0" y="0"/>
                  </a:moveTo>
                  <a:lnTo>
                    <a:pt x="0" y="120000"/>
                  </a:lnTo>
                  <a:lnTo>
                    <a:pt x="120000" y="120000"/>
                  </a:lnTo>
                </a:path>
              </a:pathLst>
            </a:custGeom>
            <a:noFill/>
            <a:ln w="25400" cap="flat" cmpd="sng">
              <a:solidFill>
                <a:srgbClr val="1C4170"/>
              </a:solidFill>
              <a:prstDash val="solid"/>
              <a:round/>
              <a:headEnd type="none" w="sm" len="sm"/>
              <a:tailEnd type="none" w="sm" len="sm"/>
            </a:ln>
          </p:spPr>
          <p:txBody>
            <a:bodyPr/>
            <a:lstStyle/>
            <a:p>
              <a:endParaRPr lang="en-GB"/>
            </a:p>
          </p:txBody>
        </p:sp>
        <p:sp>
          <p:nvSpPr>
            <p:cNvPr id="151" name="Google Shape;151;p12"/>
            <p:cNvSpPr/>
            <p:nvPr/>
          </p:nvSpPr>
          <p:spPr>
            <a:xfrm>
              <a:off x="6795584" y="1839827"/>
              <a:ext cx="223520" cy="492907"/>
            </a:xfrm>
            <a:custGeom>
              <a:avLst/>
              <a:gdLst/>
              <a:ahLst/>
              <a:cxnLst/>
              <a:rect l="l" t="t" r="r" b="b"/>
              <a:pathLst>
                <a:path w="120000" h="120000" extrusionOk="0">
                  <a:moveTo>
                    <a:pt x="0" y="0"/>
                  </a:moveTo>
                  <a:lnTo>
                    <a:pt x="0" y="120000"/>
                  </a:lnTo>
                  <a:lnTo>
                    <a:pt x="120000" y="120000"/>
                  </a:lnTo>
                </a:path>
              </a:pathLst>
            </a:custGeom>
            <a:noFill/>
            <a:ln w="25400" cap="flat" cmpd="sng">
              <a:solidFill>
                <a:srgbClr val="1C4170"/>
              </a:solidFill>
              <a:prstDash val="solid"/>
              <a:round/>
              <a:headEnd type="none" w="sm" len="sm"/>
              <a:tailEnd type="none" w="sm" len="sm"/>
            </a:ln>
          </p:spPr>
          <p:txBody>
            <a:bodyPr/>
            <a:lstStyle/>
            <a:p>
              <a:endParaRPr lang="en-GB"/>
            </a:p>
          </p:txBody>
        </p:sp>
        <p:sp>
          <p:nvSpPr>
            <p:cNvPr id="152" name="Google Shape;152;p12"/>
            <p:cNvSpPr/>
            <p:nvPr/>
          </p:nvSpPr>
          <p:spPr>
            <a:xfrm>
              <a:off x="4068617" y="1079035"/>
              <a:ext cx="3323020" cy="225023"/>
            </a:xfrm>
            <a:custGeom>
              <a:avLst/>
              <a:gdLst/>
              <a:ahLst/>
              <a:cxnLst/>
              <a:rect l="l" t="t" r="r" b="b"/>
              <a:pathLst>
                <a:path w="120000" h="120000" extrusionOk="0">
                  <a:moveTo>
                    <a:pt x="0" y="0"/>
                  </a:moveTo>
                  <a:lnTo>
                    <a:pt x="0" y="60000"/>
                  </a:lnTo>
                  <a:lnTo>
                    <a:pt x="120000" y="60000"/>
                  </a:lnTo>
                  <a:lnTo>
                    <a:pt x="120000" y="120000"/>
                  </a:lnTo>
                </a:path>
              </a:pathLst>
            </a:custGeom>
            <a:noFill/>
            <a:ln w="25400" cap="flat" cmpd="sng">
              <a:solidFill>
                <a:srgbClr val="153963"/>
              </a:solidFill>
              <a:prstDash val="solid"/>
              <a:round/>
              <a:headEnd type="none" w="sm" len="sm"/>
              <a:tailEnd type="none" w="sm" len="sm"/>
            </a:ln>
          </p:spPr>
          <p:txBody>
            <a:bodyPr/>
            <a:lstStyle/>
            <a:p>
              <a:endParaRPr lang="en-GB"/>
            </a:p>
          </p:txBody>
        </p:sp>
        <p:sp>
          <p:nvSpPr>
            <p:cNvPr id="153" name="Google Shape;153;p12"/>
            <p:cNvSpPr/>
            <p:nvPr/>
          </p:nvSpPr>
          <p:spPr>
            <a:xfrm>
              <a:off x="5561812" y="2600620"/>
              <a:ext cx="160730" cy="1253699"/>
            </a:xfrm>
            <a:custGeom>
              <a:avLst/>
              <a:gdLst/>
              <a:ahLst/>
              <a:cxnLst/>
              <a:rect l="l" t="t" r="r" b="b"/>
              <a:pathLst>
                <a:path w="120000" h="120000" extrusionOk="0">
                  <a:moveTo>
                    <a:pt x="0" y="0"/>
                  </a:moveTo>
                  <a:lnTo>
                    <a:pt x="0" y="120000"/>
                  </a:lnTo>
                  <a:lnTo>
                    <a:pt x="120000" y="120000"/>
                  </a:lnTo>
                </a:path>
              </a:pathLst>
            </a:custGeom>
            <a:noFill/>
            <a:ln w="25400" cap="flat" cmpd="sng">
              <a:solidFill>
                <a:srgbClr val="1C4170"/>
              </a:solidFill>
              <a:prstDash val="solid"/>
              <a:round/>
              <a:headEnd type="none" w="sm" len="sm"/>
              <a:tailEnd type="none" w="sm" len="sm"/>
            </a:ln>
          </p:spPr>
          <p:txBody>
            <a:bodyPr/>
            <a:lstStyle/>
            <a:p>
              <a:endParaRPr lang="en-GB"/>
            </a:p>
          </p:txBody>
        </p:sp>
        <p:sp>
          <p:nvSpPr>
            <p:cNvPr id="154" name="Google Shape;154;p12"/>
            <p:cNvSpPr/>
            <p:nvPr/>
          </p:nvSpPr>
          <p:spPr>
            <a:xfrm>
              <a:off x="5561812" y="2600620"/>
              <a:ext cx="160730" cy="492907"/>
            </a:xfrm>
            <a:custGeom>
              <a:avLst/>
              <a:gdLst/>
              <a:ahLst/>
              <a:cxnLst/>
              <a:rect l="l" t="t" r="r" b="b"/>
              <a:pathLst>
                <a:path w="120000" h="120000" extrusionOk="0">
                  <a:moveTo>
                    <a:pt x="0" y="0"/>
                  </a:moveTo>
                  <a:lnTo>
                    <a:pt x="0" y="120000"/>
                  </a:lnTo>
                  <a:lnTo>
                    <a:pt x="120000" y="120000"/>
                  </a:lnTo>
                </a:path>
              </a:pathLst>
            </a:custGeom>
            <a:noFill/>
            <a:ln w="25400" cap="flat" cmpd="sng">
              <a:solidFill>
                <a:srgbClr val="1C4170"/>
              </a:solidFill>
              <a:prstDash val="solid"/>
              <a:round/>
              <a:headEnd type="none" w="sm" len="sm"/>
              <a:tailEnd type="none" w="sm" len="sm"/>
            </a:ln>
          </p:spPr>
          <p:txBody>
            <a:bodyPr/>
            <a:lstStyle/>
            <a:p>
              <a:endParaRPr lang="en-GB"/>
            </a:p>
          </p:txBody>
        </p:sp>
        <p:sp>
          <p:nvSpPr>
            <p:cNvPr id="155" name="Google Shape;155;p12"/>
            <p:cNvSpPr/>
            <p:nvPr/>
          </p:nvSpPr>
          <p:spPr>
            <a:xfrm>
              <a:off x="4693866" y="1839827"/>
              <a:ext cx="1296561" cy="225023"/>
            </a:xfrm>
            <a:custGeom>
              <a:avLst/>
              <a:gdLst/>
              <a:ahLst/>
              <a:cxnLst/>
              <a:rect l="l" t="t" r="r" b="b"/>
              <a:pathLst>
                <a:path w="120000" h="120000" extrusionOk="0">
                  <a:moveTo>
                    <a:pt x="0" y="0"/>
                  </a:moveTo>
                  <a:lnTo>
                    <a:pt x="0" y="60000"/>
                  </a:lnTo>
                  <a:lnTo>
                    <a:pt x="120000" y="60000"/>
                  </a:lnTo>
                  <a:lnTo>
                    <a:pt x="120000" y="120000"/>
                  </a:lnTo>
                </a:path>
              </a:pathLst>
            </a:custGeom>
            <a:noFill/>
            <a:ln w="25400" cap="flat" cmpd="sng">
              <a:solidFill>
                <a:srgbClr val="1C4170"/>
              </a:solidFill>
              <a:prstDash val="solid"/>
              <a:round/>
              <a:headEnd type="none" w="sm" len="sm"/>
              <a:tailEnd type="none" w="sm" len="sm"/>
            </a:ln>
          </p:spPr>
          <p:txBody>
            <a:bodyPr/>
            <a:lstStyle/>
            <a:p>
              <a:endParaRPr lang="en-GB"/>
            </a:p>
          </p:txBody>
        </p:sp>
        <p:sp>
          <p:nvSpPr>
            <p:cNvPr id="156" name="Google Shape;156;p12"/>
            <p:cNvSpPr/>
            <p:nvPr/>
          </p:nvSpPr>
          <p:spPr>
            <a:xfrm>
              <a:off x="4648146" y="1839827"/>
              <a:ext cx="91440" cy="225023"/>
            </a:xfrm>
            <a:custGeom>
              <a:avLst/>
              <a:gdLst/>
              <a:ahLst/>
              <a:cxnLst/>
              <a:rect l="l" t="t" r="r" b="b"/>
              <a:pathLst>
                <a:path w="120000" h="120000" extrusionOk="0">
                  <a:moveTo>
                    <a:pt x="60000" y="0"/>
                  </a:moveTo>
                  <a:lnTo>
                    <a:pt x="60000" y="120000"/>
                  </a:lnTo>
                </a:path>
              </a:pathLst>
            </a:custGeom>
            <a:noFill/>
            <a:ln w="25400" cap="flat" cmpd="sng">
              <a:solidFill>
                <a:srgbClr val="1C4170"/>
              </a:solidFill>
              <a:prstDash val="solid"/>
              <a:round/>
              <a:headEnd type="none" w="sm" len="sm"/>
              <a:tailEnd type="none" w="sm" len="sm"/>
            </a:ln>
          </p:spPr>
          <p:txBody>
            <a:bodyPr/>
            <a:lstStyle/>
            <a:p>
              <a:endParaRPr lang="en-GB"/>
            </a:p>
          </p:txBody>
        </p:sp>
        <p:sp>
          <p:nvSpPr>
            <p:cNvPr id="157" name="Google Shape;157;p12"/>
            <p:cNvSpPr/>
            <p:nvPr/>
          </p:nvSpPr>
          <p:spPr>
            <a:xfrm>
              <a:off x="3397304" y="1839827"/>
              <a:ext cx="1296561" cy="225023"/>
            </a:xfrm>
            <a:custGeom>
              <a:avLst/>
              <a:gdLst/>
              <a:ahLst/>
              <a:cxnLst/>
              <a:rect l="l" t="t" r="r" b="b"/>
              <a:pathLst>
                <a:path w="120000" h="120000" extrusionOk="0">
                  <a:moveTo>
                    <a:pt x="120000" y="0"/>
                  </a:moveTo>
                  <a:lnTo>
                    <a:pt x="120000" y="60000"/>
                  </a:lnTo>
                  <a:lnTo>
                    <a:pt x="0" y="60000"/>
                  </a:lnTo>
                  <a:lnTo>
                    <a:pt x="0" y="120000"/>
                  </a:lnTo>
                </a:path>
              </a:pathLst>
            </a:custGeom>
            <a:noFill/>
            <a:ln w="25400" cap="flat" cmpd="sng">
              <a:solidFill>
                <a:srgbClr val="1C4170"/>
              </a:solidFill>
              <a:prstDash val="solid"/>
              <a:round/>
              <a:headEnd type="none" w="sm" len="sm"/>
              <a:tailEnd type="none" w="sm" len="sm"/>
            </a:ln>
          </p:spPr>
          <p:txBody>
            <a:bodyPr/>
            <a:lstStyle/>
            <a:p>
              <a:endParaRPr lang="en-GB"/>
            </a:p>
          </p:txBody>
        </p:sp>
        <p:sp>
          <p:nvSpPr>
            <p:cNvPr id="158" name="Google Shape;158;p12"/>
            <p:cNvSpPr/>
            <p:nvPr/>
          </p:nvSpPr>
          <p:spPr>
            <a:xfrm>
              <a:off x="4068617" y="1079035"/>
              <a:ext cx="625249" cy="225023"/>
            </a:xfrm>
            <a:custGeom>
              <a:avLst/>
              <a:gdLst/>
              <a:ahLst/>
              <a:cxnLst/>
              <a:rect l="l" t="t" r="r" b="b"/>
              <a:pathLst>
                <a:path w="120000" h="120000" extrusionOk="0">
                  <a:moveTo>
                    <a:pt x="0" y="0"/>
                  </a:moveTo>
                  <a:lnTo>
                    <a:pt x="0" y="60000"/>
                  </a:lnTo>
                  <a:lnTo>
                    <a:pt x="120000" y="60000"/>
                  </a:lnTo>
                  <a:lnTo>
                    <a:pt x="120000" y="120000"/>
                  </a:lnTo>
                </a:path>
              </a:pathLst>
            </a:custGeom>
            <a:noFill/>
            <a:ln w="25400" cap="flat" cmpd="sng">
              <a:solidFill>
                <a:srgbClr val="153963"/>
              </a:solidFill>
              <a:prstDash val="solid"/>
              <a:round/>
              <a:headEnd type="none" w="sm" len="sm"/>
              <a:tailEnd type="none" w="sm" len="sm"/>
            </a:ln>
          </p:spPr>
          <p:txBody>
            <a:bodyPr/>
            <a:lstStyle/>
            <a:p>
              <a:endParaRPr lang="en-GB"/>
            </a:p>
          </p:txBody>
        </p:sp>
        <p:sp>
          <p:nvSpPr>
            <p:cNvPr id="159" name="Google Shape;159;p12"/>
            <p:cNvSpPr/>
            <p:nvPr/>
          </p:nvSpPr>
          <p:spPr>
            <a:xfrm>
              <a:off x="1404243" y="1839827"/>
              <a:ext cx="160730" cy="1253699"/>
            </a:xfrm>
            <a:custGeom>
              <a:avLst/>
              <a:gdLst/>
              <a:ahLst/>
              <a:cxnLst/>
              <a:rect l="l" t="t" r="r" b="b"/>
              <a:pathLst>
                <a:path w="120000" h="120000" extrusionOk="0">
                  <a:moveTo>
                    <a:pt x="0" y="0"/>
                  </a:moveTo>
                  <a:lnTo>
                    <a:pt x="0" y="120000"/>
                  </a:lnTo>
                  <a:lnTo>
                    <a:pt x="120000" y="120000"/>
                  </a:lnTo>
                </a:path>
              </a:pathLst>
            </a:custGeom>
            <a:noFill/>
            <a:ln w="25400" cap="flat" cmpd="sng">
              <a:solidFill>
                <a:srgbClr val="1C4170"/>
              </a:solidFill>
              <a:prstDash val="solid"/>
              <a:round/>
              <a:headEnd type="none" w="sm" len="sm"/>
              <a:tailEnd type="none" w="sm" len="sm"/>
            </a:ln>
          </p:spPr>
          <p:txBody>
            <a:bodyPr/>
            <a:lstStyle/>
            <a:p>
              <a:endParaRPr lang="en-GB"/>
            </a:p>
          </p:txBody>
        </p:sp>
        <p:sp>
          <p:nvSpPr>
            <p:cNvPr id="160" name="Google Shape;160;p12"/>
            <p:cNvSpPr/>
            <p:nvPr/>
          </p:nvSpPr>
          <p:spPr>
            <a:xfrm>
              <a:off x="1404243" y="1839827"/>
              <a:ext cx="160730" cy="492907"/>
            </a:xfrm>
            <a:custGeom>
              <a:avLst/>
              <a:gdLst/>
              <a:ahLst/>
              <a:cxnLst/>
              <a:rect l="l" t="t" r="r" b="b"/>
              <a:pathLst>
                <a:path w="120000" h="120000" extrusionOk="0">
                  <a:moveTo>
                    <a:pt x="0" y="0"/>
                  </a:moveTo>
                  <a:lnTo>
                    <a:pt x="0" y="120000"/>
                  </a:lnTo>
                  <a:lnTo>
                    <a:pt x="120000" y="120000"/>
                  </a:lnTo>
                </a:path>
              </a:pathLst>
            </a:custGeom>
            <a:noFill/>
            <a:ln w="25400" cap="flat" cmpd="sng">
              <a:solidFill>
                <a:srgbClr val="1C4170"/>
              </a:solidFill>
              <a:prstDash val="solid"/>
              <a:round/>
              <a:headEnd type="none" w="sm" len="sm"/>
              <a:tailEnd type="none" w="sm" len="sm"/>
            </a:ln>
          </p:spPr>
          <p:txBody>
            <a:bodyPr/>
            <a:lstStyle/>
            <a:p>
              <a:endParaRPr lang="en-GB"/>
            </a:p>
          </p:txBody>
        </p:sp>
        <p:sp>
          <p:nvSpPr>
            <p:cNvPr id="161" name="Google Shape;161;p12"/>
            <p:cNvSpPr/>
            <p:nvPr/>
          </p:nvSpPr>
          <p:spPr>
            <a:xfrm>
              <a:off x="1832859" y="1079035"/>
              <a:ext cx="2235757" cy="225023"/>
            </a:xfrm>
            <a:custGeom>
              <a:avLst/>
              <a:gdLst/>
              <a:ahLst/>
              <a:cxnLst/>
              <a:rect l="l" t="t" r="r" b="b"/>
              <a:pathLst>
                <a:path w="120000" h="120000" extrusionOk="0">
                  <a:moveTo>
                    <a:pt x="120000" y="0"/>
                  </a:moveTo>
                  <a:lnTo>
                    <a:pt x="120000" y="60000"/>
                  </a:lnTo>
                  <a:lnTo>
                    <a:pt x="0" y="60000"/>
                  </a:lnTo>
                  <a:lnTo>
                    <a:pt x="0" y="120000"/>
                  </a:lnTo>
                </a:path>
              </a:pathLst>
            </a:custGeom>
            <a:noFill/>
            <a:ln w="25400" cap="flat" cmpd="sng">
              <a:solidFill>
                <a:srgbClr val="153963"/>
              </a:solidFill>
              <a:prstDash val="solid"/>
              <a:round/>
              <a:headEnd type="none" w="sm" len="sm"/>
              <a:tailEnd type="none" w="sm" len="sm"/>
            </a:ln>
          </p:spPr>
          <p:txBody>
            <a:bodyPr/>
            <a:lstStyle/>
            <a:p>
              <a:endParaRPr lang="en-GB"/>
            </a:p>
          </p:txBody>
        </p:sp>
        <p:sp>
          <p:nvSpPr>
            <p:cNvPr id="162" name="Google Shape;162;p12"/>
            <p:cNvSpPr/>
            <p:nvPr/>
          </p:nvSpPr>
          <p:spPr>
            <a:xfrm>
              <a:off x="536297" y="1079035"/>
              <a:ext cx="3532319" cy="225023"/>
            </a:xfrm>
            <a:custGeom>
              <a:avLst/>
              <a:gdLst/>
              <a:ahLst/>
              <a:cxnLst/>
              <a:rect l="l" t="t" r="r" b="b"/>
              <a:pathLst>
                <a:path w="120000" h="120000" extrusionOk="0">
                  <a:moveTo>
                    <a:pt x="120000" y="0"/>
                  </a:moveTo>
                  <a:lnTo>
                    <a:pt x="120000" y="60000"/>
                  </a:lnTo>
                  <a:lnTo>
                    <a:pt x="0" y="60000"/>
                  </a:lnTo>
                  <a:lnTo>
                    <a:pt x="0" y="120000"/>
                  </a:lnTo>
                </a:path>
              </a:pathLst>
            </a:custGeom>
            <a:noFill/>
            <a:ln w="25400" cap="flat" cmpd="sng">
              <a:solidFill>
                <a:srgbClr val="153963"/>
              </a:solidFill>
              <a:prstDash val="solid"/>
              <a:round/>
              <a:headEnd type="none" w="sm" len="sm"/>
              <a:tailEnd type="none" w="sm" len="sm"/>
            </a:ln>
          </p:spPr>
          <p:txBody>
            <a:bodyPr/>
            <a:lstStyle/>
            <a:p>
              <a:endParaRPr lang="en-GB"/>
            </a:p>
          </p:txBody>
        </p:sp>
        <p:sp>
          <p:nvSpPr>
            <p:cNvPr id="163" name="Google Shape;163;p12"/>
            <p:cNvSpPr/>
            <p:nvPr/>
          </p:nvSpPr>
          <p:spPr>
            <a:xfrm>
              <a:off x="3532847" y="543266"/>
              <a:ext cx="1071538" cy="535769"/>
            </a:xfrm>
            <a:prstGeom prst="rect">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2"/>
            <p:cNvSpPr txBox="1"/>
            <p:nvPr/>
          </p:nvSpPr>
          <p:spPr>
            <a:xfrm>
              <a:off x="3532847" y="543266"/>
              <a:ext cx="1071538" cy="535769"/>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a:solidFill>
                    <a:schemeClr val="lt1"/>
                  </a:solidFill>
                  <a:latin typeface="Calibri"/>
                  <a:ea typeface="Calibri"/>
                  <a:cs typeface="Calibri"/>
                  <a:sym typeface="Calibri"/>
                </a:rPr>
                <a:t>Top Management</a:t>
              </a:r>
              <a:endParaRPr/>
            </a:p>
          </p:txBody>
        </p:sp>
        <p:sp>
          <p:nvSpPr>
            <p:cNvPr id="165" name="Google Shape;165;p12"/>
            <p:cNvSpPr/>
            <p:nvPr/>
          </p:nvSpPr>
          <p:spPr>
            <a:xfrm>
              <a:off x="528" y="1304058"/>
              <a:ext cx="1071538" cy="535769"/>
            </a:xfrm>
            <a:prstGeom prst="rect">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2"/>
            <p:cNvSpPr txBox="1"/>
            <p:nvPr/>
          </p:nvSpPr>
          <p:spPr>
            <a:xfrm>
              <a:off x="528" y="1304058"/>
              <a:ext cx="1071538" cy="535769"/>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a:solidFill>
                    <a:schemeClr val="lt1"/>
                  </a:solidFill>
                  <a:latin typeface="Calibri"/>
                  <a:ea typeface="Calibri"/>
                  <a:cs typeface="Calibri"/>
                  <a:sym typeface="Calibri"/>
                </a:rPr>
                <a:t>Service Desk</a:t>
              </a:r>
              <a:endParaRPr/>
            </a:p>
          </p:txBody>
        </p:sp>
        <p:sp>
          <p:nvSpPr>
            <p:cNvPr id="167" name="Google Shape;167;p12"/>
            <p:cNvSpPr/>
            <p:nvPr/>
          </p:nvSpPr>
          <p:spPr>
            <a:xfrm>
              <a:off x="1297090" y="1304058"/>
              <a:ext cx="1071538" cy="535769"/>
            </a:xfrm>
            <a:prstGeom prst="rect">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2"/>
            <p:cNvSpPr txBox="1"/>
            <p:nvPr/>
          </p:nvSpPr>
          <p:spPr>
            <a:xfrm>
              <a:off x="1297090" y="1304058"/>
              <a:ext cx="1071538" cy="535769"/>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a:solidFill>
                    <a:schemeClr val="lt1"/>
                  </a:solidFill>
                  <a:latin typeface="Calibri"/>
                  <a:ea typeface="Calibri"/>
                  <a:cs typeface="Calibri"/>
                  <a:sym typeface="Calibri"/>
                </a:rPr>
                <a:t>Client-Betrieb</a:t>
              </a:r>
              <a:endParaRPr/>
            </a:p>
          </p:txBody>
        </p:sp>
        <p:sp>
          <p:nvSpPr>
            <p:cNvPr id="169" name="Google Shape;169;p12"/>
            <p:cNvSpPr/>
            <p:nvPr/>
          </p:nvSpPr>
          <p:spPr>
            <a:xfrm>
              <a:off x="1564974" y="2064850"/>
              <a:ext cx="1071538" cy="535769"/>
            </a:xfrm>
            <a:prstGeom prst="rect">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2"/>
            <p:cNvSpPr txBox="1"/>
            <p:nvPr/>
          </p:nvSpPr>
          <p:spPr>
            <a:xfrm>
              <a:off x="1564974" y="2064850"/>
              <a:ext cx="1071538" cy="535769"/>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a:solidFill>
                    <a:schemeClr val="lt1"/>
                  </a:solidFill>
                  <a:latin typeface="Calibri"/>
                  <a:ea typeface="Calibri"/>
                  <a:cs typeface="Calibri"/>
                  <a:sym typeface="Calibri"/>
                </a:rPr>
                <a:t>Mobile Geräte</a:t>
              </a:r>
              <a:endParaRPr/>
            </a:p>
          </p:txBody>
        </p:sp>
        <p:sp>
          <p:nvSpPr>
            <p:cNvPr id="171" name="Google Shape;171;p12"/>
            <p:cNvSpPr/>
            <p:nvPr/>
          </p:nvSpPr>
          <p:spPr>
            <a:xfrm>
              <a:off x="1564974" y="2825643"/>
              <a:ext cx="1071538" cy="535769"/>
            </a:xfrm>
            <a:prstGeom prst="rect">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2"/>
            <p:cNvSpPr txBox="1"/>
            <p:nvPr/>
          </p:nvSpPr>
          <p:spPr>
            <a:xfrm>
              <a:off x="1564974" y="2825643"/>
              <a:ext cx="1071538" cy="535769"/>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a:solidFill>
                    <a:schemeClr val="lt1"/>
                  </a:solidFill>
                  <a:latin typeface="Calibri"/>
                  <a:ea typeface="Calibri"/>
                  <a:cs typeface="Calibri"/>
                  <a:sym typeface="Calibri"/>
                </a:rPr>
                <a:t>Desktop-Support</a:t>
              </a:r>
              <a:endParaRPr/>
            </a:p>
          </p:txBody>
        </p:sp>
        <p:sp>
          <p:nvSpPr>
            <p:cNvPr id="173" name="Google Shape;173;p12"/>
            <p:cNvSpPr/>
            <p:nvPr/>
          </p:nvSpPr>
          <p:spPr>
            <a:xfrm>
              <a:off x="4158097" y="1304058"/>
              <a:ext cx="1071538" cy="535769"/>
            </a:xfrm>
            <a:prstGeom prst="rect">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2"/>
            <p:cNvSpPr txBox="1"/>
            <p:nvPr/>
          </p:nvSpPr>
          <p:spPr>
            <a:xfrm>
              <a:off x="4158097" y="1304058"/>
              <a:ext cx="1071538" cy="535769"/>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a:solidFill>
                    <a:schemeClr val="lt1"/>
                  </a:solidFill>
                  <a:latin typeface="Calibri"/>
                  <a:ea typeface="Calibri"/>
                  <a:cs typeface="Calibri"/>
                  <a:sym typeface="Calibri"/>
                </a:rPr>
                <a:t>Server-Betrieb</a:t>
              </a:r>
              <a:endParaRPr/>
            </a:p>
          </p:txBody>
        </p:sp>
        <p:sp>
          <p:nvSpPr>
            <p:cNvPr id="175" name="Google Shape;175;p12"/>
            <p:cNvSpPr/>
            <p:nvPr/>
          </p:nvSpPr>
          <p:spPr>
            <a:xfrm>
              <a:off x="2861535" y="2064850"/>
              <a:ext cx="1071538" cy="535769"/>
            </a:xfrm>
            <a:prstGeom prst="rect">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2"/>
            <p:cNvSpPr txBox="1"/>
            <p:nvPr/>
          </p:nvSpPr>
          <p:spPr>
            <a:xfrm>
              <a:off x="2861535" y="2064850"/>
              <a:ext cx="1071538" cy="535769"/>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a:solidFill>
                    <a:schemeClr val="lt1"/>
                  </a:solidFill>
                  <a:latin typeface="Calibri"/>
                  <a:ea typeface="Calibri"/>
                  <a:cs typeface="Calibri"/>
                  <a:sym typeface="Calibri"/>
                </a:rPr>
                <a:t>DB-Server</a:t>
              </a:r>
              <a:endParaRPr/>
            </a:p>
          </p:txBody>
        </p:sp>
        <p:sp>
          <p:nvSpPr>
            <p:cNvPr id="177" name="Google Shape;177;p12"/>
            <p:cNvSpPr/>
            <p:nvPr/>
          </p:nvSpPr>
          <p:spPr>
            <a:xfrm>
              <a:off x="4158097" y="2064850"/>
              <a:ext cx="1071538" cy="535769"/>
            </a:xfrm>
            <a:prstGeom prst="rect">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2"/>
            <p:cNvSpPr txBox="1"/>
            <p:nvPr/>
          </p:nvSpPr>
          <p:spPr>
            <a:xfrm>
              <a:off x="4158097" y="2064850"/>
              <a:ext cx="1071538" cy="535769"/>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a:solidFill>
                    <a:schemeClr val="lt1"/>
                  </a:solidFill>
                  <a:latin typeface="Calibri"/>
                  <a:ea typeface="Calibri"/>
                  <a:cs typeface="Calibri"/>
                  <a:sym typeface="Calibri"/>
                </a:rPr>
                <a:t>Web-Server</a:t>
              </a:r>
              <a:endParaRPr/>
            </a:p>
          </p:txBody>
        </p:sp>
        <p:sp>
          <p:nvSpPr>
            <p:cNvPr id="179" name="Google Shape;179;p12"/>
            <p:cNvSpPr/>
            <p:nvPr/>
          </p:nvSpPr>
          <p:spPr>
            <a:xfrm>
              <a:off x="5454658" y="2064850"/>
              <a:ext cx="1071538" cy="535769"/>
            </a:xfrm>
            <a:prstGeom prst="rect">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2"/>
            <p:cNvSpPr txBox="1"/>
            <p:nvPr/>
          </p:nvSpPr>
          <p:spPr>
            <a:xfrm>
              <a:off x="5454658" y="2064850"/>
              <a:ext cx="1071538" cy="535769"/>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a:solidFill>
                    <a:schemeClr val="lt1"/>
                  </a:solidFill>
                  <a:latin typeface="Calibri"/>
                  <a:ea typeface="Calibri"/>
                  <a:cs typeface="Calibri"/>
                  <a:sym typeface="Calibri"/>
                </a:rPr>
                <a:t>Anwendungs-Server</a:t>
              </a:r>
              <a:endParaRPr/>
            </a:p>
          </p:txBody>
        </p:sp>
        <p:sp>
          <p:nvSpPr>
            <p:cNvPr id="181" name="Google Shape;181;p12"/>
            <p:cNvSpPr/>
            <p:nvPr/>
          </p:nvSpPr>
          <p:spPr>
            <a:xfrm>
              <a:off x="5722542" y="2825643"/>
              <a:ext cx="1071538" cy="535769"/>
            </a:xfrm>
            <a:prstGeom prst="rect">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2"/>
            <p:cNvSpPr txBox="1"/>
            <p:nvPr/>
          </p:nvSpPr>
          <p:spPr>
            <a:xfrm>
              <a:off x="5722542" y="2825643"/>
              <a:ext cx="1071538" cy="535769"/>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a:solidFill>
                    <a:schemeClr val="lt1"/>
                  </a:solidFill>
                  <a:latin typeface="Calibri"/>
                  <a:ea typeface="Calibri"/>
                  <a:cs typeface="Calibri"/>
                  <a:sym typeface="Calibri"/>
                </a:rPr>
                <a:t>ERP</a:t>
              </a:r>
              <a:endParaRPr/>
            </a:p>
          </p:txBody>
        </p:sp>
        <p:sp>
          <p:nvSpPr>
            <p:cNvPr id="183" name="Google Shape;183;p12"/>
            <p:cNvSpPr/>
            <p:nvPr/>
          </p:nvSpPr>
          <p:spPr>
            <a:xfrm>
              <a:off x="5722542" y="3586435"/>
              <a:ext cx="1071538" cy="535769"/>
            </a:xfrm>
            <a:prstGeom prst="rect">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2"/>
            <p:cNvSpPr txBox="1"/>
            <p:nvPr/>
          </p:nvSpPr>
          <p:spPr>
            <a:xfrm>
              <a:off x="5722542" y="3586435"/>
              <a:ext cx="1071538" cy="535769"/>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a:solidFill>
                    <a:schemeClr val="lt1"/>
                  </a:solidFill>
                  <a:latin typeface="Calibri"/>
                  <a:ea typeface="Calibri"/>
                  <a:cs typeface="Calibri"/>
                  <a:sym typeface="Calibri"/>
                </a:rPr>
                <a:t>CRM</a:t>
              </a:r>
              <a:endParaRPr/>
            </a:p>
          </p:txBody>
        </p:sp>
        <p:sp>
          <p:nvSpPr>
            <p:cNvPr id="185" name="Google Shape;185;p12"/>
            <p:cNvSpPr/>
            <p:nvPr/>
          </p:nvSpPr>
          <p:spPr>
            <a:xfrm>
              <a:off x="6646570" y="1304058"/>
              <a:ext cx="1490134" cy="535769"/>
            </a:xfrm>
            <a:prstGeom prst="rect">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2"/>
            <p:cNvSpPr txBox="1"/>
            <p:nvPr/>
          </p:nvSpPr>
          <p:spPr>
            <a:xfrm>
              <a:off x="6646570" y="1304058"/>
              <a:ext cx="1490134" cy="535769"/>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a:solidFill>
                    <a:schemeClr val="lt1"/>
                  </a:solidFill>
                  <a:latin typeface="Calibri"/>
                  <a:ea typeface="Calibri"/>
                  <a:cs typeface="Calibri"/>
                  <a:sym typeface="Calibri"/>
                </a:rPr>
                <a:t>Netzwerke für die Kommunikation</a:t>
              </a:r>
              <a:endParaRPr/>
            </a:p>
          </p:txBody>
        </p:sp>
        <p:sp>
          <p:nvSpPr>
            <p:cNvPr id="187" name="Google Shape;187;p12"/>
            <p:cNvSpPr/>
            <p:nvPr/>
          </p:nvSpPr>
          <p:spPr>
            <a:xfrm>
              <a:off x="7019104" y="2064850"/>
              <a:ext cx="1071538" cy="535769"/>
            </a:xfrm>
            <a:prstGeom prst="rect">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2"/>
            <p:cNvSpPr txBox="1"/>
            <p:nvPr/>
          </p:nvSpPr>
          <p:spPr>
            <a:xfrm>
              <a:off x="7019104" y="2064850"/>
              <a:ext cx="1071538" cy="535769"/>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a:solidFill>
                    <a:schemeClr val="lt1"/>
                  </a:solidFill>
                  <a:latin typeface="Calibri"/>
                  <a:ea typeface="Calibri"/>
                  <a:cs typeface="Calibri"/>
                  <a:sym typeface="Calibri"/>
                </a:rPr>
                <a:t>Netzplanung</a:t>
              </a:r>
              <a:endParaRPr/>
            </a:p>
          </p:txBody>
        </p:sp>
        <p:sp>
          <p:nvSpPr>
            <p:cNvPr id="189" name="Google Shape;189;p12"/>
            <p:cNvSpPr/>
            <p:nvPr/>
          </p:nvSpPr>
          <p:spPr>
            <a:xfrm>
              <a:off x="7019104" y="2825643"/>
              <a:ext cx="1071538" cy="535769"/>
            </a:xfrm>
            <a:prstGeom prst="rect">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2"/>
            <p:cNvSpPr txBox="1"/>
            <p:nvPr/>
          </p:nvSpPr>
          <p:spPr>
            <a:xfrm>
              <a:off x="7019104" y="2825643"/>
              <a:ext cx="1071538" cy="535769"/>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a:solidFill>
                    <a:schemeClr val="lt1"/>
                  </a:solidFill>
                  <a:latin typeface="Calibri"/>
                  <a:ea typeface="Calibri"/>
                  <a:cs typeface="Calibri"/>
                  <a:sym typeface="Calibri"/>
                </a:rPr>
                <a:t>Netzwartung</a:t>
              </a:r>
              <a:endParaRPr/>
            </a:p>
          </p:txBody>
        </p:sp>
      </p:grpSp>
      <p:cxnSp>
        <p:nvCxnSpPr>
          <p:cNvPr id="191" name="Google Shape;191;p12"/>
          <p:cNvCxnSpPr>
            <a:stCxn id="192" idx="6"/>
            <a:endCxn id="193" idx="2"/>
          </p:cNvCxnSpPr>
          <p:nvPr/>
        </p:nvCxnSpPr>
        <p:spPr>
          <a:xfrm>
            <a:off x="3171777" y="2926841"/>
            <a:ext cx="1573200" cy="766800"/>
          </a:xfrm>
          <a:prstGeom prst="bentConnector3">
            <a:avLst>
              <a:gd name="adj1" fmla="val 77451"/>
            </a:avLst>
          </a:prstGeom>
          <a:noFill/>
          <a:ln w="38100" cap="flat" cmpd="sng">
            <a:solidFill>
              <a:schemeClr val="accent5"/>
            </a:solidFill>
            <a:prstDash val="solid"/>
            <a:round/>
            <a:headEnd type="none" w="sm" len="sm"/>
            <a:tailEnd type="stealth" w="med" len="med"/>
          </a:ln>
          <a:effectLst>
            <a:outerShdw blurRad="40000" dist="23000" dir="5400000" rotWithShape="0">
              <a:srgbClr val="000000">
                <a:alpha val="34901"/>
              </a:srgbClr>
            </a:outerShdw>
          </a:effectLst>
        </p:spPr>
      </p:cxnSp>
      <p:sp>
        <p:nvSpPr>
          <p:cNvPr id="192" name="Google Shape;192;p12"/>
          <p:cNvSpPr/>
          <p:nvPr/>
        </p:nvSpPr>
        <p:spPr>
          <a:xfrm>
            <a:off x="2847777" y="2764841"/>
            <a:ext cx="324000" cy="324000"/>
          </a:xfrm>
          <a:prstGeom prst="flowChartConnector">
            <a:avLst/>
          </a:prstGeom>
          <a:solidFill>
            <a:schemeClr val="accent1"/>
          </a:solidFill>
          <a:ln w="25400" cap="flat" cmpd="sng">
            <a:solidFill>
              <a:srgbClr val="395E89"/>
            </a:solidFill>
            <a:prstDash val="solid"/>
            <a:round/>
            <a:headEnd type="none" w="sm" len="sm"/>
            <a:tailEnd type="none" w="sm" len="sm"/>
          </a:ln>
        </p:spPr>
        <p:txBody>
          <a:bodyPr spcFirstLastPara="1" wrap="square" lIns="64275" tIns="32125" rIns="64275" bIns="32125"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1</a:t>
            </a:r>
            <a:endParaRPr/>
          </a:p>
        </p:txBody>
      </p:sp>
      <p:sp>
        <p:nvSpPr>
          <p:cNvPr id="193" name="Google Shape;193;p12"/>
          <p:cNvSpPr/>
          <p:nvPr/>
        </p:nvSpPr>
        <p:spPr>
          <a:xfrm>
            <a:off x="4745088" y="3531783"/>
            <a:ext cx="324000" cy="324000"/>
          </a:xfrm>
          <a:prstGeom prst="flowChartConnector">
            <a:avLst/>
          </a:prstGeom>
          <a:solidFill>
            <a:schemeClr val="accent1"/>
          </a:solidFill>
          <a:ln w="25400" cap="flat" cmpd="sng">
            <a:solidFill>
              <a:srgbClr val="395E89"/>
            </a:solidFill>
            <a:prstDash val="solid"/>
            <a:round/>
            <a:headEnd type="none" w="sm" len="sm"/>
            <a:tailEnd type="none" w="sm" len="sm"/>
          </a:ln>
        </p:spPr>
        <p:txBody>
          <a:bodyPr spcFirstLastPara="1" wrap="square" lIns="64275" tIns="32125" rIns="64275" bIns="32125"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2</a:t>
            </a:r>
            <a:endParaRPr/>
          </a:p>
        </p:txBody>
      </p:sp>
      <p:cxnSp>
        <p:nvCxnSpPr>
          <p:cNvPr id="194" name="Google Shape;194;p12"/>
          <p:cNvCxnSpPr>
            <a:stCxn id="193" idx="6"/>
            <a:endCxn id="195" idx="2"/>
          </p:cNvCxnSpPr>
          <p:nvPr/>
        </p:nvCxnSpPr>
        <p:spPr>
          <a:xfrm>
            <a:off x="5069088" y="3693783"/>
            <a:ext cx="3825900" cy="830100"/>
          </a:xfrm>
          <a:prstGeom prst="bentConnector3">
            <a:avLst>
              <a:gd name="adj1" fmla="val 55274"/>
            </a:avLst>
          </a:prstGeom>
          <a:noFill/>
          <a:ln w="38100" cap="flat" cmpd="sng">
            <a:solidFill>
              <a:schemeClr val="accent5"/>
            </a:solidFill>
            <a:prstDash val="solid"/>
            <a:round/>
            <a:headEnd type="none" w="sm" len="sm"/>
            <a:tailEnd type="stealth" w="med" len="med"/>
          </a:ln>
          <a:effectLst>
            <a:outerShdw blurRad="40000" dist="23000" dir="5400000" rotWithShape="0">
              <a:srgbClr val="000000">
                <a:alpha val="34901"/>
              </a:srgbClr>
            </a:outerShdw>
          </a:effectLst>
        </p:spPr>
      </p:cxnSp>
      <p:sp>
        <p:nvSpPr>
          <p:cNvPr id="195" name="Google Shape;195;p12"/>
          <p:cNvSpPr/>
          <p:nvPr/>
        </p:nvSpPr>
        <p:spPr>
          <a:xfrm>
            <a:off x="8895011" y="4361767"/>
            <a:ext cx="324000" cy="324000"/>
          </a:xfrm>
          <a:prstGeom prst="flowChartConnector">
            <a:avLst/>
          </a:prstGeom>
          <a:solidFill>
            <a:schemeClr val="accent1"/>
          </a:solidFill>
          <a:ln w="25400" cap="flat" cmpd="sng">
            <a:solidFill>
              <a:srgbClr val="395E89"/>
            </a:solidFill>
            <a:prstDash val="solid"/>
            <a:round/>
            <a:headEnd type="none" w="sm" len="sm"/>
            <a:tailEnd type="none" w="sm" len="sm"/>
          </a:ln>
        </p:spPr>
        <p:txBody>
          <a:bodyPr spcFirstLastPara="1" wrap="square" lIns="64275" tIns="32125" rIns="64275" bIns="32125"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3</a:t>
            </a:r>
            <a:endParaRPr/>
          </a:p>
        </p:txBody>
      </p:sp>
      <p:cxnSp>
        <p:nvCxnSpPr>
          <p:cNvPr id="196" name="Google Shape;196;p12"/>
          <p:cNvCxnSpPr>
            <a:stCxn id="195" idx="4"/>
            <a:endCxn id="197" idx="6"/>
          </p:cNvCxnSpPr>
          <p:nvPr/>
        </p:nvCxnSpPr>
        <p:spPr>
          <a:xfrm rot="5400000">
            <a:off x="6775661" y="2687617"/>
            <a:ext cx="283200" cy="4279500"/>
          </a:xfrm>
          <a:prstGeom prst="bentConnector2">
            <a:avLst/>
          </a:prstGeom>
          <a:noFill/>
          <a:ln w="38100" cap="flat" cmpd="sng">
            <a:solidFill>
              <a:schemeClr val="accent5"/>
            </a:solidFill>
            <a:prstDash val="solid"/>
            <a:round/>
            <a:headEnd type="none" w="sm" len="sm"/>
            <a:tailEnd type="stealth" w="med" len="med"/>
          </a:ln>
          <a:effectLst>
            <a:outerShdw blurRad="40000" dist="23000" dir="5400000" rotWithShape="0">
              <a:srgbClr val="000000">
                <a:alpha val="34901"/>
              </a:srgbClr>
            </a:outerShdw>
          </a:effectLst>
        </p:spPr>
      </p:cxnSp>
      <p:sp>
        <p:nvSpPr>
          <p:cNvPr id="197" name="Google Shape;197;p12"/>
          <p:cNvSpPr/>
          <p:nvPr/>
        </p:nvSpPr>
        <p:spPr>
          <a:xfrm>
            <a:off x="4453484" y="4806837"/>
            <a:ext cx="324000" cy="324000"/>
          </a:xfrm>
          <a:prstGeom prst="flowChartConnector">
            <a:avLst/>
          </a:prstGeom>
          <a:solidFill>
            <a:schemeClr val="accent1"/>
          </a:solidFill>
          <a:ln w="25400" cap="flat" cmpd="sng">
            <a:solidFill>
              <a:srgbClr val="395E89"/>
            </a:solidFill>
            <a:prstDash val="solid"/>
            <a:round/>
            <a:headEnd type="none" w="sm" len="sm"/>
            <a:tailEnd type="none" w="sm" len="sm"/>
          </a:ln>
        </p:spPr>
        <p:txBody>
          <a:bodyPr spcFirstLastPara="1" wrap="square" lIns="64275" tIns="32125" rIns="64275" bIns="32125"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4</a:t>
            </a:r>
            <a:endParaRPr/>
          </a:p>
        </p:txBody>
      </p:sp>
      <p:cxnSp>
        <p:nvCxnSpPr>
          <p:cNvPr id="198" name="Google Shape;198;p12"/>
          <p:cNvCxnSpPr>
            <a:stCxn id="197" idx="2"/>
            <a:endCxn id="199" idx="4"/>
          </p:cNvCxnSpPr>
          <p:nvPr/>
        </p:nvCxnSpPr>
        <p:spPr>
          <a:xfrm rot="10800000">
            <a:off x="3019184" y="3695037"/>
            <a:ext cx="1434300" cy="1273800"/>
          </a:xfrm>
          <a:prstGeom prst="bentConnector2">
            <a:avLst/>
          </a:prstGeom>
          <a:noFill/>
          <a:ln w="38100" cap="flat" cmpd="sng">
            <a:solidFill>
              <a:schemeClr val="accent5"/>
            </a:solidFill>
            <a:prstDash val="solid"/>
            <a:round/>
            <a:headEnd type="none" w="sm" len="sm"/>
            <a:tailEnd type="stealth" w="med" len="med"/>
          </a:ln>
          <a:effectLst>
            <a:outerShdw blurRad="40000" dist="23000" dir="5400000" rotWithShape="0">
              <a:srgbClr val="000000">
                <a:alpha val="34901"/>
              </a:srgbClr>
            </a:outerShdw>
          </a:effectLst>
        </p:spPr>
      </p:cxnSp>
      <p:sp>
        <p:nvSpPr>
          <p:cNvPr id="199" name="Google Shape;199;p12"/>
          <p:cNvSpPr/>
          <p:nvPr/>
        </p:nvSpPr>
        <p:spPr>
          <a:xfrm>
            <a:off x="2857054" y="3371018"/>
            <a:ext cx="324000" cy="324000"/>
          </a:xfrm>
          <a:prstGeom prst="flowChartConnector">
            <a:avLst/>
          </a:prstGeom>
          <a:solidFill>
            <a:schemeClr val="accent1"/>
          </a:solidFill>
          <a:ln w="25400" cap="flat" cmpd="sng">
            <a:solidFill>
              <a:srgbClr val="395E89"/>
            </a:solidFill>
            <a:prstDash val="solid"/>
            <a:round/>
            <a:headEnd type="none" w="sm" len="sm"/>
            <a:tailEnd type="none" w="sm" len="sm"/>
          </a:ln>
        </p:spPr>
        <p:txBody>
          <a:bodyPr spcFirstLastPara="1" wrap="square" lIns="64275" tIns="32125" rIns="64275" bIns="32125"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5</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pic>
        <p:nvPicPr>
          <p:cNvPr id="3" name="Picture 2" descr="Notebook and pencil on desk">
            <a:extLst>
              <a:ext uri="{FF2B5EF4-FFF2-40B4-BE49-F238E27FC236}">
                <a16:creationId xmlns:a16="http://schemas.microsoft.com/office/drawing/2014/main" id="{FFEC022A-83A2-189E-5788-B4777CA094FA}"/>
              </a:ext>
            </a:extLst>
          </p:cNvPr>
          <p:cNvPicPr>
            <a:picLocks noChangeAspect="1"/>
          </p:cNvPicPr>
          <p:nvPr/>
        </p:nvPicPr>
        <p:blipFill>
          <a:blip r:embed="rId3"/>
          <a:stretch>
            <a:fillRect/>
          </a:stretch>
        </p:blipFill>
        <p:spPr>
          <a:xfrm>
            <a:off x="8155642" y="2215293"/>
            <a:ext cx="3639204" cy="2427413"/>
          </a:xfrm>
          <a:prstGeom prst="rect">
            <a:avLst/>
          </a:prstGeom>
        </p:spPr>
      </p:pic>
      <p:sp>
        <p:nvSpPr>
          <p:cNvPr id="57" name="Google Shape;57;p3"/>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err="1">
                <a:latin typeface="Calibri" panose="020F0502020204030204" pitchFamily="34" charset="0"/>
                <a:ea typeface="Calibri" panose="020F0502020204030204" pitchFamily="34" charset="0"/>
                <a:cs typeface="Calibri" panose="020F0502020204030204" pitchFamily="34" charset="0"/>
              </a:rPr>
              <a:t>FitSM </a:t>
            </a:r>
            <a:r>
              <a:rPr lang="en-US" dirty="0">
                <a:latin typeface="Calibri" panose="020F0502020204030204" pitchFamily="34" charset="0"/>
                <a:ea typeface="Calibri" panose="020F0502020204030204" pitchFamily="34" charset="0"/>
                <a:cs typeface="Calibri" panose="020F0502020204030204" pitchFamily="34" charset="0"/>
              </a:rPr>
              <a:t>Foundation Level Prüfung</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58" name="Google Shape;58;p3"/>
          <p:cNvSpPr txBox="1">
            <a:spLocks noGrp="1"/>
          </p:cNvSpPr>
          <p:nvPr>
            <p:ph type="body" idx="1"/>
          </p:nvPr>
        </p:nvSpPr>
        <p:spPr>
          <a:xfrm>
            <a:off x="609599" y="1696598"/>
            <a:ext cx="7441975"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560"/>
              </a:spcBef>
              <a:spcAft>
                <a:spcPts val="0"/>
              </a:spcAft>
              <a:buClr>
                <a:schemeClr val="dk1"/>
              </a:buClr>
              <a:buSzPts val="2800"/>
              <a:buChar char="•"/>
            </a:pPr>
            <a:r>
              <a:rPr lang="en-GB" sz="2400" dirty="0"/>
              <a:t>Geschlossene Prüfung, d.h. keine Hilfsmittel sind erlaubt</a:t>
            </a:r>
          </a:p>
          <a:p>
            <a:pPr marL="342900" lvl="0" indent="-342900" algn="l" rtl="0">
              <a:spcBef>
                <a:spcPts val="560"/>
              </a:spcBef>
              <a:spcAft>
                <a:spcPts val="0"/>
              </a:spcAft>
              <a:buClr>
                <a:schemeClr val="dk1"/>
              </a:buClr>
              <a:buSzPts val="2800"/>
              <a:buChar char="•"/>
            </a:pPr>
            <a:r>
              <a:rPr lang="en-GB" sz="2400" dirty="0"/>
              <a:t>Dauer: 30 Minuten</a:t>
            </a:r>
          </a:p>
          <a:p>
            <a:pPr marL="342900" lvl="0" indent="-342900" algn="l" rtl="0">
              <a:spcBef>
                <a:spcPts val="560"/>
              </a:spcBef>
              <a:spcAft>
                <a:spcPts val="0"/>
              </a:spcAft>
              <a:buClr>
                <a:schemeClr val="dk1"/>
              </a:buClr>
              <a:buSzPts val="2800"/>
              <a:buChar char="•"/>
            </a:pPr>
            <a:r>
              <a:rPr lang="en-GB" sz="2400" dirty="0"/>
              <a:t>20 Multiple-Choice-Fragen:</a:t>
            </a:r>
          </a:p>
          <a:p>
            <a:pPr marL="742950" lvl="1" indent="-285750" algn="l" rtl="0">
              <a:spcBef>
                <a:spcPts val="480"/>
              </a:spcBef>
              <a:spcAft>
                <a:spcPts val="0"/>
              </a:spcAft>
              <a:buClr>
                <a:schemeClr val="dk1"/>
              </a:buClr>
              <a:buSzPts val="2400"/>
              <a:buChar char="–"/>
            </a:pPr>
            <a:r>
              <a:rPr lang="en-GB" sz="2000" dirty="0"/>
              <a:t>Für jede Frage sind vier Antworten möglich: A, B, C oder D</a:t>
            </a:r>
          </a:p>
          <a:p>
            <a:pPr marL="742950" lvl="1" indent="-285750" algn="l" rtl="0">
              <a:spcBef>
                <a:spcPts val="480"/>
              </a:spcBef>
              <a:spcAft>
                <a:spcPts val="0"/>
              </a:spcAft>
              <a:buClr>
                <a:schemeClr val="dk1"/>
              </a:buClr>
              <a:buSzPts val="2400"/>
              <a:buChar char="–"/>
            </a:pPr>
            <a:r>
              <a:rPr lang="en-GB" sz="2000" dirty="0"/>
              <a:t>Eine richtige Antwort pro Frage</a:t>
            </a:r>
          </a:p>
          <a:p>
            <a:pPr marL="342900" lvl="0" indent="-342900" algn="l" rtl="0">
              <a:spcBef>
                <a:spcPts val="560"/>
              </a:spcBef>
              <a:spcAft>
                <a:spcPts val="0"/>
              </a:spcAft>
              <a:buClr>
                <a:schemeClr val="dk1"/>
              </a:buClr>
              <a:buSzPts val="2800"/>
              <a:buChar char="•"/>
            </a:pPr>
            <a:r>
              <a:rPr lang="en-GB" sz="2400" dirty="0"/>
              <a:t>Mindestens 65 % richtige Antworten (13 von 20) sind erforderlich, um die Prüfung zu bestehen.</a:t>
            </a:r>
          </a:p>
        </p:txBody>
      </p:sp>
      <p:sp>
        <p:nvSpPr>
          <p:cNvPr id="59" name="Google Shape;59;p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110</a:t>
            </a:fld>
            <a:endParaRPr/>
          </a:p>
        </p:txBody>
      </p:sp>
    </p:spTree>
    <p:extLst>
      <p:ext uri="{BB962C8B-B14F-4D97-AF65-F5344CB8AC3E}">
        <p14:creationId xmlns:p14="http://schemas.microsoft.com/office/powerpoint/2010/main" val="3576730088"/>
      </p:ext>
    </p:extLst>
  </p:cSld>
  <p:clrMapOvr>
    <a:masterClrMapping/>
  </p:clrMapOvr>
</p:sld>
</file>

<file path=ppt/slides/slide11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60F2C-C8A1-1353-8DF5-A9F162DF6470}"/>
              </a:ext>
            </a:extLst>
          </p:cNvPr>
          <p:cNvSpPr>
            <a:spLocks noGrp="1"/>
          </p:cNvSpPr>
          <p:nvPr>
            <p:ph type="ctrTitle"/>
          </p:nvPr>
        </p:nvSpPr>
        <p:spPr/>
        <p:txBody>
          <a:bodyPr/>
          <a:lstStyle/>
          <a:p>
            <a:endParaRPr lang="en-GB"/>
          </a:p>
        </p:txBody>
      </p:sp>
      <p:sp>
        <p:nvSpPr>
          <p:cNvPr id="3" name="Textfeld 2">
            <a:extLst>
              <a:ext uri="{FF2B5EF4-FFF2-40B4-BE49-F238E27FC236}">
                <a16:creationId xmlns:a16="http://schemas.microsoft.com/office/drawing/2014/main" id="{91B6EB9B-062E-B8A2-E0B3-5E6306D942D4}"/>
              </a:ext>
            </a:extLst>
          </p:cNvPr>
          <p:cNvSpPr txBox="1"/>
          <p:nvPr/>
        </p:nvSpPr>
        <p:spPr>
          <a:xfrm>
            <a:off x="2322414" y="4450619"/>
            <a:ext cx="0" cy="0"/>
          </a:xfrm>
          <a:prstGeom prst="rect">
            <a:avLst/>
          </a:prstGeom>
          <a:noFill/>
          <a:ln>
            <a:noFill/>
          </a:ln>
        </p:spPr>
        <p:txBody>
          <a:bodyPr spcFirstLastPara="1" wrap="none" lIns="91425" tIns="45700" rIns="91425" bIns="45700" rtlCol="0" anchor="b" anchorCtr="0">
            <a:noAutofit/>
          </a:bodyPr>
          <a:lstStyle/>
          <a:p>
            <a:pPr algn="ctr"/>
            <a:endParaRPr lang="de-DE" kern="0" dirty="0"/>
          </a:p>
        </p:txBody>
      </p:sp>
    </p:spTree>
    <p:extLst>
      <p:ext uri="{BB962C8B-B14F-4D97-AF65-F5344CB8AC3E}">
        <p14:creationId xmlns:p14="http://schemas.microsoft.com/office/powerpoint/2010/main" val="3905939458"/>
      </p:ext>
    </p:extLst>
  </p:cSld>
  <p:clrMapOvr>
    <a:masterClrMapping/>
  </p:clrMapOvr>
</p:sld>
</file>

<file path=ppt/slides/slide12.xml><?xml version="1.0" encoding="utf-8"?>
<p:sld xmlns:a16="http://schemas.microsoft.com/office/drawing/2014/main" xmlns:dgm="http://schemas.openxmlformats.org/drawingml/2006/diagram"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3"/>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Wichtigste Elemente eines Prozesses</a:t>
            </a:r>
            <a:endParaRPr/>
          </a:p>
        </p:txBody>
      </p:sp>
      <p:sp>
        <p:nvSpPr>
          <p:cNvPr id="219" name="Google Shape;219;p1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graphicFrame>
        <p:nvGraphicFramePr>
          <p:cNvPr id="5" name="Diagram 4">
            <a:extLst>
              <a:ext uri="{FF2B5EF4-FFF2-40B4-BE49-F238E27FC236}">
                <a16:creationId xmlns:a16="http://schemas.microsoft.com/office/drawing/2014/main" id="{849640A1-BD84-D821-3E0B-3DF5ABAB8649}"/>
              </a:ext>
            </a:extLst>
          </p:cNvPr>
          <p:cNvGraphicFramePr/>
          <p:nvPr/>
        </p:nvGraphicFramePr>
        <p:xfrm>
          <a:off x="2428602" y="1757292"/>
          <a:ext cx="7239100" cy="48260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4"/>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Service-Management-System (SMS): Überblick</a:t>
            </a:r>
            <a:endParaRPr/>
          </a:p>
        </p:txBody>
      </p:sp>
      <p:sp>
        <p:nvSpPr>
          <p:cNvPr id="226" name="Google Shape;226;p14"/>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sp>
        <p:nvSpPr>
          <p:cNvPr id="227" name="Google Shape;227;p14"/>
          <p:cNvSpPr/>
          <p:nvPr/>
        </p:nvSpPr>
        <p:spPr>
          <a:xfrm>
            <a:off x="4890182" y="5501563"/>
            <a:ext cx="1029000" cy="1147800"/>
          </a:xfrm>
          <a:prstGeom prst="foldedCorner">
            <a:avLst>
              <a:gd name="adj" fmla="val 16667"/>
            </a:avLst>
          </a:prstGeom>
          <a:solidFill>
            <a:schemeClr val="lt1"/>
          </a:solidFill>
          <a:ln w="28575" cap="flat" cmpd="sng">
            <a:solidFill>
              <a:schemeClr val="dk1"/>
            </a:solidFill>
            <a:prstDash val="solid"/>
            <a:round/>
            <a:headEnd type="none" w="sm" len="sm"/>
            <a:tailEnd type="none" w="sm" len="sm"/>
          </a:ln>
        </p:spPr>
        <p:txBody>
          <a:bodyPr spcFirstLastPara="1" wrap="square" lIns="90000" tIns="46800" rIns="90000" bIns="46800" anchor="ctr" anchorCtr="0">
            <a:noAutofit/>
          </a:bodyPr>
          <a:lstStyle/>
          <a:p>
            <a:pPr marL="0" marR="0" lvl="0" indent="0" algn="ctr" rtl="0">
              <a:spcBef>
                <a:spcPts val="0"/>
              </a:spcBef>
              <a:spcAft>
                <a:spcPts val="0"/>
              </a:spcAft>
              <a:buNone/>
            </a:pPr>
            <a:endParaRPr sz="1400" b="1">
              <a:solidFill>
                <a:schemeClr val="dk1"/>
              </a:solidFill>
              <a:latin typeface="Arial"/>
              <a:ea typeface="Arial"/>
              <a:cs typeface="Arial"/>
              <a:sym typeface="Arial"/>
            </a:endParaRPr>
          </a:p>
        </p:txBody>
      </p:sp>
      <p:sp>
        <p:nvSpPr>
          <p:cNvPr id="228" name="Google Shape;228;p14"/>
          <p:cNvSpPr/>
          <p:nvPr/>
        </p:nvSpPr>
        <p:spPr>
          <a:xfrm>
            <a:off x="4088018" y="4343764"/>
            <a:ext cx="949800" cy="459000"/>
          </a:xfrm>
          <a:prstGeom prst="chevron">
            <a:avLst>
              <a:gd name="adj" fmla="val 50000"/>
            </a:avLst>
          </a:prstGeom>
          <a:noFill/>
          <a:ln w="28575" cap="flat" cmpd="sng">
            <a:solidFill>
              <a:schemeClr val="dk1"/>
            </a:solidFill>
            <a:prstDash val="solid"/>
            <a:round/>
            <a:headEnd type="none" w="sm" len="sm"/>
            <a:tailEnd type="none" w="sm" len="sm"/>
          </a:ln>
        </p:spPr>
        <p:txBody>
          <a:bodyPr spcFirstLastPara="1" wrap="square" lIns="90000" tIns="46800" rIns="90000" bIns="468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9" name="Google Shape;229;p14"/>
          <p:cNvSpPr/>
          <p:nvPr/>
        </p:nvSpPr>
        <p:spPr>
          <a:xfrm>
            <a:off x="4879627" y="4343764"/>
            <a:ext cx="949800" cy="459000"/>
          </a:xfrm>
          <a:prstGeom prst="chevron">
            <a:avLst>
              <a:gd name="adj" fmla="val 50000"/>
            </a:avLst>
          </a:prstGeom>
          <a:noFill/>
          <a:ln w="28575" cap="flat" cmpd="sng">
            <a:solidFill>
              <a:schemeClr val="dk1"/>
            </a:solidFill>
            <a:prstDash val="solid"/>
            <a:round/>
            <a:headEnd type="none" w="sm" len="sm"/>
            <a:tailEnd type="none" w="sm" len="sm"/>
          </a:ln>
        </p:spPr>
        <p:txBody>
          <a:bodyPr spcFirstLastPara="1" wrap="square" lIns="90000" tIns="46800" rIns="90000" bIns="468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0" name="Google Shape;230;p14"/>
          <p:cNvSpPr/>
          <p:nvPr/>
        </p:nvSpPr>
        <p:spPr>
          <a:xfrm>
            <a:off x="5671236" y="4343764"/>
            <a:ext cx="949800" cy="459000"/>
          </a:xfrm>
          <a:prstGeom prst="chevron">
            <a:avLst>
              <a:gd name="adj" fmla="val 50000"/>
            </a:avLst>
          </a:prstGeom>
          <a:noFill/>
          <a:ln w="28575" cap="flat" cmpd="sng">
            <a:solidFill>
              <a:schemeClr val="dk1"/>
            </a:solidFill>
            <a:prstDash val="solid"/>
            <a:round/>
            <a:headEnd type="none" w="sm" len="sm"/>
            <a:tailEnd type="none" w="sm" len="sm"/>
          </a:ln>
        </p:spPr>
        <p:txBody>
          <a:bodyPr spcFirstLastPara="1" wrap="square" lIns="90000" tIns="46800" rIns="90000" bIns="468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1" name="Google Shape;231;p14"/>
          <p:cNvSpPr/>
          <p:nvPr/>
        </p:nvSpPr>
        <p:spPr>
          <a:xfrm>
            <a:off x="6462845" y="4343764"/>
            <a:ext cx="949800" cy="459000"/>
          </a:xfrm>
          <a:prstGeom prst="chevron">
            <a:avLst>
              <a:gd name="adj" fmla="val 50000"/>
            </a:avLst>
          </a:prstGeom>
          <a:noFill/>
          <a:ln w="28575" cap="flat" cmpd="sng">
            <a:solidFill>
              <a:schemeClr val="dk1"/>
            </a:solidFill>
            <a:prstDash val="solid"/>
            <a:round/>
            <a:headEnd type="none" w="sm" len="sm"/>
            <a:tailEnd type="none" w="sm" len="sm"/>
          </a:ln>
        </p:spPr>
        <p:txBody>
          <a:bodyPr spcFirstLastPara="1" wrap="square" lIns="90000" tIns="46800" rIns="90000" bIns="468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2" name="Google Shape;232;p14"/>
          <p:cNvSpPr/>
          <p:nvPr/>
        </p:nvSpPr>
        <p:spPr>
          <a:xfrm>
            <a:off x="5196271" y="1742534"/>
            <a:ext cx="1029000" cy="1147800"/>
          </a:xfrm>
          <a:prstGeom prst="foldedCorner">
            <a:avLst>
              <a:gd name="adj" fmla="val 16667"/>
            </a:avLst>
          </a:prstGeom>
          <a:solidFill>
            <a:schemeClr val="lt1"/>
          </a:solidFill>
          <a:ln w="28575" cap="flat" cmpd="sng">
            <a:solidFill>
              <a:schemeClr val="dk1"/>
            </a:solidFill>
            <a:prstDash val="solid"/>
            <a:round/>
            <a:headEnd type="none" w="sm" len="sm"/>
            <a:tailEnd type="none" w="sm" len="sm"/>
          </a:ln>
        </p:spPr>
        <p:txBody>
          <a:bodyPr spcFirstLastPara="1" wrap="square" lIns="90000" tIns="46800" rIns="90000" bIns="46800" anchor="ctr" anchorCtr="0">
            <a:noAutofit/>
          </a:bodyPr>
          <a:lstStyle/>
          <a:p>
            <a:pPr marL="0" marR="0" lvl="0" indent="0" algn="ctr" rtl="0">
              <a:spcBef>
                <a:spcPts val="0"/>
              </a:spcBef>
              <a:spcAft>
                <a:spcPts val="0"/>
              </a:spcAft>
              <a:buNone/>
            </a:pPr>
            <a:r>
              <a:rPr lang="en-US" sz="1400" b="1">
                <a:solidFill>
                  <a:schemeClr val="dk1"/>
                </a:solidFill>
                <a:latin typeface="Arial"/>
                <a:ea typeface="Arial"/>
                <a:cs typeface="Arial"/>
                <a:sym typeface="Arial"/>
              </a:rPr>
              <a:t>Richtlinie</a:t>
            </a:r>
            <a:endParaRPr/>
          </a:p>
          <a:p>
            <a:pPr marL="0" marR="0" lvl="0" indent="0" algn="ctr" rtl="0">
              <a:spcBef>
                <a:spcPts val="0"/>
              </a:spcBef>
              <a:spcAft>
                <a:spcPts val="0"/>
              </a:spcAft>
              <a:buNone/>
            </a:pPr>
            <a:endParaRPr sz="700">
              <a:solidFill>
                <a:schemeClr val="dk1"/>
              </a:solidFill>
              <a:latin typeface="Arial"/>
              <a:ea typeface="Arial"/>
              <a:cs typeface="Arial"/>
              <a:sym typeface="Arial"/>
            </a:endParaRPr>
          </a:p>
          <a:p>
            <a:pPr marL="0" marR="0" lvl="0" indent="0" algn="ctr" rtl="0">
              <a:spcBef>
                <a:spcPts val="0"/>
              </a:spcBef>
              <a:spcAft>
                <a:spcPts val="0"/>
              </a:spcAft>
              <a:buNone/>
            </a:pPr>
            <a:r>
              <a:rPr lang="en-US" sz="700">
                <a:solidFill>
                  <a:schemeClr val="dk1"/>
                </a:solidFill>
                <a:latin typeface="Arial"/>
                <a:ea typeface="Arial"/>
                <a:cs typeface="Arial"/>
                <a:sym typeface="Arial"/>
              </a:rPr>
              <a:t>1. Abc def ghijk.</a:t>
            </a:r>
            <a:endParaRPr/>
          </a:p>
          <a:p>
            <a:pPr marL="0" marR="0" lvl="0" indent="0" algn="ctr" rtl="0">
              <a:spcBef>
                <a:spcPts val="0"/>
              </a:spcBef>
              <a:spcAft>
                <a:spcPts val="0"/>
              </a:spcAft>
              <a:buNone/>
            </a:pPr>
            <a:r>
              <a:rPr lang="en-US" sz="700">
                <a:solidFill>
                  <a:schemeClr val="dk1"/>
                </a:solidFill>
                <a:latin typeface="Arial"/>
                <a:ea typeface="Arial"/>
                <a:cs typeface="Arial"/>
                <a:sym typeface="Arial"/>
              </a:rPr>
              <a:t>2. Abc def ghijk.</a:t>
            </a:r>
            <a:endParaRPr/>
          </a:p>
          <a:p>
            <a:pPr marL="0" marR="0" lvl="0" indent="0" algn="ctr" rtl="0">
              <a:spcBef>
                <a:spcPts val="0"/>
              </a:spcBef>
              <a:spcAft>
                <a:spcPts val="0"/>
              </a:spcAft>
              <a:buNone/>
            </a:pPr>
            <a:r>
              <a:rPr lang="en-US" sz="700">
                <a:solidFill>
                  <a:schemeClr val="dk1"/>
                </a:solidFill>
                <a:latin typeface="Arial"/>
                <a:ea typeface="Arial"/>
                <a:cs typeface="Arial"/>
                <a:sym typeface="Arial"/>
              </a:rPr>
              <a:t>3. Abc def ghijk.</a:t>
            </a:r>
            <a:endParaRPr/>
          </a:p>
          <a:p>
            <a:pPr marL="0" marR="0" lvl="0" indent="0" algn="ctr" rtl="0">
              <a:spcBef>
                <a:spcPts val="0"/>
              </a:spcBef>
              <a:spcAft>
                <a:spcPts val="0"/>
              </a:spcAft>
              <a:buNone/>
            </a:pPr>
            <a:r>
              <a:rPr lang="en-US" sz="700">
                <a:solidFill>
                  <a:schemeClr val="dk1"/>
                </a:solidFill>
                <a:latin typeface="Arial"/>
                <a:ea typeface="Arial"/>
                <a:cs typeface="Arial"/>
                <a:sym typeface="Arial"/>
              </a:rPr>
              <a:t>4. Abc def ghijk.</a:t>
            </a:r>
            <a:endParaRPr/>
          </a:p>
        </p:txBody>
      </p:sp>
      <p:sp>
        <p:nvSpPr>
          <p:cNvPr id="233" name="Google Shape;233;p14"/>
          <p:cNvSpPr/>
          <p:nvPr/>
        </p:nvSpPr>
        <p:spPr>
          <a:xfrm>
            <a:off x="4800470" y="5414858"/>
            <a:ext cx="1029000" cy="1147800"/>
          </a:xfrm>
          <a:prstGeom prst="foldedCorner">
            <a:avLst>
              <a:gd name="adj" fmla="val 16667"/>
            </a:avLst>
          </a:prstGeom>
          <a:solidFill>
            <a:schemeClr val="lt1"/>
          </a:solidFill>
          <a:ln w="28575" cap="flat" cmpd="sng">
            <a:solidFill>
              <a:schemeClr val="dk1"/>
            </a:solidFill>
            <a:prstDash val="solid"/>
            <a:round/>
            <a:headEnd type="none" w="sm" len="sm"/>
            <a:tailEnd type="none" w="sm" len="sm"/>
          </a:ln>
        </p:spPr>
        <p:txBody>
          <a:bodyPr spcFirstLastPara="1" wrap="square" lIns="90000" tIns="46800" rIns="90000" bIns="46800" anchor="ctr" anchorCtr="0">
            <a:noAutofit/>
          </a:bodyPr>
          <a:lstStyle/>
          <a:p>
            <a:pPr marL="0" marR="0" lvl="0" indent="0" algn="ctr" rtl="0">
              <a:spcBef>
                <a:spcPts val="0"/>
              </a:spcBef>
              <a:spcAft>
                <a:spcPts val="0"/>
              </a:spcAft>
              <a:buNone/>
            </a:pPr>
            <a:endParaRPr sz="1400">
              <a:solidFill>
                <a:schemeClr val="dk1"/>
              </a:solidFill>
              <a:latin typeface="Arial"/>
              <a:ea typeface="Arial"/>
              <a:cs typeface="Arial"/>
              <a:sym typeface="Arial"/>
            </a:endParaRPr>
          </a:p>
        </p:txBody>
      </p:sp>
      <p:sp>
        <p:nvSpPr>
          <p:cNvPr id="234" name="Google Shape;234;p14"/>
          <p:cNvSpPr/>
          <p:nvPr/>
        </p:nvSpPr>
        <p:spPr>
          <a:xfrm>
            <a:off x="4721305" y="5338349"/>
            <a:ext cx="1029000" cy="1147800"/>
          </a:xfrm>
          <a:prstGeom prst="foldedCorner">
            <a:avLst>
              <a:gd name="adj" fmla="val 16667"/>
            </a:avLst>
          </a:prstGeom>
          <a:solidFill>
            <a:schemeClr val="lt1"/>
          </a:solidFill>
          <a:ln w="28575" cap="flat" cmpd="sng">
            <a:solidFill>
              <a:schemeClr val="dk1"/>
            </a:solidFill>
            <a:prstDash val="solid"/>
            <a:round/>
            <a:headEnd type="none" w="sm" len="sm"/>
            <a:tailEnd type="none" w="sm" len="sm"/>
          </a:ln>
        </p:spPr>
        <p:txBody>
          <a:bodyPr spcFirstLastPara="1" wrap="square" lIns="90000" tIns="46800" rIns="90000" bIns="46800" anchor="ctr" anchorCtr="0">
            <a:noAutofit/>
          </a:bodyPr>
          <a:lstStyle/>
          <a:p>
            <a:pPr marL="0" marR="0" lvl="0" indent="0" algn="ctr" rtl="0">
              <a:spcBef>
                <a:spcPts val="0"/>
              </a:spcBef>
              <a:spcAft>
                <a:spcPts val="0"/>
              </a:spcAft>
              <a:buNone/>
            </a:pPr>
            <a:r>
              <a:rPr lang="en-US" sz="1200" b="1">
                <a:solidFill>
                  <a:schemeClr val="dk1"/>
                </a:solidFill>
                <a:latin typeface="Arial"/>
                <a:ea typeface="Arial"/>
                <a:cs typeface="Arial"/>
                <a:sym typeface="Arial"/>
              </a:rPr>
              <a:t>Verfahren</a:t>
            </a:r>
            <a:endParaRPr sz="1200"/>
          </a:p>
        </p:txBody>
      </p:sp>
      <p:sp>
        <p:nvSpPr>
          <p:cNvPr id="235" name="Google Shape;235;p14"/>
          <p:cNvSpPr txBox="1"/>
          <p:nvPr/>
        </p:nvSpPr>
        <p:spPr>
          <a:xfrm>
            <a:off x="1317390" y="3631402"/>
            <a:ext cx="10431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Arial"/>
                <a:ea typeface="Arial"/>
                <a:cs typeface="Arial"/>
                <a:sym typeface="Arial"/>
              </a:rPr>
              <a:t>Prozess:</a:t>
            </a:r>
            <a:endParaRPr/>
          </a:p>
        </p:txBody>
      </p:sp>
      <p:sp>
        <p:nvSpPr>
          <p:cNvPr id="236" name="Google Shape;236;p14"/>
          <p:cNvSpPr/>
          <p:nvPr/>
        </p:nvSpPr>
        <p:spPr>
          <a:xfrm>
            <a:off x="2979768" y="3578696"/>
            <a:ext cx="791640" cy="459000"/>
          </a:xfrm>
          <a:prstGeom prst="flowChartDocument">
            <a:avLst/>
          </a:prstGeom>
          <a:solidFill>
            <a:schemeClr val="lt1"/>
          </a:solidFill>
          <a:ln w="28575" cap="flat" cmpd="sng">
            <a:solidFill>
              <a:schemeClr val="dk1"/>
            </a:solidFill>
            <a:prstDash val="solid"/>
            <a:round/>
            <a:headEnd type="none" w="sm" len="sm"/>
            <a:tailEnd type="none" w="sm" len="sm"/>
          </a:ln>
        </p:spPr>
        <p:txBody>
          <a:bodyPr spcFirstLastPara="1" wrap="square" lIns="90000" tIns="46800" rIns="90000" bIns="46800" anchor="ctr" anchorCtr="0">
            <a:noAutofit/>
          </a:bodyPr>
          <a:lstStyle/>
          <a:p>
            <a:pPr marL="0" marR="0" lvl="0" indent="0" algn="ctr" rtl="0">
              <a:spcBef>
                <a:spcPts val="0"/>
              </a:spcBef>
              <a:spcAft>
                <a:spcPts val="0"/>
              </a:spcAft>
              <a:buNone/>
            </a:pPr>
            <a:r>
              <a:rPr lang="en-US" sz="1400">
                <a:solidFill>
                  <a:schemeClr val="dk1"/>
                </a:solidFill>
                <a:latin typeface="Arial"/>
                <a:ea typeface="Arial"/>
                <a:cs typeface="Arial"/>
                <a:sym typeface="Arial"/>
              </a:rPr>
              <a:t>Inputs</a:t>
            </a:r>
            <a:endParaRPr/>
          </a:p>
        </p:txBody>
      </p:sp>
      <p:sp>
        <p:nvSpPr>
          <p:cNvPr id="237" name="Google Shape;237;p14"/>
          <p:cNvSpPr/>
          <p:nvPr/>
        </p:nvSpPr>
        <p:spPr>
          <a:xfrm>
            <a:off x="7887751" y="4343775"/>
            <a:ext cx="849852" cy="459000"/>
          </a:xfrm>
          <a:prstGeom prst="flowChartDocument">
            <a:avLst/>
          </a:prstGeom>
          <a:solidFill>
            <a:schemeClr val="lt1"/>
          </a:solidFill>
          <a:ln w="28575" cap="flat" cmpd="sng">
            <a:solidFill>
              <a:schemeClr val="dk1"/>
            </a:solidFill>
            <a:prstDash val="solid"/>
            <a:round/>
            <a:headEnd type="none" w="sm" len="sm"/>
            <a:tailEnd type="none" w="sm" len="sm"/>
          </a:ln>
        </p:spPr>
        <p:txBody>
          <a:bodyPr spcFirstLastPara="1" wrap="square" lIns="90000" tIns="46800" rIns="90000" bIns="46800" anchor="ctr" anchorCtr="0">
            <a:noAutofit/>
          </a:bodyPr>
          <a:lstStyle/>
          <a:p>
            <a:pPr marL="0" marR="0" lvl="0" indent="0" algn="ctr" rtl="0">
              <a:spcBef>
                <a:spcPts val="0"/>
              </a:spcBef>
              <a:spcAft>
                <a:spcPts val="0"/>
              </a:spcAft>
              <a:buNone/>
            </a:pPr>
            <a:r>
              <a:rPr lang="en-US" sz="1400">
                <a:solidFill>
                  <a:schemeClr val="dk1"/>
                </a:solidFill>
                <a:latin typeface="Arial"/>
                <a:ea typeface="Arial"/>
                <a:cs typeface="Arial"/>
                <a:sym typeface="Arial"/>
              </a:rPr>
              <a:t>Outputs</a:t>
            </a:r>
            <a:endParaRPr/>
          </a:p>
        </p:txBody>
      </p:sp>
      <p:cxnSp>
        <p:nvCxnSpPr>
          <p:cNvPr id="238" name="Google Shape;238;p14"/>
          <p:cNvCxnSpPr>
            <a:stCxn id="236" idx="2"/>
            <a:endCxn id="228" idx="0"/>
          </p:cNvCxnSpPr>
          <p:nvPr/>
        </p:nvCxnSpPr>
        <p:spPr>
          <a:xfrm rot="-5400000" flipH="1">
            <a:off x="3743688" y="3639251"/>
            <a:ext cx="336300" cy="1072500"/>
          </a:xfrm>
          <a:prstGeom prst="bentConnector3">
            <a:avLst>
              <a:gd name="adj1" fmla="val 49959"/>
            </a:avLst>
          </a:prstGeom>
          <a:noFill/>
          <a:ln w="28575" cap="flat" cmpd="sng">
            <a:solidFill>
              <a:schemeClr val="dk1"/>
            </a:solidFill>
            <a:prstDash val="solid"/>
            <a:round/>
            <a:headEnd type="none" w="med" len="med"/>
            <a:tailEnd type="stealth" w="med" len="med"/>
          </a:ln>
        </p:spPr>
      </p:cxnSp>
      <p:cxnSp>
        <p:nvCxnSpPr>
          <p:cNvPr id="239" name="Google Shape;239;p14"/>
          <p:cNvCxnSpPr>
            <a:stCxn id="231" idx="3"/>
            <a:endCxn id="237" idx="1"/>
          </p:cNvCxnSpPr>
          <p:nvPr/>
        </p:nvCxnSpPr>
        <p:spPr>
          <a:xfrm>
            <a:off x="7412645" y="4573264"/>
            <a:ext cx="475200" cy="600"/>
          </a:xfrm>
          <a:prstGeom prst="bentConnector3">
            <a:avLst>
              <a:gd name="adj1" fmla="val 49990"/>
            </a:avLst>
          </a:prstGeom>
          <a:noFill/>
          <a:ln w="28575" cap="flat" cmpd="sng">
            <a:solidFill>
              <a:schemeClr val="dk1"/>
            </a:solidFill>
            <a:prstDash val="solid"/>
            <a:round/>
            <a:headEnd type="none" w="med" len="med"/>
            <a:tailEnd type="stealth" w="med" len="med"/>
          </a:ln>
        </p:spPr>
      </p:cxnSp>
      <p:cxnSp>
        <p:nvCxnSpPr>
          <p:cNvPr id="240" name="Google Shape;240;p14"/>
          <p:cNvCxnSpPr>
            <a:stCxn id="229" idx="2"/>
            <a:endCxn id="234" idx="0"/>
          </p:cNvCxnSpPr>
          <p:nvPr/>
        </p:nvCxnSpPr>
        <p:spPr>
          <a:xfrm flipH="1">
            <a:off x="5235877" y="4802764"/>
            <a:ext cx="3900" cy="535500"/>
          </a:xfrm>
          <a:prstGeom prst="straightConnector1">
            <a:avLst/>
          </a:prstGeom>
          <a:noFill/>
          <a:ln w="28575" cap="flat" cmpd="sng">
            <a:solidFill>
              <a:schemeClr val="dk1"/>
            </a:solidFill>
            <a:prstDash val="solid"/>
            <a:round/>
            <a:headEnd type="none" w="med" len="med"/>
            <a:tailEnd type="none" w="med" len="med"/>
          </a:ln>
        </p:spPr>
      </p:cxnSp>
      <p:sp>
        <p:nvSpPr>
          <p:cNvPr id="241" name="Google Shape;241;p14"/>
          <p:cNvSpPr/>
          <p:nvPr/>
        </p:nvSpPr>
        <p:spPr>
          <a:xfrm rot="5400000">
            <a:off x="5577194" y="1751349"/>
            <a:ext cx="306300" cy="2889900"/>
          </a:xfrm>
          <a:prstGeom prst="rightBrace">
            <a:avLst>
              <a:gd name="adj1" fmla="val 39596"/>
              <a:gd name="adj2" fmla="val 50000"/>
            </a:avLst>
          </a:prstGeom>
          <a:noFill/>
          <a:ln w="28575" cap="flat" cmpd="sng">
            <a:solidFill>
              <a:schemeClr val="dk1"/>
            </a:solidFill>
            <a:prstDash val="solid"/>
            <a:round/>
            <a:headEnd type="none" w="sm" len="sm"/>
            <a:tailEnd type="none" w="sm" len="sm"/>
          </a:ln>
        </p:spPr>
        <p:txBody>
          <a:bodyPr spcFirstLastPara="1" wrap="square" lIns="90000" tIns="46800" rIns="90000" bIns="468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242" name="Google Shape;242;p14"/>
          <p:cNvCxnSpPr/>
          <p:nvPr/>
        </p:nvCxnSpPr>
        <p:spPr>
          <a:xfrm>
            <a:off x="1396547" y="3272666"/>
            <a:ext cx="8549100" cy="1800"/>
          </a:xfrm>
          <a:prstGeom prst="straightConnector1">
            <a:avLst/>
          </a:prstGeom>
          <a:noFill/>
          <a:ln w="9525" cap="flat" cmpd="sng">
            <a:solidFill>
              <a:schemeClr val="dk1"/>
            </a:solidFill>
            <a:prstDash val="lgDash"/>
            <a:round/>
            <a:headEnd type="none" w="med" len="med"/>
            <a:tailEnd type="none" w="med" len="med"/>
          </a:ln>
        </p:spPr>
      </p:cxnSp>
      <p:sp>
        <p:nvSpPr>
          <p:cNvPr id="243" name="Google Shape;243;p14"/>
          <p:cNvSpPr txBox="1"/>
          <p:nvPr/>
        </p:nvSpPr>
        <p:spPr>
          <a:xfrm>
            <a:off x="7650263" y="1666025"/>
            <a:ext cx="2374500" cy="8619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1">
                <a:solidFill>
                  <a:srgbClr val="0060A9"/>
                </a:solidFill>
                <a:latin typeface="Arial"/>
                <a:ea typeface="Arial"/>
                <a:cs typeface="Arial"/>
                <a:sym typeface="Arial"/>
              </a:rPr>
              <a:t>Governance-Ebene</a:t>
            </a:r>
            <a:endParaRPr/>
          </a:p>
          <a:p>
            <a:pPr marL="0" marR="0" lvl="0" indent="0" algn="r" rtl="0">
              <a:spcBef>
                <a:spcPts val="0"/>
              </a:spcBef>
              <a:spcAft>
                <a:spcPts val="0"/>
              </a:spcAft>
              <a:buNone/>
            </a:pPr>
            <a:r>
              <a:rPr lang="en-US" sz="1600">
                <a:solidFill>
                  <a:srgbClr val="0060A9"/>
                </a:solidFill>
                <a:latin typeface="Arial"/>
                <a:ea typeface="Arial"/>
                <a:cs typeface="Arial"/>
                <a:sym typeface="Arial"/>
              </a:rPr>
              <a:t>Top Management</a:t>
            </a:r>
            <a:endParaRPr/>
          </a:p>
          <a:p>
            <a:pPr marL="0" marR="0" lvl="0" indent="0" algn="r" rtl="0">
              <a:spcBef>
                <a:spcPts val="0"/>
              </a:spcBef>
              <a:spcAft>
                <a:spcPts val="0"/>
              </a:spcAft>
              <a:buNone/>
            </a:pPr>
            <a:r>
              <a:rPr lang="en-US" sz="1600">
                <a:solidFill>
                  <a:srgbClr val="0060A9"/>
                </a:solidFill>
                <a:latin typeface="Arial"/>
                <a:ea typeface="Arial"/>
                <a:cs typeface="Arial"/>
                <a:sym typeface="Arial"/>
              </a:rPr>
              <a:t>Prozess-Verantwortliche</a:t>
            </a:r>
            <a:endParaRPr/>
          </a:p>
        </p:txBody>
      </p:sp>
      <p:cxnSp>
        <p:nvCxnSpPr>
          <p:cNvPr id="244" name="Google Shape;244;p14"/>
          <p:cNvCxnSpPr/>
          <p:nvPr/>
        </p:nvCxnSpPr>
        <p:spPr>
          <a:xfrm>
            <a:off x="6067044" y="5032325"/>
            <a:ext cx="3878700" cy="1800"/>
          </a:xfrm>
          <a:prstGeom prst="straightConnector1">
            <a:avLst/>
          </a:prstGeom>
          <a:noFill/>
          <a:ln w="9525" cap="flat" cmpd="sng">
            <a:solidFill>
              <a:schemeClr val="dk1"/>
            </a:solidFill>
            <a:prstDash val="lgDash"/>
            <a:round/>
            <a:headEnd type="none" w="med" len="med"/>
            <a:tailEnd type="none" w="med" len="med"/>
          </a:ln>
        </p:spPr>
      </p:cxnSp>
      <p:sp>
        <p:nvSpPr>
          <p:cNvPr id="245" name="Google Shape;245;p14"/>
          <p:cNvSpPr txBox="1"/>
          <p:nvPr/>
        </p:nvSpPr>
        <p:spPr>
          <a:xfrm>
            <a:off x="7650263" y="3301569"/>
            <a:ext cx="2374500" cy="6156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1">
                <a:solidFill>
                  <a:srgbClr val="0060A9"/>
                </a:solidFill>
                <a:latin typeface="Arial"/>
                <a:ea typeface="Arial"/>
                <a:cs typeface="Arial"/>
                <a:sym typeface="Arial"/>
              </a:rPr>
              <a:t>Prozess-Ebene</a:t>
            </a:r>
            <a:endParaRPr/>
          </a:p>
          <a:p>
            <a:pPr marL="0" marR="0" lvl="0" indent="0" algn="r" rtl="0">
              <a:spcBef>
                <a:spcPts val="0"/>
              </a:spcBef>
              <a:spcAft>
                <a:spcPts val="0"/>
              </a:spcAft>
              <a:buNone/>
            </a:pPr>
            <a:r>
              <a:rPr lang="en-US" sz="1600">
                <a:solidFill>
                  <a:srgbClr val="0060A9"/>
                </a:solidFill>
                <a:latin typeface="Arial"/>
                <a:ea typeface="Arial"/>
                <a:cs typeface="Arial"/>
                <a:sym typeface="Arial"/>
              </a:rPr>
              <a:t>Prozess-Manager</a:t>
            </a:r>
            <a:endParaRPr/>
          </a:p>
        </p:txBody>
      </p:sp>
      <p:sp>
        <p:nvSpPr>
          <p:cNvPr id="246" name="Google Shape;246;p14"/>
          <p:cNvSpPr txBox="1"/>
          <p:nvPr/>
        </p:nvSpPr>
        <p:spPr>
          <a:xfrm>
            <a:off x="7096132" y="5061227"/>
            <a:ext cx="2928900" cy="6156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1">
                <a:solidFill>
                  <a:srgbClr val="0060A9"/>
                </a:solidFill>
                <a:latin typeface="Arial"/>
                <a:ea typeface="Arial"/>
                <a:cs typeface="Arial"/>
                <a:sym typeface="Arial"/>
              </a:rPr>
              <a:t>Operational-Level </a:t>
            </a:r>
            <a:endParaRPr/>
          </a:p>
          <a:p>
            <a:pPr marL="0" marR="0" lvl="0" indent="0" algn="r" rtl="0">
              <a:spcBef>
                <a:spcPts val="0"/>
              </a:spcBef>
              <a:spcAft>
                <a:spcPts val="0"/>
              </a:spcAft>
              <a:buNone/>
            </a:pPr>
            <a:r>
              <a:rPr lang="en-US" sz="1600">
                <a:solidFill>
                  <a:srgbClr val="0060A9"/>
                </a:solidFill>
                <a:latin typeface="Arial"/>
                <a:ea typeface="Arial"/>
                <a:cs typeface="Arial"/>
                <a:sym typeface="Arial"/>
              </a:rPr>
              <a:t>Prozess-Mitarbeiter </a:t>
            </a:r>
            <a:endParaRPr/>
          </a:p>
        </p:txBody>
      </p:sp>
      <p:pic>
        <p:nvPicPr>
          <p:cNvPr id="247" name="Google Shape;247;p14" descr="m1"/>
          <p:cNvPicPr preferRelativeResize="0"/>
          <p:nvPr/>
        </p:nvPicPr>
        <p:blipFill rotWithShape="1">
          <a:blip r:embed="rId3">
            <a:alphaModFix/>
          </a:blip>
          <a:srcRect/>
          <a:stretch/>
        </p:blipFill>
        <p:spPr>
          <a:xfrm>
            <a:off x="5281354" y="4357362"/>
            <a:ext cx="239242" cy="328129"/>
          </a:xfrm>
          <a:prstGeom prst="rect">
            <a:avLst/>
          </a:prstGeom>
          <a:noFill/>
          <a:ln>
            <a:noFill/>
          </a:ln>
        </p:spPr>
      </p:pic>
      <p:pic>
        <p:nvPicPr>
          <p:cNvPr id="248" name="Google Shape;248;p14" descr="m1"/>
          <p:cNvPicPr preferRelativeResize="0"/>
          <p:nvPr/>
        </p:nvPicPr>
        <p:blipFill rotWithShape="1">
          <a:blip r:embed="rId4">
            <a:alphaModFix/>
          </a:blip>
          <a:srcRect/>
          <a:stretch/>
        </p:blipFill>
        <p:spPr>
          <a:xfrm>
            <a:off x="4472153" y="4372667"/>
            <a:ext cx="225169" cy="302627"/>
          </a:xfrm>
          <a:prstGeom prst="rect">
            <a:avLst/>
          </a:prstGeom>
          <a:noFill/>
          <a:ln>
            <a:noFill/>
          </a:ln>
        </p:spPr>
      </p:pic>
      <p:pic>
        <p:nvPicPr>
          <p:cNvPr id="249" name="Google Shape;249;p14" descr="m1"/>
          <p:cNvPicPr preferRelativeResize="0"/>
          <p:nvPr/>
        </p:nvPicPr>
        <p:blipFill rotWithShape="1">
          <a:blip r:embed="rId4">
            <a:alphaModFix/>
          </a:blip>
          <a:srcRect/>
          <a:stretch/>
        </p:blipFill>
        <p:spPr>
          <a:xfrm>
            <a:off x="6085276" y="4372667"/>
            <a:ext cx="225169" cy="302627"/>
          </a:xfrm>
          <a:prstGeom prst="rect">
            <a:avLst/>
          </a:prstGeom>
          <a:noFill/>
          <a:ln>
            <a:noFill/>
          </a:ln>
        </p:spPr>
      </p:pic>
      <p:pic>
        <p:nvPicPr>
          <p:cNvPr id="250" name="Google Shape;250;p14" descr="m1"/>
          <p:cNvPicPr preferRelativeResize="0"/>
          <p:nvPr/>
        </p:nvPicPr>
        <p:blipFill rotWithShape="1">
          <a:blip r:embed="rId3">
            <a:alphaModFix/>
          </a:blip>
          <a:srcRect/>
          <a:stretch/>
        </p:blipFill>
        <p:spPr>
          <a:xfrm>
            <a:off x="6878648" y="4372667"/>
            <a:ext cx="241001" cy="328129"/>
          </a:xfrm>
          <a:prstGeom prst="rect">
            <a:avLst/>
          </a:prstGeom>
          <a:noFill/>
          <a:ln>
            <a:noFill/>
          </a:ln>
        </p:spPr>
      </p:pic>
      <p:pic>
        <p:nvPicPr>
          <p:cNvPr id="251" name="Google Shape;251;p14" descr="m1"/>
          <p:cNvPicPr preferRelativeResize="0"/>
          <p:nvPr/>
        </p:nvPicPr>
        <p:blipFill rotWithShape="1">
          <a:blip r:embed="rId3">
            <a:alphaModFix/>
          </a:blip>
          <a:srcRect/>
          <a:stretch/>
        </p:blipFill>
        <p:spPr>
          <a:xfrm>
            <a:off x="3929699" y="5652876"/>
            <a:ext cx="554127" cy="756567"/>
          </a:xfrm>
          <a:prstGeom prst="rect">
            <a:avLst/>
          </a:prstGeom>
          <a:noFill/>
          <a:ln>
            <a:noFill/>
          </a:ln>
        </p:spPr>
      </p:pic>
      <p:sp>
        <p:nvSpPr>
          <p:cNvPr id="252" name="Google Shape;252;p14"/>
          <p:cNvSpPr txBox="1"/>
          <p:nvPr/>
        </p:nvSpPr>
        <p:spPr>
          <a:xfrm>
            <a:off x="4642147" y="4013935"/>
            <a:ext cx="2633295"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Arial"/>
                <a:ea typeface="Arial"/>
                <a:cs typeface="Arial"/>
                <a:sym typeface="Arial"/>
              </a:rPr>
              <a:t>Aktivitäten und Rollen</a:t>
            </a:r>
            <a:endParaRPr/>
          </a:p>
        </p:txBody>
      </p:sp>
      <p:sp>
        <p:nvSpPr>
          <p:cNvPr id="253" name="Google Shape;253;p14"/>
          <p:cNvSpPr txBox="1"/>
          <p:nvPr/>
        </p:nvSpPr>
        <p:spPr>
          <a:xfrm>
            <a:off x="2062610" y="2176073"/>
            <a:ext cx="3054300" cy="5232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a:solidFill>
                  <a:srgbClr val="0060A9"/>
                </a:solidFill>
                <a:latin typeface="Arial"/>
                <a:ea typeface="Arial"/>
                <a:cs typeface="Arial"/>
                <a:sym typeface="Arial"/>
              </a:rPr>
              <a:t>z.B. Service-Management-Richtlinie, Incident-Handling-Richtlinie</a:t>
            </a:r>
            <a:endParaRPr/>
          </a:p>
        </p:txBody>
      </p:sp>
      <p:sp>
        <p:nvSpPr>
          <p:cNvPr id="254" name="Google Shape;254;p14"/>
          <p:cNvSpPr txBox="1"/>
          <p:nvPr/>
        </p:nvSpPr>
        <p:spPr>
          <a:xfrm>
            <a:off x="1238225" y="4190747"/>
            <a:ext cx="29289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0060A9"/>
                </a:solidFill>
                <a:latin typeface="Arial"/>
                <a:ea typeface="Arial"/>
                <a:cs typeface="Arial"/>
                <a:sym typeface="Arial"/>
              </a:rPr>
              <a:t>z.B. Incident and Service-Request Management</a:t>
            </a:r>
            <a:endParaRPr/>
          </a:p>
        </p:txBody>
      </p:sp>
      <p:sp>
        <p:nvSpPr>
          <p:cNvPr id="255" name="Google Shape;255;p14"/>
          <p:cNvSpPr txBox="1"/>
          <p:nvPr/>
        </p:nvSpPr>
        <p:spPr>
          <a:xfrm>
            <a:off x="6146205" y="5924900"/>
            <a:ext cx="27969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0060A9"/>
                </a:solidFill>
                <a:latin typeface="Arial"/>
                <a:ea typeface="Arial"/>
                <a:cs typeface="Arial"/>
                <a:sym typeface="Arial"/>
              </a:rPr>
              <a:t>z.B. Verfahren zur Klassifizierung und Priorisierung von Incidents</a:t>
            </a:r>
            <a:endParaRPr/>
          </a:p>
        </p:txBody>
      </p:sp>
      <p:sp>
        <p:nvSpPr>
          <p:cNvPr id="256" name="Google Shape;256;p14"/>
          <p:cNvSpPr txBox="1"/>
          <p:nvPr/>
        </p:nvSpPr>
        <p:spPr>
          <a:xfrm>
            <a:off x="2165291" y="5620577"/>
            <a:ext cx="17256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Arial"/>
                <a:ea typeface="Arial"/>
                <a:cs typeface="Arial"/>
                <a:sym typeface="Arial"/>
              </a:rPr>
              <a:t>Person (in einer Rolle)</a:t>
            </a:r>
            <a:endParaRPr/>
          </a:p>
        </p:txBody>
      </p:sp>
      <p:cxnSp>
        <p:nvCxnSpPr>
          <p:cNvPr id="257" name="Google Shape;257;p14"/>
          <p:cNvCxnSpPr/>
          <p:nvPr/>
        </p:nvCxnSpPr>
        <p:spPr>
          <a:xfrm rot="5400000">
            <a:off x="5453244" y="5644322"/>
            <a:ext cx="1225800" cy="1800"/>
          </a:xfrm>
          <a:prstGeom prst="straightConnector1">
            <a:avLst/>
          </a:prstGeom>
          <a:noFill/>
          <a:ln w="9525" cap="flat" cmpd="sng">
            <a:solidFill>
              <a:schemeClr val="dk1"/>
            </a:solidFill>
            <a:prstDash val="lgDash"/>
            <a:round/>
            <a:headEnd type="none" w="med" len="med"/>
            <a:tailEnd type="none" w="med" len="med"/>
          </a:ln>
        </p:spPr>
      </p:cxnSp>
      <p:cxnSp>
        <p:nvCxnSpPr>
          <p:cNvPr id="258" name="Google Shape;258;p14"/>
          <p:cNvCxnSpPr/>
          <p:nvPr/>
        </p:nvCxnSpPr>
        <p:spPr>
          <a:xfrm>
            <a:off x="1396547" y="5032325"/>
            <a:ext cx="3166500" cy="1800"/>
          </a:xfrm>
          <a:prstGeom prst="straightConnector1">
            <a:avLst/>
          </a:prstGeom>
          <a:noFill/>
          <a:ln w="9525" cap="flat" cmpd="sng">
            <a:solidFill>
              <a:schemeClr val="dk1"/>
            </a:solidFill>
            <a:prstDash val="lgDash"/>
            <a:round/>
            <a:headEnd type="none" w="med" len="med"/>
            <a:tailEnd type="none" w="med" len="med"/>
          </a:ln>
        </p:spPr>
      </p:cxnSp>
      <p:cxnSp>
        <p:nvCxnSpPr>
          <p:cNvPr id="259" name="Google Shape;259;p14"/>
          <p:cNvCxnSpPr/>
          <p:nvPr/>
        </p:nvCxnSpPr>
        <p:spPr>
          <a:xfrm rot="5400000">
            <a:off x="3950084" y="5643425"/>
            <a:ext cx="1224000" cy="1800"/>
          </a:xfrm>
          <a:prstGeom prst="straightConnector1">
            <a:avLst/>
          </a:prstGeom>
          <a:noFill/>
          <a:ln w="9525" cap="flat" cmpd="sng">
            <a:solidFill>
              <a:schemeClr val="dk1"/>
            </a:solidFill>
            <a:prstDash val="lgDash"/>
            <a:round/>
            <a:headEnd type="none" w="med" len="med"/>
            <a:tailEnd type="none" w="med" len="med"/>
          </a:ln>
        </p:spPr>
      </p:cxnSp>
      <p:cxnSp>
        <p:nvCxnSpPr>
          <p:cNvPr id="260" name="Google Shape;260;p14"/>
          <p:cNvCxnSpPr/>
          <p:nvPr/>
        </p:nvCxnSpPr>
        <p:spPr>
          <a:xfrm>
            <a:off x="4562987" y="6256433"/>
            <a:ext cx="1503900" cy="1800"/>
          </a:xfrm>
          <a:prstGeom prst="straightConnector1">
            <a:avLst/>
          </a:prstGeom>
          <a:noFill/>
          <a:ln w="9525" cap="flat" cmpd="sng">
            <a:solidFill>
              <a:schemeClr val="dk1"/>
            </a:solidFill>
            <a:prstDash val="lgDash"/>
            <a:round/>
            <a:headEnd type="none" w="med" len="med"/>
            <a:tailEnd type="none" w="med" len="med"/>
          </a:ln>
        </p:spPr>
      </p:cxnSp>
    </p:spTree>
  </p:cSld>
  <p:clrMapOvr>
    <a:masterClrMapping/>
  </p:clrMapOvr>
</p:sld>
</file>

<file path=ppt/slides/slide14.xml><?xml version="1.0" encoding="utf-8"?>
<p:sld xmlns:p14="http://schemas.microsoft.com/office/powerpoint/2010/main" xmlns:a16="http://schemas.microsoft.com/office/drawing/2014/main"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5"/>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Service-Management-System (SMS): Schlüsselbegriffe</a:t>
            </a:r>
            <a:endParaRPr i="1"/>
          </a:p>
        </p:txBody>
      </p:sp>
      <p:sp>
        <p:nvSpPr>
          <p:cNvPr id="268" name="Google Shape;268;p15"/>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graphicFrame>
        <p:nvGraphicFramePr>
          <p:cNvPr id="269" name="Google Shape;269;p15"/>
          <p:cNvGraphicFramePr/>
          <p:nvPr>
            <p:extLst>
              <p:ext uri="{D42A27DB-BD31-4B8C-83A1-F6EECF244321}">
                <p14:modId xmlns:p14="http://schemas.microsoft.com/office/powerpoint/2010/main" val="1537146817"/>
              </p:ext>
            </p:extLst>
          </p:nvPr>
        </p:nvGraphicFramePr>
        <p:xfrm>
          <a:off x="607329" y="1696598"/>
          <a:ext cx="10977342" cy="1066800"/>
        </p:xfrm>
        <a:graphic>
          <a:graphicData uri="http://schemas.openxmlformats.org/drawingml/2006/table">
            <a:tbl>
              <a:tblPr firstRow="1" firstCol="1" bandRow="1">
                <a:tableStyleId>{B301B821-A1FF-4177-AEE7-76D212191A09}</a:tableStyleId>
              </a:tblPr>
              <a:tblGrid>
                <a:gridCol w="10977342">
                  <a:extLst>
                    <a:ext uri="{9D8B030D-6E8A-4147-A177-3AD203B41FA5}">
                      <a16:colId xmlns:a16="http://schemas.microsoft.com/office/drawing/2014/main" val="20000"/>
                    </a:ext>
                  </a:extLst>
                </a:gridCol>
              </a:tblGrid>
              <a:tr h="198950">
                <a:tc>
                  <a:txBody>
                    <a:bodyPr/>
                    <a:lstStyle/>
                    <a:p>
                      <a:pPr marL="0" marR="0" lvl="0" indent="0" algn="l" rtl="0">
                        <a:spcBef>
                          <a:spcPts val="0"/>
                        </a:spcBef>
                        <a:spcAft>
                          <a:spcPts val="0"/>
                        </a:spcAft>
                        <a:buNone/>
                      </a:pPr>
                      <a:r>
                        <a:rPr lang="en-US" sz="1400" u="none" strike="noStrike" cap="none" dirty="0"/>
                        <a:t>Definition nach FitSM-0:</a:t>
                      </a:r>
                      <a:endParaRPr sz="1400" u="none" strike="noStrike" cap="none" dirty="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712975">
                <a:tc>
                  <a:txBody>
                    <a:bodyPr/>
                    <a:lstStyle/>
                    <a:p>
                      <a:pPr marL="0" marR="0" lvl="0" indent="0" algn="l" rtl="0">
                        <a:lnSpc>
                          <a:spcPct val="100000"/>
                        </a:lnSpc>
                        <a:spcBef>
                          <a:spcPts val="0"/>
                        </a:spcBef>
                        <a:spcAft>
                          <a:spcPts val="0"/>
                        </a:spcAft>
                        <a:buClr>
                          <a:schemeClr val="dk1"/>
                        </a:buClr>
                        <a:buSzPts val="2000"/>
                        <a:buFont typeface="Calibri"/>
                        <a:buNone/>
                      </a:pPr>
                      <a:r>
                        <a:rPr lang="en-US" sz="2000" u="none" strike="noStrike" cap="none" dirty="0">
                          <a:solidFill>
                            <a:schemeClr val="dk1"/>
                          </a:solidFill>
                        </a:rPr>
                        <a:t>Service-Management-System (SMS):</a:t>
                      </a:r>
                      <a:endParaRPr dirty="0"/>
                    </a:p>
                    <a:p>
                      <a:pPr marL="457200" marR="0" lvl="1" indent="0" algn="l" rtl="0">
                        <a:spcBef>
                          <a:spcPts val="0"/>
                        </a:spcBef>
                        <a:spcAft>
                          <a:spcPts val="0"/>
                        </a:spcAft>
                        <a:buNone/>
                      </a:pPr>
                      <a:r>
                        <a:rPr lang="en-US" sz="1800" b="0" u="none" strike="noStrike" cap="none" dirty="0">
                          <a:solidFill>
                            <a:schemeClr val="dk1"/>
                          </a:solidFill>
                          <a:sym typeface="Calibri"/>
                        </a:rPr>
                        <a:t>Allgemeines Management-System, das das Management von Services innerhalb einer </a:t>
                      </a:r>
                      <a:r>
                        <a:rPr lang="en-US" sz="1800" b="0" u="none" strike="noStrike" cap="none" dirty="0" err="1">
                          <a:solidFill>
                            <a:schemeClr val="dk1"/>
                          </a:solidFill>
                          <a:sym typeface="Calibri"/>
                        </a:rPr>
                        <a:t>Organisation </a:t>
                      </a:r>
                      <a:r>
                        <a:rPr lang="en-US" sz="1800" b="0" u="none" strike="noStrike" cap="none" dirty="0">
                          <a:solidFill>
                            <a:schemeClr val="dk1"/>
                          </a:solidFill>
                          <a:sym typeface="Calibri"/>
                        </a:rPr>
                        <a:t>oder Föderation </a:t>
                      </a:r>
                      <a:r>
                        <a:rPr lang="en-US" sz="1800" b="0" u="none" strike="noStrike" cap="none" dirty="0">
                          <a:solidFill>
                            <a:schemeClr val="dk1"/>
                          </a:solidFill>
                          <a:sym typeface="Calibri"/>
                        </a:rPr>
                        <a:t>steuert und unterstützt</a:t>
                      </a:r>
                      <a:endParaRPr sz="1800" b="0" i="1"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graphicFrame>
        <p:nvGraphicFramePr>
          <p:cNvPr id="270" name="Google Shape;270;p15"/>
          <p:cNvGraphicFramePr/>
          <p:nvPr>
            <p:extLst>
              <p:ext uri="{D42A27DB-BD31-4B8C-83A1-F6EECF244321}">
                <p14:modId xmlns:p14="http://schemas.microsoft.com/office/powerpoint/2010/main" val="1737258493"/>
              </p:ext>
            </p:extLst>
          </p:nvPr>
        </p:nvGraphicFramePr>
        <p:xfrm>
          <a:off x="609601" y="2927190"/>
          <a:ext cx="10977342" cy="1066800"/>
        </p:xfrm>
        <a:graphic>
          <a:graphicData uri="http://schemas.openxmlformats.org/drawingml/2006/table">
            <a:tbl>
              <a:tblPr firstRow="1" firstCol="1" bandRow="1">
                <a:tableStyleId>{B301B821-A1FF-4177-AEE7-76D212191A09}</a:tableStyleId>
              </a:tblPr>
              <a:tblGrid>
                <a:gridCol w="10977342">
                  <a:extLst>
                    <a:ext uri="{9D8B030D-6E8A-4147-A177-3AD203B41FA5}">
                      <a16:colId xmlns:a16="http://schemas.microsoft.com/office/drawing/2014/main" val="20000"/>
                    </a:ext>
                  </a:extLst>
                </a:gridCol>
              </a:tblGrid>
              <a:tr h="198950">
                <a:tc>
                  <a:txBody>
                    <a:bodyPr/>
                    <a:lstStyle/>
                    <a:p>
                      <a:pPr marL="0" marR="0" lvl="0" indent="0" algn="l" rtl="0">
                        <a:spcBef>
                          <a:spcPts val="0"/>
                        </a:spcBef>
                        <a:spcAft>
                          <a:spcPts val="0"/>
                        </a:spcAft>
                        <a:buNone/>
                      </a:pPr>
                      <a:r>
                        <a:rPr lang="en-US" sz="1400" u="none" strike="noStrike" cap="none"/>
                        <a:t>Definition nach FitSM-0:</a:t>
                      </a:r>
                      <a:endParaRPr sz="1400" u="none" strike="noStrike" cap="none">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712975">
                <a:tc>
                  <a:txBody>
                    <a:bodyPr/>
                    <a:lstStyle/>
                    <a:p>
                      <a:pPr marL="0" marR="0" lvl="0" indent="0" algn="l" rtl="0">
                        <a:lnSpc>
                          <a:spcPct val="100000"/>
                        </a:lnSpc>
                        <a:spcBef>
                          <a:spcPts val="0"/>
                        </a:spcBef>
                        <a:spcAft>
                          <a:spcPts val="0"/>
                        </a:spcAft>
                        <a:buClr>
                          <a:schemeClr val="dk1"/>
                        </a:buClr>
                        <a:buSzPts val="2000"/>
                        <a:buFont typeface="Calibri"/>
                        <a:buNone/>
                      </a:pPr>
                      <a:r>
                        <a:rPr lang="en-US" sz="2000" u="none" strike="noStrike" cap="none" dirty="0">
                          <a:solidFill>
                            <a:schemeClr val="dk1"/>
                          </a:solidFill>
                        </a:rPr>
                        <a:t>Richtlinie:</a:t>
                      </a:r>
                      <a:endParaRPr dirty="0"/>
                    </a:p>
                    <a:p>
                      <a:pPr marL="457200" marR="0" lvl="1" indent="0" algn="l" rtl="0">
                        <a:spcBef>
                          <a:spcPts val="0"/>
                        </a:spcBef>
                        <a:spcAft>
                          <a:spcPts val="0"/>
                        </a:spcAft>
                        <a:buNone/>
                      </a:pPr>
                      <a:r>
                        <a:rPr lang="en-US" sz="1800" b="0" u="none" strike="noStrike" cap="none" dirty="0">
                          <a:solidFill>
                            <a:schemeClr val="dk1"/>
                          </a:solidFill>
                          <a:sym typeface="Calibri"/>
                        </a:rPr>
                        <a:t>Dokumentierte Absichtserklärungen, Erwartungen, Ziele, Regeln und Anforderungen, die häufig von Vertretern des obersten Managements einer </a:t>
                      </a:r>
                      <a:r>
                        <a:rPr lang="en-US" sz="1800" b="0" u="none" strike="noStrike" cap="none" dirty="0" err="1">
                          <a:solidFill>
                            <a:schemeClr val="dk1"/>
                          </a:solidFill>
                          <a:sym typeface="Calibri"/>
                        </a:rPr>
                        <a:t>Organisation </a:t>
                      </a:r>
                      <a:r>
                        <a:rPr lang="en-US" sz="1800" b="0" u="none" strike="noStrike" cap="none" dirty="0">
                          <a:solidFill>
                            <a:schemeClr val="dk1"/>
                          </a:solidFill>
                          <a:sym typeface="Calibri"/>
                        </a:rPr>
                        <a:t>oder Föderation </a:t>
                      </a:r>
                      <a:r>
                        <a:rPr lang="en-US" sz="1800" b="0" u="none" strike="noStrike" cap="none" dirty="0">
                          <a:solidFill>
                            <a:schemeClr val="dk1"/>
                          </a:solidFill>
                          <a:sym typeface="Calibri"/>
                        </a:rPr>
                        <a:t>formell zum Ausdruck gebracht werden</a:t>
                      </a:r>
                      <a:endParaRPr sz="1800" b="0" i="1"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graphicFrame>
        <p:nvGraphicFramePr>
          <p:cNvPr id="271" name="Google Shape;271;p15"/>
          <p:cNvGraphicFramePr/>
          <p:nvPr>
            <p:extLst>
              <p:ext uri="{D42A27DB-BD31-4B8C-83A1-F6EECF244321}">
                <p14:modId xmlns:p14="http://schemas.microsoft.com/office/powerpoint/2010/main" val="3738880605"/>
              </p:ext>
            </p:extLst>
          </p:nvPr>
        </p:nvGraphicFramePr>
        <p:xfrm>
          <a:off x="609601" y="4430720"/>
          <a:ext cx="10977342" cy="836810"/>
        </p:xfrm>
        <a:graphic>
          <a:graphicData uri="http://schemas.openxmlformats.org/drawingml/2006/table">
            <a:tbl>
              <a:tblPr firstRow="1" firstCol="1" bandRow="1">
                <a:tableStyleId>{B301B821-A1FF-4177-AEE7-76D212191A09}</a:tableStyleId>
              </a:tblPr>
              <a:tblGrid>
                <a:gridCol w="10977342">
                  <a:extLst>
                    <a:ext uri="{9D8B030D-6E8A-4147-A177-3AD203B41FA5}">
                      <a16:colId xmlns:a16="http://schemas.microsoft.com/office/drawing/2014/main" val="20000"/>
                    </a:ext>
                  </a:extLst>
                </a:gridCol>
              </a:tblGrid>
              <a:tr h="186575">
                <a:tc>
                  <a:txBody>
                    <a:bodyPr/>
                    <a:lstStyle/>
                    <a:p>
                      <a:pPr marL="0" marR="0" lvl="0" indent="0" algn="l" rtl="0">
                        <a:spcBef>
                          <a:spcPts val="0"/>
                        </a:spcBef>
                        <a:spcAft>
                          <a:spcPts val="0"/>
                        </a:spcAft>
                        <a:buNone/>
                      </a:pPr>
                      <a:r>
                        <a:rPr lang="en-US" sz="1400" u="none" strike="noStrike" cap="none" dirty="0"/>
                        <a:t>Definition nach FitSM-0:</a:t>
                      </a:r>
                      <a:endParaRPr sz="1400" u="none" strike="noStrike" cap="none" dirty="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623450">
                <a:tc>
                  <a:txBody>
                    <a:bodyPr/>
                    <a:lstStyle/>
                    <a:p>
                      <a:pPr marL="0" marR="0" lvl="0" indent="0" algn="l" rtl="0">
                        <a:lnSpc>
                          <a:spcPct val="100000"/>
                        </a:lnSpc>
                        <a:spcBef>
                          <a:spcPts val="0"/>
                        </a:spcBef>
                        <a:spcAft>
                          <a:spcPts val="0"/>
                        </a:spcAft>
                        <a:buClr>
                          <a:schemeClr val="dk1"/>
                        </a:buClr>
                        <a:buSzPts val="2000"/>
                        <a:buFont typeface="Calibri"/>
                        <a:buNone/>
                      </a:pPr>
                      <a:r>
                        <a:rPr lang="en-US" sz="2000" u="none" strike="noStrike" cap="none" dirty="0">
                          <a:solidFill>
                            <a:schemeClr val="dk1"/>
                          </a:solidFill>
                        </a:rPr>
                        <a:t>Aktivität:</a:t>
                      </a:r>
                      <a:endParaRPr dirty="0"/>
                    </a:p>
                    <a:p>
                      <a:pPr marL="457200" marR="0" lvl="1" indent="0" algn="l" rtl="0">
                        <a:spcBef>
                          <a:spcPts val="0"/>
                        </a:spcBef>
                        <a:spcAft>
                          <a:spcPts val="0"/>
                        </a:spcAft>
                        <a:buNone/>
                      </a:pPr>
                      <a:r>
                        <a:rPr lang="en-US" sz="1800" b="0" u="none" strike="noStrike" cap="none" dirty="0">
                          <a:solidFill>
                            <a:schemeClr val="dk1"/>
                          </a:solidFill>
                          <a:sym typeface="Calibri"/>
                        </a:rPr>
                        <a:t>Menge von Aktionen, die innerhalb eines Prozesses durchgeführt werden</a:t>
                      </a:r>
                      <a:endParaRPr sz="1800" b="0" i="1"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graphicFrame>
        <p:nvGraphicFramePr>
          <p:cNvPr id="272" name="Google Shape;272;p15"/>
          <p:cNvGraphicFramePr/>
          <p:nvPr>
            <p:extLst>
              <p:ext uri="{D42A27DB-BD31-4B8C-83A1-F6EECF244321}">
                <p14:modId xmlns:p14="http://schemas.microsoft.com/office/powerpoint/2010/main" val="2481978243"/>
              </p:ext>
            </p:extLst>
          </p:nvPr>
        </p:nvGraphicFramePr>
        <p:xfrm>
          <a:off x="611873" y="5429296"/>
          <a:ext cx="10977342" cy="1066800"/>
        </p:xfrm>
        <a:graphic>
          <a:graphicData uri="http://schemas.openxmlformats.org/drawingml/2006/table">
            <a:tbl>
              <a:tblPr firstRow="1" firstCol="1" bandRow="1">
                <a:tableStyleId>{B301B821-A1FF-4177-AEE7-76D212191A09}</a:tableStyleId>
              </a:tblPr>
              <a:tblGrid>
                <a:gridCol w="10977342">
                  <a:extLst>
                    <a:ext uri="{9D8B030D-6E8A-4147-A177-3AD203B41FA5}">
                      <a16:colId xmlns:a16="http://schemas.microsoft.com/office/drawing/2014/main" val="20000"/>
                    </a:ext>
                  </a:extLst>
                </a:gridCol>
              </a:tblGrid>
              <a:tr h="198950">
                <a:tc>
                  <a:txBody>
                    <a:bodyPr/>
                    <a:lstStyle/>
                    <a:p>
                      <a:pPr marL="0" marR="0" lvl="0" indent="0" algn="l" rtl="0">
                        <a:spcBef>
                          <a:spcPts val="0"/>
                        </a:spcBef>
                        <a:spcAft>
                          <a:spcPts val="0"/>
                        </a:spcAft>
                        <a:buNone/>
                      </a:pPr>
                      <a:r>
                        <a:rPr lang="en-US" sz="1400" u="none" strike="noStrike" cap="none" dirty="0"/>
                        <a:t>Definition nach FitSM-0:</a:t>
                      </a:r>
                      <a:endParaRPr sz="1400" u="none" strike="noStrike" cap="none" dirty="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712975">
                <a:tc>
                  <a:txBody>
                    <a:bodyPr/>
                    <a:lstStyle/>
                    <a:p>
                      <a:pPr marL="0" marR="0" lvl="0" indent="0" algn="l" rtl="0">
                        <a:lnSpc>
                          <a:spcPct val="100000"/>
                        </a:lnSpc>
                        <a:spcBef>
                          <a:spcPts val="0"/>
                        </a:spcBef>
                        <a:spcAft>
                          <a:spcPts val="0"/>
                        </a:spcAft>
                        <a:buClr>
                          <a:schemeClr val="dk1"/>
                        </a:buClr>
                        <a:buSzPts val="2000"/>
                        <a:buFont typeface="Calibri"/>
                        <a:buNone/>
                      </a:pPr>
                      <a:r>
                        <a:rPr lang="en-US" sz="2000" u="none" strike="noStrike" cap="none" dirty="0">
                          <a:solidFill>
                            <a:schemeClr val="dk1"/>
                          </a:solidFill>
                        </a:rPr>
                        <a:t>Verfahren:</a:t>
                      </a:r>
                      <a:endParaRPr dirty="0"/>
                    </a:p>
                    <a:p>
                      <a:pPr marL="457200" marR="0" lvl="1" indent="0" algn="l" rtl="0">
                        <a:spcBef>
                          <a:spcPts val="0"/>
                        </a:spcBef>
                        <a:spcAft>
                          <a:spcPts val="0"/>
                        </a:spcAft>
                        <a:buNone/>
                      </a:pPr>
                      <a:r>
                        <a:rPr lang="en-US" sz="1800" b="0" dirty="0"/>
                        <a:t>Spezifizierter Satz von Schritten oder Anweisungen, die von einer Person oder einer Gruppe auszuführen sind, um eine oder mehrere Aktivitäten eines Prozesses durchzuführen</a:t>
                      </a:r>
                      <a:endParaRPr sz="1800" b="0" i="1"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6"/>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Service-Management-System (SMS): Schlüsselrollen</a:t>
            </a:r>
            <a:endParaRPr/>
          </a:p>
        </p:txBody>
      </p:sp>
      <p:sp>
        <p:nvSpPr>
          <p:cNvPr id="279" name="Google Shape;279;p16"/>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fontScale="85000" lnSpcReduction="20000"/>
          </a:bodyPr>
          <a:lstStyle/>
          <a:p>
            <a:pPr marL="342900" lvl="0" indent="-342900" algn="l" rtl="0">
              <a:spcBef>
                <a:spcPts val="0"/>
              </a:spcBef>
              <a:spcAft>
                <a:spcPts val="0"/>
              </a:spcAft>
              <a:buClr>
                <a:schemeClr val="dk1"/>
              </a:buClr>
              <a:buSzPct val="100000"/>
              <a:buChar char="•"/>
            </a:pPr>
            <a:r>
              <a:rPr lang="en-US" dirty="0"/>
              <a:t>Service-Verantwortlicher:</a:t>
            </a:r>
            <a:endParaRPr dirty="0"/>
          </a:p>
          <a:p>
            <a:pPr marL="742950" lvl="1" indent="-285750" algn="l" rtl="0">
              <a:spcBef>
                <a:spcPts val="408"/>
              </a:spcBef>
              <a:spcAft>
                <a:spcPts val="0"/>
              </a:spcAft>
              <a:buClr>
                <a:schemeClr val="dk1"/>
              </a:buClr>
              <a:buSzPct val="100000"/>
              <a:buChar char="–"/>
            </a:pPr>
            <a:r>
              <a:rPr lang="en-US" dirty="0"/>
              <a:t>Gesamtverantwortung für einen Service</a:t>
            </a:r>
            <a:endParaRPr dirty="0"/>
          </a:p>
          <a:p>
            <a:pPr marL="742950" lvl="1" indent="-285750" algn="l" rtl="0">
              <a:spcBef>
                <a:spcPts val="408"/>
              </a:spcBef>
              <a:spcAft>
                <a:spcPts val="0"/>
              </a:spcAft>
              <a:buClr>
                <a:schemeClr val="dk1"/>
              </a:buClr>
              <a:buSzPct val="100000"/>
              <a:buChar char="–"/>
            </a:pPr>
            <a:r>
              <a:rPr lang="en-US" dirty="0"/>
              <a:t>Pflegt die Definition des Service (im Service-Portfolio)</a:t>
            </a:r>
            <a:endParaRPr dirty="0"/>
          </a:p>
          <a:p>
            <a:pPr marL="742950" lvl="1" indent="-285750" algn="l" rtl="0">
              <a:spcBef>
                <a:spcPts val="408"/>
              </a:spcBef>
              <a:spcAft>
                <a:spcPts val="0"/>
              </a:spcAft>
              <a:buClr>
                <a:schemeClr val="dk1"/>
              </a:buClr>
              <a:buSzPct val="100000"/>
              <a:buChar char="–"/>
            </a:pPr>
            <a:r>
              <a:rPr lang="en-US" dirty="0"/>
              <a:t>Ist die primäre Kontaktstelle und der Experte für diesen Service </a:t>
            </a:r>
            <a:endParaRPr dirty="0"/>
          </a:p>
          <a:p>
            <a:pPr marL="342900" lvl="0" indent="-342900" algn="l" rtl="0">
              <a:spcBef>
                <a:spcPts val="476"/>
              </a:spcBef>
              <a:spcAft>
                <a:spcPts val="0"/>
              </a:spcAft>
              <a:buClr>
                <a:schemeClr val="dk1"/>
              </a:buClr>
              <a:buSzPct val="100000"/>
              <a:buChar char="•"/>
            </a:pPr>
            <a:r>
              <a:rPr lang="en-US" dirty="0"/>
              <a:t>Prozess-Verantwortlicher:</a:t>
            </a:r>
            <a:endParaRPr dirty="0"/>
          </a:p>
          <a:p>
            <a:pPr marL="742950" lvl="1" indent="-285750" algn="l" rtl="0">
              <a:spcBef>
                <a:spcPts val="408"/>
              </a:spcBef>
              <a:spcAft>
                <a:spcPts val="0"/>
              </a:spcAft>
              <a:buClr>
                <a:schemeClr val="dk1"/>
              </a:buClr>
              <a:buSzPct val="100000"/>
              <a:buChar char="–"/>
            </a:pPr>
            <a:r>
              <a:rPr lang="en-US" dirty="0"/>
              <a:t>Gesamtverantwortung für einen Prozess</a:t>
            </a:r>
            <a:endParaRPr dirty="0"/>
          </a:p>
          <a:p>
            <a:pPr marL="742950" lvl="1" indent="-285750" algn="l" rtl="0">
              <a:spcBef>
                <a:spcPts val="408"/>
              </a:spcBef>
              <a:spcAft>
                <a:spcPts val="0"/>
              </a:spcAft>
              <a:buClr>
                <a:schemeClr val="dk1"/>
              </a:buClr>
              <a:buSzPct val="100000"/>
              <a:buChar char="–"/>
            </a:pPr>
            <a:r>
              <a:rPr lang="en-US" dirty="0"/>
              <a:t>Definiert Prozessziele, überwacht deren Erfüllung</a:t>
            </a:r>
            <a:endParaRPr dirty="0"/>
          </a:p>
          <a:p>
            <a:pPr marL="742950" lvl="1" indent="-285750" algn="l" rtl="0">
              <a:spcBef>
                <a:spcPts val="408"/>
              </a:spcBef>
              <a:spcAft>
                <a:spcPts val="0"/>
              </a:spcAft>
              <a:buClr>
                <a:schemeClr val="dk1"/>
              </a:buClr>
              <a:buSzPct val="100000"/>
              <a:buChar char="–"/>
            </a:pPr>
            <a:r>
              <a:rPr lang="en-US" dirty="0"/>
              <a:t>Ist befugt, Ressourcen zu liefern / zu genehmigen</a:t>
            </a:r>
            <a:endParaRPr dirty="0"/>
          </a:p>
          <a:p>
            <a:pPr marL="342900" lvl="0" indent="-342900" algn="l" rtl="0">
              <a:spcBef>
                <a:spcPts val="476"/>
              </a:spcBef>
              <a:spcAft>
                <a:spcPts val="0"/>
              </a:spcAft>
              <a:buClr>
                <a:schemeClr val="dk1"/>
              </a:buClr>
              <a:buSzPct val="100000"/>
              <a:buChar char="•"/>
            </a:pPr>
            <a:r>
              <a:rPr lang="en-US" dirty="0"/>
              <a:t>Prozess-Manager:</a:t>
            </a:r>
            <a:endParaRPr dirty="0"/>
          </a:p>
          <a:p>
            <a:pPr marL="742950" lvl="1" indent="-285750" algn="l" rtl="0">
              <a:spcBef>
                <a:spcPts val="408"/>
              </a:spcBef>
              <a:spcAft>
                <a:spcPts val="0"/>
              </a:spcAft>
              <a:buClr>
                <a:schemeClr val="dk1"/>
              </a:buClr>
              <a:buSzPct val="100000"/>
              <a:buChar char="–"/>
            </a:pPr>
            <a:r>
              <a:rPr lang="en-US" dirty="0"/>
              <a:t>Verantwortlich für die operative Effektivität und Effizienz eines Prozesses</a:t>
            </a:r>
            <a:endParaRPr dirty="0"/>
          </a:p>
          <a:p>
            <a:pPr marL="742950" lvl="1" indent="-285750" algn="l" rtl="0">
              <a:spcBef>
                <a:spcPts val="408"/>
              </a:spcBef>
              <a:spcAft>
                <a:spcPts val="0"/>
              </a:spcAft>
              <a:buClr>
                <a:schemeClr val="dk1"/>
              </a:buClr>
              <a:buSzPct val="100000"/>
              <a:buChar char="–"/>
            </a:pPr>
            <a:r>
              <a:rPr lang="en-US" dirty="0"/>
              <a:t>Berichtet an den Prozessverantwortlichen</a:t>
            </a:r>
            <a:endParaRPr dirty="0"/>
          </a:p>
          <a:p>
            <a:pPr marL="342900" lvl="0" indent="-342900" algn="l" rtl="0">
              <a:spcBef>
                <a:spcPts val="476"/>
              </a:spcBef>
              <a:spcAft>
                <a:spcPts val="0"/>
              </a:spcAft>
              <a:buClr>
                <a:schemeClr val="dk1"/>
              </a:buClr>
              <a:buSzPct val="100000"/>
              <a:buChar char="•"/>
            </a:pPr>
            <a:r>
              <a:rPr lang="en-US" dirty="0"/>
              <a:t>Prozess-Mitarbeiter:</a:t>
            </a:r>
            <a:endParaRPr dirty="0"/>
          </a:p>
          <a:p>
            <a:pPr marL="742950" lvl="1" indent="-285750" algn="l" rtl="0">
              <a:spcBef>
                <a:spcPts val="408"/>
              </a:spcBef>
              <a:spcAft>
                <a:spcPts val="0"/>
              </a:spcAft>
              <a:buClr>
                <a:schemeClr val="dk1"/>
              </a:buClr>
              <a:buSzPct val="100000"/>
              <a:buChar char="–"/>
            </a:pPr>
            <a:r>
              <a:rPr lang="en-US" dirty="0"/>
              <a:t>Verantwortlich für die Durchführung einer bestimmten Prozess-Aktivität</a:t>
            </a:r>
            <a:endParaRPr dirty="0"/>
          </a:p>
          <a:p>
            <a:pPr marL="742950" lvl="1" indent="-285750" algn="l" rtl="0">
              <a:spcBef>
                <a:spcPts val="408"/>
              </a:spcBef>
              <a:spcAft>
                <a:spcPts val="0"/>
              </a:spcAft>
              <a:buClr>
                <a:schemeClr val="dk1"/>
              </a:buClr>
              <a:buSzPct val="100000"/>
              <a:buChar char="–"/>
            </a:pPr>
            <a:r>
              <a:rPr lang="en-US" dirty="0"/>
              <a:t>Eskaliert Ausnahmen an den Prozessmanager</a:t>
            </a:r>
            <a:endParaRPr dirty="0"/>
          </a:p>
        </p:txBody>
      </p:sp>
      <p:sp>
        <p:nvSpPr>
          <p:cNvPr id="280" name="Google Shape;280;p16"/>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sld>
</file>

<file path=ppt/slides/slide16.xml><?xml version="1.0" encoding="utf-8"?>
<p:sld xmlns:a16="http://schemas.microsoft.com/office/drawing/2014/main"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7"/>
          <p:cNvSpPr/>
          <p:nvPr/>
        </p:nvSpPr>
        <p:spPr>
          <a:xfrm>
            <a:off x="922148" y="3939553"/>
            <a:ext cx="10376115"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Service 1</a:t>
            </a:r>
            <a:endParaRPr sz="1800">
              <a:solidFill>
                <a:schemeClr val="dk1"/>
              </a:solidFill>
              <a:latin typeface="Calibri"/>
              <a:ea typeface="Calibri"/>
              <a:cs typeface="Calibri"/>
              <a:sym typeface="Calibri"/>
            </a:endParaRPr>
          </a:p>
        </p:txBody>
      </p:sp>
      <p:sp>
        <p:nvSpPr>
          <p:cNvPr id="287" name="Google Shape;287;p17"/>
          <p:cNvSpPr/>
          <p:nvPr/>
        </p:nvSpPr>
        <p:spPr>
          <a:xfrm>
            <a:off x="922148" y="4957246"/>
            <a:ext cx="10376115"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Service 2</a:t>
            </a:r>
            <a:endParaRPr sz="1800">
              <a:solidFill>
                <a:schemeClr val="dk1"/>
              </a:solidFill>
              <a:latin typeface="Calibri"/>
              <a:ea typeface="Calibri"/>
              <a:cs typeface="Calibri"/>
              <a:sym typeface="Calibri"/>
            </a:endParaRPr>
          </a:p>
        </p:txBody>
      </p:sp>
      <p:sp>
        <p:nvSpPr>
          <p:cNvPr id="288" name="Google Shape;288;p17"/>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Service-Management-System (SMS): Schlüsselrollen</a:t>
            </a:r>
            <a:endParaRPr/>
          </a:p>
        </p:txBody>
      </p:sp>
      <p:sp>
        <p:nvSpPr>
          <p:cNvPr id="289" name="Google Shape;289;p17"/>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sp>
        <p:nvSpPr>
          <p:cNvPr id="290" name="Google Shape;290;p17"/>
          <p:cNvSpPr/>
          <p:nvPr/>
        </p:nvSpPr>
        <p:spPr>
          <a:xfrm>
            <a:off x="609601" y="2319687"/>
            <a:ext cx="10843646" cy="3502792"/>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400"/>
              <a:buFont typeface="Calibri"/>
              <a:buNone/>
            </a:pPr>
            <a:r>
              <a:rPr lang="en-US" sz="1400" b="1">
                <a:solidFill>
                  <a:schemeClr val="dk1"/>
                </a:solidFill>
                <a:latin typeface="Calibri"/>
                <a:ea typeface="Calibri"/>
                <a:cs typeface="Calibri"/>
                <a:sym typeface="Calibri"/>
              </a:rPr>
              <a:t>Gesamtes Service-Management-System (SMS)</a:t>
            </a:r>
            <a:endParaRPr sz="1800">
              <a:solidFill>
                <a:schemeClr val="dk1"/>
              </a:solidFill>
              <a:latin typeface="Calibri"/>
              <a:ea typeface="Calibri"/>
              <a:cs typeface="Calibri"/>
              <a:sym typeface="Calibri"/>
            </a:endParaRPr>
          </a:p>
        </p:txBody>
      </p:sp>
      <p:sp>
        <p:nvSpPr>
          <p:cNvPr id="291" name="Google Shape;291;p17"/>
          <p:cNvSpPr/>
          <p:nvPr/>
        </p:nvSpPr>
        <p:spPr>
          <a:xfrm>
            <a:off x="1581953" y="3442420"/>
            <a:ext cx="1812143" cy="2209801"/>
          </a:xfrm>
          <a:prstGeom prst="rect">
            <a:avLst/>
          </a:prstGeom>
          <a:solidFill>
            <a:srgbClr val="D8D8D8"/>
          </a:solidFill>
          <a:ln w="19050" cap="flat" cmpd="sng">
            <a:solidFill>
              <a:srgbClr val="4A7DBA"/>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400"/>
              <a:buFont typeface="Calibri"/>
              <a:buNone/>
            </a:pPr>
            <a:endParaRPr sz="1400">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Prozess 1</a:t>
            </a:r>
            <a:endParaRPr sz="1800">
              <a:solidFill>
                <a:schemeClr val="dk1"/>
              </a:solidFill>
              <a:latin typeface="Calibri"/>
              <a:ea typeface="Calibri"/>
              <a:cs typeface="Calibri"/>
              <a:sym typeface="Calibri"/>
            </a:endParaRPr>
          </a:p>
        </p:txBody>
      </p:sp>
      <p:sp>
        <p:nvSpPr>
          <p:cNvPr id="293" name="Google Shape;293;p17"/>
          <p:cNvSpPr/>
          <p:nvPr/>
        </p:nvSpPr>
        <p:spPr>
          <a:xfrm>
            <a:off x="1762930" y="4061546"/>
            <a:ext cx="1445220" cy="238126"/>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Aktivität 1</a:t>
            </a:r>
            <a:endParaRPr sz="1800">
              <a:solidFill>
                <a:schemeClr val="dk1"/>
              </a:solidFill>
              <a:latin typeface="Calibri"/>
              <a:ea typeface="Calibri"/>
              <a:cs typeface="Calibri"/>
              <a:sym typeface="Calibri"/>
            </a:endParaRPr>
          </a:p>
        </p:txBody>
      </p:sp>
      <p:sp>
        <p:nvSpPr>
          <p:cNvPr id="294" name="Google Shape;294;p17"/>
          <p:cNvSpPr/>
          <p:nvPr/>
        </p:nvSpPr>
        <p:spPr>
          <a:xfrm>
            <a:off x="1746229" y="4623390"/>
            <a:ext cx="1445220" cy="238126"/>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Aktivität 2</a:t>
            </a:r>
            <a:endParaRPr sz="1800">
              <a:solidFill>
                <a:schemeClr val="dk1"/>
              </a:solidFill>
              <a:latin typeface="Calibri"/>
              <a:ea typeface="Calibri"/>
              <a:cs typeface="Calibri"/>
              <a:sym typeface="Calibri"/>
            </a:endParaRPr>
          </a:p>
        </p:txBody>
      </p:sp>
      <p:sp>
        <p:nvSpPr>
          <p:cNvPr id="295" name="Google Shape;295;p17"/>
          <p:cNvSpPr/>
          <p:nvPr/>
        </p:nvSpPr>
        <p:spPr>
          <a:xfrm>
            <a:off x="1803680" y="5209702"/>
            <a:ext cx="1445220" cy="238126"/>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Aktivität 3</a:t>
            </a:r>
            <a:endParaRPr sz="1800">
              <a:solidFill>
                <a:schemeClr val="dk1"/>
              </a:solidFill>
              <a:latin typeface="Calibri"/>
              <a:ea typeface="Calibri"/>
              <a:cs typeface="Calibri"/>
              <a:sym typeface="Calibri"/>
            </a:endParaRPr>
          </a:p>
        </p:txBody>
      </p:sp>
      <p:sp>
        <p:nvSpPr>
          <p:cNvPr id="300" name="Google Shape;300;p17"/>
          <p:cNvSpPr/>
          <p:nvPr/>
        </p:nvSpPr>
        <p:spPr>
          <a:xfrm>
            <a:off x="1659342" y="3301936"/>
            <a:ext cx="1531338" cy="292896"/>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Prozess-Manager</a:t>
            </a:r>
            <a:endParaRPr sz="1600">
              <a:solidFill>
                <a:schemeClr val="dk1"/>
              </a:solidFill>
              <a:latin typeface="Calibri"/>
              <a:ea typeface="Calibri"/>
              <a:cs typeface="Calibri"/>
              <a:sym typeface="Calibri"/>
            </a:endParaRPr>
          </a:p>
        </p:txBody>
      </p:sp>
      <p:sp>
        <p:nvSpPr>
          <p:cNvPr id="301" name="Google Shape;301;p17"/>
          <p:cNvSpPr/>
          <p:nvPr/>
        </p:nvSpPr>
        <p:spPr>
          <a:xfrm>
            <a:off x="1368824" y="2732198"/>
            <a:ext cx="4117805" cy="442800"/>
          </a:xfrm>
          <a:prstGeom prst="roundRect">
            <a:avLst>
              <a:gd name="adj" fmla="val 16667"/>
            </a:avLst>
          </a:prstGeom>
          <a:solidFill>
            <a:srgbClr val="538CD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Prozess-Verantwortlicher:</a:t>
            </a:r>
            <a:endParaRPr/>
          </a:p>
          <a:p>
            <a:pPr marL="0" marR="0" lvl="0" indent="0" algn="ctr" rtl="0">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Prozesse 1 &amp; 2</a:t>
            </a:r>
            <a:endParaRPr sz="1800">
              <a:solidFill>
                <a:schemeClr val="dk1"/>
              </a:solidFill>
              <a:latin typeface="Calibri"/>
              <a:ea typeface="Calibri"/>
              <a:cs typeface="Calibri"/>
              <a:sym typeface="Calibri"/>
            </a:endParaRPr>
          </a:p>
        </p:txBody>
      </p:sp>
      <p:sp>
        <p:nvSpPr>
          <p:cNvPr id="302" name="Google Shape;302;p17"/>
          <p:cNvSpPr/>
          <p:nvPr/>
        </p:nvSpPr>
        <p:spPr>
          <a:xfrm rot="16200000">
            <a:off x="784232" y="4485478"/>
            <a:ext cx="1550389" cy="297466"/>
          </a:xfrm>
          <a:prstGeom prst="roundRect">
            <a:avLst>
              <a:gd name="adj" fmla="val 16667"/>
            </a:avLst>
          </a:prstGeom>
          <a:solidFill>
            <a:schemeClr val="accent6"/>
          </a:solidFill>
          <a:ln>
            <a:noFill/>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1800"/>
              <a:buFont typeface="Calibri"/>
              <a:buNone/>
            </a:pPr>
            <a:r>
              <a:rPr lang="de-DE" sz="1200">
                <a:solidFill>
                  <a:schemeClr val="bg1"/>
                </a:solidFill>
                <a:latin typeface="Calibri"/>
                <a:ea typeface="Calibri"/>
                <a:cs typeface="Calibri"/>
                <a:sym typeface="Calibri"/>
              </a:rPr>
              <a:t>Prozess-Mitarbeiter</a:t>
            </a:r>
            <a:endParaRPr sz="1200">
              <a:solidFill>
                <a:schemeClr val="bg1"/>
              </a:solidFill>
              <a:latin typeface="Calibri"/>
              <a:ea typeface="Calibri"/>
              <a:cs typeface="Calibri"/>
              <a:sym typeface="Calibri"/>
            </a:endParaRPr>
          </a:p>
        </p:txBody>
      </p:sp>
      <p:sp>
        <p:nvSpPr>
          <p:cNvPr id="306" name="Google Shape;306;p17"/>
          <p:cNvSpPr/>
          <p:nvPr/>
        </p:nvSpPr>
        <p:spPr>
          <a:xfrm>
            <a:off x="5956039" y="2747237"/>
            <a:ext cx="2352420" cy="452100"/>
          </a:xfrm>
          <a:prstGeom prst="roundRect">
            <a:avLst>
              <a:gd name="adj" fmla="val 16667"/>
            </a:avLst>
          </a:prstGeom>
          <a:solidFill>
            <a:srgbClr val="538CD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Prozess-Verantwortlicher:</a:t>
            </a:r>
            <a:endParaRPr/>
          </a:p>
          <a:p>
            <a:pPr marL="0" marR="0" lvl="0" indent="0" algn="ctr" rtl="0">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Prozess 3</a:t>
            </a:r>
            <a:endParaRPr sz="1800">
              <a:solidFill>
                <a:schemeClr val="dk1"/>
              </a:solidFill>
              <a:latin typeface="Calibri"/>
              <a:ea typeface="Calibri"/>
              <a:cs typeface="Calibri"/>
              <a:sym typeface="Calibri"/>
            </a:endParaRPr>
          </a:p>
        </p:txBody>
      </p:sp>
      <p:sp>
        <p:nvSpPr>
          <p:cNvPr id="314" name="Google Shape;314;p17"/>
          <p:cNvSpPr/>
          <p:nvPr/>
        </p:nvSpPr>
        <p:spPr>
          <a:xfrm>
            <a:off x="8675748" y="4620127"/>
            <a:ext cx="2310322" cy="442920"/>
          </a:xfrm>
          <a:prstGeom prst="roundRect">
            <a:avLst>
              <a:gd name="adj" fmla="val 16667"/>
            </a:avLst>
          </a:prstGeom>
          <a:solidFill>
            <a:srgbClr val="93B3D7"/>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Service-Verantwortlicher: Service 2</a:t>
            </a:r>
            <a:endParaRPr sz="1800">
              <a:solidFill>
                <a:schemeClr val="dk1"/>
              </a:solidFill>
              <a:latin typeface="Calibri"/>
              <a:ea typeface="Calibri"/>
              <a:cs typeface="Calibri"/>
              <a:sym typeface="Calibri"/>
            </a:endParaRPr>
          </a:p>
        </p:txBody>
      </p:sp>
      <p:sp>
        <p:nvSpPr>
          <p:cNvPr id="315" name="Google Shape;315;p17"/>
          <p:cNvSpPr/>
          <p:nvPr/>
        </p:nvSpPr>
        <p:spPr>
          <a:xfrm>
            <a:off x="8621388" y="3567647"/>
            <a:ext cx="2280886" cy="442920"/>
          </a:xfrm>
          <a:prstGeom prst="roundRect">
            <a:avLst>
              <a:gd name="adj" fmla="val 16667"/>
            </a:avLst>
          </a:prstGeom>
          <a:solidFill>
            <a:srgbClr val="93B3D7"/>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Service-Verantwortlicher: Service 1</a:t>
            </a:r>
            <a:endParaRPr sz="1800">
              <a:solidFill>
                <a:schemeClr val="dk1"/>
              </a:solidFill>
              <a:latin typeface="Calibri"/>
              <a:ea typeface="Calibri"/>
              <a:cs typeface="Calibri"/>
              <a:sym typeface="Calibri"/>
            </a:endParaRPr>
          </a:p>
        </p:txBody>
      </p:sp>
      <p:sp>
        <p:nvSpPr>
          <p:cNvPr id="8" name="Google Shape;291;p17">
            <a:extLst>
              <a:ext uri="{FF2B5EF4-FFF2-40B4-BE49-F238E27FC236}">
                <a16:creationId xmlns:a16="http://schemas.microsoft.com/office/drawing/2014/main" id="{E0038A74-B4F0-FE35-F237-6605D0F2435A}"/>
              </a:ext>
            </a:extLst>
          </p:cNvPr>
          <p:cNvSpPr/>
          <p:nvPr/>
        </p:nvSpPr>
        <p:spPr>
          <a:xfrm>
            <a:off x="3674486" y="3452191"/>
            <a:ext cx="1812143" cy="2209801"/>
          </a:xfrm>
          <a:prstGeom prst="rect">
            <a:avLst/>
          </a:prstGeom>
          <a:solidFill>
            <a:srgbClr val="D8D8D8"/>
          </a:solidFill>
          <a:ln w="19050" cap="flat" cmpd="sng">
            <a:solidFill>
              <a:srgbClr val="4A7DBA"/>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400"/>
              <a:buFont typeface="Calibri"/>
              <a:buNone/>
            </a:pPr>
            <a:endParaRPr sz="1400">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Prozess 2</a:t>
            </a:r>
            <a:endParaRPr sz="1800">
              <a:solidFill>
                <a:schemeClr val="dk1"/>
              </a:solidFill>
              <a:latin typeface="Calibri"/>
              <a:ea typeface="Calibri"/>
              <a:cs typeface="Calibri"/>
              <a:sym typeface="Calibri"/>
            </a:endParaRPr>
          </a:p>
        </p:txBody>
      </p:sp>
      <p:sp>
        <p:nvSpPr>
          <p:cNvPr id="9" name="Google Shape;293;p17">
            <a:extLst>
              <a:ext uri="{FF2B5EF4-FFF2-40B4-BE49-F238E27FC236}">
                <a16:creationId xmlns:a16="http://schemas.microsoft.com/office/drawing/2014/main" id="{BC854D1D-C7CA-DD67-5A21-83F5995D2A98}"/>
              </a:ext>
            </a:extLst>
          </p:cNvPr>
          <p:cNvSpPr/>
          <p:nvPr/>
        </p:nvSpPr>
        <p:spPr>
          <a:xfrm>
            <a:off x="3855463" y="4071317"/>
            <a:ext cx="1445220" cy="238126"/>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Aktivität 1</a:t>
            </a:r>
            <a:endParaRPr sz="1800">
              <a:solidFill>
                <a:schemeClr val="dk1"/>
              </a:solidFill>
              <a:latin typeface="Calibri"/>
              <a:ea typeface="Calibri"/>
              <a:cs typeface="Calibri"/>
              <a:sym typeface="Calibri"/>
            </a:endParaRPr>
          </a:p>
        </p:txBody>
      </p:sp>
      <p:sp>
        <p:nvSpPr>
          <p:cNvPr id="10" name="Google Shape;294;p17">
            <a:extLst>
              <a:ext uri="{FF2B5EF4-FFF2-40B4-BE49-F238E27FC236}">
                <a16:creationId xmlns:a16="http://schemas.microsoft.com/office/drawing/2014/main" id="{0B2161B8-2544-ADF6-C65E-A6A0DD74083C}"/>
              </a:ext>
            </a:extLst>
          </p:cNvPr>
          <p:cNvSpPr/>
          <p:nvPr/>
        </p:nvSpPr>
        <p:spPr>
          <a:xfrm>
            <a:off x="3838762" y="4633161"/>
            <a:ext cx="1445220" cy="238126"/>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Aktivität 2</a:t>
            </a:r>
            <a:endParaRPr sz="1800">
              <a:solidFill>
                <a:schemeClr val="dk1"/>
              </a:solidFill>
              <a:latin typeface="Calibri"/>
              <a:ea typeface="Calibri"/>
              <a:cs typeface="Calibri"/>
              <a:sym typeface="Calibri"/>
            </a:endParaRPr>
          </a:p>
        </p:txBody>
      </p:sp>
      <p:sp>
        <p:nvSpPr>
          <p:cNvPr id="11" name="Google Shape;295;p17">
            <a:extLst>
              <a:ext uri="{FF2B5EF4-FFF2-40B4-BE49-F238E27FC236}">
                <a16:creationId xmlns:a16="http://schemas.microsoft.com/office/drawing/2014/main" id="{6A18E41E-D1A7-710F-4623-4EE490EDC21F}"/>
              </a:ext>
            </a:extLst>
          </p:cNvPr>
          <p:cNvSpPr/>
          <p:nvPr/>
        </p:nvSpPr>
        <p:spPr>
          <a:xfrm>
            <a:off x="3896213" y="5219473"/>
            <a:ext cx="1445220" cy="238126"/>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Aktivität 3</a:t>
            </a:r>
            <a:endParaRPr sz="1800">
              <a:solidFill>
                <a:schemeClr val="dk1"/>
              </a:solidFill>
              <a:latin typeface="Calibri"/>
              <a:ea typeface="Calibri"/>
              <a:cs typeface="Calibri"/>
              <a:sym typeface="Calibri"/>
            </a:endParaRPr>
          </a:p>
        </p:txBody>
      </p:sp>
      <p:sp>
        <p:nvSpPr>
          <p:cNvPr id="12" name="Google Shape;300;p17">
            <a:extLst>
              <a:ext uri="{FF2B5EF4-FFF2-40B4-BE49-F238E27FC236}">
                <a16:creationId xmlns:a16="http://schemas.microsoft.com/office/drawing/2014/main" id="{A35BA531-7E52-43C3-6081-0D5F90917CA3}"/>
              </a:ext>
            </a:extLst>
          </p:cNvPr>
          <p:cNvSpPr/>
          <p:nvPr/>
        </p:nvSpPr>
        <p:spPr>
          <a:xfrm>
            <a:off x="3751875" y="3311707"/>
            <a:ext cx="1531338" cy="292896"/>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Prozess-Manager</a:t>
            </a:r>
            <a:endParaRPr sz="1600">
              <a:solidFill>
                <a:schemeClr val="dk1"/>
              </a:solidFill>
              <a:latin typeface="Calibri"/>
              <a:ea typeface="Calibri"/>
              <a:cs typeface="Calibri"/>
              <a:sym typeface="Calibri"/>
            </a:endParaRPr>
          </a:p>
        </p:txBody>
      </p:sp>
      <p:sp>
        <p:nvSpPr>
          <p:cNvPr id="13" name="Google Shape;302;p17">
            <a:extLst>
              <a:ext uri="{FF2B5EF4-FFF2-40B4-BE49-F238E27FC236}">
                <a16:creationId xmlns:a16="http://schemas.microsoft.com/office/drawing/2014/main" id="{8772AE88-284F-F7E4-89FE-129DA4A055A9}"/>
              </a:ext>
            </a:extLst>
          </p:cNvPr>
          <p:cNvSpPr/>
          <p:nvPr/>
        </p:nvSpPr>
        <p:spPr>
          <a:xfrm rot="16200000">
            <a:off x="2876765" y="4495249"/>
            <a:ext cx="1550389" cy="297466"/>
          </a:xfrm>
          <a:prstGeom prst="roundRect">
            <a:avLst>
              <a:gd name="adj" fmla="val 16667"/>
            </a:avLst>
          </a:prstGeom>
          <a:solidFill>
            <a:schemeClr val="accent6"/>
          </a:solidFill>
          <a:ln>
            <a:noFill/>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1800"/>
              <a:buFont typeface="Calibri"/>
              <a:buNone/>
            </a:pPr>
            <a:r>
              <a:rPr lang="de-DE" sz="1200">
                <a:solidFill>
                  <a:schemeClr val="bg1"/>
                </a:solidFill>
                <a:latin typeface="Calibri"/>
                <a:ea typeface="Calibri"/>
                <a:cs typeface="Calibri"/>
                <a:sym typeface="Calibri"/>
              </a:rPr>
              <a:t>Prozess-Mitarbeiter</a:t>
            </a:r>
            <a:endParaRPr sz="1200">
              <a:solidFill>
                <a:schemeClr val="bg1"/>
              </a:solidFill>
              <a:latin typeface="Calibri"/>
              <a:ea typeface="Calibri"/>
              <a:cs typeface="Calibri"/>
              <a:sym typeface="Calibri"/>
            </a:endParaRPr>
          </a:p>
        </p:txBody>
      </p:sp>
      <p:sp>
        <p:nvSpPr>
          <p:cNvPr id="14" name="Google Shape;291;p17">
            <a:extLst>
              <a:ext uri="{FF2B5EF4-FFF2-40B4-BE49-F238E27FC236}">
                <a16:creationId xmlns:a16="http://schemas.microsoft.com/office/drawing/2014/main" id="{84B2C169-253B-BC38-9C23-63EFD2C933B1}"/>
              </a:ext>
            </a:extLst>
          </p:cNvPr>
          <p:cNvSpPr/>
          <p:nvPr/>
        </p:nvSpPr>
        <p:spPr>
          <a:xfrm>
            <a:off x="6228662" y="3489678"/>
            <a:ext cx="1812143" cy="2209801"/>
          </a:xfrm>
          <a:prstGeom prst="rect">
            <a:avLst/>
          </a:prstGeom>
          <a:solidFill>
            <a:srgbClr val="D8D8D8"/>
          </a:solidFill>
          <a:ln w="19050" cap="flat" cmpd="sng">
            <a:solidFill>
              <a:srgbClr val="4A7DBA"/>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400"/>
              <a:buFont typeface="Calibri"/>
              <a:buNone/>
            </a:pPr>
            <a:endParaRPr sz="1400">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Prozess 3</a:t>
            </a:r>
            <a:endParaRPr sz="1800">
              <a:solidFill>
                <a:schemeClr val="dk1"/>
              </a:solidFill>
              <a:latin typeface="Calibri"/>
              <a:ea typeface="Calibri"/>
              <a:cs typeface="Calibri"/>
              <a:sym typeface="Calibri"/>
            </a:endParaRPr>
          </a:p>
        </p:txBody>
      </p:sp>
      <p:sp>
        <p:nvSpPr>
          <p:cNvPr id="15" name="Google Shape;293;p17">
            <a:extLst>
              <a:ext uri="{FF2B5EF4-FFF2-40B4-BE49-F238E27FC236}">
                <a16:creationId xmlns:a16="http://schemas.microsoft.com/office/drawing/2014/main" id="{85395071-74C7-C9F4-0D9F-9F47CDCE0434}"/>
              </a:ext>
            </a:extLst>
          </p:cNvPr>
          <p:cNvSpPr/>
          <p:nvPr/>
        </p:nvSpPr>
        <p:spPr>
          <a:xfrm>
            <a:off x="6409639" y="4108804"/>
            <a:ext cx="1445220" cy="238126"/>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Aktivität 1</a:t>
            </a:r>
            <a:endParaRPr sz="1800">
              <a:solidFill>
                <a:schemeClr val="dk1"/>
              </a:solidFill>
              <a:latin typeface="Calibri"/>
              <a:ea typeface="Calibri"/>
              <a:cs typeface="Calibri"/>
              <a:sym typeface="Calibri"/>
            </a:endParaRPr>
          </a:p>
        </p:txBody>
      </p:sp>
      <p:sp>
        <p:nvSpPr>
          <p:cNvPr id="16" name="Google Shape;294;p17">
            <a:extLst>
              <a:ext uri="{FF2B5EF4-FFF2-40B4-BE49-F238E27FC236}">
                <a16:creationId xmlns:a16="http://schemas.microsoft.com/office/drawing/2014/main" id="{757D392C-46CF-A2D0-CC2E-52B76490680B}"/>
              </a:ext>
            </a:extLst>
          </p:cNvPr>
          <p:cNvSpPr/>
          <p:nvPr/>
        </p:nvSpPr>
        <p:spPr>
          <a:xfrm>
            <a:off x="6392938" y="4670648"/>
            <a:ext cx="1445220" cy="238126"/>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Aktivität 2</a:t>
            </a:r>
            <a:endParaRPr sz="1800">
              <a:solidFill>
                <a:schemeClr val="dk1"/>
              </a:solidFill>
              <a:latin typeface="Calibri"/>
              <a:ea typeface="Calibri"/>
              <a:cs typeface="Calibri"/>
              <a:sym typeface="Calibri"/>
            </a:endParaRPr>
          </a:p>
        </p:txBody>
      </p:sp>
      <p:sp>
        <p:nvSpPr>
          <p:cNvPr id="17" name="Google Shape;295;p17">
            <a:extLst>
              <a:ext uri="{FF2B5EF4-FFF2-40B4-BE49-F238E27FC236}">
                <a16:creationId xmlns:a16="http://schemas.microsoft.com/office/drawing/2014/main" id="{DABBDFD3-283F-0A1D-5C9A-72A9F5D9DDC0}"/>
              </a:ext>
            </a:extLst>
          </p:cNvPr>
          <p:cNvSpPr/>
          <p:nvPr/>
        </p:nvSpPr>
        <p:spPr>
          <a:xfrm>
            <a:off x="6450389" y="5256960"/>
            <a:ext cx="1445220" cy="238126"/>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Aktivität 3</a:t>
            </a:r>
            <a:endParaRPr sz="1800">
              <a:solidFill>
                <a:schemeClr val="dk1"/>
              </a:solidFill>
              <a:latin typeface="Calibri"/>
              <a:ea typeface="Calibri"/>
              <a:cs typeface="Calibri"/>
              <a:sym typeface="Calibri"/>
            </a:endParaRPr>
          </a:p>
        </p:txBody>
      </p:sp>
      <p:sp>
        <p:nvSpPr>
          <p:cNvPr id="18" name="Google Shape;300;p17">
            <a:extLst>
              <a:ext uri="{FF2B5EF4-FFF2-40B4-BE49-F238E27FC236}">
                <a16:creationId xmlns:a16="http://schemas.microsoft.com/office/drawing/2014/main" id="{54E88C0F-1BFF-DFF2-F718-15F7CFC6F8A2}"/>
              </a:ext>
            </a:extLst>
          </p:cNvPr>
          <p:cNvSpPr/>
          <p:nvPr/>
        </p:nvSpPr>
        <p:spPr>
          <a:xfrm>
            <a:off x="6306051" y="3349194"/>
            <a:ext cx="1531338" cy="292896"/>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Prozess-Manager</a:t>
            </a:r>
            <a:endParaRPr sz="1600">
              <a:solidFill>
                <a:schemeClr val="dk1"/>
              </a:solidFill>
              <a:latin typeface="Calibri"/>
              <a:ea typeface="Calibri"/>
              <a:cs typeface="Calibri"/>
              <a:sym typeface="Calibri"/>
            </a:endParaRPr>
          </a:p>
        </p:txBody>
      </p:sp>
      <p:sp>
        <p:nvSpPr>
          <p:cNvPr id="19" name="Google Shape;302;p17">
            <a:extLst>
              <a:ext uri="{FF2B5EF4-FFF2-40B4-BE49-F238E27FC236}">
                <a16:creationId xmlns:a16="http://schemas.microsoft.com/office/drawing/2014/main" id="{5CCE468C-9690-E59F-71C8-DDFEA13ABA5A}"/>
              </a:ext>
            </a:extLst>
          </p:cNvPr>
          <p:cNvSpPr/>
          <p:nvPr/>
        </p:nvSpPr>
        <p:spPr>
          <a:xfrm rot="16200000">
            <a:off x="5430941" y="4532736"/>
            <a:ext cx="1550389" cy="297466"/>
          </a:xfrm>
          <a:prstGeom prst="roundRect">
            <a:avLst>
              <a:gd name="adj" fmla="val 16667"/>
            </a:avLst>
          </a:prstGeom>
          <a:solidFill>
            <a:schemeClr val="accent6"/>
          </a:solidFill>
          <a:ln>
            <a:noFill/>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1800"/>
              <a:buFont typeface="Calibri"/>
              <a:buNone/>
            </a:pPr>
            <a:r>
              <a:rPr lang="de-DE" sz="1200">
                <a:solidFill>
                  <a:schemeClr val="bg1"/>
                </a:solidFill>
                <a:latin typeface="Calibri"/>
                <a:ea typeface="Calibri"/>
                <a:cs typeface="Calibri"/>
                <a:sym typeface="Calibri"/>
              </a:rPr>
              <a:t>Prozess-Mitarbeiter</a:t>
            </a:r>
            <a:endParaRPr sz="1200">
              <a:solidFill>
                <a:schemeClr val="bg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18"/>
          <p:cNvSpPr txBox="1">
            <a:spLocks noGrp="1"/>
          </p:cNvSpPr>
          <p:nvPr>
            <p:ph type="ctr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t>Der FitSM-Ansatz und die Standards-Familie</a:t>
            </a:r>
            <a:endParaRPr/>
          </a:p>
        </p:txBody>
      </p:sp>
      <p:sp>
        <p:nvSpPr>
          <p:cNvPr id="321" name="Google Shape;321;p18"/>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9"/>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Was ist FitSM?</a:t>
            </a:r>
            <a:endParaRPr/>
          </a:p>
        </p:txBody>
      </p:sp>
      <p:sp>
        <p:nvSpPr>
          <p:cNvPr id="329" name="Google Shape;329;p19"/>
          <p:cNvSpPr txBox="1">
            <a:spLocks noGrp="1"/>
          </p:cNvSpPr>
          <p:nvPr>
            <p:ph type="body" idx="1"/>
          </p:nvPr>
        </p:nvSpPr>
        <p:spPr>
          <a:xfrm>
            <a:off x="609600" y="1696598"/>
            <a:ext cx="10972800" cy="4886761"/>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a:t>Eine Familie von Standards für leichtgewichtiges IT-Service-Management</a:t>
            </a:r>
            <a:endParaRPr/>
          </a:p>
          <a:p>
            <a:pPr marL="342900" lvl="0" indent="-342900" algn="l" rtl="0">
              <a:spcBef>
                <a:spcPts val="560"/>
              </a:spcBef>
              <a:spcAft>
                <a:spcPts val="0"/>
              </a:spcAft>
              <a:buClr>
                <a:schemeClr val="dk1"/>
              </a:buClr>
              <a:buSzPts val="2800"/>
              <a:buChar char="•"/>
            </a:pPr>
            <a:r>
              <a:rPr lang="en-US"/>
              <a:t>Geeignet für IT-Service Provider jeden Typs und jeder Größenordnung</a:t>
            </a:r>
            <a:endParaRPr/>
          </a:p>
          <a:p>
            <a:pPr marL="342900" lvl="0" indent="-342900" algn="l" rtl="0">
              <a:spcBef>
                <a:spcPts val="560"/>
              </a:spcBef>
              <a:spcAft>
                <a:spcPts val="0"/>
              </a:spcAft>
              <a:buClr>
                <a:schemeClr val="dk1"/>
              </a:buClr>
              <a:buSzPts val="2800"/>
              <a:buChar char="•"/>
            </a:pPr>
            <a:r>
              <a:rPr lang="en-US"/>
              <a:t>Wichtigstes Prinzip: Keep it simple!</a:t>
            </a:r>
            <a:endParaRPr/>
          </a:p>
          <a:p>
            <a:pPr marL="342900" lvl="0" indent="-342900" algn="l" rtl="0">
              <a:spcBef>
                <a:spcPts val="560"/>
              </a:spcBef>
              <a:spcAft>
                <a:spcPts val="0"/>
              </a:spcAft>
              <a:buClr>
                <a:schemeClr val="dk1"/>
              </a:buClr>
              <a:buSzPts val="2800"/>
              <a:buChar char="•"/>
            </a:pPr>
            <a:r>
              <a:rPr lang="en-US"/>
              <a:t>Alle Teile (und dieses Schulungsmaterial) sind unter Creative-Commons-Lizenzen frei verfügbar:</a:t>
            </a:r>
            <a:endParaRPr u="sng">
              <a:solidFill>
                <a:schemeClr val="hlink"/>
              </a:solidFill>
              <a:hlinkClick r:id="rId3"/>
            </a:endParaRPr>
          </a:p>
          <a:p>
            <a:pPr marL="0" lvl="0" indent="0" algn="ctr" rtl="0">
              <a:spcBef>
                <a:spcPts val="560"/>
              </a:spcBef>
              <a:spcAft>
                <a:spcPts val="0"/>
              </a:spcAft>
              <a:buClr>
                <a:schemeClr val="dk1"/>
              </a:buClr>
              <a:buSzPts val="2800"/>
              <a:buNone/>
            </a:pPr>
            <a:r>
              <a:rPr lang="en-US" u="sng">
                <a:solidFill>
                  <a:schemeClr val="hlink"/>
                </a:solidFill>
                <a:hlinkClick r:id="rId3"/>
              </a:rPr>
              <a:t>www.fitsm.eu</a:t>
            </a:r>
            <a:endParaRPr/>
          </a:p>
          <a:p>
            <a:pPr marL="0" lvl="0" indent="0" algn="ctr" rtl="0">
              <a:spcBef>
                <a:spcPts val="560"/>
              </a:spcBef>
              <a:spcAft>
                <a:spcPts val="0"/>
              </a:spcAft>
              <a:buClr>
                <a:schemeClr val="dk1"/>
              </a:buClr>
              <a:buSzPts val="2800"/>
              <a:buNone/>
            </a:pPr>
            <a:endParaRPr/>
          </a:p>
          <a:p>
            <a:pPr marL="0" lvl="0" indent="0" algn="ctr" rtl="0">
              <a:spcBef>
                <a:spcPts val="360"/>
              </a:spcBef>
              <a:spcAft>
                <a:spcPts val="0"/>
              </a:spcAft>
              <a:buClr>
                <a:schemeClr val="dk1"/>
              </a:buClr>
              <a:buSzPts val="1800"/>
              <a:buNone/>
            </a:pPr>
            <a:endParaRPr sz="1800" i="1"/>
          </a:p>
          <a:p>
            <a:pPr marL="0" lvl="0" indent="0" algn="ctr" rtl="0">
              <a:spcBef>
                <a:spcPts val="360"/>
              </a:spcBef>
              <a:spcAft>
                <a:spcPts val="0"/>
              </a:spcAft>
              <a:buClr>
                <a:schemeClr val="dk1"/>
              </a:buClr>
              <a:buSzPts val="1800"/>
              <a:buNone/>
            </a:pPr>
            <a:endParaRPr lang="en-US" sz="1800" i="1"/>
          </a:p>
          <a:p>
            <a:pPr marL="0" lvl="0" indent="0" algn="ctr" rtl="0">
              <a:spcBef>
                <a:spcPts val="360"/>
              </a:spcBef>
              <a:spcAft>
                <a:spcPts val="0"/>
              </a:spcAft>
              <a:buClr>
                <a:schemeClr val="dk1"/>
              </a:buClr>
              <a:buSzPts val="1800"/>
              <a:buNone/>
            </a:pPr>
            <a:r>
              <a:rPr lang="en-US" sz="1800" i="1"/>
              <a:t>Die Entwicklung der FitSM-Standards wurde von der Europäischen Kommission im Rahmen des EC-FP7-Projekts "FedSM" unterstützt und finanziert.</a:t>
            </a:r>
            <a:endParaRPr/>
          </a:p>
        </p:txBody>
      </p:sp>
      <p:sp>
        <p:nvSpPr>
          <p:cNvPr id="330" name="Google Shape;330;p19"/>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pic>
        <p:nvPicPr>
          <p:cNvPr id="331" name="Google Shape;331;p19"/>
          <p:cNvPicPr preferRelativeResize="0"/>
          <p:nvPr/>
        </p:nvPicPr>
        <p:blipFill rotWithShape="1">
          <a:blip r:embed="rId4">
            <a:alphaModFix/>
          </a:blip>
          <a:srcRect/>
          <a:stretch/>
        </p:blipFill>
        <p:spPr>
          <a:xfrm>
            <a:off x="5108687" y="5161402"/>
            <a:ext cx="1974626" cy="47117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20"/>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Der FitSM-Ansatz</a:t>
            </a:r>
            <a:endParaRPr/>
          </a:p>
        </p:txBody>
      </p:sp>
      <p:sp>
        <p:nvSpPr>
          <p:cNvPr id="338" name="Google Shape;338;p20"/>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grpSp>
        <p:nvGrpSpPr>
          <p:cNvPr id="339" name="Google Shape;339;p20"/>
          <p:cNvGrpSpPr/>
          <p:nvPr/>
        </p:nvGrpSpPr>
        <p:grpSpPr>
          <a:xfrm>
            <a:off x="428787" y="2301498"/>
            <a:ext cx="11763213" cy="3786480"/>
            <a:chOff x="0" y="0"/>
            <a:chExt cx="10972800" cy="3282214"/>
          </a:xfrm>
        </p:grpSpPr>
        <p:sp>
          <p:nvSpPr>
            <p:cNvPr id="340" name="Google Shape;340;p20"/>
            <p:cNvSpPr/>
            <p:nvPr/>
          </p:nvSpPr>
          <p:spPr>
            <a:xfrm>
              <a:off x="0" y="0"/>
              <a:ext cx="10972800" cy="3282214"/>
            </a:xfrm>
            <a:prstGeom prst="roundRect">
              <a:avLst>
                <a:gd name="adj" fmla="val 85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r>
                <a:rPr lang="en-US" sz="2000">
                  <a:solidFill>
                    <a:schemeClr val="lt1"/>
                  </a:solidFill>
                  <a:latin typeface="Calibri"/>
                  <a:ea typeface="Calibri"/>
                  <a:cs typeface="Calibri"/>
                  <a:sym typeface="Calibri"/>
                </a:rPr>
                <a:t>Die wichtigsten Prinzipien des FitSM-Ansatzes für das Management von IT-Services:</a:t>
              </a:r>
            </a:p>
          </p:txBody>
        </p:sp>
        <p:sp>
          <p:nvSpPr>
            <p:cNvPr id="342" name="Google Shape;342;p20"/>
            <p:cNvSpPr/>
            <p:nvPr/>
          </p:nvSpPr>
          <p:spPr>
            <a:xfrm>
              <a:off x="175893" y="820553"/>
              <a:ext cx="2233594" cy="544658"/>
            </a:xfrm>
            <a:prstGeom prst="roundRect">
              <a:avLst>
                <a:gd name="adj" fmla="val 1050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chemeClr val="dk1"/>
                  </a:solidFill>
                  <a:latin typeface="Calibri"/>
                  <a:ea typeface="Calibri"/>
                  <a:cs typeface="Calibri"/>
                  <a:sym typeface="Calibri"/>
                </a:rPr>
                <a:t>Praktikabilität</a:t>
              </a:r>
              <a:endParaRPr/>
            </a:p>
          </p:txBody>
        </p:sp>
        <p:sp>
          <p:nvSpPr>
            <p:cNvPr id="344" name="Google Shape;344;p20"/>
            <p:cNvSpPr/>
            <p:nvPr/>
          </p:nvSpPr>
          <p:spPr>
            <a:xfrm>
              <a:off x="175893" y="1404230"/>
              <a:ext cx="2233594" cy="544658"/>
            </a:xfrm>
            <a:prstGeom prst="roundRect">
              <a:avLst>
                <a:gd name="adj" fmla="val 1050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a:solidFill>
                    <a:schemeClr val="dk1"/>
                  </a:solidFill>
                  <a:latin typeface="Calibri"/>
                  <a:ea typeface="Calibri"/>
                  <a:cs typeface="Calibri"/>
                  <a:sym typeface="Calibri"/>
                </a:rPr>
                <a:t>Konsistenz</a:t>
              </a:r>
            </a:p>
          </p:txBody>
        </p:sp>
        <p:sp>
          <p:nvSpPr>
            <p:cNvPr id="346" name="Google Shape;346;p20"/>
            <p:cNvSpPr/>
            <p:nvPr/>
          </p:nvSpPr>
          <p:spPr>
            <a:xfrm>
              <a:off x="175893" y="1987907"/>
              <a:ext cx="2233594" cy="544658"/>
            </a:xfrm>
            <a:prstGeom prst="roundRect">
              <a:avLst>
                <a:gd name="adj" fmla="val 1050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chemeClr val="dk1"/>
                  </a:solidFill>
                  <a:latin typeface="Calibri"/>
                  <a:ea typeface="Calibri"/>
                  <a:cs typeface="Calibri"/>
                  <a:sym typeface="Calibri"/>
                </a:rPr>
                <a:t>Hinlänglichkeit</a:t>
              </a:r>
              <a:endParaRPr/>
            </a:p>
          </p:txBody>
        </p:sp>
        <p:sp>
          <p:nvSpPr>
            <p:cNvPr id="348" name="Google Shape;348;p20"/>
            <p:cNvSpPr/>
            <p:nvPr/>
          </p:nvSpPr>
          <p:spPr>
            <a:xfrm>
              <a:off x="175893" y="2571584"/>
              <a:ext cx="2233594" cy="544658"/>
            </a:xfrm>
            <a:prstGeom prst="roundRect">
              <a:avLst>
                <a:gd name="adj" fmla="val 1050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dk1"/>
                  </a:solidFill>
                  <a:latin typeface="Calibri"/>
                  <a:ea typeface="Calibri"/>
                  <a:cs typeface="Calibri"/>
                  <a:sym typeface="Calibri"/>
                </a:rPr>
                <a:t>Erweiterbarkeit</a:t>
              </a:r>
              <a:endParaRPr dirty="0"/>
            </a:p>
          </p:txBody>
        </p:sp>
        <p:sp>
          <p:nvSpPr>
            <p:cNvPr id="350" name="Google Shape;350;p20"/>
            <p:cNvSpPr/>
            <p:nvPr/>
          </p:nvSpPr>
          <p:spPr>
            <a:xfrm>
              <a:off x="2713081" y="820553"/>
              <a:ext cx="7985399" cy="2297550"/>
            </a:xfrm>
            <a:prstGeom prst="roundRect">
              <a:avLst>
                <a:gd name="adj" fmla="val 105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r>
                <a:rPr lang="en-US" sz="2000">
                  <a:solidFill>
                    <a:schemeClr val="lt1"/>
                  </a:solidFill>
                  <a:latin typeface="Calibri"/>
                  <a:ea typeface="Calibri"/>
                  <a:cs typeface="Calibri"/>
                  <a:sym typeface="Calibri"/>
                </a:rPr>
                <a:t>Die Grundlage für ein systematisches IT-Service-Management:</a:t>
              </a:r>
            </a:p>
          </p:txBody>
        </p:sp>
        <p:sp>
          <p:nvSpPr>
            <p:cNvPr id="352" name="Google Shape;352;p20"/>
            <p:cNvSpPr/>
            <p:nvPr/>
          </p:nvSpPr>
          <p:spPr>
            <a:xfrm>
              <a:off x="3006623" y="1660723"/>
              <a:ext cx="2442823" cy="1033897"/>
            </a:xfrm>
            <a:prstGeom prst="roundRect">
              <a:avLst>
                <a:gd name="adj" fmla="val 1050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a:solidFill>
                    <a:schemeClr val="dk1"/>
                  </a:solidFill>
                  <a:latin typeface="Calibri"/>
                  <a:ea typeface="Calibri"/>
                  <a:cs typeface="Calibri"/>
                  <a:sym typeface="Calibri"/>
                </a:rPr>
                <a:t>Service- und Kundenorientierung</a:t>
              </a:r>
            </a:p>
          </p:txBody>
        </p:sp>
        <p:sp>
          <p:nvSpPr>
            <p:cNvPr id="354" name="Google Shape;354;p20"/>
            <p:cNvSpPr/>
            <p:nvPr/>
          </p:nvSpPr>
          <p:spPr>
            <a:xfrm>
              <a:off x="5523355" y="1660724"/>
              <a:ext cx="2442823" cy="1033897"/>
            </a:xfrm>
            <a:prstGeom prst="roundRect">
              <a:avLst>
                <a:gd name="adj" fmla="val 1050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a:solidFill>
                    <a:schemeClr val="dk1"/>
                  </a:solidFill>
                  <a:latin typeface="Calibri"/>
                  <a:ea typeface="Calibri"/>
                  <a:cs typeface="Calibri"/>
                  <a:sym typeface="Calibri"/>
                </a:rPr>
                <a:t>Prozess-Orientierung</a:t>
              </a:r>
            </a:p>
          </p:txBody>
        </p:sp>
        <p:sp>
          <p:nvSpPr>
            <p:cNvPr id="356" name="Google Shape;356;p20"/>
            <p:cNvSpPr/>
            <p:nvPr/>
          </p:nvSpPr>
          <p:spPr>
            <a:xfrm>
              <a:off x="8036836" y="1660725"/>
              <a:ext cx="2442824" cy="1033897"/>
            </a:xfrm>
            <a:prstGeom prst="roundRect">
              <a:avLst>
                <a:gd name="adj" fmla="val 1050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a:solidFill>
                    <a:schemeClr val="dk1"/>
                  </a:solidFill>
                  <a:latin typeface="Calibri"/>
                  <a:ea typeface="Calibri"/>
                  <a:cs typeface="Calibri"/>
                  <a:sym typeface="Calibri"/>
                </a:rPr>
                <a:t>Kontinuierliche Verbesserung</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2"/>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Zweck dieser Schulung</a:t>
            </a:r>
            <a:endParaRPr/>
          </a:p>
        </p:txBody>
      </p:sp>
      <p:sp>
        <p:nvSpPr>
          <p:cNvPr id="50" name="Google Shape;50;p2"/>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a:t>Vertraut werden mit </a:t>
            </a:r>
            <a:endParaRPr/>
          </a:p>
          <a:p>
            <a:pPr marL="742950" lvl="1" indent="-285750" algn="l" rtl="0">
              <a:spcBef>
                <a:spcPts val="480"/>
              </a:spcBef>
              <a:spcAft>
                <a:spcPts val="0"/>
              </a:spcAft>
              <a:buClr>
                <a:schemeClr val="dk1"/>
              </a:buClr>
              <a:buSzPts val="2400"/>
              <a:buChar char="–"/>
            </a:pPr>
            <a:r>
              <a:rPr lang="en-US"/>
              <a:t>Grundlegende Konzepte und Begriffe des IT-Service Management</a:t>
            </a:r>
            <a:endParaRPr/>
          </a:p>
          <a:p>
            <a:pPr marL="742950" lvl="1" indent="-285750" algn="l" rtl="0">
              <a:spcBef>
                <a:spcPts val="480"/>
              </a:spcBef>
              <a:spcAft>
                <a:spcPts val="0"/>
              </a:spcAft>
              <a:buClr>
                <a:schemeClr val="dk1"/>
              </a:buClr>
              <a:buSzPts val="2400"/>
              <a:buChar char="–"/>
            </a:pPr>
            <a:r>
              <a:rPr lang="en-US"/>
              <a:t>Zweck und Struktur der FitSM-Standards und ihre Beziehung zu anderen Standards</a:t>
            </a:r>
            <a:endParaRPr/>
          </a:p>
          <a:p>
            <a:pPr marL="742950" lvl="1" indent="-285750" algn="l" rtl="0">
              <a:spcBef>
                <a:spcPts val="480"/>
              </a:spcBef>
              <a:spcAft>
                <a:spcPts val="0"/>
              </a:spcAft>
              <a:buClr>
                <a:schemeClr val="dk1"/>
              </a:buClr>
              <a:buSzPts val="2400"/>
              <a:buChar char="–"/>
            </a:pPr>
            <a:r>
              <a:rPr lang="en-US"/>
              <a:t>FitSM-Ansatz und wichtige Prinzipien</a:t>
            </a:r>
            <a:endParaRPr/>
          </a:p>
          <a:p>
            <a:pPr marL="742950" lvl="1" indent="-285750" algn="l" rtl="0">
              <a:spcBef>
                <a:spcPts val="480"/>
              </a:spcBef>
              <a:spcAft>
                <a:spcPts val="0"/>
              </a:spcAft>
              <a:buClr>
                <a:schemeClr val="dk1"/>
              </a:buClr>
              <a:buSzPts val="2400"/>
              <a:buChar char="–"/>
            </a:pPr>
            <a:r>
              <a:rPr lang="en-US"/>
              <a:t>FitSM zugrunde liegendes Rahmenwerk für Prozesse</a:t>
            </a:r>
            <a:endParaRPr/>
          </a:p>
          <a:p>
            <a:pPr marL="742950" lvl="1" indent="-285750" algn="l" rtl="0">
              <a:spcBef>
                <a:spcPts val="480"/>
              </a:spcBef>
              <a:spcAft>
                <a:spcPts val="0"/>
              </a:spcAft>
              <a:buClr>
                <a:schemeClr val="dk1"/>
              </a:buClr>
              <a:buSzPts val="2400"/>
              <a:buChar char="–"/>
            </a:pPr>
            <a:r>
              <a:rPr lang="en-US"/>
              <a:t>Ausgewählte, in FitSM-1 definierte Anforderungen</a:t>
            </a:r>
            <a:endParaRPr/>
          </a:p>
          <a:p>
            <a:pPr marL="342900" lvl="0" indent="-342900" algn="l" rtl="0">
              <a:spcBef>
                <a:spcPts val="560"/>
              </a:spcBef>
              <a:spcAft>
                <a:spcPts val="0"/>
              </a:spcAft>
              <a:buClr>
                <a:schemeClr val="dk1"/>
              </a:buClr>
              <a:buSzPts val="2800"/>
              <a:buChar char="•"/>
            </a:pPr>
            <a:r>
              <a:rPr lang="en-US"/>
              <a:t>Erlangung des </a:t>
            </a:r>
            <a:r>
              <a:rPr lang="en-US" b="1" i="1"/>
              <a:t>Foundation-Zertifikats in IT-Service-Management </a:t>
            </a:r>
            <a:r>
              <a:rPr lang="en-US" i="1"/>
              <a:t>nach FitSM</a:t>
            </a:r>
            <a:endParaRPr/>
          </a:p>
        </p:txBody>
      </p:sp>
      <p:sp>
        <p:nvSpPr>
          <p:cNvPr id="51" name="Google Shape;51;p2"/>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sld>
</file>

<file path=ppt/slides/slide20.xml><?xml version="1.0" encoding="utf-8"?>
<p:sld xmlns:p14="http://schemas.microsoft.com/office/powerpoint/2010/main" xmlns:a16="http://schemas.microsoft.com/office/drawing/2014/main"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2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ITSM-Prinzipien</a:t>
            </a:r>
            <a:endParaRPr/>
          </a:p>
        </p:txBody>
      </p:sp>
      <p:graphicFrame>
        <p:nvGraphicFramePr>
          <p:cNvPr id="364" name="Google Shape;364;p21"/>
          <p:cNvGraphicFramePr/>
          <p:nvPr>
            <p:extLst>
              <p:ext uri="{D42A27DB-BD31-4B8C-83A1-F6EECF244321}">
                <p14:modId xmlns:p14="http://schemas.microsoft.com/office/powerpoint/2010/main" val="3849834795"/>
              </p:ext>
            </p:extLst>
          </p:nvPr>
        </p:nvGraphicFramePr>
        <p:xfrm>
          <a:off x="609600" y="1697038"/>
          <a:ext cx="10972800" cy="3571280"/>
        </p:xfrm>
        <a:graphic>
          <a:graphicData uri="http://schemas.openxmlformats.org/drawingml/2006/table">
            <a:tbl>
              <a:tblPr firstRow="1" bandRow="1">
                <a:tableStyleId>{B301B821-A1FF-4177-AEE7-76D212191A09}</a:tableStyleId>
              </a:tblPr>
              <a:tblGrid>
                <a:gridCol w="2921000">
                  <a:extLst>
                    <a:ext uri="{9D8B030D-6E8A-4147-A177-3AD203B41FA5}">
                      <a16:colId xmlns:a16="http://schemas.microsoft.com/office/drawing/2014/main" val="20000"/>
                    </a:ext>
                  </a:extLst>
                </a:gridCol>
                <a:gridCol w="8051800">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en-US" sz="1800" u="none" strike="noStrike" cap="none" dirty="0"/>
                        <a:t>Prinzip</a:t>
                      </a:r>
                      <a:endParaRPr dirty="0"/>
                    </a:p>
                  </a:txBody>
                  <a:tcPr marL="91450" marR="91450" marT="45725" marB="45725"/>
                </a:tc>
                <a:tc>
                  <a:txBody>
                    <a:bodyPr/>
                    <a:lstStyle/>
                    <a:p>
                      <a:pPr marL="0" marR="0" lvl="0" indent="0" algn="l" rtl="0">
                        <a:spcBef>
                          <a:spcPts val="0"/>
                        </a:spcBef>
                        <a:spcAft>
                          <a:spcPts val="0"/>
                        </a:spcAft>
                        <a:buNone/>
                      </a:pPr>
                      <a:r>
                        <a:rPr lang="en-US" sz="1800"/>
                        <a:t>Erläuterung</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800" b="1"/>
                        <a:t>Service- und Kundenorientierung</a:t>
                      </a:r>
                      <a:endParaRPr/>
                    </a:p>
                  </a:txBody>
                  <a:tcPr marL="91450" marR="91450" marT="45725" marB="45725"/>
                </a:tc>
                <a:tc>
                  <a:txBody>
                    <a:bodyPr/>
                    <a:lstStyle/>
                    <a:p>
                      <a:pPr marL="0" marR="0" lvl="0" indent="0" algn="l" rtl="0">
                        <a:spcBef>
                          <a:spcPts val="0"/>
                        </a:spcBef>
                        <a:spcAft>
                          <a:spcPts val="0"/>
                        </a:spcAft>
                        <a:buNone/>
                      </a:pPr>
                      <a:r>
                        <a:rPr lang="en-US" sz="1600"/>
                        <a:t>IT-gestützte Lösungen, die Kunden und Anwendern zur Verfügung gestellt werden, sind als Service organisiert und werden nach klar definierten Service Levels geliefert.</a:t>
                      </a:r>
                      <a:endParaRPr sz="1600"/>
                    </a:p>
                    <a:p>
                      <a:pPr marL="0" marR="0" lvl="0" indent="0" algn="l" rtl="0">
                        <a:spcBef>
                          <a:spcPts val="0"/>
                        </a:spcBef>
                        <a:spcAft>
                          <a:spcPts val="0"/>
                        </a:spcAft>
                        <a:buNone/>
                      </a:pPr>
                      <a:endParaRPr sz="1600"/>
                    </a:p>
                    <a:p>
                      <a:pPr marL="0" marR="0" lvl="0" indent="0" algn="l" rtl="0">
                        <a:spcBef>
                          <a:spcPts val="0"/>
                        </a:spcBef>
                        <a:spcAft>
                          <a:spcPts val="0"/>
                        </a:spcAft>
                        <a:buNone/>
                      </a:pPr>
                      <a:r>
                        <a:rPr lang="en-US" sz="1600"/>
                        <a:t>Die Services sind auf die Bedürfnisse und Erwartungen der (potenziellen) Kunden abgestimmt.  Sowohl der Service Provider als auch der Kunde sind sich der vereinbarten Service-Ziele bewusst.</a:t>
                      </a:r>
                      <a:endParaRPr sz="160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800" b="1"/>
                        <a:t>Prozess-Orientierung</a:t>
                      </a:r>
                      <a:endParaRPr/>
                    </a:p>
                  </a:txBody>
                  <a:tcPr marL="91450" marR="91450" marT="45725" marB="45725"/>
                </a:tc>
                <a:tc>
                  <a:txBody>
                    <a:bodyPr/>
                    <a:lstStyle/>
                    <a:p>
                      <a:pPr marL="0" marR="0" lvl="0" indent="0" algn="l" rtl="0">
                        <a:spcBef>
                          <a:spcPts val="0"/>
                        </a:spcBef>
                        <a:spcAft>
                          <a:spcPts val="0"/>
                        </a:spcAft>
                        <a:buNone/>
                      </a:pPr>
                      <a:r>
                        <a:rPr lang="en-US" sz="1600" dirty="0"/>
                        <a:t>Die Aktivitäten, die für die Planung, Bereitstellung, das Betreiben und Steuern von Services erforderlich sind, werden im Rahmen von gut verstandenen und effektiven Prozessen durchgeführt.</a:t>
                      </a:r>
                      <a:endParaRPr sz="1600" dirty="0"/>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800" b="1"/>
                        <a:t>Kontinuierliche Verbesserung</a:t>
                      </a:r>
                      <a:endParaRPr/>
                    </a:p>
                  </a:txBody>
                  <a:tcPr marL="91450" marR="91450" marT="45725" marB="45725"/>
                </a:tc>
                <a:tc>
                  <a:txBody>
                    <a:bodyPr/>
                    <a:lstStyle/>
                    <a:p>
                      <a:pPr marL="0" marR="0" lvl="0" indent="0" algn="l" rtl="0">
                        <a:spcBef>
                          <a:spcPts val="0"/>
                        </a:spcBef>
                        <a:spcAft>
                          <a:spcPts val="0"/>
                        </a:spcAft>
                        <a:buNone/>
                      </a:pPr>
                      <a:r>
                        <a:rPr lang="en-US" sz="1600" dirty="0"/>
                        <a:t>Das gesamte Service-Management-System folgt dem Plan-Do-Check-Act-Ansatz.</a:t>
                      </a:r>
                      <a:endParaRPr sz="1600" dirty="0"/>
                    </a:p>
                    <a:p>
                      <a:pPr marL="0" marR="0" lvl="0" indent="0" algn="l" rtl="0">
                        <a:spcBef>
                          <a:spcPts val="0"/>
                        </a:spcBef>
                        <a:spcAft>
                          <a:spcPts val="0"/>
                        </a:spcAft>
                        <a:buNone/>
                      </a:pPr>
                      <a:endParaRPr sz="1600" dirty="0"/>
                    </a:p>
                    <a:p>
                      <a:pPr marL="0" marR="0" lvl="0" indent="0" algn="l" rtl="0">
                        <a:spcBef>
                          <a:spcPts val="0"/>
                        </a:spcBef>
                        <a:spcAft>
                          <a:spcPts val="0"/>
                        </a:spcAft>
                        <a:buNone/>
                      </a:pPr>
                      <a:r>
                        <a:rPr lang="en-US" sz="1600" dirty="0"/>
                        <a:t>Alle Prozesse und Aktivitäten, die für das Management von IT-Services erforderlich sind, sowie die Services selbst werden einer Bewertung unterzogen, um Verbesserungsmöglichkeiten zu ermitteln und geeignete Folgemaßnahmen zu ergreifen.</a:t>
                      </a:r>
                      <a:endParaRPr sz="1600" dirty="0"/>
                    </a:p>
                  </a:txBody>
                  <a:tcPr marL="91450" marR="91450" marT="45725" marB="45725"/>
                </a:tc>
                <a:extLst>
                  <a:ext uri="{0D108BD9-81ED-4DB2-BD59-A6C34878D82A}">
                    <a16:rowId xmlns:a16="http://schemas.microsoft.com/office/drawing/2014/main" val="10003"/>
                  </a:ext>
                </a:extLst>
              </a:tr>
            </a:tbl>
          </a:graphicData>
        </a:graphic>
      </p:graphicFrame>
      <p:sp>
        <p:nvSpPr>
          <p:cNvPr id="365" name="Google Shape;365;p2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sld>
</file>

<file path=ppt/slides/slide21.xml><?xml version="1.0" encoding="utf-8"?>
<p:sld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9"/>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ITSM-Prinzipien: Plan-Do-Check-Act-Zyklus (PDCA)</a:t>
            </a:r>
            <a:endParaRPr/>
          </a:p>
        </p:txBody>
      </p:sp>
      <p:sp>
        <p:nvSpPr>
          <p:cNvPr id="372" name="Google Shape;372;p9"/>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sp>
        <p:nvSpPr>
          <p:cNvPr id="373" name="Google Shape;373;p9"/>
          <p:cNvSpPr txBox="1">
            <a:spLocks noGrp="1"/>
          </p:cNvSpPr>
          <p:nvPr>
            <p:ph type="body" idx="4294967295"/>
          </p:nvPr>
        </p:nvSpPr>
        <p:spPr>
          <a:xfrm>
            <a:off x="1119882" y="5004617"/>
            <a:ext cx="9871052" cy="1374701"/>
          </a:xfrm>
          <a:prstGeom prst="rect">
            <a:avLst/>
          </a:prstGeom>
          <a:noFill/>
          <a:ln>
            <a:noFill/>
          </a:ln>
        </p:spPr>
        <p:txBody>
          <a:bodyPr spcFirstLastPara="1" wrap="square" lIns="91425" tIns="45700" rIns="116975" bIns="45700" anchor="t" anchorCtr="0">
            <a:normAutofit fontScale="92500"/>
          </a:bodyPr>
          <a:lstStyle/>
          <a:p>
            <a:pPr marL="268998" lvl="0" indent="-241092" algn="l" rtl="0">
              <a:lnSpc>
                <a:spcPct val="90000"/>
              </a:lnSpc>
              <a:spcBef>
                <a:spcPts val="0"/>
              </a:spcBef>
              <a:spcAft>
                <a:spcPts val="0"/>
              </a:spcAft>
              <a:buClr>
                <a:schemeClr val="dk1"/>
              </a:buClr>
              <a:buSzPts val="2400"/>
              <a:buChar char="•"/>
            </a:pPr>
            <a:r>
              <a:rPr lang="en-US" sz="2400"/>
              <a:t>Ansatz des Qualitätsmanagements nach W. E. Deming</a:t>
            </a:r>
            <a:endParaRPr/>
          </a:p>
          <a:p>
            <a:pPr marL="268998" lvl="0" indent="-241092" algn="l" rtl="0">
              <a:lnSpc>
                <a:spcPct val="90000"/>
              </a:lnSpc>
              <a:spcBef>
                <a:spcPts val="480"/>
              </a:spcBef>
              <a:spcAft>
                <a:spcPts val="0"/>
              </a:spcAft>
              <a:buClr>
                <a:schemeClr val="dk1"/>
              </a:buClr>
              <a:buSzPts val="2400"/>
              <a:buChar char="•"/>
            </a:pPr>
            <a:r>
              <a:rPr lang="en-US" sz="2400"/>
              <a:t>Wichtigstes Prinzip: Kontinuierliche Verbesserung</a:t>
            </a:r>
            <a:endParaRPr/>
          </a:p>
          <a:p>
            <a:pPr marL="268998" lvl="0" indent="-241092" algn="l" rtl="0">
              <a:lnSpc>
                <a:spcPct val="90000"/>
              </a:lnSpc>
              <a:spcBef>
                <a:spcPts val="480"/>
              </a:spcBef>
              <a:spcAft>
                <a:spcPts val="0"/>
              </a:spcAft>
              <a:buClr>
                <a:schemeClr val="dk1"/>
              </a:buClr>
              <a:buSzPts val="2400"/>
              <a:buChar char="•"/>
            </a:pPr>
            <a:r>
              <a:rPr lang="en-US" sz="2400"/>
              <a:t>Plan-Do-Check-Act kann auf das gesamte Service-Management-System angewendet werden</a:t>
            </a:r>
            <a:endParaRPr/>
          </a:p>
        </p:txBody>
      </p:sp>
      <p:cxnSp>
        <p:nvCxnSpPr>
          <p:cNvPr id="374" name="Google Shape;374;p9"/>
          <p:cNvCxnSpPr/>
          <p:nvPr/>
        </p:nvCxnSpPr>
        <p:spPr>
          <a:xfrm rot="10800000" flipH="1">
            <a:off x="2259514" y="4391230"/>
            <a:ext cx="2349330" cy="5582"/>
          </a:xfrm>
          <a:prstGeom prst="straightConnector1">
            <a:avLst/>
          </a:prstGeom>
          <a:noFill/>
          <a:ln w="12700" cap="flat" cmpd="sng">
            <a:solidFill>
              <a:schemeClr val="dk1"/>
            </a:solidFill>
            <a:prstDash val="solid"/>
            <a:round/>
            <a:headEnd type="none" w="med" len="med"/>
            <a:tailEnd type="triangle" w="med" len="med"/>
          </a:ln>
        </p:spPr>
      </p:cxnSp>
      <p:sp>
        <p:nvSpPr>
          <p:cNvPr id="375" name="Google Shape;375;p9"/>
          <p:cNvSpPr/>
          <p:nvPr/>
        </p:nvSpPr>
        <p:spPr>
          <a:xfrm rot="-5400000">
            <a:off x="1471188" y="2908696"/>
            <a:ext cx="1294252"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Reifegrad</a:t>
            </a:r>
            <a:endParaRPr/>
          </a:p>
        </p:txBody>
      </p:sp>
      <p:cxnSp>
        <p:nvCxnSpPr>
          <p:cNvPr id="376" name="Google Shape;376;p9"/>
          <p:cNvCxnSpPr/>
          <p:nvPr/>
        </p:nvCxnSpPr>
        <p:spPr>
          <a:xfrm rot="10800000" flipH="1">
            <a:off x="2259513" y="2096301"/>
            <a:ext cx="1116" cy="2302744"/>
          </a:xfrm>
          <a:prstGeom prst="straightConnector1">
            <a:avLst/>
          </a:prstGeom>
          <a:noFill/>
          <a:ln w="12700" cap="flat" cmpd="sng">
            <a:solidFill>
              <a:schemeClr val="dk1"/>
            </a:solidFill>
            <a:prstDash val="solid"/>
            <a:round/>
            <a:headEnd type="none" w="med" len="med"/>
            <a:tailEnd type="triangle" w="med" len="med"/>
          </a:ln>
        </p:spPr>
      </p:cxnSp>
      <p:sp>
        <p:nvSpPr>
          <p:cNvPr id="377" name="Google Shape;377;p9"/>
          <p:cNvSpPr/>
          <p:nvPr/>
        </p:nvSpPr>
        <p:spPr>
          <a:xfrm>
            <a:off x="3201746" y="4532835"/>
            <a:ext cx="1238518"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Zeit</a:t>
            </a:r>
            <a:endParaRPr/>
          </a:p>
        </p:txBody>
      </p:sp>
      <p:cxnSp>
        <p:nvCxnSpPr>
          <p:cNvPr id="378" name="Google Shape;378;p9"/>
          <p:cNvCxnSpPr/>
          <p:nvPr/>
        </p:nvCxnSpPr>
        <p:spPr>
          <a:xfrm rot="10800000" flipH="1">
            <a:off x="2256816" y="2762451"/>
            <a:ext cx="2352028" cy="1636597"/>
          </a:xfrm>
          <a:prstGeom prst="straightConnector1">
            <a:avLst/>
          </a:prstGeom>
          <a:noFill/>
          <a:ln w="25400" cap="flat" cmpd="sng">
            <a:solidFill>
              <a:schemeClr val="accent1"/>
            </a:solidFill>
            <a:prstDash val="solid"/>
            <a:round/>
            <a:headEnd type="none" w="sm" len="sm"/>
            <a:tailEnd type="stealth" w="med" len="med"/>
          </a:ln>
        </p:spPr>
      </p:cxnSp>
      <p:pic>
        <p:nvPicPr>
          <p:cNvPr id="3" name="Grafik 2">
            <a:extLst>
              <a:ext uri="{FF2B5EF4-FFF2-40B4-BE49-F238E27FC236}">
                <a16:creationId xmlns:a16="http://schemas.microsoft.com/office/drawing/2014/main" id="{2B609EAA-F5B0-B7B4-95D7-640E7E0AC4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0438" y="1888773"/>
            <a:ext cx="3022600" cy="2717800"/>
          </a:xfrm>
          <a:prstGeom prst="rect">
            <a:avLst/>
          </a:prstGeom>
        </p:spPr>
      </p:pic>
    </p:spTree>
  </p:cSld>
  <p:clrMapOvr>
    <a:masterClrMapping/>
  </p:clrMapOvr>
</p:sld>
</file>

<file path=ppt/slides/slide22.xml><?xml version="1.0" encoding="utf-8"?>
<p:sld xmlns:p14="http://schemas.microsoft.com/office/powerpoint/2010/main" xmlns:a16="http://schemas.microsoft.com/office/drawing/2014/main"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22"/>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FitSM-Prinzipien</a:t>
            </a:r>
            <a:endParaRPr/>
          </a:p>
        </p:txBody>
      </p:sp>
      <p:graphicFrame>
        <p:nvGraphicFramePr>
          <p:cNvPr id="398" name="Google Shape;398;p22"/>
          <p:cNvGraphicFramePr/>
          <p:nvPr>
            <p:extLst>
              <p:ext uri="{D42A27DB-BD31-4B8C-83A1-F6EECF244321}">
                <p14:modId xmlns:p14="http://schemas.microsoft.com/office/powerpoint/2010/main" val="2372622684"/>
              </p:ext>
            </p:extLst>
          </p:nvPr>
        </p:nvGraphicFramePr>
        <p:xfrm>
          <a:off x="609600" y="2744862"/>
          <a:ext cx="10972800" cy="2705167"/>
        </p:xfrm>
        <a:graphic>
          <a:graphicData uri="http://schemas.openxmlformats.org/drawingml/2006/table">
            <a:tbl>
              <a:tblPr firstRow="1" bandRow="1">
                <a:tableStyleId>{B301B821-A1FF-4177-AEE7-76D212191A09}</a:tableStyleId>
              </a:tblPr>
              <a:tblGrid>
                <a:gridCol w="3067878">
                  <a:extLst>
                    <a:ext uri="{9D8B030D-6E8A-4147-A177-3AD203B41FA5}">
                      <a16:colId xmlns:a16="http://schemas.microsoft.com/office/drawing/2014/main" val="20000"/>
                    </a:ext>
                  </a:extLst>
                </a:gridCol>
                <a:gridCol w="7904922">
                  <a:extLst>
                    <a:ext uri="{9D8B030D-6E8A-4147-A177-3AD203B41FA5}">
                      <a16:colId xmlns:a16="http://schemas.microsoft.com/office/drawing/2014/main" val="20001"/>
                    </a:ext>
                  </a:extLst>
                </a:gridCol>
              </a:tblGrid>
              <a:tr h="472435">
                <a:tc>
                  <a:txBody>
                    <a:bodyPr/>
                    <a:lstStyle/>
                    <a:p>
                      <a:pPr marL="0" marR="0" lvl="0" indent="0" algn="l" rtl="0">
                        <a:spcBef>
                          <a:spcPts val="0"/>
                        </a:spcBef>
                        <a:spcAft>
                          <a:spcPts val="0"/>
                        </a:spcAft>
                        <a:buNone/>
                      </a:pPr>
                      <a:r>
                        <a:rPr lang="en-US" sz="1800" dirty="0"/>
                        <a:t>Prinzip</a:t>
                      </a:r>
                      <a:endParaRPr dirty="0"/>
                    </a:p>
                  </a:txBody>
                  <a:tcPr marL="91450" marR="91450" marT="45725" marB="45725"/>
                </a:tc>
                <a:tc>
                  <a:txBody>
                    <a:bodyPr/>
                    <a:lstStyle/>
                    <a:p>
                      <a:pPr marL="0" marR="0" lvl="0" indent="0" algn="l" rtl="0">
                        <a:spcBef>
                          <a:spcPts val="0"/>
                        </a:spcBef>
                        <a:spcAft>
                          <a:spcPts val="0"/>
                        </a:spcAft>
                        <a:buNone/>
                      </a:pPr>
                      <a:r>
                        <a:rPr lang="en-US" sz="1800"/>
                        <a:t>Erläuterung</a:t>
                      </a:r>
                      <a:endParaRPr/>
                    </a:p>
                  </a:txBody>
                  <a:tcPr marL="91450" marR="91450" marT="45725" marB="45725"/>
                </a:tc>
                <a:extLst>
                  <a:ext uri="{0D108BD9-81ED-4DB2-BD59-A6C34878D82A}">
                    <a16:rowId xmlns:a16="http://schemas.microsoft.com/office/drawing/2014/main" val="10000"/>
                  </a:ext>
                </a:extLst>
              </a:tr>
              <a:tr h="815427">
                <a:tc>
                  <a:txBody>
                    <a:bodyPr/>
                    <a:lstStyle/>
                    <a:p>
                      <a:pPr marL="0" marR="0" lvl="0" indent="0" algn="l" rtl="0">
                        <a:spcBef>
                          <a:spcPts val="0"/>
                        </a:spcBef>
                        <a:spcAft>
                          <a:spcPts val="0"/>
                        </a:spcAft>
                        <a:buNone/>
                      </a:pPr>
                      <a:r>
                        <a:rPr lang="en-US" sz="1800" b="1">
                          <a:solidFill>
                            <a:schemeClr val="dk1"/>
                          </a:solidFill>
                          <a:sym typeface="Calibri"/>
                        </a:rPr>
                        <a:t>Praktikabilität</a:t>
                      </a:r>
                      <a:endParaRPr sz="1800" b="1"/>
                    </a:p>
                  </a:txBody>
                  <a:tcPr marL="91450" marR="91450" marT="45725" marB="45725"/>
                </a:tc>
                <a:tc>
                  <a:txBody>
                    <a:bodyPr/>
                    <a:lstStyle/>
                    <a:p>
                      <a:pPr marL="0" marR="0" lvl="0" indent="0" algn="l" rtl="0">
                        <a:spcBef>
                          <a:spcPts val="0"/>
                        </a:spcBef>
                        <a:spcAft>
                          <a:spcPts val="0"/>
                        </a:spcAft>
                        <a:buNone/>
                      </a:pPr>
                      <a:r>
                        <a:rPr lang="en-US" sz="1800">
                          <a:solidFill>
                            <a:schemeClr val="dk1"/>
                          </a:solidFill>
                          <a:sym typeface="Calibri"/>
                        </a:rPr>
                        <a:t>Anwendung einfacher, bewährter Anleitungen, anstatt sich in theoretischen Best Practices zu verlieren</a:t>
                      </a:r>
                      <a:endParaRPr sz="1800"/>
                    </a:p>
                  </a:txBody>
                  <a:tcPr marL="91450" marR="91450" marT="45725" marB="45725"/>
                </a:tc>
                <a:extLst>
                  <a:ext uri="{0D108BD9-81ED-4DB2-BD59-A6C34878D82A}">
                    <a16:rowId xmlns:a16="http://schemas.microsoft.com/office/drawing/2014/main" val="10001"/>
                  </a:ext>
                </a:extLst>
              </a:tr>
              <a:tr h="472435">
                <a:tc>
                  <a:txBody>
                    <a:bodyPr/>
                    <a:lstStyle/>
                    <a:p>
                      <a:pPr marL="0" marR="0" lvl="0" indent="0" algn="l" rtl="0">
                        <a:spcBef>
                          <a:spcPts val="0"/>
                        </a:spcBef>
                        <a:spcAft>
                          <a:spcPts val="0"/>
                        </a:spcAft>
                        <a:buNone/>
                      </a:pPr>
                      <a:r>
                        <a:rPr lang="en-US" sz="1800" b="1">
                          <a:solidFill>
                            <a:schemeClr val="dk1"/>
                          </a:solidFill>
                          <a:sym typeface="Calibri"/>
                        </a:rPr>
                        <a:t>Konsistenz</a:t>
                      </a:r>
                      <a:endParaRPr sz="1800" b="1"/>
                    </a:p>
                  </a:txBody>
                  <a:tcPr marL="91450" marR="91450" marT="45725" marB="45725"/>
                </a:tc>
                <a:tc>
                  <a:txBody>
                    <a:bodyPr/>
                    <a:lstStyle/>
                    <a:p>
                      <a:pPr marL="0" marR="0" lvl="0" indent="0" algn="l" rtl="0">
                        <a:spcBef>
                          <a:spcPts val="0"/>
                        </a:spcBef>
                        <a:spcAft>
                          <a:spcPts val="0"/>
                        </a:spcAft>
                        <a:buNone/>
                      </a:pPr>
                      <a:r>
                        <a:rPr lang="en-US" sz="1800">
                          <a:solidFill>
                            <a:schemeClr val="dk1"/>
                          </a:solidFill>
                          <a:sym typeface="Calibri"/>
                        </a:rPr>
                        <a:t>Wiederholbare Leistung vor detaillierter Dokumentation</a:t>
                      </a:r>
                      <a:endParaRPr sz="1800"/>
                    </a:p>
                  </a:txBody>
                  <a:tcPr marL="91450" marR="91450" marT="45725" marB="45725"/>
                </a:tc>
                <a:extLst>
                  <a:ext uri="{0D108BD9-81ED-4DB2-BD59-A6C34878D82A}">
                    <a16:rowId xmlns:a16="http://schemas.microsoft.com/office/drawing/2014/main" val="10002"/>
                  </a:ext>
                </a:extLst>
              </a:tr>
              <a:tr h="472435">
                <a:tc>
                  <a:txBody>
                    <a:bodyPr/>
                    <a:lstStyle/>
                    <a:p>
                      <a:pPr marL="0" marR="0" lvl="0" indent="0" algn="l" rtl="0">
                        <a:spcBef>
                          <a:spcPts val="0"/>
                        </a:spcBef>
                        <a:spcAft>
                          <a:spcPts val="0"/>
                        </a:spcAft>
                        <a:buNone/>
                      </a:pPr>
                      <a:r>
                        <a:rPr lang="en-US" sz="1800" b="1">
                          <a:solidFill>
                            <a:schemeClr val="dk1"/>
                          </a:solidFill>
                          <a:sym typeface="Calibri"/>
                        </a:rPr>
                        <a:t>Hinlänglichkeit</a:t>
                      </a:r>
                      <a:endParaRPr sz="1800" b="1"/>
                    </a:p>
                  </a:txBody>
                  <a:tcPr marL="91450" marR="91450" marT="45725" marB="45725"/>
                </a:tc>
                <a:tc>
                  <a:txBody>
                    <a:bodyPr/>
                    <a:lstStyle/>
                    <a:p>
                      <a:pPr marL="0" marR="0" lvl="0" indent="0" algn="l" rtl="0">
                        <a:spcBef>
                          <a:spcPts val="0"/>
                        </a:spcBef>
                        <a:spcAft>
                          <a:spcPts val="0"/>
                        </a:spcAft>
                        <a:buNone/>
                      </a:pPr>
                      <a:r>
                        <a:rPr lang="en-US" sz="1800">
                          <a:solidFill>
                            <a:schemeClr val="dk1"/>
                          </a:solidFill>
                          <a:sym typeface="Calibri"/>
                        </a:rPr>
                        <a:t>Gut genug und funktionierend statt Suche nach der perfekten Lösung</a:t>
                      </a:r>
                      <a:endParaRPr sz="1800"/>
                    </a:p>
                  </a:txBody>
                  <a:tcPr marL="91450" marR="91450" marT="45725" marB="45725"/>
                </a:tc>
                <a:extLst>
                  <a:ext uri="{0D108BD9-81ED-4DB2-BD59-A6C34878D82A}">
                    <a16:rowId xmlns:a16="http://schemas.microsoft.com/office/drawing/2014/main" val="10003"/>
                  </a:ext>
                </a:extLst>
              </a:tr>
              <a:tr h="472435">
                <a:tc>
                  <a:txBody>
                    <a:bodyPr/>
                    <a:lstStyle/>
                    <a:p>
                      <a:pPr marL="0" marR="0" lvl="0" indent="0" algn="l" rtl="0">
                        <a:spcBef>
                          <a:spcPts val="0"/>
                        </a:spcBef>
                        <a:spcAft>
                          <a:spcPts val="0"/>
                        </a:spcAft>
                        <a:buNone/>
                      </a:pPr>
                      <a:r>
                        <a:rPr lang="en-US" sz="1800" b="1">
                          <a:solidFill>
                            <a:schemeClr val="dk1"/>
                          </a:solidFill>
                          <a:sym typeface="Calibri"/>
                        </a:rPr>
                        <a:t>Erweiterbarkeit</a:t>
                      </a:r>
                      <a:endParaRPr sz="1800" b="1"/>
                    </a:p>
                  </a:txBody>
                  <a:tcPr marL="91450" marR="91450" marT="45725" marB="45725"/>
                </a:tc>
                <a:tc>
                  <a:txBody>
                    <a:bodyPr/>
                    <a:lstStyle/>
                    <a:p>
                      <a:pPr marL="0" marR="0" lvl="0" indent="0" algn="l" rtl="0">
                        <a:spcBef>
                          <a:spcPts val="0"/>
                        </a:spcBef>
                        <a:spcAft>
                          <a:spcPts val="0"/>
                        </a:spcAft>
                        <a:buNone/>
                      </a:pPr>
                      <a:r>
                        <a:rPr lang="en-US" sz="1800" dirty="0">
                          <a:solidFill>
                            <a:schemeClr val="dk1"/>
                          </a:solidFill>
                          <a:sym typeface="Calibri"/>
                        </a:rPr>
                        <a:t>Viele Wissensquellen nutzen, anstatt in einem geschlossenen Garten zu leben</a:t>
                      </a:r>
                      <a:endParaRPr sz="1800" dirty="0"/>
                    </a:p>
                  </a:txBody>
                  <a:tcPr marL="91450" marR="91450" marT="45725" marB="45725"/>
                </a:tc>
                <a:extLst>
                  <a:ext uri="{0D108BD9-81ED-4DB2-BD59-A6C34878D82A}">
                    <a16:rowId xmlns:a16="http://schemas.microsoft.com/office/drawing/2014/main" val="10004"/>
                  </a:ext>
                </a:extLst>
              </a:tr>
            </a:tbl>
          </a:graphicData>
        </a:graphic>
      </p:graphicFrame>
      <p:sp>
        <p:nvSpPr>
          <p:cNvPr id="399" name="Google Shape;399;p22"/>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sld>
</file>

<file path=ppt/slides/slide23.xml><?xml version="1.0" encoding="utf-8"?>
<p:sld xmlns:a16="http://schemas.microsoft.com/office/drawing/2014/main"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23"/>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FitSM-Teile</a:t>
            </a:r>
            <a:endParaRPr/>
          </a:p>
        </p:txBody>
      </p:sp>
      <p:sp>
        <p:nvSpPr>
          <p:cNvPr id="406" name="Google Shape;406;p2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sp>
        <p:nvSpPr>
          <p:cNvPr id="407" name="Google Shape;407;p23"/>
          <p:cNvSpPr txBox="1"/>
          <p:nvPr/>
        </p:nvSpPr>
        <p:spPr>
          <a:xfrm rot="5400000">
            <a:off x="10475030" y="2527389"/>
            <a:ext cx="2352541" cy="67706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chemeClr val="dk1"/>
                </a:solidFill>
                <a:latin typeface="Arial"/>
                <a:ea typeface="Arial"/>
                <a:cs typeface="Arial"/>
                <a:sym typeface="Arial"/>
              </a:rPr>
              <a:t>Schwerpunkt dieser </a:t>
            </a:r>
            <a:r>
              <a:rPr lang="en-US" dirty="0">
                <a:solidFill>
                  <a:schemeClr val="dk1"/>
                </a:solidFill>
                <a:latin typeface="Arial"/>
                <a:ea typeface="Arial"/>
                <a:cs typeface="Arial"/>
                <a:sym typeface="Arial"/>
              </a:rPr>
              <a:t>Schulung</a:t>
            </a:r>
            <a:endParaRPr dirty="0"/>
          </a:p>
        </p:txBody>
      </p:sp>
      <p:sp>
        <p:nvSpPr>
          <p:cNvPr id="422" name="Google Shape;422;p23"/>
          <p:cNvSpPr/>
          <p:nvPr/>
        </p:nvSpPr>
        <p:spPr>
          <a:xfrm>
            <a:off x="10920350" y="2166265"/>
            <a:ext cx="416995" cy="1348318"/>
          </a:xfrm>
          <a:prstGeom prst="rightBrace">
            <a:avLst>
              <a:gd name="adj1" fmla="val 33302"/>
              <a:gd name="adj2" fmla="val 51224"/>
            </a:avLst>
          </a:prstGeom>
          <a:no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nvGrpSpPr>
          <p:cNvPr id="25" name="Google Shape;100;p7">
            <a:extLst>
              <a:ext uri="{FF2B5EF4-FFF2-40B4-BE49-F238E27FC236}">
                <a16:creationId xmlns:a16="http://schemas.microsoft.com/office/drawing/2014/main" id="{49163469-F822-6427-E7B2-BCF1185B2A84}"/>
              </a:ext>
            </a:extLst>
          </p:cNvPr>
          <p:cNvGrpSpPr/>
          <p:nvPr/>
        </p:nvGrpSpPr>
        <p:grpSpPr>
          <a:xfrm>
            <a:off x="154823" y="1820050"/>
            <a:ext cx="10623368" cy="4928022"/>
            <a:chOff x="692908" y="308930"/>
            <a:chExt cx="7359280" cy="6234893"/>
          </a:xfrm>
        </p:grpSpPr>
        <p:sp>
          <p:nvSpPr>
            <p:cNvPr id="26" name="Google Shape;101;p7">
              <a:extLst>
                <a:ext uri="{FF2B5EF4-FFF2-40B4-BE49-F238E27FC236}">
                  <a16:creationId xmlns:a16="http://schemas.microsoft.com/office/drawing/2014/main" id="{8395A7DA-EC00-622E-A7E7-0DEA5E60CF8C}"/>
                </a:ext>
              </a:extLst>
            </p:cNvPr>
            <p:cNvSpPr/>
            <p:nvPr/>
          </p:nvSpPr>
          <p:spPr>
            <a:xfrm>
              <a:off x="692908" y="308930"/>
              <a:ext cx="7359280" cy="3592762"/>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Calibri"/>
                <a:ea typeface="Calibri"/>
                <a:cs typeface="Calibri"/>
                <a:sym typeface="Calibri"/>
              </a:endParaRPr>
            </a:p>
          </p:txBody>
        </p:sp>
        <p:sp>
          <p:nvSpPr>
            <p:cNvPr id="27" name="Google Shape;102;p7">
              <a:extLst>
                <a:ext uri="{FF2B5EF4-FFF2-40B4-BE49-F238E27FC236}">
                  <a16:creationId xmlns:a16="http://schemas.microsoft.com/office/drawing/2014/main" id="{6DDEA59F-4C12-0326-6498-FA3041227CAC}"/>
                </a:ext>
              </a:extLst>
            </p:cNvPr>
            <p:cNvSpPr/>
            <p:nvPr/>
          </p:nvSpPr>
          <p:spPr>
            <a:xfrm>
              <a:off x="710688" y="4004670"/>
              <a:ext cx="7341499" cy="2539153"/>
            </a:xfrm>
            <a:prstGeom prst="upArrowCallout">
              <a:avLst>
                <a:gd name="adj1" fmla="val 30626"/>
                <a:gd name="adj2" fmla="val 25000"/>
                <a:gd name="adj3" fmla="val 18308"/>
                <a:gd name="adj4" fmla="val 76340"/>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Calibri"/>
                <a:ea typeface="Calibri"/>
                <a:cs typeface="Calibri"/>
                <a:sym typeface="Calibri"/>
              </a:endParaRPr>
            </a:p>
          </p:txBody>
        </p:sp>
        <p:sp>
          <p:nvSpPr>
            <p:cNvPr id="28" name="Google Shape;103;p7">
              <a:extLst>
                <a:ext uri="{FF2B5EF4-FFF2-40B4-BE49-F238E27FC236}">
                  <a16:creationId xmlns:a16="http://schemas.microsoft.com/office/drawing/2014/main" id="{A5E844F1-FC3B-5604-47E6-3E37A3635222}"/>
                </a:ext>
              </a:extLst>
            </p:cNvPr>
            <p:cNvSpPr/>
            <p:nvPr/>
          </p:nvSpPr>
          <p:spPr>
            <a:xfrm>
              <a:off x="2981788" y="1781196"/>
              <a:ext cx="2880000" cy="720000"/>
            </a:xfrm>
            <a:prstGeom prst="rect">
              <a:avLst/>
            </a:prstGeom>
            <a:solidFill>
              <a:srgbClr val="12447E"/>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rgbClr val="FFFFFF"/>
                  </a:solidFill>
                  <a:latin typeface="Helvetica Neue"/>
                  <a:ea typeface="Helvetica Neue"/>
                  <a:cs typeface="Helvetica Neue"/>
                  <a:sym typeface="Helvetica Neue"/>
                </a:rPr>
                <a:t>FitSM-1</a:t>
              </a:r>
              <a:endParaRPr dirty="0">
                <a:latin typeface="Wingdings" panose="05000000000000000000" pitchFamily="2" charset="2"/>
              </a:endParaRPr>
            </a:p>
            <a:p>
              <a:pPr marL="0" marR="0" lvl="0" indent="0" algn="ctr" rtl="0">
                <a:spcBef>
                  <a:spcPts val="0"/>
                </a:spcBef>
                <a:spcAft>
                  <a:spcPts val="0"/>
                </a:spcAft>
                <a:buNone/>
              </a:pPr>
              <a:r>
                <a:rPr lang="en-US" sz="1400" dirty="0">
                  <a:solidFill>
                    <a:srgbClr val="FFFFFF"/>
                  </a:solidFill>
                  <a:latin typeface="Helvetica Neue"/>
                  <a:ea typeface="Helvetica Neue"/>
                  <a:cs typeface="Helvetica Neue"/>
                  <a:sym typeface="Helvetica Neue"/>
                </a:rPr>
                <a:t>Anforderungen</a:t>
              </a:r>
              <a:endParaRPr dirty="0">
                <a:latin typeface="Wingdings" panose="05000000000000000000" pitchFamily="2" charset="2"/>
              </a:endParaRPr>
            </a:p>
          </p:txBody>
        </p:sp>
        <p:sp>
          <p:nvSpPr>
            <p:cNvPr id="29" name="Google Shape;104;p7">
              <a:extLst>
                <a:ext uri="{FF2B5EF4-FFF2-40B4-BE49-F238E27FC236}">
                  <a16:creationId xmlns:a16="http://schemas.microsoft.com/office/drawing/2014/main" id="{D1EE5FFC-34E0-A885-1973-19232CFEBA3A}"/>
                </a:ext>
              </a:extLst>
            </p:cNvPr>
            <p:cNvSpPr/>
            <p:nvPr/>
          </p:nvSpPr>
          <p:spPr>
            <a:xfrm>
              <a:off x="1163640" y="2951060"/>
              <a:ext cx="2880000" cy="720000"/>
            </a:xfrm>
            <a:prstGeom prst="rect">
              <a:avLst/>
            </a:prstGeom>
            <a:solidFill>
              <a:srgbClr val="12447E"/>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rgbClr val="FFFFFF"/>
                  </a:solidFill>
                  <a:latin typeface="Helvetica Neue"/>
                  <a:ea typeface="Helvetica Neue"/>
                  <a:cs typeface="Helvetica Neue"/>
                  <a:sym typeface="Helvetica Neue"/>
                </a:rPr>
                <a:t>FitSM-2</a:t>
              </a:r>
              <a:endParaRPr dirty="0">
                <a:latin typeface="Wingdings" panose="05000000000000000000" pitchFamily="2" charset="2"/>
              </a:endParaRPr>
            </a:p>
            <a:p>
              <a:pPr marL="0" marR="0" lvl="0" indent="0" algn="ctr" rtl="0">
                <a:spcBef>
                  <a:spcPts val="0"/>
                </a:spcBef>
                <a:spcAft>
                  <a:spcPts val="0"/>
                </a:spcAft>
                <a:buNone/>
              </a:pPr>
              <a:r>
                <a:rPr lang="en-US" sz="1400" dirty="0">
                  <a:solidFill>
                    <a:srgbClr val="FFFFFF"/>
                  </a:solidFill>
                  <a:latin typeface="Helvetica Neue"/>
                  <a:ea typeface="Helvetica Neue"/>
                  <a:cs typeface="Helvetica Neue"/>
                  <a:sym typeface="Helvetica Neue"/>
                </a:rPr>
                <a:t>Aktivitäten und Umsetzung der Prozesse</a:t>
              </a:r>
              <a:endParaRPr dirty="0">
                <a:latin typeface="Wingdings" panose="05000000000000000000" pitchFamily="2" charset="2"/>
              </a:endParaRPr>
            </a:p>
          </p:txBody>
        </p:sp>
        <p:sp>
          <p:nvSpPr>
            <p:cNvPr id="30" name="Google Shape;105;p7">
              <a:extLst>
                <a:ext uri="{FF2B5EF4-FFF2-40B4-BE49-F238E27FC236}">
                  <a16:creationId xmlns:a16="http://schemas.microsoft.com/office/drawing/2014/main" id="{B8E44667-2D0D-D510-75C3-26BBC75BDFA4}"/>
                </a:ext>
              </a:extLst>
            </p:cNvPr>
            <p:cNvSpPr/>
            <p:nvPr/>
          </p:nvSpPr>
          <p:spPr>
            <a:xfrm>
              <a:off x="4808395" y="2951060"/>
              <a:ext cx="2880000" cy="720000"/>
            </a:xfrm>
            <a:prstGeom prst="rect">
              <a:avLst/>
            </a:prstGeom>
            <a:solidFill>
              <a:srgbClr val="12447E"/>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rgbClr val="FFFFFF"/>
                  </a:solidFill>
                  <a:latin typeface="Helvetica Neue"/>
                  <a:ea typeface="Helvetica Neue"/>
                  <a:cs typeface="Helvetica Neue"/>
                  <a:sym typeface="Helvetica Neue"/>
                </a:rPr>
                <a:t>FitSM-3</a:t>
              </a:r>
              <a:endParaRPr dirty="0">
                <a:latin typeface="Wingdings" panose="05000000000000000000" pitchFamily="2" charset="2"/>
              </a:endParaRPr>
            </a:p>
            <a:p>
              <a:pPr marL="0" marR="0" lvl="0" indent="0" algn="ctr" rtl="0">
                <a:spcBef>
                  <a:spcPts val="0"/>
                </a:spcBef>
                <a:spcAft>
                  <a:spcPts val="0"/>
                </a:spcAft>
                <a:buNone/>
              </a:pPr>
              <a:r>
                <a:rPr lang="en-US" sz="1400" dirty="0">
                  <a:solidFill>
                    <a:srgbClr val="FFFFFF"/>
                  </a:solidFill>
                  <a:latin typeface="Helvetica Neue"/>
                  <a:ea typeface="Helvetica Neue"/>
                  <a:cs typeface="Helvetica Neue"/>
                  <a:sym typeface="Helvetica Neue"/>
                </a:rPr>
                <a:t>Rollenmodell</a:t>
              </a:r>
              <a:endParaRPr dirty="0">
                <a:latin typeface="Wingdings" panose="05000000000000000000" pitchFamily="2" charset="2"/>
              </a:endParaRPr>
            </a:p>
          </p:txBody>
        </p:sp>
        <p:sp>
          <p:nvSpPr>
            <p:cNvPr id="31" name="Google Shape;106;p7">
              <a:extLst>
                <a:ext uri="{FF2B5EF4-FFF2-40B4-BE49-F238E27FC236}">
                  <a16:creationId xmlns:a16="http://schemas.microsoft.com/office/drawing/2014/main" id="{27D00AD3-0110-1E62-B64C-8A3880F8CEF6}"/>
                </a:ext>
              </a:extLst>
            </p:cNvPr>
            <p:cNvSpPr/>
            <p:nvPr/>
          </p:nvSpPr>
          <p:spPr>
            <a:xfrm>
              <a:off x="3341790" y="5052165"/>
              <a:ext cx="2160000" cy="1080000"/>
            </a:xfrm>
            <a:prstGeom prst="rect">
              <a:avLst/>
            </a:prstGeom>
            <a:solidFill>
              <a:srgbClr val="105AA8"/>
            </a:solidFill>
            <a:ln w="25400" cap="flat" cmpd="sng">
              <a:solidFill>
                <a:srgbClr val="395E89"/>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b="1" dirty="0">
                  <a:solidFill>
                    <a:srgbClr val="FFFFFF"/>
                  </a:solidFill>
                  <a:latin typeface="Helvetica Neue"/>
                  <a:ea typeface="Helvetica Neue"/>
                  <a:cs typeface="Helvetica Neue"/>
                  <a:sym typeface="Helvetica Neue"/>
                </a:rPr>
                <a:t>FitSM-5</a:t>
              </a:r>
              <a:endParaRPr dirty="0">
                <a:latin typeface="Wingdings" panose="05000000000000000000" pitchFamily="2" charset="2"/>
              </a:endParaRPr>
            </a:p>
            <a:p>
              <a:pPr marL="0" marR="0" lvl="0" indent="0" algn="ctr" rtl="0">
                <a:spcBef>
                  <a:spcPts val="0"/>
                </a:spcBef>
                <a:spcAft>
                  <a:spcPts val="0"/>
                </a:spcAft>
                <a:buNone/>
              </a:pPr>
              <a:r>
                <a:rPr lang="en-US" sz="1300" dirty="0">
                  <a:solidFill>
                    <a:srgbClr val="FFFFFF"/>
                  </a:solidFill>
                  <a:latin typeface="Helvetica Neue"/>
                  <a:ea typeface="Helvetica Neue"/>
                  <a:cs typeface="Helvetica Neue"/>
                  <a:sym typeface="Helvetica Neue"/>
                </a:rPr>
                <a:t>Umsetzungsleitfäden</a:t>
              </a:r>
              <a:endParaRPr sz="1300" dirty="0">
                <a:latin typeface="Wingdings" panose="05000000000000000000" pitchFamily="2" charset="2"/>
              </a:endParaRPr>
            </a:p>
          </p:txBody>
        </p:sp>
        <p:cxnSp>
          <p:nvCxnSpPr>
            <p:cNvPr id="32" name="Google Shape;107;p7">
              <a:extLst>
                <a:ext uri="{FF2B5EF4-FFF2-40B4-BE49-F238E27FC236}">
                  <a16:creationId xmlns:a16="http://schemas.microsoft.com/office/drawing/2014/main" id="{2A56654E-539B-B6C3-0D5E-2CF51F1B6351}"/>
                </a:ext>
              </a:extLst>
            </p:cNvPr>
            <p:cNvCxnSpPr>
              <a:cxnSpLocks/>
              <a:stCxn id="30" idx="0"/>
              <a:endCxn id="28" idx="2"/>
            </p:cNvCxnSpPr>
            <p:nvPr/>
          </p:nvCxnSpPr>
          <p:spPr>
            <a:xfrm rot="16200000" flipV="1">
              <a:off x="5110160" y="1812825"/>
              <a:ext cx="449864" cy="1826607"/>
            </a:xfrm>
            <a:prstGeom prst="bentConnector3">
              <a:avLst>
                <a:gd name="adj1" fmla="val 50000"/>
              </a:avLst>
            </a:prstGeom>
            <a:noFill/>
            <a:ln w="12700" cap="flat" cmpd="sng">
              <a:solidFill>
                <a:schemeClr val="dk1"/>
              </a:solidFill>
              <a:prstDash val="solid"/>
              <a:round/>
              <a:headEnd type="none" w="sm" len="sm"/>
              <a:tailEnd type="stealth" w="med" len="med"/>
            </a:ln>
          </p:spPr>
        </p:cxnSp>
        <p:cxnSp>
          <p:nvCxnSpPr>
            <p:cNvPr id="33" name="Google Shape;108;p7">
              <a:extLst>
                <a:ext uri="{FF2B5EF4-FFF2-40B4-BE49-F238E27FC236}">
                  <a16:creationId xmlns:a16="http://schemas.microsoft.com/office/drawing/2014/main" id="{DAC7B51A-75C1-2F71-F6C9-F43C10900738}"/>
                </a:ext>
              </a:extLst>
            </p:cNvPr>
            <p:cNvCxnSpPr>
              <a:cxnSpLocks/>
              <a:stCxn id="29" idx="0"/>
              <a:endCxn id="28" idx="2"/>
            </p:cNvCxnSpPr>
            <p:nvPr/>
          </p:nvCxnSpPr>
          <p:spPr>
            <a:xfrm rot="5400000" flipH="1" flipV="1">
              <a:off x="3287782" y="1817054"/>
              <a:ext cx="449864" cy="1818148"/>
            </a:xfrm>
            <a:prstGeom prst="bentConnector3">
              <a:avLst>
                <a:gd name="adj1" fmla="val 50000"/>
              </a:avLst>
            </a:prstGeom>
            <a:noFill/>
            <a:ln w="12700" cap="flat" cmpd="sng">
              <a:solidFill>
                <a:schemeClr val="dk1"/>
              </a:solidFill>
              <a:prstDash val="solid"/>
              <a:round/>
              <a:headEnd type="none" w="sm" len="sm"/>
              <a:tailEnd type="stealth" w="med" len="med"/>
            </a:ln>
          </p:spPr>
        </p:cxnSp>
        <p:sp>
          <p:nvSpPr>
            <p:cNvPr id="34" name="Google Shape;109;p7">
              <a:extLst>
                <a:ext uri="{FF2B5EF4-FFF2-40B4-BE49-F238E27FC236}">
                  <a16:creationId xmlns:a16="http://schemas.microsoft.com/office/drawing/2014/main" id="{DB5269CB-D052-AB2A-1784-DBECE6560C20}"/>
                </a:ext>
              </a:extLst>
            </p:cNvPr>
            <p:cNvSpPr/>
            <p:nvPr/>
          </p:nvSpPr>
          <p:spPr>
            <a:xfrm>
              <a:off x="2981789" y="611331"/>
              <a:ext cx="2880000" cy="720000"/>
            </a:xfrm>
            <a:prstGeom prst="rect">
              <a:avLst/>
            </a:prstGeom>
            <a:solidFill>
              <a:srgbClr val="12447E"/>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rgbClr val="FFFFFF"/>
                  </a:solidFill>
                  <a:latin typeface="Helvetica Neue"/>
                  <a:ea typeface="Helvetica Neue"/>
                  <a:cs typeface="Helvetica Neue"/>
                  <a:sym typeface="Helvetica Neue"/>
                </a:rPr>
                <a:t>FitSM-0</a:t>
              </a:r>
              <a:endParaRPr dirty="0">
                <a:latin typeface="Wingdings" panose="05000000000000000000" pitchFamily="2" charset="2"/>
              </a:endParaRPr>
            </a:p>
            <a:p>
              <a:pPr marL="0" marR="0" lvl="0" indent="0" algn="ctr" rtl="0">
                <a:spcBef>
                  <a:spcPts val="0"/>
                </a:spcBef>
                <a:spcAft>
                  <a:spcPts val="0"/>
                </a:spcAft>
                <a:buNone/>
              </a:pPr>
              <a:r>
                <a:rPr lang="en-US" sz="1400" dirty="0">
                  <a:solidFill>
                    <a:srgbClr val="FFFFFF"/>
                  </a:solidFill>
                  <a:latin typeface="Helvetica Neue"/>
                  <a:ea typeface="Helvetica Neue"/>
                  <a:cs typeface="Helvetica Neue"/>
                  <a:sym typeface="Helvetica Neue"/>
                </a:rPr>
                <a:t>Überblick und Begriffe</a:t>
              </a:r>
              <a:endParaRPr dirty="0">
                <a:latin typeface="Wingdings" panose="05000000000000000000" pitchFamily="2" charset="2"/>
              </a:endParaRPr>
            </a:p>
          </p:txBody>
        </p:sp>
        <p:sp>
          <p:nvSpPr>
            <p:cNvPr id="35" name="Google Shape;110;p7">
              <a:extLst>
                <a:ext uri="{FF2B5EF4-FFF2-40B4-BE49-F238E27FC236}">
                  <a16:creationId xmlns:a16="http://schemas.microsoft.com/office/drawing/2014/main" id="{784921EC-E201-A071-3F4F-0E45045FACB2}"/>
                </a:ext>
              </a:extLst>
            </p:cNvPr>
            <p:cNvSpPr/>
            <p:nvPr/>
          </p:nvSpPr>
          <p:spPr>
            <a:xfrm>
              <a:off x="855591" y="5047848"/>
              <a:ext cx="2160000" cy="1080000"/>
            </a:xfrm>
            <a:prstGeom prst="rect">
              <a:avLst/>
            </a:prstGeom>
            <a:solidFill>
              <a:srgbClr val="105AA8"/>
            </a:solidFill>
            <a:ln w="25400" cap="flat" cmpd="sng">
              <a:solidFill>
                <a:srgbClr val="395E89"/>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b="1" dirty="0">
                  <a:solidFill>
                    <a:srgbClr val="FFFFFF"/>
                  </a:solidFill>
                  <a:latin typeface="Helvetica Neue"/>
                  <a:ea typeface="Helvetica Neue"/>
                  <a:cs typeface="Helvetica Neue"/>
                  <a:sym typeface="Helvetica Neue"/>
                </a:rPr>
                <a:t>FitSM-4</a:t>
              </a:r>
              <a:endParaRPr dirty="0">
                <a:latin typeface="Wingdings" panose="05000000000000000000" pitchFamily="2" charset="2"/>
              </a:endParaRPr>
            </a:p>
            <a:p>
              <a:pPr marL="0" marR="0" lvl="0" indent="0" algn="ctr" rtl="0">
                <a:spcBef>
                  <a:spcPts val="0"/>
                </a:spcBef>
                <a:spcAft>
                  <a:spcPts val="0"/>
                </a:spcAft>
                <a:buNone/>
              </a:pPr>
              <a:r>
                <a:rPr lang="en-US" sz="1300" dirty="0">
                  <a:solidFill>
                    <a:srgbClr val="FFFFFF"/>
                  </a:solidFill>
                  <a:latin typeface="Helvetica Neue"/>
                  <a:ea typeface="Helvetica Neue"/>
                  <a:cs typeface="Helvetica Neue"/>
                  <a:sym typeface="Helvetica Neue"/>
                </a:rPr>
                <a:t>Vorlagen und Muster</a:t>
              </a:r>
              <a:endParaRPr sz="1300" dirty="0">
                <a:latin typeface="Wingdings" panose="05000000000000000000" pitchFamily="2" charset="2"/>
              </a:endParaRPr>
            </a:p>
          </p:txBody>
        </p:sp>
        <p:sp>
          <p:nvSpPr>
            <p:cNvPr id="36" name="Google Shape;111;p7">
              <a:extLst>
                <a:ext uri="{FF2B5EF4-FFF2-40B4-BE49-F238E27FC236}">
                  <a16:creationId xmlns:a16="http://schemas.microsoft.com/office/drawing/2014/main" id="{81897A4E-EAD8-DB38-BCC4-59A6FA1DE868}"/>
                </a:ext>
              </a:extLst>
            </p:cNvPr>
            <p:cNvSpPr/>
            <p:nvPr/>
          </p:nvSpPr>
          <p:spPr>
            <a:xfrm>
              <a:off x="5777599" y="5052165"/>
              <a:ext cx="2160000" cy="1080001"/>
            </a:xfrm>
            <a:prstGeom prst="rect">
              <a:avLst/>
            </a:prstGeom>
            <a:solidFill>
              <a:srgbClr val="105AA8"/>
            </a:solidFill>
            <a:ln w="25400" cap="flat" cmpd="sng">
              <a:solidFill>
                <a:srgbClr val="395E89"/>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b="1" dirty="0">
                  <a:solidFill>
                    <a:srgbClr val="FFFFFF"/>
                  </a:solidFill>
                  <a:latin typeface="Helvetica Neue"/>
                  <a:ea typeface="Helvetica Neue"/>
                  <a:cs typeface="Helvetica Neue"/>
                  <a:sym typeface="Helvetica Neue"/>
                </a:rPr>
                <a:t>FitSM-6</a:t>
              </a:r>
              <a:endParaRPr dirty="0">
                <a:latin typeface="Wingdings" panose="05000000000000000000" pitchFamily="2" charset="2"/>
              </a:endParaRPr>
            </a:p>
            <a:p>
              <a:pPr marL="0" marR="0" lvl="0" indent="0" algn="ctr" rtl="0">
                <a:spcBef>
                  <a:spcPts val="0"/>
                </a:spcBef>
                <a:spcAft>
                  <a:spcPts val="0"/>
                </a:spcAft>
                <a:buNone/>
              </a:pPr>
              <a:r>
                <a:rPr lang="en-US" sz="1300" dirty="0">
                  <a:solidFill>
                    <a:srgbClr val="FFFFFF"/>
                  </a:solidFill>
                  <a:latin typeface="Helvetica Neue"/>
                  <a:ea typeface="Helvetica Neue"/>
                  <a:cs typeface="Helvetica Neue"/>
                  <a:sym typeface="Helvetica Neue"/>
                </a:rPr>
                <a:t>Schema zur Beurteilung des Reifegrads und der Fähigkeiten</a:t>
              </a:r>
              <a:endParaRPr sz="1300" dirty="0">
                <a:latin typeface="Wingdings" panose="05000000000000000000" pitchFamily="2" charset="2"/>
              </a:endParaRPr>
            </a:p>
          </p:txBody>
        </p:sp>
        <p:cxnSp>
          <p:nvCxnSpPr>
            <p:cNvPr id="37" name="Google Shape;112;p7">
              <a:extLst>
                <a:ext uri="{FF2B5EF4-FFF2-40B4-BE49-F238E27FC236}">
                  <a16:creationId xmlns:a16="http://schemas.microsoft.com/office/drawing/2014/main" id="{7C97AFAE-06D0-13EF-A8CF-4B683AA63E55}"/>
                </a:ext>
              </a:extLst>
            </p:cNvPr>
            <p:cNvCxnSpPr/>
            <p:nvPr/>
          </p:nvCxnSpPr>
          <p:spPr>
            <a:xfrm rot="5400000">
              <a:off x="4196857" y="1556263"/>
              <a:ext cx="449865" cy="1"/>
            </a:xfrm>
            <a:prstGeom prst="bentConnector3">
              <a:avLst>
                <a:gd name="adj1" fmla="val -15928"/>
              </a:avLst>
            </a:prstGeom>
            <a:noFill/>
            <a:ln w="12700" cap="flat" cmpd="sng">
              <a:solidFill>
                <a:schemeClr val="dk1"/>
              </a:solidFill>
              <a:prstDash val="solid"/>
              <a:round/>
              <a:headEnd type="none" w="sm" len="sm"/>
              <a:tailEnd type="stealth" w="med" len="med"/>
            </a:ln>
          </p:spPr>
        </p:cxnSp>
        <p:sp>
          <p:nvSpPr>
            <p:cNvPr id="38" name="Google Shape;113;p7">
              <a:extLst>
                <a:ext uri="{FF2B5EF4-FFF2-40B4-BE49-F238E27FC236}">
                  <a16:creationId xmlns:a16="http://schemas.microsoft.com/office/drawing/2014/main" id="{89F707F6-63E5-E338-7B0C-57E18AA615A1}"/>
                </a:ext>
              </a:extLst>
            </p:cNvPr>
            <p:cNvSpPr txBox="1"/>
            <p:nvPr/>
          </p:nvSpPr>
          <p:spPr>
            <a:xfrm>
              <a:off x="710688" y="4591297"/>
              <a:ext cx="2193427" cy="4256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i="1" dirty="0">
                  <a:solidFill>
                    <a:srgbClr val="12447E"/>
                  </a:solidFill>
                  <a:latin typeface="Helvetica Neue"/>
                  <a:ea typeface="Helvetica Neue"/>
                  <a:cs typeface="Helvetica Neue"/>
                  <a:sym typeface="Helvetica Neue"/>
                </a:rPr>
                <a:t>Umsetzungshilfen</a:t>
              </a:r>
              <a:endParaRPr dirty="0">
                <a:latin typeface="Wingdings" panose="05000000000000000000" pitchFamily="2" charset="2"/>
              </a:endParaRPr>
            </a:p>
          </p:txBody>
        </p:sp>
        <p:sp>
          <p:nvSpPr>
            <p:cNvPr id="39" name="Google Shape;114;p7">
              <a:extLst>
                <a:ext uri="{FF2B5EF4-FFF2-40B4-BE49-F238E27FC236}">
                  <a16:creationId xmlns:a16="http://schemas.microsoft.com/office/drawing/2014/main" id="{695027FF-9641-DC6F-A66F-FBB3C5F43EE8}"/>
                </a:ext>
              </a:extLst>
            </p:cNvPr>
            <p:cNvSpPr txBox="1"/>
            <p:nvPr/>
          </p:nvSpPr>
          <p:spPr>
            <a:xfrm>
              <a:off x="710688" y="327204"/>
              <a:ext cx="1586628" cy="7398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i="1" dirty="0">
                  <a:solidFill>
                    <a:srgbClr val="12447E"/>
                  </a:solidFill>
                  <a:latin typeface="Helvetica Neue"/>
                  <a:ea typeface="Helvetica Neue"/>
                  <a:cs typeface="Helvetica Neue"/>
                  <a:sym typeface="Helvetica Neue"/>
                </a:rPr>
                <a:t>Kernstandard</a:t>
              </a:r>
              <a:endParaRPr dirty="0">
                <a:latin typeface="Wingdings" panose="05000000000000000000" pitchFamily="2" charset="2"/>
              </a:endParaRPr>
            </a:p>
          </p:txBody>
        </p:sp>
      </p:grpSp>
      <p:pic>
        <p:nvPicPr>
          <p:cNvPr id="40" name="Google Shape;115;p7">
            <a:extLst>
              <a:ext uri="{FF2B5EF4-FFF2-40B4-BE49-F238E27FC236}">
                <a16:creationId xmlns:a16="http://schemas.microsoft.com/office/drawing/2014/main" id="{23C5B10B-74C5-CFA4-CD0A-F8CDC954DF14}"/>
              </a:ext>
            </a:extLst>
          </p:cNvPr>
          <p:cNvPicPr preferRelativeResize="0"/>
          <p:nvPr/>
        </p:nvPicPr>
        <p:blipFill rotWithShape="1">
          <a:blip r:embed="rId3">
            <a:alphaModFix/>
          </a:blip>
          <a:srcRect/>
          <a:stretch/>
        </p:blipFill>
        <p:spPr>
          <a:xfrm>
            <a:off x="7027921" y="2167870"/>
            <a:ext cx="1131829" cy="396000"/>
          </a:xfrm>
          <a:prstGeom prst="rect">
            <a:avLst/>
          </a:prstGeom>
          <a:noFill/>
          <a:ln>
            <a:noFill/>
          </a:ln>
        </p:spPr>
      </p:pic>
      <p:pic>
        <p:nvPicPr>
          <p:cNvPr id="41" name="Google Shape;116;p7">
            <a:extLst>
              <a:ext uri="{FF2B5EF4-FFF2-40B4-BE49-F238E27FC236}">
                <a16:creationId xmlns:a16="http://schemas.microsoft.com/office/drawing/2014/main" id="{538907B2-CF52-BBF5-EF73-99F8B908EA26}"/>
              </a:ext>
            </a:extLst>
          </p:cNvPr>
          <p:cNvPicPr preferRelativeResize="0"/>
          <p:nvPr/>
        </p:nvPicPr>
        <p:blipFill rotWithShape="1">
          <a:blip r:embed="rId3">
            <a:alphaModFix/>
          </a:blip>
          <a:srcRect/>
          <a:stretch/>
        </p:blipFill>
        <p:spPr>
          <a:xfrm>
            <a:off x="9480949" y="4042190"/>
            <a:ext cx="1131829" cy="396000"/>
          </a:xfrm>
          <a:prstGeom prst="rect">
            <a:avLst/>
          </a:prstGeom>
          <a:noFill/>
          <a:ln>
            <a:noFill/>
          </a:ln>
        </p:spPr>
      </p:pic>
      <p:pic>
        <p:nvPicPr>
          <p:cNvPr id="42" name="Google Shape;117;p7">
            <a:extLst>
              <a:ext uri="{FF2B5EF4-FFF2-40B4-BE49-F238E27FC236}">
                <a16:creationId xmlns:a16="http://schemas.microsoft.com/office/drawing/2014/main" id="{24C63054-CC82-2897-29B4-AD5DBD03C401}"/>
              </a:ext>
            </a:extLst>
          </p:cNvPr>
          <p:cNvPicPr preferRelativeResize="0"/>
          <p:nvPr/>
        </p:nvPicPr>
        <p:blipFill rotWithShape="1">
          <a:blip r:embed="rId3">
            <a:alphaModFix/>
          </a:blip>
          <a:srcRect/>
          <a:stretch/>
        </p:blipFill>
        <p:spPr>
          <a:xfrm>
            <a:off x="4489585" y="4042190"/>
            <a:ext cx="1131829" cy="396000"/>
          </a:xfrm>
          <a:prstGeom prst="rect">
            <a:avLst/>
          </a:prstGeom>
          <a:noFill/>
          <a:ln>
            <a:noFill/>
          </a:ln>
        </p:spPr>
      </p:pic>
      <p:pic>
        <p:nvPicPr>
          <p:cNvPr id="43" name="Google Shape;118;p7">
            <a:extLst>
              <a:ext uri="{FF2B5EF4-FFF2-40B4-BE49-F238E27FC236}">
                <a16:creationId xmlns:a16="http://schemas.microsoft.com/office/drawing/2014/main" id="{CD653045-B0B3-91EC-C648-31251F128D08}"/>
              </a:ext>
            </a:extLst>
          </p:cNvPr>
          <p:cNvPicPr preferRelativeResize="0"/>
          <p:nvPr/>
        </p:nvPicPr>
        <p:blipFill rotWithShape="1">
          <a:blip r:embed="rId3">
            <a:alphaModFix/>
          </a:blip>
          <a:srcRect/>
          <a:stretch/>
        </p:blipFill>
        <p:spPr>
          <a:xfrm>
            <a:off x="268425" y="6306094"/>
            <a:ext cx="1131829" cy="396000"/>
          </a:xfrm>
          <a:prstGeom prst="rect">
            <a:avLst/>
          </a:prstGeom>
          <a:noFill/>
          <a:ln>
            <a:noFill/>
          </a:ln>
        </p:spPr>
      </p:pic>
      <p:pic>
        <p:nvPicPr>
          <p:cNvPr id="44" name="Google Shape;119;p7">
            <a:extLst>
              <a:ext uri="{FF2B5EF4-FFF2-40B4-BE49-F238E27FC236}">
                <a16:creationId xmlns:a16="http://schemas.microsoft.com/office/drawing/2014/main" id="{4467754E-C99C-6D7E-D293-0E7C8465007F}"/>
              </a:ext>
            </a:extLst>
          </p:cNvPr>
          <p:cNvPicPr preferRelativeResize="0"/>
          <p:nvPr/>
        </p:nvPicPr>
        <p:blipFill rotWithShape="1">
          <a:blip r:embed="rId3">
            <a:alphaModFix/>
          </a:blip>
          <a:srcRect/>
          <a:stretch/>
        </p:blipFill>
        <p:spPr>
          <a:xfrm>
            <a:off x="4935305" y="6281605"/>
            <a:ext cx="1131829" cy="396000"/>
          </a:xfrm>
          <a:prstGeom prst="rect">
            <a:avLst/>
          </a:prstGeom>
          <a:noFill/>
          <a:ln>
            <a:noFill/>
          </a:ln>
        </p:spPr>
      </p:pic>
      <p:pic>
        <p:nvPicPr>
          <p:cNvPr id="45" name="Google Shape;120;p7">
            <a:extLst>
              <a:ext uri="{FF2B5EF4-FFF2-40B4-BE49-F238E27FC236}">
                <a16:creationId xmlns:a16="http://schemas.microsoft.com/office/drawing/2014/main" id="{C1072E59-3ED2-3C26-8CA5-033CFFA17C44}"/>
              </a:ext>
            </a:extLst>
          </p:cNvPr>
          <p:cNvPicPr preferRelativeResize="0"/>
          <p:nvPr/>
        </p:nvPicPr>
        <p:blipFill rotWithShape="1">
          <a:blip r:embed="rId3">
            <a:alphaModFix/>
          </a:blip>
          <a:srcRect/>
          <a:stretch/>
        </p:blipFill>
        <p:spPr>
          <a:xfrm>
            <a:off x="6715773" y="3070262"/>
            <a:ext cx="1131829" cy="396000"/>
          </a:xfrm>
          <a:prstGeom prst="rect">
            <a:avLst/>
          </a:prstGeom>
          <a:noFill/>
          <a:ln>
            <a:noFill/>
          </a:ln>
        </p:spPr>
      </p:pic>
      <p:pic>
        <p:nvPicPr>
          <p:cNvPr id="46" name="Google Shape;121;p7">
            <a:extLst>
              <a:ext uri="{FF2B5EF4-FFF2-40B4-BE49-F238E27FC236}">
                <a16:creationId xmlns:a16="http://schemas.microsoft.com/office/drawing/2014/main" id="{6A50A2C5-57FE-BE13-AF0C-C86216907D93}"/>
              </a:ext>
            </a:extLst>
          </p:cNvPr>
          <p:cNvPicPr preferRelativeResize="0"/>
          <p:nvPr/>
        </p:nvPicPr>
        <p:blipFill rotWithShape="1">
          <a:blip r:embed="rId3">
            <a:alphaModFix/>
          </a:blip>
          <a:srcRect/>
          <a:stretch/>
        </p:blipFill>
        <p:spPr>
          <a:xfrm>
            <a:off x="9563655" y="6255433"/>
            <a:ext cx="1131829" cy="396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24"/>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FitSM-Prozessmodell</a:t>
            </a:r>
            <a:endParaRPr/>
          </a:p>
        </p:txBody>
      </p:sp>
      <p:sp>
        <p:nvSpPr>
          <p:cNvPr id="437" name="Google Shape;437;p24"/>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sp>
        <p:nvSpPr>
          <p:cNvPr id="438" name="Google Shape;438;p24"/>
          <p:cNvSpPr/>
          <p:nvPr/>
        </p:nvSpPr>
        <p:spPr>
          <a:xfrm>
            <a:off x="2283417" y="1639429"/>
            <a:ext cx="7625166" cy="256892"/>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Service Portfolio Management (SPM)</a:t>
            </a:r>
            <a:endParaRPr/>
          </a:p>
        </p:txBody>
      </p:sp>
      <p:sp>
        <p:nvSpPr>
          <p:cNvPr id="439" name="Google Shape;439;p24"/>
          <p:cNvSpPr/>
          <p:nvPr/>
        </p:nvSpPr>
        <p:spPr>
          <a:xfrm>
            <a:off x="2283417" y="2013530"/>
            <a:ext cx="7625166" cy="256892"/>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Service Level Management (SLM)</a:t>
            </a:r>
            <a:endParaRPr/>
          </a:p>
        </p:txBody>
      </p:sp>
      <p:sp>
        <p:nvSpPr>
          <p:cNvPr id="440" name="Google Shape;440;p24"/>
          <p:cNvSpPr/>
          <p:nvPr/>
        </p:nvSpPr>
        <p:spPr>
          <a:xfrm>
            <a:off x="2283417" y="2401457"/>
            <a:ext cx="7625166" cy="256892"/>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Service-Reporting (SRM)</a:t>
            </a:r>
            <a:endParaRPr/>
          </a:p>
        </p:txBody>
      </p:sp>
      <p:sp>
        <p:nvSpPr>
          <p:cNvPr id="441" name="Google Shape;441;p24"/>
          <p:cNvSpPr/>
          <p:nvPr/>
        </p:nvSpPr>
        <p:spPr>
          <a:xfrm>
            <a:off x="2283417" y="3177311"/>
            <a:ext cx="7625166" cy="256892"/>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Capacity Management (CAPM)</a:t>
            </a:r>
            <a:endParaRPr/>
          </a:p>
        </p:txBody>
      </p:sp>
      <p:sp>
        <p:nvSpPr>
          <p:cNvPr id="442" name="Google Shape;442;p24"/>
          <p:cNvSpPr/>
          <p:nvPr/>
        </p:nvSpPr>
        <p:spPr>
          <a:xfrm>
            <a:off x="2283417" y="3551412"/>
            <a:ext cx="7625166" cy="256892"/>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Information Security Management (ISM)</a:t>
            </a:r>
            <a:endParaRPr/>
          </a:p>
        </p:txBody>
      </p:sp>
      <p:sp>
        <p:nvSpPr>
          <p:cNvPr id="443" name="Google Shape;443;p24"/>
          <p:cNvSpPr/>
          <p:nvPr/>
        </p:nvSpPr>
        <p:spPr>
          <a:xfrm>
            <a:off x="2283417" y="3925513"/>
            <a:ext cx="7625166" cy="256892"/>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Customer Relationship Management (CRM)</a:t>
            </a:r>
            <a:endParaRPr/>
          </a:p>
        </p:txBody>
      </p:sp>
      <p:sp>
        <p:nvSpPr>
          <p:cNvPr id="444" name="Google Shape;444;p24"/>
          <p:cNvSpPr/>
          <p:nvPr/>
        </p:nvSpPr>
        <p:spPr>
          <a:xfrm>
            <a:off x="2283417" y="4299614"/>
            <a:ext cx="7625166" cy="256892"/>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Supplier Relationship Management (SUPPM)</a:t>
            </a:r>
            <a:endParaRPr/>
          </a:p>
        </p:txBody>
      </p:sp>
      <p:sp>
        <p:nvSpPr>
          <p:cNvPr id="445" name="Google Shape;445;p24"/>
          <p:cNvSpPr/>
          <p:nvPr/>
        </p:nvSpPr>
        <p:spPr>
          <a:xfrm>
            <a:off x="2283417" y="4673715"/>
            <a:ext cx="7625166" cy="256892"/>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Incident and Service-Request Management </a:t>
            </a:r>
            <a:r>
              <a:rPr lang="en-US" sz="1400" b="1">
                <a:solidFill>
                  <a:schemeClr val="lt1"/>
                </a:solidFill>
                <a:latin typeface="Calibri"/>
                <a:ea typeface="Calibri"/>
                <a:cs typeface="Calibri"/>
                <a:sym typeface="Calibri"/>
              </a:rPr>
              <a:t>(ISRM)</a:t>
            </a:r>
            <a:endParaRPr/>
          </a:p>
        </p:txBody>
      </p:sp>
      <p:sp>
        <p:nvSpPr>
          <p:cNvPr id="446" name="Google Shape;446;p24"/>
          <p:cNvSpPr/>
          <p:nvPr/>
        </p:nvSpPr>
        <p:spPr>
          <a:xfrm>
            <a:off x="2283417" y="5050837"/>
            <a:ext cx="7625166" cy="256892"/>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Problem Management (PM)</a:t>
            </a:r>
            <a:endParaRPr/>
          </a:p>
        </p:txBody>
      </p:sp>
      <p:sp>
        <p:nvSpPr>
          <p:cNvPr id="447" name="Google Shape;447;p24"/>
          <p:cNvSpPr/>
          <p:nvPr/>
        </p:nvSpPr>
        <p:spPr>
          <a:xfrm>
            <a:off x="2283417" y="5424938"/>
            <a:ext cx="7625166" cy="256892"/>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Configuration Management (CONFM)</a:t>
            </a:r>
            <a:endParaRPr/>
          </a:p>
        </p:txBody>
      </p:sp>
      <p:sp>
        <p:nvSpPr>
          <p:cNvPr id="448" name="Google Shape;448;p24"/>
          <p:cNvSpPr/>
          <p:nvPr/>
        </p:nvSpPr>
        <p:spPr>
          <a:xfrm>
            <a:off x="2283417" y="5792325"/>
            <a:ext cx="7625166" cy="256892"/>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Change Management (CHM)</a:t>
            </a:r>
            <a:endParaRPr/>
          </a:p>
        </p:txBody>
      </p:sp>
      <p:sp>
        <p:nvSpPr>
          <p:cNvPr id="449" name="Google Shape;449;p24"/>
          <p:cNvSpPr/>
          <p:nvPr/>
        </p:nvSpPr>
        <p:spPr>
          <a:xfrm>
            <a:off x="2283417" y="6166426"/>
            <a:ext cx="7625166" cy="256892"/>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Release und Deployment Management (RDM)</a:t>
            </a:r>
            <a:endParaRPr/>
          </a:p>
        </p:txBody>
      </p:sp>
      <p:sp>
        <p:nvSpPr>
          <p:cNvPr id="450" name="Google Shape;450;p24"/>
          <p:cNvSpPr/>
          <p:nvPr/>
        </p:nvSpPr>
        <p:spPr>
          <a:xfrm>
            <a:off x="2283417" y="6538754"/>
            <a:ext cx="7625166" cy="256892"/>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Continual Service Improvement Management (CSI)</a:t>
            </a:r>
            <a:endParaRPr/>
          </a:p>
        </p:txBody>
      </p:sp>
      <p:sp>
        <p:nvSpPr>
          <p:cNvPr id="451" name="Google Shape;451;p24"/>
          <p:cNvSpPr/>
          <p:nvPr/>
        </p:nvSpPr>
        <p:spPr>
          <a:xfrm>
            <a:off x="2283417" y="2789384"/>
            <a:ext cx="7625166" cy="256892"/>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Service Availability and Continuity Management (SACM)</a:t>
            </a:r>
            <a:endParaRPr/>
          </a:p>
        </p:txBody>
      </p:sp>
      <p:sp>
        <p:nvSpPr>
          <p:cNvPr id="452" name="Google Shape;452;p24"/>
          <p:cNvSpPr txBox="1"/>
          <p:nvPr/>
        </p:nvSpPr>
        <p:spPr>
          <a:xfrm>
            <a:off x="5622475" y="7389609"/>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25"/>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Eine mögliche Gruppierung der FitSM-Prozesse</a:t>
            </a:r>
            <a:endParaRPr/>
          </a:p>
        </p:txBody>
      </p:sp>
      <p:sp>
        <p:nvSpPr>
          <p:cNvPr id="459" name="Google Shape;459;p25"/>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800"/>
              <a:buNone/>
            </a:pPr>
            <a:r>
              <a:rPr lang="en-US"/>
              <a:t>Zwei Hauptthemenbereiche:</a:t>
            </a:r>
            <a:endParaRPr/>
          </a:p>
        </p:txBody>
      </p:sp>
      <p:sp>
        <p:nvSpPr>
          <p:cNvPr id="460" name="Google Shape;460;p25"/>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grpSp>
        <p:nvGrpSpPr>
          <p:cNvPr id="461" name="Google Shape;461;p25"/>
          <p:cNvGrpSpPr/>
          <p:nvPr/>
        </p:nvGrpSpPr>
        <p:grpSpPr>
          <a:xfrm>
            <a:off x="1985318" y="2556423"/>
            <a:ext cx="8221363" cy="3316578"/>
            <a:chOff x="4118" y="0"/>
            <a:chExt cx="8221363" cy="3316578"/>
          </a:xfrm>
        </p:grpSpPr>
        <p:sp>
          <p:nvSpPr>
            <p:cNvPr id="462" name="Google Shape;462;p25"/>
            <p:cNvSpPr/>
            <p:nvPr/>
          </p:nvSpPr>
          <p:spPr>
            <a:xfrm rot="-5400000">
              <a:off x="326880" y="-322762"/>
              <a:ext cx="3316578" cy="3962102"/>
            </a:xfrm>
            <a:prstGeom prst="flowChartManualOperation">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5"/>
            <p:cNvSpPr txBox="1"/>
            <p:nvPr/>
          </p:nvSpPr>
          <p:spPr>
            <a:xfrm>
              <a:off x="4118" y="663316"/>
              <a:ext cx="3962102" cy="1989946"/>
            </a:xfrm>
            <a:prstGeom prst="rect">
              <a:avLst/>
            </a:prstGeom>
            <a:noFill/>
            <a:ln>
              <a:noFill/>
            </a:ln>
          </p:spPr>
          <p:txBody>
            <a:bodyPr spcFirstLastPara="1" wrap="square" lIns="127000" tIns="0" rIns="127000" bIns="0" anchor="t" anchorCtr="0">
              <a:noAutofit/>
            </a:bodyPr>
            <a:lstStyle/>
            <a:p>
              <a:pPr marL="0" marR="0" lvl="0" indent="0" algn="l" rtl="0">
                <a:lnSpc>
                  <a:spcPct val="90000"/>
                </a:lnSpc>
                <a:spcBef>
                  <a:spcPts val="0"/>
                </a:spcBef>
                <a:spcAft>
                  <a:spcPts val="0"/>
                </a:spcAft>
                <a:buClr>
                  <a:schemeClr val="lt1"/>
                </a:buClr>
                <a:buSzPts val="2000"/>
                <a:buFont typeface="Calibri"/>
                <a:buNone/>
              </a:pPr>
              <a:r>
                <a:rPr lang="en-US" sz="2000" b="1">
                  <a:solidFill>
                    <a:schemeClr val="lt1"/>
                  </a:solidFill>
                  <a:latin typeface="Calibri"/>
                  <a:ea typeface="Calibri"/>
                  <a:cs typeface="Calibri"/>
                  <a:sym typeface="Calibri"/>
                </a:rPr>
                <a:t>Planen und liefern</a:t>
              </a:r>
              <a:endParaRPr sz="2000" b="1">
                <a:solidFill>
                  <a:schemeClr val="lt1"/>
                </a:solidFill>
                <a:latin typeface="Calibri"/>
                <a:ea typeface="Calibri"/>
                <a:cs typeface="Calibri"/>
                <a:sym typeface="Calibri"/>
              </a:endParaRPr>
            </a:p>
            <a:p>
              <a:pPr marL="171450" marR="0" lvl="1" indent="-171450" algn="l" rtl="0">
                <a:lnSpc>
                  <a:spcPct val="90000"/>
                </a:lnSpc>
                <a:spcBef>
                  <a:spcPts val="700"/>
                </a:spcBef>
                <a:spcAft>
                  <a:spcPts val="0"/>
                </a:spcAft>
                <a:buClr>
                  <a:schemeClr val="lt1"/>
                </a:buClr>
                <a:buSzPts val="1600"/>
                <a:buFont typeface="Calibri"/>
                <a:buChar char="•"/>
              </a:pPr>
              <a:r>
                <a:rPr lang="en-US" sz="1600" b="0" i="0" u="none" strike="noStrike" cap="none">
                  <a:solidFill>
                    <a:schemeClr val="lt1"/>
                  </a:solidFill>
                  <a:latin typeface="Calibri"/>
                  <a:ea typeface="Calibri"/>
                  <a:cs typeface="Calibri"/>
                  <a:sym typeface="Calibri"/>
                </a:rPr>
                <a:t>SPM</a:t>
              </a:r>
              <a:endParaRPr sz="16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1600" b="0" i="0" u="none" strike="noStrike" cap="none">
                  <a:solidFill>
                    <a:schemeClr val="lt1"/>
                  </a:solidFill>
                  <a:latin typeface="Calibri"/>
                  <a:ea typeface="Calibri"/>
                  <a:cs typeface="Calibri"/>
                  <a:sym typeface="Calibri"/>
                </a:rPr>
                <a:t>SLM</a:t>
              </a:r>
              <a:endParaRPr sz="16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1600" b="0" i="0" u="none" strike="noStrike" cap="none">
                  <a:solidFill>
                    <a:schemeClr val="lt1"/>
                  </a:solidFill>
                  <a:latin typeface="Calibri"/>
                  <a:ea typeface="Calibri"/>
                  <a:cs typeface="Calibri"/>
                  <a:sym typeface="Calibri"/>
                </a:rPr>
                <a:t>SRM</a:t>
              </a:r>
              <a:endParaRPr sz="16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1600" b="0" i="0" u="none" strike="noStrike" cap="none">
                  <a:solidFill>
                    <a:schemeClr val="lt1"/>
                  </a:solidFill>
                  <a:latin typeface="Calibri"/>
                  <a:ea typeface="Calibri"/>
                  <a:cs typeface="Calibri"/>
                  <a:sym typeface="Calibri"/>
                </a:rPr>
                <a:t>CRM</a:t>
              </a:r>
              <a:endParaRPr sz="16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1600" b="0" i="0" u="none" strike="noStrike" cap="none">
                  <a:solidFill>
                    <a:schemeClr val="lt1"/>
                  </a:solidFill>
                  <a:latin typeface="Calibri"/>
                  <a:ea typeface="Calibri"/>
                  <a:cs typeface="Calibri"/>
                  <a:sym typeface="Calibri"/>
                </a:rPr>
                <a:t>SUPPM</a:t>
              </a:r>
              <a:endParaRPr sz="16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1600" b="0" i="0" u="none" strike="noStrike" cap="none">
                  <a:solidFill>
                    <a:schemeClr val="lt1"/>
                  </a:solidFill>
                  <a:latin typeface="Calibri"/>
                  <a:ea typeface="Calibri"/>
                  <a:cs typeface="Calibri"/>
                  <a:sym typeface="Calibri"/>
                </a:rPr>
                <a:t>SACM</a:t>
              </a:r>
              <a:endParaRPr sz="16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1600" b="0" i="0" u="none" strike="noStrike" cap="none">
                  <a:solidFill>
                    <a:schemeClr val="lt1"/>
                  </a:solidFill>
                  <a:latin typeface="Calibri"/>
                  <a:ea typeface="Calibri"/>
                  <a:cs typeface="Calibri"/>
                  <a:sym typeface="Calibri"/>
                </a:rPr>
                <a:t>CAPM</a:t>
              </a:r>
              <a:endParaRPr sz="16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1600" b="0" i="0" u="none" strike="noStrike" cap="none">
                  <a:solidFill>
                    <a:schemeClr val="lt1"/>
                  </a:solidFill>
                  <a:latin typeface="Calibri"/>
                  <a:ea typeface="Calibri"/>
                  <a:cs typeface="Calibri"/>
                  <a:sym typeface="Calibri"/>
                </a:rPr>
                <a:t>ISM</a:t>
              </a:r>
              <a:endParaRPr sz="1600" b="0" i="0" u="none" strike="noStrike" cap="none">
                <a:solidFill>
                  <a:schemeClr val="lt1"/>
                </a:solidFill>
                <a:latin typeface="Calibri"/>
                <a:ea typeface="Calibri"/>
                <a:cs typeface="Calibri"/>
                <a:sym typeface="Calibri"/>
              </a:endParaRPr>
            </a:p>
          </p:txBody>
        </p:sp>
        <p:sp>
          <p:nvSpPr>
            <p:cNvPr id="464" name="Google Shape;464;p25"/>
            <p:cNvSpPr/>
            <p:nvPr/>
          </p:nvSpPr>
          <p:spPr>
            <a:xfrm rot="-5400000">
              <a:off x="4586141" y="-322762"/>
              <a:ext cx="3316578" cy="3962102"/>
            </a:xfrm>
            <a:prstGeom prst="flowChartManualOperation">
              <a:avLst/>
            </a:prstGeom>
            <a:solidFill>
              <a:srgbClr val="4AA9C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5"/>
            <p:cNvSpPr txBox="1"/>
            <p:nvPr/>
          </p:nvSpPr>
          <p:spPr>
            <a:xfrm>
              <a:off x="4263379" y="663316"/>
              <a:ext cx="3962102" cy="1989946"/>
            </a:xfrm>
            <a:prstGeom prst="rect">
              <a:avLst/>
            </a:prstGeom>
            <a:noFill/>
            <a:ln>
              <a:noFill/>
            </a:ln>
          </p:spPr>
          <p:txBody>
            <a:bodyPr spcFirstLastPara="1" wrap="square" lIns="127000" tIns="0" rIns="127000" bIns="0" anchor="t" anchorCtr="0">
              <a:noAutofit/>
            </a:bodyPr>
            <a:lstStyle/>
            <a:p>
              <a:pPr marL="0" marR="0" lvl="0" indent="0" algn="l" rtl="0">
                <a:lnSpc>
                  <a:spcPct val="90000"/>
                </a:lnSpc>
                <a:spcBef>
                  <a:spcPts val="0"/>
                </a:spcBef>
                <a:spcAft>
                  <a:spcPts val="0"/>
                </a:spcAft>
                <a:buClr>
                  <a:schemeClr val="lt1"/>
                </a:buClr>
                <a:buSzPts val="2000"/>
                <a:buFont typeface="Calibri"/>
                <a:buNone/>
              </a:pPr>
              <a:r>
                <a:rPr lang="en-US" sz="2000" b="1">
                  <a:solidFill>
                    <a:schemeClr val="lt1"/>
                  </a:solidFill>
                  <a:latin typeface="Calibri"/>
                  <a:ea typeface="Calibri"/>
                  <a:cs typeface="Calibri"/>
                  <a:sym typeface="Calibri"/>
                </a:rPr>
                <a:t>Betreiben und steuern</a:t>
              </a:r>
              <a:endParaRPr sz="2000" b="1">
                <a:solidFill>
                  <a:schemeClr val="lt1"/>
                </a:solidFill>
                <a:latin typeface="Calibri"/>
                <a:ea typeface="Calibri"/>
                <a:cs typeface="Calibri"/>
                <a:sym typeface="Calibri"/>
              </a:endParaRPr>
            </a:p>
            <a:p>
              <a:pPr marL="171450" marR="0" lvl="1" indent="-171450" algn="l" rtl="0">
                <a:lnSpc>
                  <a:spcPct val="90000"/>
                </a:lnSpc>
                <a:spcBef>
                  <a:spcPts val="700"/>
                </a:spcBef>
                <a:spcAft>
                  <a:spcPts val="0"/>
                </a:spcAft>
                <a:buClr>
                  <a:schemeClr val="lt1"/>
                </a:buClr>
                <a:buSzPts val="1600"/>
                <a:buFont typeface="Calibri"/>
                <a:buChar char="•"/>
              </a:pPr>
              <a:r>
                <a:rPr lang="en-US" sz="1600" b="0" i="0" u="none" strike="noStrike" cap="none">
                  <a:solidFill>
                    <a:schemeClr val="lt1"/>
                  </a:solidFill>
                  <a:latin typeface="Calibri"/>
                  <a:ea typeface="Calibri"/>
                  <a:cs typeface="Calibri"/>
                  <a:sym typeface="Calibri"/>
                </a:rPr>
                <a:t>CONFM</a:t>
              </a:r>
              <a:endParaRPr sz="16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1600" b="0" i="0" u="none" strike="noStrike" cap="none">
                  <a:solidFill>
                    <a:schemeClr val="lt1"/>
                  </a:solidFill>
                  <a:latin typeface="Calibri"/>
                  <a:ea typeface="Calibri"/>
                  <a:cs typeface="Calibri"/>
                  <a:sym typeface="Calibri"/>
                </a:rPr>
                <a:t>CHM</a:t>
              </a:r>
              <a:endParaRPr sz="16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1600" b="0" i="0" u="none" strike="noStrike" cap="none">
                  <a:solidFill>
                    <a:schemeClr val="lt1"/>
                  </a:solidFill>
                  <a:latin typeface="Calibri"/>
                  <a:ea typeface="Calibri"/>
                  <a:cs typeface="Calibri"/>
                  <a:sym typeface="Calibri"/>
                </a:rPr>
                <a:t>RDM</a:t>
              </a:r>
              <a:endParaRPr sz="16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1600" b="0" i="0" u="none" strike="noStrike" cap="none">
                  <a:solidFill>
                    <a:schemeClr val="lt1"/>
                  </a:solidFill>
                  <a:latin typeface="Calibri"/>
                  <a:ea typeface="Calibri"/>
                  <a:cs typeface="Calibri"/>
                  <a:sym typeface="Calibri"/>
                </a:rPr>
                <a:t>ISRM</a:t>
              </a:r>
              <a:endParaRPr sz="20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1600" b="0" i="0" u="none" strike="noStrike" cap="none">
                  <a:solidFill>
                    <a:schemeClr val="lt1"/>
                  </a:solidFill>
                  <a:latin typeface="Calibri"/>
                  <a:ea typeface="Calibri"/>
                  <a:cs typeface="Calibri"/>
                  <a:sym typeface="Calibri"/>
                </a:rPr>
                <a:t>PM</a:t>
              </a:r>
              <a:endParaRPr sz="16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1600" b="0" i="0" u="none" strike="noStrike" cap="none">
                  <a:solidFill>
                    <a:schemeClr val="lt1"/>
                  </a:solidFill>
                  <a:latin typeface="Calibri"/>
                  <a:ea typeface="Calibri"/>
                  <a:cs typeface="Calibri"/>
                  <a:sym typeface="Calibri"/>
                </a:rPr>
                <a:t>CSI</a:t>
              </a:r>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26"/>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FitSM-0: "Überblick und Begriffe"</a:t>
            </a:r>
            <a:endParaRPr/>
          </a:p>
        </p:txBody>
      </p:sp>
      <p:sp>
        <p:nvSpPr>
          <p:cNvPr id="472" name="Google Shape;472;p26"/>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a:t>FitSM-0 definiert 80 wichtige Begriffe aus dem Bereich IT-Service-Management:</a:t>
            </a:r>
            <a:endParaRPr/>
          </a:p>
          <a:p>
            <a:pPr marL="742950" lvl="1" indent="-133350" algn="l" rtl="0">
              <a:spcBef>
                <a:spcPts val="480"/>
              </a:spcBef>
              <a:spcAft>
                <a:spcPts val="0"/>
              </a:spcAft>
              <a:buClr>
                <a:schemeClr val="dk1"/>
              </a:buClr>
              <a:buSzPts val="2400"/>
              <a:buNone/>
            </a:pPr>
            <a:endParaRPr/>
          </a:p>
          <a:p>
            <a:pPr marL="742950" lvl="1" indent="-215900" algn="l" rtl="0">
              <a:spcBef>
                <a:spcPts val="220"/>
              </a:spcBef>
              <a:spcAft>
                <a:spcPts val="0"/>
              </a:spcAft>
              <a:buClr>
                <a:schemeClr val="dk1"/>
              </a:buClr>
              <a:buSzPts val="1100"/>
              <a:buNone/>
            </a:pPr>
            <a:endParaRPr sz="1100"/>
          </a:p>
          <a:p>
            <a:pPr marL="742950" lvl="1" indent="-215900" algn="l" rtl="0">
              <a:spcBef>
                <a:spcPts val="220"/>
              </a:spcBef>
              <a:spcAft>
                <a:spcPts val="0"/>
              </a:spcAft>
              <a:buClr>
                <a:schemeClr val="dk1"/>
              </a:buClr>
              <a:buSzPts val="1100"/>
              <a:buNone/>
            </a:pPr>
            <a:endParaRPr sz="1100"/>
          </a:p>
        </p:txBody>
      </p:sp>
      <p:sp>
        <p:nvSpPr>
          <p:cNvPr id="473" name="Google Shape;473;p26"/>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sp>
        <p:nvSpPr>
          <p:cNvPr id="474" name="Google Shape;474;p26"/>
          <p:cNvSpPr txBox="1"/>
          <p:nvPr/>
        </p:nvSpPr>
        <p:spPr>
          <a:xfrm>
            <a:off x="856649" y="2877954"/>
            <a:ext cx="2965350" cy="3705405"/>
          </a:xfrm>
          <a:prstGeom prst="rect">
            <a:avLst/>
          </a:prstGeom>
          <a:noFill/>
          <a:ln>
            <a:noFill/>
          </a:ln>
        </p:spPr>
        <p:txBody>
          <a:bodyPr spcFirstLastPara="1" wrap="square" lIns="91425" tIns="45700" rIns="91425" bIns="45700" anchor="t" anchorCtr="0">
            <a:normAutofit fontScale="47500" lnSpcReduction="20000"/>
          </a:bodyPr>
          <a:lstStyle/>
          <a:p>
            <a:pPr marL="742950" marR="0" lvl="1" indent="-285750" algn="l" rtl="0">
              <a:spcBef>
                <a:spcPts val="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Aktivität</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Bewertung</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Audit</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Verfügbarkeit</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Verfügbarkeit von Informationen</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Fähigkeitsgrad</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Kapazität</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Change</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Klassifikation</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Abschluss</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Kompetenz</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Vertraulichkeit von Informationen</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Konformität</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Configuration</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Configuration Item (CI)</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Configuration Management Database (CMDB)</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Kontinuität</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Kunde</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Demand</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Dokument</a:t>
            </a:r>
            <a:endParaRPr/>
          </a:p>
        </p:txBody>
      </p:sp>
      <p:sp>
        <p:nvSpPr>
          <p:cNvPr id="475" name="Google Shape;475;p26"/>
          <p:cNvSpPr/>
          <p:nvPr/>
        </p:nvSpPr>
        <p:spPr>
          <a:xfrm>
            <a:off x="1068404" y="2762451"/>
            <a:ext cx="10154653" cy="3770551"/>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171450" marR="0" lvl="0" indent="-82550" algn="ctr" rtl="0">
              <a:spcBef>
                <a:spcPts val="0"/>
              </a:spcBef>
              <a:spcAft>
                <a:spcPts val="0"/>
              </a:spcAft>
              <a:buClr>
                <a:schemeClr val="dk1"/>
              </a:buClr>
              <a:buSzPts val="1400"/>
              <a:buFont typeface="Arial"/>
              <a:buNone/>
            </a:pPr>
            <a:endParaRPr sz="1400">
              <a:solidFill>
                <a:schemeClr val="dk1"/>
              </a:solidFill>
              <a:latin typeface="Calibri"/>
              <a:ea typeface="Calibri"/>
              <a:cs typeface="Calibri"/>
              <a:sym typeface="Calibri"/>
            </a:endParaRPr>
          </a:p>
        </p:txBody>
      </p:sp>
      <p:sp>
        <p:nvSpPr>
          <p:cNvPr id="476" name="Google Shape;476;p26"/>
          <p:cNvSpPr txBox="1"/>
          <p:nvPr/>
        </p:nvSpPr>
        <p:spPr>
          <a:xfrm>
            <a:off x="3153837" y="2877954"/>
            <a:ext cx="3205604" cy="3705405"/>
          </a:xfrm>
          <a:prstGeom prst="rect">
            <a:avLst/>
          </a:prstGeom>
          <a:noFill/>
          <a:ln>
            <a:noFill/>
          </a:ln>
        </p:spPr>
        <p:txBody>
          <a:bodyPr spcFirstLastPara="1" wrap="square" lIns="91425" tIns="45700" rIns="91425" bIns="45700" anchor="t" anchorCtr="0">
            <a:noAutofit/>
          </a:bodyPr>
          <a:lstStyle/>
          <a:p>
            <a:pPr marL="742950" marR="0" lvl="1" indent="-285750" algn="l" rtl="0">
              <a:lnSpc>
                <a:spcPct val="80000"/>
              </a:lnSpc>
              <a:spcBef>
                <a:spcPts val="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Effektivität</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Effizienz</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Notfall-Change</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Eskalation</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Föderation</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Föderationsmitglied</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Föderation</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Verbesserung</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Incident</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Informationssicherheit</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Informationssicherheits-Control</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Informationssicherheits-Ereignis</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Informationssicherheits-Vorfall</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Integrität der Informationen</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IT-Service</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IT-Service-Management (ITSM)</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Leistungsindikator (KPI)</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Bekannter Fehler</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Major Change</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Major Incident</a:t>
            </a:r>
            <a:endParaRPr/>
          </a:p>
        </p:txBody>
      </p:sp>
      <p:sp>
        <p:nvSpPr>
          <p:cNvPr id="477" name="Google Shape;477;p26"/>
          <p:cNvSpPr txBox="1"/>
          <p:nvPr/>
        </p:nvSpPr>
        <p:spPr>
          <a:xfrm>
            <a:off x="5517582" y="2877954"/>
            <a:ext cx="3200768" cy="3705405"/>
          </a:xfrm>
          <a:prstGeom prst="rect">
            <a:avLst/>
          </a:prstGeom>
          <a:noFill/>
          <a:ln>
            <a:noFill/>
          </a:ln>
        </p:spPr>
        <p:txBody>
          <a:bodyPr spcFirstLastPara="1" wrap="square" lIns="91425" tIns="45700" rIns="91425" bIns="45700" anchor="t" anchorCtr="0">
            <a:noAutofit/>
          </a:bodyPr>
          <a:lstStyle/>
          <a:p>
            <a:pPr marL="742950" marR="0" lvl="1" indent="-285750" algn="l" rtl="0">
              <a:lnSpc>
                <a:spcPct val="80000"/>
              </a:lnSpc>
              <a:spcBef>
                <a:spcPts val="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Management Review</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Management-System</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Reifegrad</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Nichtkonformität</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Operational-Level Agreement (OLA)</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Operatives Ziel</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Richtlinie</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Post Implementation Review (PIR)</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Priorität</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Problem</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Verfahren</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Prozess</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Aufzeichnung</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Release</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Release and Deployment Strategie</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Bericht</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Request for Change (Antrag auf Änderung)</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Risiko</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Rolle</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Service</a:t>
            </a:r>
            <a:endParaRPr/>
          </a:p>
        </p:txBody>
      </p:sp>
      <p:sp>
        <p:nvSpPr>
          <p:cNvPr id="478" name="Google Shape;478;p26"/>
          <p:cNvSpPr txBox="1"/>
          <p:nvPr/>
        </p:nvSpPr>
        <p:spPr>
          <a:xfrm>
            <a:off x="8229027" y="2877954"/>
            <a:ext cx="2974780" cy="3705405"/>
          </a:xfrm>
          <a:prstGeom prst="rect">
            <a:avLst/>
          </a:prstGeom>
          <a:noFill/>
          <a:ln>
            <a:noFill/>
          </a:ln>
        </p:spPr>
        <p:txBody>
          <a:bodyPr spcFirstLastPara="1" wrap="square" lIns="91425" tIns="45700" rIns="91425" bIns="45700" anchor="t" anchorCtr="0">
            <a:normAutofit fontScale="47500" lnSpcReduction="20000"/>
          </a:bodyPr>
          <a:lstStyle/>
          <a:p>
            <a:pPr marL="742950" marR="0" lvl="1" indent="-285750" algn="l" rtl="0">
              <a:spcBef>
                <a:spcPts val="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Service-Abnahmekriterien (SAC)</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Service-Katalog</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Service-Komponente</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Service Level Agreement (SLA)</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Service-Lebenszyklus</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Service-Management</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Service-Management-Plan</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Service-Management-System (SMS)</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Service-Portfolio</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Service Provider</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Service-Request</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Service-Review</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Service-Ziel</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Zulieferer</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Top Management</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Underpinning Agreement (UA)</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Underpinning Contract (UC)</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Anwender</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Wert</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Workaround</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27"/>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FitSM-1: "Anforderungen"</a:t>
            </a:r>
            <a:endParaRPr/>
          </a:p>
        </p:txBody>
      </p:sp>
      <p:sp>
        <p:nvSpPr>
          <p:cNvPr id="485" name="Google Shape;485;p27"/>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a:t>FitSM-1 definiert 82 Anforderungen, die von einer Organisation (oder Föderation) erfüllt werden müssen, die IT-Services für Kunden anbietet.</a:t>
            </a:r>
            <a:endParaRPr/>
          </a:p>
          <a:p>
            <a:pPr marL="342900" lvl="0" indent="-342900" algn="l" rtl="0">
              <a:spcBef>
                <a:spcPts val="560"/>
              </a:spcBef>
              <a:spcAft>
                <a:spcPts val="0"/>
              </a:spcAft>
              <a:buClr>
                <a:schemeClr val="dk1"/>
              </a:buClr>
              <a:buSzPts val="2800"/>
              <a:buChar char="•"/>
            </a:pPr>
            <a:r>
              <a:rPr lang="en-US"/>
              <a:t>Die Einhaltung der 82 Anforderungen kann als "Nachweis der Effektivität" betrachtet werden.</a:t>
            </a:r>
            <a:endParaRPr/>
          </a:p>
          <a:p>
            <a:pPr marL="342900" lvl="0" indent="-342900" algn="l" rtl="0">
              <a:spcBef>
                <a:spcPts val="560"/>
              </a:spcBef>
              <a:spcAft>
                <a:spcPts val="0"/>
              </a:spcAft>
              <a:buClr>
                <a:schemeClr val="dk1"/>
              </a:buClr>
              <a:buSzPts val="2800"/>
              <a:buChar char="•"/>
            </a:pPr>
            <a:r>
              <a:rPr lang="en-US"/>
              <a:t>Die 82 Anforderungen sind wie folgt aufgebaut:</a:t>
            </a:r>
            <a:endParaRPr/>
          </a:p>
          <a:p>
            <a:pPr marL="742950" lvl="1" indent="-285750" algn="l" rtl="0">
              <a:spcBef>
                <a:spcPts val="480"/>
              </a:spcBef>
              <a:spcAft>
                <a:spcPts val="0"/>
              </a:spcAft>
              <a:buClr>
                <a:schemeClr val="dk1"/>
              </a:buClr>
              <a:buSzPts val="2400"/>
              <a:buChar char="–"/>
            </a:pPr>
            <a:r>
              <a:rPr lang="en-US"/>
              <a:t>17 Allgemeine Anforderungen (GR)</a:t>
            </a:r>
            <a:endParaRPr/>
          </a:p>
          <a:p>
            <a:pPr marL="742950" lvl="1" indent="-285750" algn="l" rtl="0">
              <a:spcBef>
                <a:spcPts val="480"/>
              </a:spcBef>
              <a:spcAft>
                <a:spcPts val="0"/>
              </a:spcAft>
              <a:buClr>
                <a:schemeClr val="dk1"/>
              </a:buClr>
              <a:buSzPts val="2400"/>
              <a:buChar char="–"/>
            </a:pPr>
            <a:r>
              <a:rPr lang="en-US"/>
              <a:t>65 prozessspezifische Anforderungen (PR)</a:t>
            </a:r>
            <a:endParaRPr/>
          </a:p>
          <a:p>
            <a:pPr marL="1143000" lvl="2" indent="-228600" algn="l" rtl="0">
              <a:spcBef>
                <a:spcPts val="400"/>
              </a:spcBef>
              <a:spcAft>
                <a:spcPts val="0"/>
              </a:spcAft>
              <a:buClr>
                <a:schemeClr val="dk1"/>
              </a:buClr>
              <a:buSzPts val="2000"/>
              <a:buChar char="•"/>
            </a:pPr>
            <a:r>
              <a:rPr lang="en-US"/>
              <a:t>Berücksichtigung der 14 IT-Service-Management-Prozesse aus dem FitSM-Prozessmodell</a:t>
            </a:r>
            <a:endParaRPr/>
          </a:p>
          <a:p>
            <a:pPr marL="1143000" lvl="2" indent="-228600" algn="l" rtl="0">
              <a:spcBef>
                <a:spcPts val="400"/>
              </a:spcBef>
              <a:spcAft>
                <a:spcPts val="0"/>
              </a:spcAft>
              <a:buClr>
                <a:schemeClr val="dk1"/>
              </a:buClr>
              <a:buSzPts val="2000"/>
              <a:buChar char="•"/>
            </a:pPr>
            <a:r>
              <a:rPr lang="en-US"/>
              <a:t>Zwischen 3 und 6 Anforderungen pro Prozess</a:t>
            </a:r>
            <a:endParaRPr/>
          </a:p>
        </p:txBody>
      </p:sp>
      <p:sp>
        <p:nvSpPr>
          <p:cNvPr id="486" name="Google Shape;486;p27"/>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28"/>
          <p:cNvSpPr txBox="1">
            <a:spLocks noGrp="1"/>
          </p:cNvSpPr>
          <p:nvPr>
            <p:ph type="ctr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t>IT-Service-Management - Allgemeine Aspekte</a:t>
            </a:r>
            <a:endParaRPr/>
          </a:p>
        </p:txBody>
      </p:sp>
      <p:sp>
        <p:nvSpPr>
          <p:cNvPr id="492" name="Google Shape;492;p28"/>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29"/>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Allgemeine Aspekte: Überblick</a:t>
            </a:r>
            <a:endParaRPr/>
          </a:p>
        </p:txBody>
      </p:sp>
      <p:sp>
        <p:nvSpPr>
          <p:cNvPr id="500" name="Google Shape;500;p29"/>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a:t>Allgemeine Aspekte eines Service-Management-Systems (SMS) umfassen alle Themen, die nicht direkt mit einem bestimmten ITSM-Prozess zusammenhängen.</a:t>
            </a:r>
            <a:endParaRPr/>
          </a:p>
          <a:p>
            <a:pPr marL="342900" lvl="0" indent="-342900" algn="l" rtl="0">
              <a:spcBef>
                <a:spcPts val="560"/>
              </a:spcBef>
              <a:spcAft>
                <a:spcPts val="0"/>
              </a:spcAft>
              <a:buClr>
                <a:schemeClr val="dk1"/>
              </a:buClr>
              <a:buSzPts val="2800"/>
              <a:buChar char="•"/>
            </a:pPr>
            <a:r>
              <a:rPr lang="en-US"/>
              <a:t>Zu berücksichtigende Themen:</a:t>
            </a:r>
            <a:endParaRPr/>
          </a:p>
          <a:p>
            <a:pPr marL="742950" lvl="1" indent="-133350" algn="l" rtl="0">
              <a:spcBef>
                <a:spcPts val="480"/>
              </a:spcBef>
              <a:spcAft>
                <a:spcPts val="0"/>
              </a:spcAft>
              <a:buClr>
                <a:schemeClr val="dk1"/>
              </a:buClr>
              <a:buSzPts val="2400"/>
              <a:buNone/>
            </a:pPr>
            <a:endParaRPr/>
          </a:p>
        </p:txBody>
      </p:sp>
      <p:sp>
        <p:nvSpPr>
          <p:cNvPr id="501" name="Google Shape;501;p29"/>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sp>
        <p:nvSpPr>
          <p:cNvPr id="502" name="Google Shape;502;p29"/>
          <p:cNvSpPr/>
          <p:nvPr/>
        </p:nvSpPr>
        <p:spPr>
          <a:xfrm>
            <a:off x="2384386" y="3873719"/>
            <a:ext cx="7423227" cy="256892"/>
          </a:xfrm>
          <a:prstGeom prst="rect">
            <a:avLst/>
          </a:prstGeom>
          <a:solidFill>
            <a:schemeClr val="accent1"/>
          </a:solidFill>
          <a:ln w="38100" cap="flat" cmpd="sng">
            <a:solidFill>
              <a:srgbClr val="17365D"/>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Top Management Engagement &amp; Accountability (MCA)</a:t>
            </a:r>
            <a:endParaRPr sz="1400" b="1">
              <a:solidFill>
                <a:schemeClr val="lt1"/>
              </a:solidFill>
              <a:latin typeface="Calibri"/>
              <a:ea typeface="Calibri"/>
              <a:cs typeface="Calibri"/>
              <a:sym typeface="Calibri"/>
            </a:endParaRPr>
          </a:p>
        </p:txBody>
      </p:sp>
      <p:sp>
        <p:nvSpPr>
          <p:cNvPr id="503" name="Google Shape;503;p29"/>
          <p:cNvSpPr/>
          <p:nvPr/>
        </p:nvSpPr>
        <p:spPr>
          <a:xfrm>
            <a:off x="2384386" y="4261646"/>
            <a:ext cx="7423227" cy="256892"/>
          </a:xfrm>
          <a:prstGeom prst="rect">
            <a:avLst/>
          </a:prstGeom>
          <a:solidFill>
            <a:schemeClr val="accent1"/>
          </a:solidFill>
          <a:ln w="38100" cap="flat" cmpd="sng">
            <a:solidFill>
              <a:srgbClr val="17365D"/>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Dokumentation (DOC)</a:t>
            </a:r>
            <a:endParaRPr/>
          </a:p>
        </p:txBody>
      </p:sp>
      <p:sp>
        <p:nvSpPr>
          <p:cNvPr id="504" name="Google Shape;504;p29"/>
          <p:cNvSpPr/>
          <p:nvPr/>
        </p:nvSpPr>
        <p:spPr>
          <a:xfrm>
            <a:off x="2384386" y="4649573"/>
            <a:ext cx="7423227" cy="256892"/>
          </a:xfrm>
          <a:prstGeom prst="rect">
            <a:avLst/>
          </a:prstGeom>
          <a:solidFill>
            <a:schemeClr val="accent1"/>
          </a:solidFill>
          <a:ln w="38100" cap="flat" cmpd="sng">
            <a:solidFill>
              <a:srgbClr val="17365D"/>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Anwendungsbereich und Stakeholder des IT-Service-Managements (SCS)</a:t>
            </a:r>
            <a:endParaRPr sz="1400" b="1">
              <a:solidFill>
                <a:schemeClr val="lt1"/>
              </a:solidFill>
              <a:latin typeface="Calibri"/>
              <a:ea typeface="Calibri"/>
              <a:cs typeface="Calibri"/>
              <a:sym typeface="Calibri"/>
            </a:endParaRPr>
          </a:p>
        </p:txBody>
      </p:sp>
      <p:sp>
        <p:nvSpPr>
          <p:cNvPr id="505" name="Google Shape;505;p29"/>
          <p:cNvSpPr/>
          <p:nvPr/>
        </p:nvSpPr>
        <p:spPr>
          <a:xfrm>
            <a:off x="2384386" y="5425427"/>
            <a:ext cx="7423227" cy="256892"/>
          </a:xfrm>
          <a:prstGeom prst="rect">
            <a:avLst/>
          </a:prstGeom>
          <a:solidFill>
            <a:schemeClr val="accent1"/>
          </a:solidFill>
          <a:ln w="38100" cap="flat" cmpd="sng">
            <a:solidFill>
              <a:srgbClr val="17365D"/>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Umsetzen von IT-Service Management (DO)</a:t>
            </a:r>
            <a:endParaRPr sz="1400" b="1">
              <a:solidFill>
                <a:schemeClr val="lt1"/>
              </a:solidFill>
              <a:latin typeface="Calibri"/>
              <a:ea typeface="Calibri"/>
              <a:cs typeface="Calibri"/>
              <a:sym typeface="Calibri"/>
            </a:endParaRPr>
          </a:p>
        </p:txBody>
      </p:sp>
      <p:sp>
        <p:nvSpPr>
          <p:cNvPr id="506" name="Google Shape;506;p29"/>
          <p:cNvSpPr/>
          <p:nvPr/>
        </p:nvSpPr>
        <p:spPr>
          <a:xfrm>
            <a:off x="2384386" y="5799528"/>
            <a:ext cx="7423227" cy="256892"/>
          </a:xfrm>
          <a:prstGeom prst="rect">
            <a:avLst/>
          </a:prstGeom>
          <a:solidFill>
            <a:schemeClr val="accent1"/>
          </a:solidFill>
          <a:ln w="38100" cap="flat" cmpd="sng">
            <a:solidFill>
              <a:srgbClr val="17365D"/>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Überwachung und Review von IT-Service Management (CHECK)</a:t>
            </a:r>
            <a:endParaRPr sz="1400" b="1">
              <a:solidFill>
                <a:schemeClr val="lt1"/>
              </a:solidFill>
              <a:latin typeface="Calibri"/>
              <a:ea typeface="Calibri"/>
              <a:cs typeface="Calibri"/>
              <a:sym typeface="Calibri"/>
            </a:endParaRPr>
          </a:p>
        </p:txBody>
      </p:sp>
      <p:sp>
        <p:nvSpPr>
          <p:cNvPr id="507" name="Google Shape;507;p29"/>
          <p:cNvSpPr/>
          <p:nvPr/>
        </p:nvSpPr>
        <p:spPr>
          <a:xfrm>
            <a:off x="2384386" y="6173629"/>
            <a:ext cx="7423227" cy="256892"/>
          </a:xfrm>
          <a:prstGeom prst="rect">
            <a:avLst/>
          </a:prstGeom>
          <a:solidFill>
            <a:schemeClr val="accent1"/>
          </a:solidFill>
          <a:ln w="38100" cap="flat" cmpd="sng">
            <a:solidFill>
              <a:srgbClr val="17365D"/>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Kontinuierliche Verbesserung des IT-Service-Managements (ACT)</a:t>
            </a:r>
            <a:endParaRPr sz="1400" b="1">
              <a:solidFill>
                <a:schemeClr val="lt1"/>
              </a:solidFill>
              <a:latin typeface="Calibri"/>
              <a:ea typeface="Calibri"/>
              <a:cs typeface="Calibri"/>
              <a:sym typeface="Calibri"/>
            </a:endParaRPr>
          </a:p>
        </p:txBody>
      </p:sp>
      <p:sp>
        <p:nvSpPr>
          <p:cNvPr id="508" name="Google Shape;508;p29"/>
          <p:cNvSpPr/>
          <p:nvPr/>
        </p:nvSpPr>
        <p:spPr>
          <a:xfrm>
            <a:off x="2384386" y="5037500"/>
            <a:ext cx="7423227" cy="256892"/>
          </a:xfrm>
          <a:prstGeom prst="rect">
            <a:avLst/>
          </a:prstGeom>
          <a:solidFill>
            <a:schemeClr val="accent1"/>
          </a:solidFill>
          <a:ln w="38100" cap="flat" cmpd="sng">
            <a:solidFill>
              <a:srgbClr val="17365D"/>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Planung IT-Service Management (PLAN)</a:t>
            </a:r>
            <a:endParaRPr sz="1400" b="1">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3"/>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FitSM Foundation-Prüfung</a:t>
            </a:r>
            <a:endParaRPr/>
          </a:p>
        </p:txBody>
      </p:sp>
      <p:sp>
        <p:nvSpPr>
          <p:cNvPr id="58" name="Google Shape;58;p3"/>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dirty="0"/>
              <a:t>Am Ende dieser Schulung</a:t>
            </a:r>
            <a:endParaRPr dirty="0"/>
          </a:p>
          <a:p>
            <a:pPr marL="342900" lvl="0" indent="-342900" algn="l" rtl="0">
              <a:spcBef>
                <a:spcPts val="560"/>
              </a:spcBef>
              <a:spcAft>
                <a:spcPts val="0"/>
              </a:spcAft>
              <a:buClr>
                <a:schemeClr val="dk1"/>
              </a:buClr>
              <a:buSzPts val="2800"/>
              <a:buChar char="•"/>
            </a:pPr>
            <a:r>
              <a:rPr lang="en-US" dirty="0"/>
              <a:t>Geschlossene Prüfung, d.h. keine Hilfsmittel sind erlaubt</a:t>
            </a:r>
            <a:endParaRPr dirty="0"/>
          </a:p>
          <a:p>
            <a:pPr marL="342900" lvl="0" indent="-342900" algn="l" rtl="0">
              <a:spcBef>
                <a:spcPts val="560"/>
              </a:spcBef>
              <a:spcAft>
                <a:spcPts val="0"/>
              </a:spcAft>
              <a:buClr>
                <a:schemeClr val="dk1"/>
              </a:buClr>
              <a:buSzPts val="2800"/>
              <a:buChar char="•"/>
            </a:pPr>
            <a:r>
              <a:rPr lang="en-US" dirty="0"/>
              <a:t>Dauer: 30 Minuten</a:t>
            </a:r>
            <a:endParaRPr dirty="0"/>
          </a:p>
          <a:p>
            <a:pPr marL="342900" lvl="0" indent="-342900" algn="l" rtl="0">
              <a:spcBef>
                <a:spcPts val="560"/>
              </a:spcBef>
              <a:spcAft>
                <a:spcPts val="0"/>
              </a:spcAft>
              <a:buClr>
                <a:schemeClr val="dk1"/>
              </a:buClr>
              <a:buSzPts val="2800"/>
              <a:buChar char="•"/>
            </a:pPr>
            <a:r>
              <a:rPr lang="en-US" dirty="0"/>
              <a:t>20 Multiple-Choice-Fragen:</a:t>
            </a:r>
            <a:endParaRPr dirty="0"/>
          </a:p>
          <a:p>
            <a:pPr marL="742950" lvl="1" indent="-285750" algn="l" rtl="0">
              <a:spcBef>
                <a:spcPts val="480"/>
              </a:spcBef>
              <a:spcAft>
                <a:spcPts val="0"/>
              </a:spcAft>
              <a:buClr>
                <a:schemeClr val="dk1"/>
              </a:buClr>
              <a:buSzPts val="2400"/>
              <a:buChar char="–"/>
            </a:pPr>
            <a:r>
              <a:rPr lang="en-US" dirty="0"/>
              <a:t>Für jede Frage sind vier Antworten möglich: A, B, C oder D</a:t>
            </a:r>
            <a:endParaRPr dirty="0"/>
          </a:p>
          <a:p>
            <a:pPr marL="742950" lvl="1" indent="-285750" algn="l" rtl="0">
              <a:spcBef>
                <a:spcPts val="480"/>
              </a:spcBef>
              <a:spcAft>
                <a:spcPts val="0"/>
              </a:spcAft>
              <a:buClr>
                <a:schemeClr val="dk1"/>
              </a:buClr>
              <a:buSzPts val="2400"/>
              <a:buChar char="–"/>
            </a:pPr>
            <a:r>
              <a:rPr lang="en-US" dirty="0"/>
              <a:t>Eine richtige Antwort pro Frage</a:t>
            </a:r>
            <a:endParaRPr dirty="0"/>
          </a:p>
          <a:p>
            <a:pPr marL="342900" lvl="0" indent="-342900" algn="l" rtl="0">
              <a:spcBef>
                <a:spcPts val="560"/>
              </a:spcBef>
              <a:spcAft>
                <a:spcPts val="0"/>
              </a:spcAft>
              <a:buClr>
                <a:schemeClr val="dk1"/>
              </a:buClr>
              <a:buSzPts val="2800"/>
              <a:buChar char="•"/>
            </a:pPr>
            <a:r>
              <a:rPr lang="en-US" dirty="0"/>
              <a:t>Mindestens 65 % richtige Antworten (13 von 20) sind erforderlich, um die Prüfung zu bestehen.</a:t>
            </a:r>
            <a:endParaRPr dirty="0"/>
          </a:p>
        </p:txBody>
      </p:sp>
      <p:sp>
        <p:nvSpPr>
          <p:cNvPr id="59" name="Google Shape;59;p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sld>
</file>

<file path=ppt/slides/slide30.xml><?xml version="1.0" encoding="utf-8"?>
<p:sld xmlns:a16="http://schemas.microsoft.com/office/drawing/2014/main"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30"/>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ITSM - Allgemeine Aspekte: Top Management  </a:t>
            </a:r>
            <a:endParaRPr/>
          </a:p>
        </p:txBody>
      </p:sp>
      <p:sp>
        <p:nvSpPr>
          <p:cNvPr id="519" name="Google Shape;519;p30"/>
          <p:cNvSpPr txBox="1">
            <a:spLocks noGrp="1"/>
          </p:cNvSpPr>
          <p:nvPr>
            <p:ph type="body" idx="1"/>
          </p:nvPr>
        </p:nvSpPr>
        <p:spPr>
          <a:xfrm>
            <a:off x="1692831" y="1696598"/>
            <a:ext cx="9992238" cy="4626019"/>
          </a:xfrm>
          <a:prstGeom prst="rect">
            <a:avLst/>
          </a:prstGeom>
          <a:noFill/>
          <a:ln>
            <a:noFill/>
          </a:ln>
        </p:spPr>
        <p:txBody>
          <a:bodyPr spcFirstLastPara="1" wrap="square" lIns="91425" tIns="45700" rIns="91425" bIns="45700" anchor="t" anchorCtr="0">
            <a:normAutofit fontScale="85000" lnSpcReduction="20000"/>
          </a:bodyPr>
          <a:lstStyle/>
          <a:p>
            <a:pPr marL="342900" lvl="0" indent="-342900" algn="l" rtl="0">
              <a:spcBef>
                <a:spcPts val="0"/>
              </a:spcBef>
              <a:spcAft>
                <a:spcPts val="0"/>
              </a:spcAft>
              <a:buClr>
                <a:schemeClr val="dk1"/>
              </a:buClr>
              <a:buSzPct val="100000"/>
              <a:buChar char="•"/>
            </a:pPr>
            <a:r>
              <a:rPr lang="en-US"/>
              <a:t>Top Management Engagement und Verantwortlichkeit:</a:t>
            </a:r>
            <a:endParaRPr/>
          </a:p>
          <a:p>
            <a:pPr marL="742950" lvl="1" indent="-285750" algn="l" rtl="0">
              <a:spcBef>
                <a:spcPts val="372"/>
              </a:spcBef>
              <a:spcAft>
                <a:spcPts val="0"/>
              </a:spcAft>
              <a:buClr>
                <a:schemeClr val="dk1"/>
              </a:buClr>
              <a:buSzPct val="100000"/>
              <a:buChar char="–"/>
            </a:pPr>
            <a:r>
              <a:rPr lang="en-US"/>
              <a:t>Ernennung einer Person, die für das gesamte SMS verantwortlich ist</a:t>
            </a:r>
            <a:endParaRPr/>
          </a:p>
          <a:p>
            <a:pPr marL="742950" lvl="1" indent="-285750" algn="l" rtl="0">
              <a:spcBef>
                <a:spcPts val="372"/>
              </a:spcBef>
              <a:spcAft>
                <a:spcPts val="0"/>
              </a:spcAft>
              <a:buClr>
                <a:schemeClr val="dk1"/>
              </a:buClr>
              <a:buSzPct val="100000"/>
              <a:buChar char="–"/>
            </a:pPr>
            <a:r>
              <a:rPr lang="en-US"/>
              <a:t>Definition und Kommunikation von Zielen</a:t>
            </a:r>
            <a:endParaRPr/>
          </a:p>
          <a:p>
            <a:pPr marL="742950" lvl="1" indent="-285750" algn="l" rtl="0">
              <a:spcBef>
                <a:spcPts val="372"/>
              </a:spcBef>
              <a:spcAft>
                <a:spcPts val="0"/>
              </a:spcAft>
              <a:buClr>
                <a:schemeClr val="dk1"/>
              </a:buClr>
              <a:buSzPct val="100000"/>
              <a:buChar char="–"/>
            </a:pPr>
            <a:r>
              <a:rPr lang="en-US"/>
              <a:t>Festlegung einer allgemeinen Richtlinie für das Service-Management</a:t>
            </a:r>
            <a:endParaRPr/>
          </a:p>
          <a:p>
            <a:pPr marL="742950" lvl="1" indent="-285750" algn="l" rtl="0">
              <a:spcBef>
                <a:spcPts val="372"/>
              </a:spcBef>
              <a:spcAft>
                <a:spcPts val="0"/>
              </a:spcAft>
              <a:buClr>
                <a:schemeClr val="dk1"/>
              </a:buClr>
              <a:buSzPct val="100000"/>
              <a:buChar char="–"/>
            </a:pPr>
            <a:r>
              <a:rPr lang="en-US"/>
              <a:t>Durchführung von Management Reviews</a:t>
            </a:r>
            <a:endParaRPr/>
          </a:p>
          <a:p>
            <a:pPr marL="342900" lvl="0" indent="-205105" algn="l" rtl="0">
              <a:spcBef>
                <a:spcPts val="434"/>
              </a:spcBef>
              <a:spcAft>
                <a:spcPts val="0"/>
              </a:spcAft>
              <a:buClr>
                <a:schemeClr val="dk1"/>
              </a:buClr>
              <a:buSzPct val="100000"/>
              <a:buNone/>
            </a:pPr>
            <a:endParaRPr/>
          </a:p>
          <a:p>
            <a:pPr marL="342900" lvl="0" indent="-342900" algn="l" rtl="0">
              <a:spcBef>
                <a:spcPts val="434"/>
              </a:spcBef>
              <a:spcAft>
                <a:spcPts val="0"/>
              </a:spcAft>
              <a:buClr>
                <a:schemeClr val="dk1"/>
              </a:buClr>
              <a:buSzPct val="100000"/>
              <a:buChar char="•"/>
            </a:pPr>
            <a:r>
              <a:rPr lang="en-US"/>
              <a:t>Dokumentation:</a:t>
            </a:r>
            <a:endParaRPr/>
          </a:p>
          <a:p>
            <a:pPr marL="742950" lvl="1" indent="-285750" algn="l" rtl="0">
              <a:spcBef>
                <a:spcPts val="372"/>
              </a:spcBef>
              <a:spcAft>
                <a:spcPts val="0"/>
              </a:spcAft>
              <a:buClr>
                <a:schemeClr val="dk1"/>
              </a:buClr>
              <a:buSzPct val="100000"/>
              <a:buChar char="–"/>
            </a:pPr>
            <a:r>
              <a:rPr lang="en-US"/>
              <a:t>Dokumentation </a:t>
            </a:r>
            <a:r>
              <a:rPr lang="en-US" sz="2400">
                <a:latin typeface="Calibri"/>
                <a:ea typeface="Calibri"/>
                <a:cs typeface="Calibri"/>
                <a:sym typeface="Calibri"/>
              </a:rPr>
              <a:t>zur Unterstützung einer effektiven Planung, </a:t>
            </a:r>
            <a:r>
              <a:rPr lang="en-US">
                <a:latin typeface="Calibri"/>
                <a:ea typeface="Calibri"/>
                <a:cs typeface="Calibri"/>
                <a:sym typeface="Calibri"/>
              </a:rPr>
              <a:t>einschließlich:</a:t>
            </a:r>
            <a:endParaRPr/>
          </a:p>
          <a:p>
            <a:pPr marL="1143000" lvl="2" indent="-228600" algn="l" rtl="0">
              <a:spcBef>
                <a:spcPts val="310"/>
              </a:spcBef>
              <a:spcAft>
                <a:spcPts val="0"/>
              </a:spcAft>
              <a:buClr>
                <a:schemeClr val="dk1"/>
              </a:buClr>
              <a:buSzPct val="100000"/>
              <a:buChar char="•"/>
            </a:pPr>
            <a:r>
              <a:rPr lang="en-US">
                <a:latin typeface="Calibri"/>
                <a:ea typeface="Calibri"/>
                <a:cs typeface="Calibri"/>
                <a:sym typeface="Calibri"/>
              </a:rPr>
              <a:t>Allgemeine Richtlinie für das Service-Management</a:t>
            </a:r>
            <a:endParaRPr/>
          </a:p>
          <a:p>
            <a:pPr marL="1143000" lvl="2" indent="-228600" algn="l" rtl="0">
              <a:spcBef>
                <a:spcPts val="310"/>
              </a:spcBef>
              <a:spcAft>
                <a:spcPts val="0"/>
              </a:spcAft>
              <a:buClr>
                <a:schemeClr val="dk1"/>
              </a:buClr>
              <a:buSzPct val="100000"/>
              <a:buChar char="•"/>
            </a:pPr>
            <a:r>
              <a:rPr lang="en-US">
                <a:latin typeface="Calibri"/>
                <a:ea typeface="Calibri"/>
                <a:cs typeface="Calibri"/>
                <a:sym typeface="Calibri"/>
              </a:rPr>
              <a:t>Service-Management-Plan und zugehörige Pläne (siehe GR4)</a:t>
            </a:r>
            <a:endParaRPr/>
          </a:p>
          <a:p>
            <a:pPr marL="1143000" lvl="2" indent="-228600" algn="l" rtl="0">
              <a:spcBef>
                <a:spcPts val="310"/>
              </a:spcBef>
              <a:spcAft>
                <a:spcPts val="0"/>
              </a:spcAft>
              <a:buClr>
                <a:schemeClr val="dk1"/>
              </a:buClr>
              <a:buSzPct val="100000"/>
              <a:buChar char="•"/>
            </a:pPr>
            <a:r>
              <a:rPr lang="en-US">
                <a:latin typeface="Calibri"/>
                <a:ea typeface="Calibri"/>
                <a:cs typeface="Calibri"/>
                <a:sym typeface="Calibri"/>
              </a:rPr>
              <a:t>Definitionen aller Service-Management Prozesse (siehe PR1-PR14)</a:t>
            </a:r>
            <a:endParaRPr/>
          </a:p>
          <a:p>
            <a:pPr marL="742950" lvl="1" indent="-285750" algn="l" rtl="0">
              <a:spcBef>
                <a:spcPts val="372"/>
              </a:spcBef>
              <a:spcAft>
                <a:spcPts val="0"/>
              </a:spcAft>
              <a:buClr>
                <a:schemeClr val="dk1"/>
              </a:buClr>
              <a:buSzPct val="100000"/>
              <a:buChar char="–"/>
            </a:pPr>
            <a:r>
              <a:rPr lang="en-US">
                <a:latin typeface="Calibri"/>
                <a:ea typeface="Calibri"/>
                <a:cs typeface="Calibri"/>
                <a:sym typeface="Calibri"/>
              </a:rPr>
              <a:t>Dokumentenlenkung, Berücksichtigung (falls zutreffend):</a:t>
            </a:r>
            <a:endParaRPr/>
          </a:p>
          <a:p>
            <a:pPr marL="1143000" lvl="2" indent="-228600" algn="l" rtl="0">
              <a:spcBef>
                <a:spcPts val="310"/>
              </a:spcBef>
              <a:spcAft>
                <a:spcPts val="0"/>
              </a:spcAft>
              <a:buClr>
                <a:schemeClr val="dk1"/>
              </a:buClr>
              <a:buSzPct val="100000"/>
              <a:buChar char="•"/>
            </a:pPr>
            <a:r>
              <a:rPr lang="en-US">
                <a:latin typeface="Calibri"/>
                <a:ea typeface="Calibri"/>
                <a:cs typeface="Calibri"/>
                <a:sym typeface="Calibri"/>
              </a:rPr>
              <a:t>Erstellung und Genehmigung</a:t>
            </a:r>
            <a:endParaRPr/>
          </a:p>
          <a:p>
            <a:pPr marL="1143000" lvl="2" indent="-228600" algn="l" rtl="0">
              <a:spcBef>
                <a:spcPts val="310"/>
              </a:spcBef>
              <a:spcAft>
                <a:spcPts val="0"/>
              </a:spcAft>
              <a:buClr>
                <a:schemeClr val="dk1"/>
              </a:buClr>
              <a:buSzPct val="100000"/>
              <a:buChar char="•"/>
            </a:pPr>
            <a:r>
              <a:rPr lang="en-US">
                <a:latin typeface="Calibri"/>
                <a:ea typeface="Calibri"/>
                <a:cs typeface="Calibri"/>
                <a:sym typeface="Calibri"/>
              </a:rPr>
              <a:t>Kommunikation und Verteilung</a:t>
            </a:r>
            <a:endParaRPr/>
          </a:p>
          <a:p>
            <a:pPr marL="1143000" lvl="2" indent="-228600" algn="l" rtl="0">
              <a:spcBef>
                <a:spcPts val="310"/>
              </a:spcBef>
              <a:spcAft>
                <a:spcPts val="0"/>
              </a:spcAft>
              <a:buClr>
                <a:schemeClr val="dk1"/>
              </a:buClr>
              <a:buSzPct val="100000"/>
              <a:buChar char="•"/>
            </a:pPr>
            <a:r>
              <a:rPr lang="en-US">
                <a:latin typeface="Calibri"/>
                <a:ea typeface="Calibri"/>
                <a:cs typeface="Calibri"/>
                <a:sym typeface="Calibri"/>
              </a:rPr>
              <a:t>Review</a:t>
            </a:r>
            <a:endParaRPr/>
          </a:p>
          <a:p>
            <a:pPr marL="1143000" lvl="2" indent="-228600" algn="l" rtl="0">
              <a:spcBef>
                <a:spcPts val="310"/>
              </a:spcBef>
              <a:spcAft>
                <a:spcPts val="0"/>
              </a:spcAft>
              <a:buClr>
                <a:schemeClr val="dk1"/>
              </a:buClr>
              <a:buSzPct val="100000"/>
              <a:buChar char="•"/>
            </a:pPr>
            <a:r>
              <a:rPr lang="en-US">
                <a:latin typeface="Calibri"/>
                <a:ea typeface="Calibri"/>
                <a:cs typeface="Calibri"/>
                <a:sym typeface="Calibri"/>
              </a:rPr>
              <a:t>Versionierung und Verfolgung von Changes</a:t>
            </a:r>
            <a:endParaRPr/>
          </a:p>
          <a:p>
            <a:pPr marL="1143000" lvl="2" indent="-130175" algn="l" rtl="0">
              <a:spcBef>
                <a:spcPts val="310"/>
              </a:spcBef>
              <a:spcAft>
                <a:spcPts val="0"/>
              </a:spcAft>
              <a:buClr>
                <a:schemeClr val="dk1"/>
              </a:buClr>
              <a:buSzPct val="100000"/>
              <a:buNone/>
            </a:pPr>
            <a:endParaRPr>
              <a:latin typeface="Calibri"/>
              <a:ea typeface="Calibri"/>
              <a:cs typeface="Calibri"/>
              <a:sym typeface="Calibri"/>
            </a:endParaRPr>
          </a:p>
          <a:p>
            <a:pPr marL="742950" lvl="1" indent="-167640" algn="l" rtl="0">
              <a:spcBef>
                <a:spcPts val="372"/>
              </a:spcBef>
              <a:spcAft>
                <a:spcPts val="0"/>
              </a:spcAft>
              <a:buClr>
                <a:schemeClr val="dk1"/>
              </a:buClr>
              <a:buSzPct val="100000"/>
              <a:buNone/>
            </a:pPr>
            <a:endParaRPr/>
          </a:p>
        </p:txBody>
      </p:sp>
      <p:sp>
        <p:nvSpPr>
          <p:cNvPr id="520" name="Google Shape;520;p30"/>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graphicFrame>
        <p:nvGraphicFramePr>
          <p:cNvPr id="521" name="Google Shape;521;p30"/>
          <p:cNvGraphicFramePr/>
          <p:nvPr/>
        </p:nvGraphicFramePr>
        <p:xfrm>
          <a:off x="609604" y="1707021"/>
          <a:ext cx="1083225" cy="243840"/>
        </p:xfrm>
        <a:graphic>
          <a:graphicData uri="http://schemas.openxmlformats.org/drawingml/2006/table">
            <a:tbl>
              <a:tblPr>
                <a:noFill/>
              </a:tblPr>
              <a:tblGrid>
                <a:gridCol w="1083225">
                  <a:extLst>
                    <a:ext uri="{9D8B030D-6E8A-4147-A177-3AD203B41FA5}">
                      <a16:colId xmlns:a16="http://schemas.microsoft.com/office/drawing/2014/main" val="20000"/>
                    </a:ext>
                  </a:extLst>
                </a:gridCol>
              </a:tblGrid>
              <a:tr h="115100">
                <a:tc>
                  <a:txBody>
                    <a:bodyPr/>
                    <a:lstStyle/>
                    <a:p>
                      <a:pPr marL="0" marR="0" lvl="0" indent="0" algn="l" rtl="0">
                        <a:spcBef>
                          <a:spcPts val="0"/>
                        </a:spcBef>
                        <a:spcAft>
                          <a:spcPts val="0"/>
                        </a:spcAft>
                        <a:buNone/>
                      </a:pPr>
                      <a:r>
                        <a:rPr lang="en-US" sz="1600">
                          <a:solidFill>
                            <a:srgbClr val="FFFFFF"/>
                          </a:solidFill>
                          <a:latin typeface="Calibri"/>
                          <a:ea typeface="Calibri"/>
                          <a:cs typeface="Calibri"/>
                          <a:sym typeface="Calibri"/>
                        </a:rPr>
                        <a:t>GR1 MCA</a:t>
                      </a:r>
                      <a:endParaRPr sz="1600">
                        <a:solidFill>
                          <a:srgbClr val="FFFFFF"/>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bl>
          </a:graphicData>
        </a:graphic>
      </p:graphicFrame>
      <p:graphicFrame>
        <p:nvGraphicFramePr>
          <p:cNvPr id="522" name="Google Shape;522;p30"/>
          <p:cNvGraphicFramePr/>
          <p:nvPr/>
        </p:nvGraphicFramePr>
        <p:xfrm>
          <a:off x="609601" y="3560288"/>
          <a:ext cx="1083225" cy="243840"/>
        </p:xfrm>
        <a:graphic>
          <a:graphicData uri="http://schemas.openxmlformats.org/drawingml/2006/table">
            <a:tbl>
              <a:tblPr>
                <a:noFill/>
              </a:tblPr>
              <a:tblGrid>
                <a:gridCol w="1083225">
                  <a:extLst>
                    <a:ext uri="{9D8B030D-6E8A-4147-A177-3AD203B41FA5}">
                      <a16:colId xmlns:a16="http://schemas.microsoft.com/office/drawing/2014/main" val="20000"/>
                    </a:ext>
                  </a:extLst>
                </a:gridCol>
              </a:tblGrid>
              <a:tr h="115100">
                <a:tc>
                  <a:txBody>
                    <a:bodyPr/>
                    <a:lstStyle/>
                    <a:p>
                      <a:pPr marL="0" marR="0" lvl="0" indent="0" algn="l" rtl="0">
                        <a:spcBef>
                          <a:spcPts val="0"/>
                        </a:spcBef>
                        <a:spcAft>
                          <a:spcPts val="0"/>
                        </a:spcAft>
                        <a:buNone/>
                      </a:pPr>
                      <a:r>
                        <a:rPr lang="en-US" sz="1600">
                          <a:solidFill>
                            <a:srgbClr val="FFFFFF"/>
                          </a:solidFill>
                          <a:latin typeface="Calibri"/>
                          <a:ea typeface="Calibri"/>
                          <a:cs typeface="Calibri"/>
                          <a:sym typeface="Calibri"/>
                        </a:rPr>
                        <a:t>GR2 DOC</a:t>
                      </a:r>
                      <a:endParaRPr sz="1600">
                        <a:solidFill>
                          <a:srgbClr val="FFFFFF"/>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31.xml><?xml version="1.0" encoding="utf-8"?>
<p:sld xmlns:a16="http://schemas.microsoft.com/office/drawing/2014/main"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3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PDCA angewandt auf das SMS: Schlüsselkonzepte</a:t>
            </a:r>
            <a:endParaRPr/>
          </a:p>
        </p:txBody>
      </p:sp>
      <p:sp>
        <p:nvSpPr>
          <p:cNvPr id="529" name="Google Shape;529;p31"/>
          <p:cNvSpPr txBox="1">
            <a:spLocks noGrp="1"/>
          </p:cNvSpPr>
          <p:nvPr>
            <p:ph type="body" idx="1"/>
          </p:nvPr>
        </p:nvSpPr>
        <p:spPr>
          <a:xfrm>
            <a:off x="1692828" y="1696598"/>
            <a:ext cx="10011492" cy="4626019"/>
          </a:xfrm>
          <a:prstGeom prst="rect">
            <a:avLst/>
          </a:prstGeom>
          <a:noFill/>
          <a:ln>
            <a:noFill/>
          </a:ln>
        </p:spPr>
        <p:txBody>
          <a:bodyPr spcFirstLastPara="1" wrap="square" lIns="91425" tIns="45700" rIns="91425" bIns="45700" anchor="t" anchorCtr="0">
            <a:normAutofit fontScale="70000" lnSpcReduction="20000"/>
          </a:bodyPr>
          <a:lstStyle/>
          <a:p>
            <a:pPr marL="342900" lvl="0" indent="-342900" algn="l" rtl="0">
              <a:spcBef>
                <a:spcPts val="0"/>
              </a:spcBef>
              <a:spcAft>
                <a:spcPts val="0"/>
              </a:spcAft>
              <a:buClr>
                <a:schemeClr val="dk1"/>
              </a:buClr>
              <a:buSzPct val="100000"/>
              <a:buChar char="•"/>
            </a:pPr>
            <a:r>
              <a:rPr lang="en-US"/>
              <a:t>Planung des IT-Service Managements:</a:t>
            </a:r>
            <a:endParaRPr/>
          </a:p>
          <a:p>
            <a:pPr marL="742950" lvl="1" indent="-285750" algn="l" rtl="0">
              <a:spcBef>
                <a:spcPts val="336"/>
              </a:spcBef>
              <a:spcAft>
                <a:spcPts val="0"/>
              </a:spcAft>
              <a:buClr>
                <a:schemeClr val="dk1"/>
              </a:buClr>
              <a:buSzPct val="100000"/>
              <a:buChar char="–"/>
            </a:pPr>
            <a:r>
              <a:rPr lang="en-US"/>
              <a:t>Anwendungsbereich des SMS</a:t>
            </a:r>
            <a:endParaRPr/>
          </a:p>
          <a:p>
            <a:pPr marL="742950" lvl="1" indent="-285750" algn="l" rtl="0">
              <a:spcBef>
                <a:spcPts val="336"/>
              </a:spcBef>
              <a:spcAft>
                <a:spcPts val="0"/>
              </a:spcAft>
              <a:buClr>
                <a:schemeClr val="dk1"/>
              </a:buClr>
              <a:buSzPct val="100000"/>
              <a:buChar char="–"/>
            </a:pPr>
            <a:r>
              <a:rPr lang="en-US"/>
              <a:t>Zeitplan für die Umsetzung von Service-Management-Prozessen (Service-Management-Plan)</a:t>
            </a:r>
            <a:endParaRPr/>
          </a:p>
          <a:p>
            <a:pPr marL="342900" lvl="0" indent="-218440" algn="l" rtl="0">
              <a:spcBef>
                <a:spcPts val="392"/>
              </a:spcBef>
              <a:spcAft>
                <a:spcPts val="0"/>
              </a:spcAft>
              <a:buClr>
                <a:schemeClr val="dk1"/>
              </a:buClr>
              <a:buSzPct val="100000"/>
              <a:buNone/>
            </a:pPr>
            <a:endParaRPr/>
          </a:p>
          <a:p>
            <a:pPr marL="342900" lvl="0" indent="-342900" algn="l" rtl="0">
              <a:spcBef>
                <a:spcPts val="392"/>
              </a:spcBef>
              <a:spcAft>
                <a:spcPts val="0"/>
              </a:spcAft>
              <a:buClr>
                <a:schemeClr val="dk1"/>
              </a:buClr>
              <a:buSzPct val="100000"/>
              <a:buChar char="•"/>
            </a:pPr>
            <a:r>
              <a:rPr lang="en-US"/>
              <a:t>Umsetzen des IT-Service-Managements:</a:t>
            </a:r>
            <a:endParaRPr/>
          </a:p>
          <a:p>
            <a:pPr marL="742950" lvl="1" indent="-285750" algn="l" rtl="0">
              <a:spcBef>
                <a:spcPts val="336"/>
              </a:spcBef>
              <a:spcAft>
                <a:spcPts val="0"/>
              </a:spcAft>
              <a:buClr>
                <a:schemeClr val="dk1"/>
              </a:buClr>
              <a:buSzPct val="100000"/>
              <a:buChar char="–"/>
            </a:pPr>
            <a:r>
              <a:rPr lang="en-US"/>
              <a:t>Umsetzung des Plans in der Praxis</a:t>
            </a:r>
            <a:endParaRPr/>
          </a:p>
          <a:p>
            <a:pPr marL="742950" lvl="1" indent="-285750" algn="l" rtl="0">
              <a:spcBef>
                <a:spcPts val="336"/>
              </a:spcBef>
              <a:spcAft>
                <a:spcPts val="0"/>
              </a:spcAft>
              <a:buClr>
                <a:schemeClr val="dk1"/>
              </a:buClr>
              <a:buSzPct val="100000"/>
              <a:buChar char="–"/>
            </a:pPr>
            <a:r>
              <a:rPr lang="en-US"/>
              <a:t>Unterstützung und Durchsetzung der Praktikabilität der festgelegten Prozesse</a:t>
            </a:r>
            <a:endParaRPr/>
          </a:p>
          <a:p>
            <a:pPr marL="342900" lvl="0" indent="-218440" algn="l" rtl="0">
              <a:spcBef>
                <a:spcPts val="392"/>
              </a:spcBef>
              <a:spcAft>
                <a:spcPts val="0"/>
              </a:spcAft>
              <a:buClr>
                <a:schemeClr val="dk1"/>
              </a:buClr>
              <a:buSzPct val="100000"/>
              <a:buNone/>
            </a:pPr>
            <a:endParaRPr/>
          </a:p>
          <a:p>
            <a:pPr marL="342900" lvl="0" indent="-342900" algn="l" rtl="0">
              <a:spcBef>
                <a:spcPts val="392"/>
              </a:spcBef>
              <a:spcAft>
                <a:spcPts val="0"/>
              </a:spcAft>
              <a:buClr>
                <a:schemeClr val="dk1"/>
              </a:buClr>
              <a:buSzPct val="100000"/>
              <a:buChar char="•"/>
            </a:pPr>
            <a:r>
              <a:rPr lang="en-US"/>
              <a:t>Überwachung und Review des IT-Service Managements:</a:t>
            </a:r>
            <a:endParaRPr/>
          </a:p>
          <a:p>
            <a:pPr marL="742950" lvl="1" indent="-285750" algn="l" rtl="0">
              <a:spcBef>
                <a:spcPts val="336"/>
              </a:spcBef>
              <a:spcAft>
                <a:spcPts val="0"/>
              </a:spcAft>
              <a:buClr>
                <a:schemeClr val="dk1"/>
              </a:buClr>
              <a:buSzPct val="100000"/>
              <a:buChar char="–"/>
            </a:pPr>
            <a:r>
              <a:rPr lang="en-US"/>
              <a:t>Überwachung der wichtigsten Leistungsindikatoren (KPIs) zur Bewertung der Effektivität und Effizienz</a:t>
            </a:r>
            <a:endParaRPr/>
          </a:p>
          <a:p>
            <a:pPr marL="742950" lvl="1" indent="-285750" algn="l" rtl="0">
              <a:spcBef>
                <a:spcPts val="336"/>
              </a:spcBef>
              <a:spcAft>
                <a:spcPts val="0"/>
              </a:spcAft>
              <a:buClr>
                <a:schemeClr val="dk1"/>
              </a:buClr>
              <a:buSzPct val="100000"/>
              <a:buChar char="–"/>
            </a:pPr>
            <a:r>
              <a:rPr lang="en-US"/>
              <a:t>Durchführung von Beurteilungen und/oder (internen) Audits zur Ermittlung des Konformitätsniveaus</a:t>
            </a:r>
            <a:endParaRPr/>
          </a:p>
          <a:p>
            <a:pPr marL="742950" lvl="1" indent="-285750" algn="l" rtl="0">
              <a:spcBef>
                <a:spcPts val="336"/>
              </a:spcBef>
              <a:spcAft>
                <a:spcPts val="0"/>
              </a:spcAft>
              <a:buClr>
                <a:schemeClr val="dk1"/>
              </a:buClr>
              <a:buSzPct val="100000"/>
              <a:buChar char="–"/>
            </a:pPr>
            <a:r>
              <a:rPr lang="en-US"/>
              <a:t>Beurteilung des organisatorischen Reifegrads</a:t>
            </a:r>
            <a:endParaRPr/>
          </a:p>
          <a:p>
            <a:pPr marL="342900" lvl="0" indent="-218440" algn="l" rtl="0">
              <a:spcBef>
                <a:spcPts val="392"/>
              </a:spcBef>
              <a:spcAft>
                <a:spcPts val="0"/>
              </a:spcAft>
              <a:buClr>
                <a:schemeClr val="dk1"/>
              </a:buClr>
              <a:buSzPct val="100000"/>
              <a:buNone/>
            </a:pPr>
            <a:endParaRPr/>
          </a:p>
          <a:p>
            <a:pPr marL="342900" lvl="0" indent="-342900" algn="l" rtl="0">
              <a:spcBef>
                <a:spcPts val="392"/>
              </a:spcBef>
              <a:spcAft>
                <a:spcPts val="0"/>
              </a:spcAft>
              <a:buClr>
                <a:schemeClr val="dk1"/>
              </a:buClr>
              <a:buSzPct val="100000"/>
              <a:buChar char="•"/>
            </a:pPr>
            <a:r>
              <a:rPr lang="en-US"/>
              <a:t>Kontinuierliche Verbesserung des IT-Service-Managements:</a:t>
            </a:r>
            <a:endParaRPr/>
          </a:p>
          <a:p>
            <a:pPr marL="742950" lvl="1" indent="-285750" algn="l" rtl="0">
              <a:spcBef>
                <a:spcPts val="336"/>
              </a:spcBef>
              <a:spcAft>
                <a:spcPts val="0"/>
              </a:spcAft>
              <a:buClr>
                <a:schemeClr val="dk1"/>
              </a:buClr>
              <a:buSzPct val="100000"/>
              <a:buChar char="–"/>
            </a:pPr>
            <a:r>
              <a:rPr lang="en-US"/>
              <a:t>Berücksichtigung von Nichtkonformitäten und Zielabweichungen </a:t>
            </a:r>
            <a:endParaRPr/>
          </a:p>
          <a:p>
            <a:pPr marL="742950" lvl="1" indent="-285750" algn="l" rtl="0">
              <a:spcBef>
                <a:spcPts val="336"/>
              </a:spcBef>
              <a:spcAft>
                <a:spcPts val="0"/>
              </a:spcAft>
              <a:buClr>
                <a:schemeClr val="dk1"/>
              </a:buClr>
              <a:buSzPct val="100000"/>
              <a:buChar char="–"/>
            </a:pPr>
            <a:r>
              <a:rPr lang="en-US"/>
              <a:t>Maßnahmen ergreifen -&gt; Management von Verbesserungen durch den CSI-Prozess (siehe PR14)</a:t>
            </a:r>
            <a:endParaRPr/>
          </a:p>
        </p:txBody>
      </p:sp>
      <p:sp>
        <p:nvSpPr>
          <p:cNvPr id="530" name="Google Shape;530;p3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31</a:t>
            </a:fld>
            <a:endParaRPr/>
          </a:p>
        </p:txBody>
      </p:sp>
      <p:graphicFrame>
        <p:nvGraphicFramePr>
          <p:cNvPr id="531" name="Google Shape;531;p31"/>
          <p:cNvGraphicFramePr/>
          <p:nvPr/>
        </p:nvGraphicFramePr>
        <p:xfrm>
          <a:off x="609604" y="1707707"/>
          <a:ext cx="1083225" cy="614680"/>
        </p:xfrm>
        <a:graphic>
          <a:graphicData uri="http://schemas.openxmlformats.org/drawingml/2006/table">
            <a:tbl>
              <a:tblPr>
                <a:noFill/>
              </a:tblPr>
              <a:tblGrid>
                <a:gridCol w="1083225">
                  <a:extLst>
                    <a:ext uri="{9D8B030D-6E8A-4147-A177-3AD203B41FA5}">
                      <a16:colId xmlns:a16="http://schemas.microsoft.com/office/drawing/2014/main" val="20000"/>
                    </a:ext>
                  </a:extLst>
                </a:gridCol>
              </a:tblGrid>
              <a:tr h="115100">
                <a:tc>
                  <a:txBody>
                    <a:bodyPr/>
                    <a:lstStyle/>
                    <a:p>
                      <a:pPr marL="0" marR="0" lvl="0" indent="0" algn="l" rtl="0">
                        <a:spcBef>
                          <a:spcPts val="0"/>
                        </a:spcBef>
                        <a:spcAft>
                          <a:spcPts val="0"/>
                        </a:spcAft>
                        <a:buNone/>
                      </a:pPr>
                      <a:r>
                        <a:rPr lang="en-US" sz="1600">
                          <a:solidFill>
                            <a:srgbClr val="FFFFFF"/>
                          </a:solidFill>
                          <a:latin typeface="Calibri"/>
                          <a:ea typeface="Calibri"/>
                          <a:cs typeface="Calibri"/>
                          <a:sym typeface="Calibri"/>
                        </a:rPr>
                        <a:t>GR3 SCS</a:t>
                      </a:r>
                      <a:endParaRPr/>
                    </a:p>
                    <a:p>
                      <a:pPr marL="0" marR="0" lvl="0" indent="0" algn="l" rtl="0">
                        <a:spcBef>
                          <a:spcPts val="1000"/>
                        </a:spcBef>
                        <a:spcAft>
                          <a:spcPts val="0"/>
                        </a:spcAft>
                        <a:buNone/>
                      </a:pPr>
                      <a:r>
                        <a:rPr lang="en-US" sz="1600">
                          <a:solidFill>
                            <a:srgbClr val="FFFFFF"/>
                          </a:solidFill>
                          <a:latin typeface="Calibri"/>
                          <a:ea typeface="Calibri"/>
                          <a:cs typeface="Calibri"/>
                          <a:sym typeface="Calibri"/>
                        </a:rPr>
                        <a:t>GR4 PLAN</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bl>
          </a:graphicData>
        </a:graphic>
      </p:graphicFrame>
      <p:graphicFrame>
        <p:nvGraphicFramePr>
          <p:cNvPr id="532" name="Google Shape;532;p31"/>
          <p:cNvGraphicFramePr/>
          <p:nvPr/>
        </p:nvGraphicFramePr>
        <p:xfrm>
          <a:off x="609602" y="2847882"/>
          <a:ext cx="1083225" cy="243840"/>
        </p:xfrm>
        <a:graphic>
          <a:graphicData uri="http://schemas.openxmlformats.org/drawingml/2006/table">
            <a:tbl>
              <a:tblPr>
                <a:noFill/>
              </a:tblPr>
              <a:tblGrid>
                <a:gridCol w="1083225">
                  <a:extLst>
                    <a:ext uri="{9D8B030D-6E8A-4147-A177-3AD203B41FA5}">
                      <a16:colId xmlns:a16="http://schemas.microsoft.com/office/drawing/2014/main" val="20000"/>
                    </a:ext>
                  </a:extLst>
                </a:gridCol>
              </a:tblGrid>
              <a:tr h="115100">
                <a:tc>
                  <a:txBody>
                    <a:bodyPr/>
                    <a:lstStyle/>
                    <a:p>
                      <a:pPr marL="0" marR="0" lvl="0" indent="0" algn="l" rtl="0">
                        <a:spcBef>
                          <a:spcPts val="0"/>
                        </a:spcBef>
                        <a:spcAft>
                          <a:spcPts val="0"/>
                        </a:spcAft>
                        <a:buNone/>
                      </a:pPr>
                      <a:r>
                        <a:rPr lang="en-US" sz="1600">
                          <a:solidFill>
                            <a:srgbClr val="FFFFFF"/>
                          </a:solidFill>
                          <a:latin typeface="Calibri"/>
                          <a:ea typeface="Calibri"/>
                          <a:cs typeface="Calibri"/>
                          <a:sym typeface="Calibri"/>
                        </a:rPr>
                        <a:t>GR5 DO</a:t>
                      </a:r>
                      <a:endParaRPr sz="1600">
                        <a:solidFill>
                          <a:srgbClr val="FFFFFF"/>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bl>
          </a:graphicData>
        </a:graphic>
      </p:graphicFrame>
      <p:graphicFrame>
        <p:nvGraphicFramePr>
          <p:cNvPr id="533" name="Google Shape;533;p31"/>
          <p:cNvGraphicFramePr/>
          <p:nvPr/>
        </p:nvGraphicFramePr>
        <p:xfrm>
          <a:off x="609603" y="3956141"/>
          <a:ext cx="1083225" cy="243840"/>
        </p:xfrm>
        <a:graphic>
          <a:graphicData uri="http://schemas.openxmlformats.org/drawingml/2006/table">
            <a:tbl>
              <a:tblPr>
                <a:noFill/>
              </a:tblPr>
              <a:tblGrid>
                <a:gridCol w="1083225">
                  <a:extLst>
                    <a:ext uri="{9D8B030D-6E8A-4147-A177-3AD203B41FA5}">
                      <a16:colId xmlns:a16="http://schemas.microsoft.com/office/drawing/2014/main" val="20000"/>
                    </a:ext>
                  </a:extLst>
                </a:gridCol>
              </a:tblGrid>
              <a:tr h="115100">
                <a:tc>
                  <a:txBody>
                    <a:bodyPr/>
                    <a:lstStyle/>
                    <a:p>
                      <a:pPr marL="0" marR="0" lvl="0" indent="0" algn="l" rtl="0">
                        <a:spcBef>
                          <a:spcPts val="0"/>
                        </a:spcBef>
                        <a:spcAft>
                          <a:spcPts val="0"/>
                        </a:spcAft>
                        <a:buNone/>
                      </a:pPr>
                      <a:r>
                        <a:rPr lang="en-US" sz="1600">
                          <a:solidFill>
                            <a:srgbClr val="FFFFFF"/>
                          </a:solidFill>
                          <a:latin typeface="Calibri"/>
                          <a:ea typeface="Calibri"/>
                          <a:cs typeface="Calibri"/>
                          <a:sym typeface="Calibri"/>
                        </a:rPr>
                        <a:t>GR6 CHECK</a:t>
                      </a:r>
                      <a:endParaRPr sz="1600">
                        <a:solidFill>
                          <a:srgbClr val="FFFFFF"/>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bl>
          </a:graphicData>
        </a:graphic>
      </p:graphicFrame>
      <p:graphicFrame>
        <p:nvGraphicFramePr>
          <p:cNvPr id="534" name="Google Shape;534;p31"/>
          <p:cNvGraphicFramePr/>
          <p:nvPr/>
        </p:nvGraphicFramePr>
        <p:xfrm>
          <a:off x="609601" y="5346963"/>
          <a:ext cx="1083225" cy="243840"/>
        </p:xfrm>
        <a:graphic>
          <a:graphicData uri="http://schemas.openxmlformats.org/drawingml/2006/table">
            <a:tbl>
              <a:tblPr>
                <a:noFill/>
              </a:tblPr>
              <a:tblGrid>
                <a:gridCol w="1083225">
                  <a:extLst>
                    <a:ext uri="{9D8B030D-6E8A-4147-A177-3AD203B41FA5}">
                      <a16:colId xmlns:a16="http://schemas.microsoft.com/office/drawing/2014/main" val="20000"/>
                    </a:ext>
                  </a:extLst>
                </a:gridCol>
              </a:tblGrid>
              <a:tr h="115100">
                <a:tc>
                  <a:txBody>
                    <a:bodyPr/>
                    <a:lstStyle/>
                    <a:p>
                      <a:pPr marL="0" marR="0" lvl="0" indent="0" algn="l" rtl="0">
                        <a:spcBef>
                          <a:spcPts val="0"/>
                        </a:spcBef>
                        <a:spcAft>
                          <a:spcPts val="0"/>
                        </a:spcAft>
                        <a:buNone/>
                      </a:pPr>
                      <a:r>
                        <a:rPr lang="en-US" sz="1600">
                          <a:solidFill>
                            <a:srgbClr val="FFFFFF"/>
                          </a:solidFill>
                          <a:latin typeface="Calibri"/>
                          <a:ea typeface="Calibri"/>
                          <a:cs typeface="Calibri"/>
                          <a:sym typeface="Calibri"/>
                        </a:rPr>
                        <a:t>GR7 HANDELN</a:t>
                      </a:r>
                      <a:endParaRPr sz="1600">
                        <a:solidFill>
                          <a:srgbClr val="FFFFFF"/>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32"/>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Allgemeine Aspekte: Zusammenfassung</a:t>
            </a:r>
            <a:endParaRPr/>
          </a:p>
        </p:txBody>
      </p:sp>
      <p:sp>
        <p:nvSpPr>
          <p:cNvPr id="541" name="Google Shape;541;p32"/>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a:t>Das Wichtigste zum Merken:</a:t>
            </a:r>
            <a:endParaRPr/>
          </a:p>
          <a:p>
            <a:pPr marL="742950" lvl="1" indent="-285750" algn="l" rtl="0">
              <a:spcBef>
                <a:spcPts val="480"/>
              </a:spcBef>
              <a:spcAft>
                <a:spcPts val="0"/>
              </a:spcAft>
              <a:buClr>
                <a:schemeClr val="dk1"/>
              </a:buClr>
              <a:buSzPts val="2400"/>
              <a:buChar char="–"/>
            </a:pPr>
            <a:r>
              <a:rPr lang="en-US"/>
              <a:t>Die Zustimmung des Managements ist für den Erfolg des IT-Service-Managements entscheidend.</a:t>
            </a:r>
            <a:endParaRPr/>
          </a:p>
          <a:p>
            <a:pPr marL="1143000" lvl="2" indent="-266700" algn="l" rtl="0">
              <a:spcBef>
                <a:spcPts val="480"/>
              </a:spcBef>
              <a:spcAft>
                <a:spcPts val="0"/>
              </a:spcAft>
              <a:buClr>
                <a:schemeClr val="dk1"/>
              </a:buClr>
              <a:buSzPts val="2400"/>
              <a:buChar char="•"/>
            </a:pPr>
            <a:r>
              <a:rPr lang="en-US"/>
              <a:t>Ernsthafte Beteiligung = Mandat, Ressourcen, Kommunikation!</a:t>
            </a:r>
            <a:endParaRPr/>
          </a:p>
          <a:p>
            <a:pPr marL="742950" lvl="1" indent="-285750" algn="l" rtl="0">
              <a:spcBef>
                <a:spcPts val="480"/>
              </a:spcBef>
              <a:spcAft>
                <a:spcPts val="0"/>
              </a:spcAft>
              <a:buClr>
                <a:schemeClr val="dk1"/>
              </a:buClr>
              <a:buSzPts val="2400"/>
              <a:buChar char="–"/>
            </a:pPr>
            <a:r>
              <a:rPr lang="en-US"/>
              <a:t>Für effektive Prozesse ist ein gewisses Maß an Dokumentation erforderlich</a:t>
            </a:r>
            <a:endParaRPr/>
          </a:p>
          <a:p>
            <a:pPr marL="1143000" lvl="2" indent="-266700" algn="l" rtl="0">
              <a:spcBef>
                <a:spcPts val="480"/>
              </a:spcBef>
              <a:spcAft>
                <a:spcPts val="0"/>
              </a:spcAft>
              <a:buClr>
                <a:schemeClr val="dk1"/>
              </a:buClr>
              <a:buSzPts val="2400"/>
              <a:buChar char="•"/>
            </a:pPr>
            <a:r>
              <a:rPr lang="en-US"/>
              <a:t>Schreiben Sie nur Dokumente, die auch gelesen werden sollen!</a:t>
            </a:r>
            <a:endParaRPr/>
          </a:p>
          <a:p>
            <a:pPr marL="742950" lvl="1" indent="-285750" algn="l" rtl="0">
              <a:spcBef>
                <a:spcPts val="480"/>
              </a:spcBef>
              <a:spcAft>
                <a:spcPts val="0"/>
              </a:spcAft>
              <a:buClr>
                <a:schemeClr val="dk1"/>
              </a:buClr>
              <a:buSzPts val="2400"/>
              <a:buChar char="–"/>
            </a:pPr>
            <a:r>
              <a:rPr lang="en-US"/>
              <a:t>Verankerung der Prinzipien der kontinuierlichen Verbesserung im SMS unter Nutzung des PDCA-Ansatzes</a:t>
            </a:r>
            <a:endParaRPr/>
          </a:p>
        </p:txBody>
      </p:sp>
      <p:sp>
        <p:nvSpPr>
          <p:cNvPr id="542" name="Google Shape;542;p32"/>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33"/>
          <p:cNvSpPr txBox="1">
            <a:spLocks noGrp="1"/>
          </p:cNvSpPr>
          <p:nvPr>
            <p:ph type="ctr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t>IT-Service Management - Prozesse</a:t>
            </a:r>
            <a:endParaRPr/>
          </a:p>
        </p:txBody>
      </p:sp>
      <p:sp>
        <p:nvSpPr>
          <p:cNvPr id="548" name="Google Shape;548;p33"/>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34"/>
          <p:cNvSpPr txBox="1">
            <a:spLocks noGrp="1"/>
          </p:cNvSpPr>
          <p:nvPr>
            <p:ph type="ctr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t>Service Portfolio Management (SPM)</a:t>
            </a:r>
            <a:endParaRPr/>
          </a:p>
        </p:txBody>
      </p:sp>
      <p:sp>
        <p:nvSpPr>
          <p:cNvPr id="556" name="Google Shape;556;p34"/>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34</a:t>
            </a:fld>
            <a:endParaRPr/>
          </a:p>
        </p:txBody>
      </p:sp>
      <p:sp>
        <p:nvSpPr>
          <p:cNvPr id="557" name="Google Shape;557;p34"/>
          <p:cNvSpPr/>
          <p:nvPr/>
        </p:nvSpPr>
        <p:spPr>
          <a:xfrm>
            <a:off x="2895601" y="3933700"/>
            <a:ext cx="6400800" cy="1705100"/>
          </a:xfrm>
          <a:prstGeom prst="snip1Rect">
            <a:avLst>
              <a:gd name="adj" fmla="val 16667"/>
            </a:avLst>
          </a:prstGeom>
          <a:solidFill>
            <a:srgbClr val="93B3D7">
              <a:alpha val="3686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558" name="Google Shape;558;p34"/>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Zielsetzung</a:t>
            </a:r>
            <a:endParaRPr/>
          </a:p>
        </p:txBody>
      </p:sp>
      <p:sp>
        <p:nvSpPr>
          <p:cNvPr id="559" name="Google Shape;559;p34"/>
          <p:cNvSpPr/>
          <p:nvPr/>
        </p:nvSpPr>
        <p:spPr>
          <a:xfrm>
            <a:off x="2969740" y="4448461"/>
            <a:ext cx="621276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Pflege des Service-Portfolios und Management der Services während ihres Lebenszyklus</a:t>
            </a:r>
            <a:endParaRPr sz="1800">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p14="http://schemas.microsoft.com/office/powerpoint/2010/main" xmlns:a16="http://schemas.microsoft.com/office/drawing/2014/main"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35"/>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Was ist ein Service?</a:t>
            </a:r>
            <a:endParaRPr i="1"/>
          </a:p>
        </p:txBody>
      </p:sp>
      <p:sp>
        <p:nvSpPr>
          <p:cNvPr id="566" name="Google Shape;566;p35"/>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35</a:t>
            </a:fld>
            <a:endParaRPr/>
          </a:p>
        </p:txBody>
      </p:sp>
      <p:graphicFrame>
        <p:nvGraphicFramePr>
          <p:cNvPr id="567" name="Google Shape;567;p35"/>
          <p:cNvGraphicFramePr/>
          <p:nvPr>
            <p:extLst>
              <p:ext uri="{D42A27DB-BD31-4B8C-83A1-F6EECF244321}">
                <p14:modId xmlns:p14="http://schemas.microsoft.com/office/powerpoint/2010/main" val="3283592062"/>
              </p:ext>
            </p:extLst>
          </p:nvPr>
        </p:nvGraphicFramePr>
        <p:xfrm>
          <a:off x="546103" y="3035558"/>
          <a:ext cx="11099794" cy="1356360"/>
        </p:xfrm>
        <a:graphic>
          <a:graphicData uri="http://schemas.openxmlformats.org/drawingml/2006/table">
            <a:tbl>
              <a:tblPr firstRow="1" firstCol="1" bandRow="1">
                <a:tableStyleId>{B301B821-A1FF-4177-AEE7-76D212191A09}</a:tableStyleId>
              </a:tblPr>
              <a:tblGrid>
                <a:gridCol w="11099794">
                  <a:extLst>
                    <a:ext uri="{9D8B030D-6E8A-4147-A177-3AD203B41FA5}">
                      <a16:colId xmlns:a16="http://schemas.microsoft.com/office/drawing/2014/main" val="20000"/>
                    </a:ext>
                  </a:extLst>
                </a:gridCol>
              </a:tblGrid>
              <a:tr h="206975">
                <a:tc>
                  <a:txBody>
                    <a:bodyPr/>
                    <a:lstStyle/>
                    <a:p>
                      <a:pPr marL="0" marR="0" lvl="0" indent="0" algn="l" rtl="0">
                        <a:spcBef>
                          <a:spcPts val="0"/>
                        </a:spcBef>
                        <a:spcAft>
                          <a:spcPts val="0"/>
                        </a:spcAft>
                        <a:buNone/>
                      </a:pPr>
                      <a:r>
                        <a:rPr lang="en-US" sz="1400" dirty="0"/>
                        <a:t>Definition nach FitSM-0:</a:t>
                      </a:r>
                      <a:endParaRPr sz="1400" dirty="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937600">
                <a:tc>
                  <a:txBody>
                    <a:bodyPr/>
                    <a:lstStyle/>
                    <a:p>
                      <a:pPr marL="0" marR="0" lvl="0" indent="0" algn="l" rtl="0">
                        <a:lnSpc>
                          <a:spcPct val="100000"/>
                        </a:lnSpc>
                        <a:spcBef>
                          <a:spcPts val="0"/>
                        </a:spcBef>
                        <a:spcAft>
                          <a:spcPts val="0"/>
                        </a:spcAft>
                        <a:buClr>
                          <a:schemeClr val="dk1"/>
                        </a:buClr>
                        <a:buSzPts val="2000"/>
                        <a:buFont typeface="Calibri"/>
                        <a:buNone/>
                      </a:pPr>
                      <a:r>
                        <a:rPr lang="en-US" sz="2000" dirty="0"/>
                        <a:t>Service-Komponente:</a:t>
                      </a:r>
                      <a:endParaRPr dirty="0"/>
                    </a:p>
                    <a:p>
                      <a:pPr marL="457200" marR="0" lvl="1" indent="0" algn="l" rtl="0">
                        <a:lnSpc>
                          <a:spcPct val="100000"/>
                        </a:lnSpc>
                        <a:spcBef>
                          <a:spcPts val="0"/>
                        </a:spcBef>
                        <a:spcAft>
                          <a:spcPts val="600"/>
                        </a:spcAft>
                        <a:buClr>
                          <a:schemeClr val="dk1"/>
                        </a:buClr>
                        <a:buSzPts val="1800"/>
                        <a:buFont typeface="Calibri"/>
                        <a:buNone/>
                      </a:pPr>
                      <a:r>
                        <a:rPr lang="en-US" sz="1800" b="0" u="none" strike="noStrike" cap="none" dirty="0">
                          <a:solidFill>
                            <a:schemeClr val="dk1"/>
                          </a:solidFill>
                          <a:sym typeface="Calibri"/>
                        </a:rPr>
                        <a:t>Logischer Teil eines Service, der eine Funktion liefert, die einen Service ermöglicht oder verbessert</a:t>
                      </a:r>
                      <a:endParaRPr sz="1800" b="0" u="none" strike="noStrike" cap="none" dirty="0">
                        <a:solidFill>
                          <a:schemeClr val="dk1"/>
                        </a:solidFill>
                        <a:sym typeface="Calibri"/>
                      </a:endParaRPr>
                    </a:p>
                    <a:p>
                      <a:pPr marL="457200" marR="0" lvl="1" indent="0" algn="l" rtl="0">
                        <a:lnSpc>
                          <a:spcPct val="100000"/>
                        </a:lnSpc>
                        <a:spcBef>
                          <a:spcPts val="0"/>
                        </a:spcBef>
                        <a:spcAft>
                          <a:spcPts val="0"/>
                        </a:spcAft>
                        <a:buClr>
                          <a:schemeClr val="dk1"/>
                        </a:buClr>
                        <a:buSzPts val="1800"/>
                        <a:buFont typeface="Calibri"/>
                        <a:buNone/>
                      </a:pPr>
                      <a:r>
                        <a:rPr lang="en-US" sz="1600" b="0" u="none" strike="noStrike" cap="none" dirty="0">
                          <a:solidFill>
                            <a:schemeClr val="dk1"/>
                          </a:solidFill>
                          <a:sym typeface="Calibri"/>
                        </a:rPr>
                        <a:t>Anmerkung 1: Ein Service setzt sich in der Regel aus mehreren Service-Komponenten zusammen.</a:t>
                      </a:r>
                      <a:endParaRPr sz="1200" dirty="0"/>
                    </a:p>
                    <a:p>
                      <a:pPr marL="457200" marR="0" lvl="1" indent="0" algn="l" rtl="0">
                        <a:lnSpc>
                          <a:spcPct val="100000"/>
                        </a:lnSpc>
                        <a:spcBef>
                          <a:spcPts val="0"/>
                        </a:spcBef>
                        <a:spcAft>
                          <a:spcPts val="0"/>
                        </a:spcAft>
                        <a:buClr>
                          <a:schemeClr val="dk1"/>
                        </a:buClr>
                        <a:buSzPts val="1800"/>
                        <a:buFont typeface="Calibri"/>
                        <a:buNone/>
                      </a:pPr>
                      <a:r>
                        <a:rPr lang="en-US" sz="1600" b="0" u="none" strike="noStrike" cap="none" dirty="0">
                          <a:solidFill>
                            <a:schemeClr val="dk1"/>
                          </a:solidFill>
                          <a:sym typeface="Calibri"/>
                        </a:rPr>
                        <a:t>Anmerkung 2: Eine Service-Komponente wird normalerweise aus einem oder mehreren Configuration Items (CIs) aufgebaut.</a:t>
                      </a:r>
                      <a:endParaRPr sz="2800" b="0" i="1" u="none" strike="noStrike" cap="none" dirty="0"/>
                    </a:p>
                  </a:txBody>
                  <a:tcPr marL="68575" marR="68575" marT="0" marB="0"/>
                </a:tc>
                <a:extLst>
                  <a:ext uri="{0D108BD9-81ED-4DB2-BD59-A6C34878D82A}">
                    <a16:rowId xmlns:a16="http://schemas.microsoft.com/office/drawing/2014/main" val="10001"/>
                  </a:ext>
                </a:extLst>
              </a:tr>
            </a:tbl>
          </a:graphicData>
        </a:graphic>
      </p:graphicFrame>
      <p:grpSp>
        <p:nvGrpSpPr>
          <p:cNvPr id="568" name="Google Shape;568;p35"/>
          <p:cNvGrpSpPr/>
          <p:nvPr/>
        </p:nvGrpSpPr>
        <p:grpSpPr>
          <a:xfrm>
            <a:off x="2588585" y="5000147"/>
            <a:ext cx="7014836" cy="1386970"/>
            <a:chOff x="2478510" y="3941989"/>
            <a:chExt cx="7014836" cy="1386970"/>
          </a:xfrm>
        </p:grpSpPr>
        <p:sp>
          <p:nvSpPr>
            <p:cNvPr id="569" name="Google Shape;569;p35"/>
            <p:cNvSpPr/>
            <p:nvPr/>
          </p:nvSpPr>
          <p:spPr>
            <a:xfrm>
              <a:off x="4449837" y="3944364"/>
              <a:ext cx="2386659"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Service 1</a:t>
              </a:r>
              <a:endParaRPr sz="1800">
                <a:solidFill>
                  <a:schemeClr val="dk1"/>
                </a:solidFill>
                <a:latin typeface="Calibri"/>
                <a:ea typeface="Calibri"/>
                <a:cs typeface="Calibri"/>
                <a:sym typeface="Calibri"/>
              </a:endParaRPr>
            </a:p>
          </p:txBody>
        </p:sp>
        <p:sp>
          <p:nvSpPr>
            <p:cNvPr id="570" name="Google Shape;570;p35"/>
            <p:cNvSpPr/>
            <p:nvPr/>
          </p:nvSpPr>
          <p:spPr>
            <a:xfrm>
              <a:off x="4468682" y="4876800"/>
              <a:ext cx="775096"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SC 1</a:t>
              </a:r>
              <a:endParaRPr sz="1800">
                <a:solidFill>
                  <a:schemeClr val="dk1"/>
                </a:solidFill>
                <a:latin typeface="Calibri"/>
                <a:ea typeface="Calibri"/>
                <a:cs typeface="Calibri"/>
                <a:sym typeface="Calibri"/>
              </a:endParaRPr>
            </a:p>
          </p:txBody>
        </p:sp>
        <p:sp>
          <p:nvSpPr>
            <p:cNvPr id="571" name="Google Shape;571;p35"/>
            <p:cNvSpPr/>
            <p:nvPr/>
          </p:nvSpPr>
          <p:spPr>
            <a:xfrm>
              <a:off x="5531074" y="4876799"/>
              <a:ext cx="775096"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SC 2</a:t>
              </a:r>
              <a:endParaRPr sz="1800">
                <a:solidFill>
                  <a:schemeClr val="dk1"/>
                </a:solidFill>
                <a:latin typeface="Calibri"/>
                <a:ea typeface="Calibri"/>
                <a:cs typeface="Calibri"/>
                <a:sym typeface="Calibri"/>
              </a:endParaRPr>
            </a:p>
          </p:txBody>
        </p:sp>
        <p:sp>
          <p:nvSpPr>
            <p:cNvPr id="572" name="Google Shape;572;p35"/>
            <p:cNvSpPr/>
            <p:nvPr/>
          </p:nvSpPr>
          <p:spPr>
            <a:xfrm>
              <a:off x="6593466" y="4876798"/>
              <a:ext cx="775096"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SC 3</a:t>
              </a:r>
              <a:endParaRPr sz="1800">
                <a:solidFill>
                  <a:schemeClr val="dk1"/>
                </a:solidFill>
                <a:latin typeface="Calibri"/>
                <a:ea typeface="Calibri"/>
                <a:cs typeface="Calibri"/>
                <a:sym typeface="Calibri"/>
              </a:endParaRPr>
            </a:p>
          </p:txBody>
        </p:sp>
        <p:sp>
          <p:nvSpPr>
            <p:cNvPr id="573" name="Google Shape;573;p35"/>
            <p:cNvSpPr/>
            <p:nvPr/>
          </p:nvSpPr>
          <p:spPr>
            <a:xfrm>
              <a:off x="7655858" y="4876797"/>
              <a:ext cx="775096"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SC 4</a:t>
              </a:r>
              <a:endParaRPr sz="1800">
                <a:solidFill>
                  <a:schemeClr val="dk1"/>
                </a:solidFill>
                <a:latin typeface="Calibri"/>
                <a:ea typeface="Calibri"/>
                <a:cs typeface="Calibri"/>
                <a:sym typeface="Calibri"/>
              </a:endParaRPr>
            </a:p>
          </p:txBody>
        </p:sp>
        <p:sp>
          <p:nvSpPr>
            <p:cNvPr id="574" name="Google Shape;574;p35"/>
            <p:cNvSpPr/>
            <p:nvPr/>
          </p:nvSpPr>
          <p:spPr>
            <a:xfrm>
              <a:off x="8718250" y="4876796"/>
              <a:ext cx="775096"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SC 5</a:t>
              </a:r>
              <a:endParaRPr sz="1800">
                <a:solidFill>
                  <a:schemeClr val="dk1"/>
                </a:solidFill>
                <a:latin typeface="Calibri"/>
                <a:ea typeface="Calibri"/>
                <a:cs typeface="Calibri"/>
                <a:sym typeface="Calibri"/>
              </a:endParaRPr>
            </a:p>
          </p:txBody>
        </p:sp>
        <p:sp>
          <p:nvSpPr>
            <p:cNvPr id="575" name="Google Shape;575;p35"/>
            <p:cNvSpPr/>
            <p:nvPr/>
          </p:nvSpPr>
          <p:spPr>
            <a:xfrm>
              <a:off x="7106687" y="3941989"/>
              <a:ext cx="2386659"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Service 2</a:t>
              </a:r>
              <a:endParaRPr sz="1800">
                <a:solidFill>
                  <a:schemeClr val="dk1"/>
                </a:solidFill>
                <a:latin typeface="Calibri"/>
                <a:ea typeface="Calibri"/>
                <a:cs typeface="Calibri"/>
                <a:sym typeface="Calibri"/>
              </a:endParaRPr>
            </a:p>
          </p:txBody>
        </p:sp>
        <p:cxnSp>
          <p:nvCxnSpPr>
            <p:cNvPr id="576" name="Google Shape;576;p35"/>
            <p:cNvCxnSpPr>
              <a:stCxn id="570" idx="0"/>
              <a:endCxn id="569" idx="2"/>
            </p:cNvCxnSpPr>
            <p:nvPr/>
          </p:nvCxnSpPr>
          <p:spPr>
            <a:xfrm rot="10800000" flipH="1">
              <a:off x="4856230" y="4396500"/>
              <a:ext cx="786900" cy="480300"/>
            </a:xfrm>
            <a:prstGeom prst="straightConnector1">
              <a:avLst/>
            </a:prstGeom>
            <a:noFill/>
            <a:ln w="19050" cap="flat" cmpd="sng">
              <a:solidFill>
                <a:srgbClr val="4A7DBA"/>
              </a:solidFill>
              <a:prstDash val="solid"/>
              <a:round/>
              <a:headEnd type="none" w="sm" len="sm"/>
              <a:tailEnd type="none" w="sm" len="sm"/>
            </a:ln>
          </p:spPr>
        </p:cxnSp>
        <p:cxnSp>
          <p:nvCxnSpPr>
            <p:cNvPr id="577" name="Google Shape;577;p35"/>
            <p:cNvCxnSpPr>
              <a:stCxn id="571" idx="0"/>
              <a:endCxn id="569" idx="2"/>
            </p:cNvCxnSpPr>
            <p:nvPr/>
          </p:nvCxnSpPr>
          <p:spPr>
            <a:xfrm rot="10800000">
              <a:off x="5643222" y="4396499"/>
              <a:ext cx="275400" cy="480300"/>
            </a:xfrm>
            <a:prstGeom prst="straightConnector1">
              <a:avLst/>
            </a:prstGeom>
            <a:noFill/>
            <a:ln w="19050" cap="flat" cmpd="sng">
              <a:solidFill>
                <a:srgbClr val="4A7DBA"/>
              </a:solidFill>
              <a:prstDash val="solid"/>
              <a:round/>
              <a:headEnd type="none" w="sm" len="sm"/>
              <a:tailEnd type="none" w="sm" len="sm"/>
            </a:ln>
          </p:spPr>
        </p:cxnSp>
        <p:cxnSp>
          <p:nvCxnSpPr>
            <p:cNvPr id="578" name="Google Shape;578;p35"/>
            <p:cNvCxnSpPr>
              <a:stCxn id="572" idx="0"/>
              <a:endCxn id="569" idx="2"/>
            </p:cNvCxnSpPr>
            <p:nvPr/>
          </p:nvCxnSpPr>
          <p:spPr>
            <a:xfrm rot="10800000">
              <a:off x="5643314" y="4396498"/>
              <a:ext cx="1337700" cy="480300"/>
            </a:xfrm>
            <a:prstGeom prst="straightConnector1">
              <a:avLst/>
            </a:prstGeom>
            <a:noFill/>
            <a:ln w="19050" cap="flat" cmpd="sng">
              <a:solidFill>
                <a:srgbClr val="4A7DBA"/>
              </a:solidFill>
              <a:prstDash val="solid"/>
              <a:round/>
              <a:headEnd type="none" w="sm" len="sm"/>
              <a:tailEnd type="none" w="sm" len="sm"/>
            </a:ln>
          </p:spPr>
        </p:cxnSp>
        <p:cxnSp>
          <p:nvCxnSpPr>
            <p:cNvPr id="579" name="Google Shape;579;p35"/>
            <p:cNvCxnSpPr>
              <a:stCxn id="572" idx="0"/>
              <a:endCxn id="575" idx="2"/>
            </p:cNvCxnSpPr>
            <p:nvPr/>
          </p:nvCxnSpPr>
          <p:spPr>
            <a:xfrm rot="10800000" flipH="1">
              <a:off x="6981014" y="4394098"/>
              <a:ext cx="1319100" cy="482700"/>
            </a:xfrm>
            <a:prstGeom prst="straightConnector1">
              <a:avLst/>
            </a:prstGeom>
            <a:noFill/>
            <a:ln w="19050" cap="flat" cmpd="sng">
              <a:solidFill>
                <a:srgbClr val="4A7DBA"/>
              </a:solidFill>
              <a:prstDash val="solid"/>
              <a:round/>
              <a:headEnd type="none" w="sm" len="sm"/>
              <a:tailEnd type="none" w="sm" len="sm"/>
            </a:ln>
          </p:spPr>
        </p:cxnSp>
        <p:cxnSp>
          <p:nvCxnSpPr>
            <p:cNvPr id="580" name="Google Shape;580;p35"/>
            <p:cNvCxnSpPr>
              <a:stCxn id="571" idx="0"/>
              <a:endCxn id="575" idx="2"/>
            </p:cNvCxnSpPr>
            <p:nvPr/>
          </p:nvCxnSpPr>
          <p:spPr>
            <a:xfrm rot="10800000" flipH="1">
              <a:off x="5918622" y="4394099"/>
              <a:ext cx="2381400" cy="482700"/>
            </a:xfrm>
            <a:prstGeom prst="straightConnector1">
              <a:avLst/>
            </a:prstGeom>
            <a:noFill/>
            <a:ln w="19050" cap="flat" cmpd="sng">
              <a:solidFill>
                <a:srgbClr val="4A7DBA"/>
              </a:solidFill>
              <a:prstDash val="solid"/>
              <a:round/>
              <a:headEnd type="none" w="sm" len="sm"/>
              <a:tailEnd type="none" w="sm" len="sm"/>
            </a:ln>
          </p:spPr>
        </p:cxnSp>
        <p:cxnSp>
          <p:nvCxnSpPr>
            <p:cNvPr id="581" name="Google Shape;581;p35"/>
            <p:cNvCxnSpPr>
              <a:stCxn id="573" idx="0"/>
              <a:endCxn id="575" idx="2"/>
            </p:cNvCxnSpPr>
            <p:nvPr/>
          </p:nvCxnSpPr>
          <p:spPr>
            <a:xfrm rot="10800000" flipH="1">
              <a:off x="8043406" y="4394097"/>
              <a:ext cx="256500" cy="482700"/>
            </a:xfrm>
            <a:prstGeom prst="straightConnector1">
              <a:avLst/>
            </a:prstGeom>
            <a:noFill/>
            <a:ln w="19050" cap="flat" cmpd="sng">
              <a:solidFill>
                <a:srgbClr val="4A7DBA"/>
              </a:solidFill>
              <a:prstDash val="solid"/>
              <a:round/>
              <a:headEnd type="none" w="sm" len="sm"/>
              <a:tailEnd type="none" w="sm" len="sm"/>
            </a:ln>
          </p:spPr>
        </p:cxnSp>
        <p:cxnSp>
          <p:nvCxnSpPr>
            <p:cNvPr id="582" name="Google Shape;582;p35"/>
            <p:cNvCxnSpPr>
              <a:stCxn id="574" idx="0"/>
              <a:endCxn id="575" idx="2"/>
            </p:cNvCxnSpPr>
            <p:nvPr/>
          </p:nvCxnSpPr>
          <p:spPr>
            <a:xfrm rot="10800000">
              <a:off x="8299998" y="4394096"/>
              <a:ext cx="805800" cy="482700"/>
            </a:xfrm>
            <a:prstGeom prst="straightConnector1">
              <a:avLst/>
            </a:prstGeom>
            <a:noFill/>
            <a:ln w="19050" cap="flat" cmpd="sng">
              <a:solidFill>
                <a:srgbClr val="4A7DBA"/>
              </a:solidFill>
              <a:prstDash val="solid"/>
              <a:round/>
              <a:headEnd type="none" w="sm" len="sm"/>
              <a:tailEnd type="none" w="sm" len="sm"/>
            </a:ln>
          </p:spPr>
        </p:cxnSp>
        <p:sp>
          <p:nvSpPr>
            <p:cNvPr id="583" name="Google Shape;583;p35"/>
            <p:cNvSpPr txBox="1"/>
            <p:nvPr/>
          </p:nvSpPr>
          <p:spPr>
            <a:xfrm>
              <a:off x="2480293" y="4002496"/>
              <a:ext cx="1699353"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chemeClr val="dk1"/>
                  </a:solidFill>
                  <a:latin typeface="Calibri"/>
                  <a:ea typeface="Calibri"/>
                  <a:cs typeface="Calibri"/>
                  <a:sym typeface="Calibri"/>
                </a:rPr>
                <a:t>Serviceleistungen</a:t>
              </a:r>
              <a:endParaRPr sz="1400">
                <a:solidFill>
                  <a:schemeClr val="dk1"/>
                </a:solidFill>
                <a:latin typeface="Calibri"/>
                <a:ea typeface="Calibri"/>
                <a:cs typeface="Calibri"/>
                <a:sym typeface="Calibri"/>
              </a:endParaRPr>
            </a:p>
          </p:txBody>
        </p:sp>
        <p:sp>
          <p:nvSpPr>
            <p:cNvPr id="584" name="Google Shape;584;p35"/>
            <p:cNvSpPr txBox="1"/>
            <p:nvPr/>
          </p:nvSpPr>
          <p:spPr>
            <a:xfrm>
              <a:off x="2478510" y="4948986"/>
              <a:ext cx="1699353"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chemeClr val="dk1"/>
                  </a:solidFill>
                  <a:latin typeface="Calibri"/>
                  <a:ea typeface="Calibri"/>
                  <a:cs typeface="Calibri"/>
                  <a:sym typeface="Calibri"/>
                </a:rPr>
                <a:t>Service-Komponenten</a:t>
              </a:r>
              <a:endParaRPr sz="1400">
                <a:solidFill>
                  <a:schemeClr val="dk1"/>
                </a:solidFill>
                <a:latin typeface="Calibri"/>
                <a:ea typeface="Calibri"/>
                <a:cs typeface="Calibri"/>
                <a:sym typeface="Calibri"/>
              </a:endParaRPr>
            </a:p>
          </p:txBody>
        </p:sp>
      </p:grpSp>
      <p:graphicFrame>
        <p:nvGraphicFramePr>
          <p:cNvPr id="585" name="Google Shape;585;p35"/>
          <p:cNvGraphicFramePr/>
          <p:nvPr>
            <p:extLst>
              <p:ext uri="{D42A27DB-BD31-4B8C-83A1-F6EECF244321}">
                <p14:modId xmlns:p14="http://schemas.microsoft.com/office/powerpoint/2010/main" val="514063832"/>
              </p:ext>
            </p:extLst>
          </p:nvPr>
        </p:nvGraphicFramePr>
        <p:xfrm>
          <a:off x="546106" y="1696602"/>
          <a:ext cx="11099794" cy="1015153"/>
        </p:xfrm>
        <a:graphic>
          <a:graphicData uri="http://schemas.openxmlformats.org/drawingml/2006/table">
            <a:tbl>
              <a:tblPr firstRow="1" firstCol="1" bandRow="1">
                <a:tableStyleId>{B301B821-A1FF-4177-AEE7-76D212191A09}</a:tableStyleId>
              </a:tblPr>
              <a:tblGrid>
                <a:gridCol w="11099794">
                  <a:extLst>
                    <a:ext uri="{9D8B030D-6E8A-4147-A177-3AD203B41FA5}">
                      <a16:colId xmlns:a16="http://schemas.microsoft.com/office/drawing/2014/main" val="20000"/>
                    </a:ext>
                  </a:extLst>
                </a:gridCol>
              </a:tblGrid>
              <a:tr h="182456">
                <a:tc>
                  <a:txBody>
                    <a:bodyPr/>
                    <a:lstStyle/>
                    <a:p>
                      <a:pPr marL="0" marR="0" lvl="0" indent="0" algn="l" rtl="0">
                        <a:spcBef>
                          <a:spcPts val="0"/>
                        </a:spcBef>
                        <a:spcAft>
                          <a:spcPts val="0"/>
                        </a:spcAft>
                        <a:buNone/>
                      </a:pPr>
                      <a:r>
                        <a:rPr lang="en-US" sz="1400" u="none" strike="noStrike" cap="none" dirty="0"/>
                        <a:t>Definition nach FitSM-0:</a:t>
                      </a:r>
                      <a:endParaRPr sz="1400" u="none" strike="noStrike" cap="none" dirty="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801793">
                <a:tc>
                  <a:txBody>
                    <a:bodyPr/>
                    <a:lstStyle/>
                    <a:p>
                      <a:pPr marL="0" marR="0" lvl="0" indent="0" algn="l" rtl="0">
                        <a:lnSpc>
                          <a:spcPct val="100000"/>
                        </a:lnSpc>
                        <a:spcBef>
                          <a:spcPts val="0"/>
                        </a:spcBef>
                        <a:spcAft>
                          <a:spcPts val="0"/>
                        </a:spcAft>
                        <a:buClr>
                          <a:schemeClr val="dk1"/>
                        </a:buClr>
                        <a:buSzPts val="2000"/>
                        <a:buFont typeface="Calibri"/>
                        <a:buNone/>
                      </a:pPr>
                      <a:r>
                        <a:rPr lang="en-US" sz="2000" u="none" strike="noStrike" cap="none" dirty="0"/>
                        <a:t>Service:</a:t>
                      </a:r>
                      <a:endParaRPr dirty="0"/>
                    </a:p>
                    <a:p>
                      <a:pPr marL="457200" marR="0" lvl="1" indent="0" algn="l" rtl="0">
                        <a:lnSpc>
                          <a:spcPct val="100000"/>
                        </a:lnSpc>
                        <a:spcBef>
                          <a:spcPts val="0"/>
                        </a:spcBef>
                        <a:spcAft>
                          <a:spcPts val="0"/>
                        </a:spcAft>
                        <a:buClr>
                          <a:schemeClr val="dk1"/>
                        </a:buClr>
                        <a:buSzPts val="1800"/>
                        <a:buFont typeface="Calibri"/>
                        <a:buNone/>
                      </a:pPr>
                      <a:r>
                        <a:rPr lang="en-US" sz="1800" b="0" u="none" strike="noStrike" cap="none" dirty="0"/>
                        <a:t>Eine Weise, einem Anwender/Kunden einen Mehrwert zu liefern, indem er Ergebnisse erzielt, die er erreichen möchte</a:t>
                      </a:r>
                      <a:endParaRPr sz="1800" b="0" u="none" strike="noStrike" cap="none" dirty="0"/>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36.xml><?xml version="1.0" encoding="utf-8"?>
<p:sld xmlns:p14="http://schemas.microsoft.com/office/powerpoint/2010/main" xmlns:a16="http://schemas.microsoft.com/office/drawing/2014/main"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36"/>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SPM: Wichtige Begriffe</a:t>
            </a:r>
            <a:endParaRPr/>
          </a:p>
        </p:txBody>
      </p:sp>
      <p:sp>
        <p:nvSpPr>
          <p:cNvPr id="592" name="Google Shape;592;p36"/>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36</a:t>
            </a:fld>
            <a:endParaRPr/>
          </a:p>
        </p:txBody>
      </p:sp>
      <p:graphicFrame>
        <p:nvGraphicFramePr>
          <p:cNvPr id="593" name="Google Shape;593;p36"/>
          <p:cNvGraphicFramePr/>
          <p:nvPr>
            <p:extLst>
              <p:ext uri="{D42A27DB-BD31-4B8C-83A1-F6EECF244321}">
                <p14:modId xmlns:p14="http://schemas.microsoft.com/office/powerpoint/2010/main" val="3717709674"/>
              </p:ext>
            </p:extLst>
          </p:nvPr>
        </p:nvGraphicFramePr>
        <p:xfrm>
          <a:off x="679450" y="1696598"/>
          <a:ext cx="10833100" cy="1146285"/>
        </p:xfrm>
        <a:graphic>
          <a:graphicData uri="http://schemas.openxmlformats.org/drawingml/2006/table">
            <a:tbl>
              <a:tblPr firstRow="1" firstCol="1" bandRow="1">
                <a:tableStyleId>{B301B821-A1FF-4177-AEE7-76D212191A09}</a:tableStyleId>
              </a:tblPr>
              <a:tblGrid>
                <a:gridCol w="10833100">
                  <a:extLst>
                    <a:ext uri="{9D8B030D-6E8A-4147-A177-3AD203B41FA5}">
                      <a16:colId xmlns:a16="http://schemas.microsoft.com/office/drawing/2014/main" val="20000"/>
                    </a:ext>
                  </a:extLst>
                </a:gridCol>
              </a:tblGrid>
              <a:tr h="195575">
                <a:tc>
                  <a:txBody>
                    <a:bodyPr/>
                    <a:lstStyle/>
                    <a:p>
                      <a:pPr marL="0" marR="0" lvl="0" indent="0" algn="l" rtl="0">
                        <a:spcBef>
                          <a:spcPts val="0"/>
                        </a:spcBef>
                        <a:spcAft>
                          <a:spcPts val="0"/>
                        </a:spcAft>
                        <a:buNone/>
                      </a:pPr>
                      <a:r>
                        <a:rPr lang="en-US" sz="1400"/>
                        <a:t>Definition nach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932925">
                <a:tc>
                  <a:txBody>
                    <a:bodyPr/>
                    <a:lstStyle/>
                    <a:p>
                      <a:pPr marL="0" marR="0" lvl="0" indent="0" algn="l" rtl="0">
                        <a:lnSpc>
                          <a:spcPct val="100000"/>
                        </a:lnSpc>
                        <a:spcBef>
                          <a:spcPts val="0"/>
                        </a:spcBef>
                        <a:spcAft>
                          <a:spcPts val="0"/>
                        </a:spcAft>
                        <a:buClr>
                          <a:schemeClr val="dk1"/>
                        </a:buClr>
                        <a:buSzPts val="2000"/>
                        <a:buFont typeface="Calibri"/>
                        <a:buNone/>
                      </a:pPr>
                      <a:r>
                        <a:rPr lang="en-US" sz="2000" dirty="0">
                          <a:solidFill>
                            <a:schemeClr val="dk1"/>
                          </a:solidFill>
                        </a:rPr>
                        <a:t>Service-Portfolio:</a:t>
                      </a:r>
                      <a:endParaRPr dirty="0"/>
                    </a:p>
                    <a:p>
                      <a:pPr marL="457200" marR="0" lvl="1" indent="0" algn="l" rtl="0">
                        <a:lnSpc>
                          <a:spcPct val="100000"/>
                        </a:lnSpc>
                        <a:spcBef>
                          <a:spcPts val="0"/>
                        </a:spcBef>
                        <a:spcAft>
                          <a:spcPts val="0"/>
                        </a:spcAft>
                        <a:buClr>
                          <a:schemeClr val="dk1"/>
                        </a:buClr>
                        <a:buSzPts val="1800"/>
                        <a:buFont typeface="Calibri"/>
                        <a:buNone/>
                      </a:pPr>
                      <a:r>
                        <a:rPr lang="en-US" sz="1800" b="0" u="none" strike="noStrike" cap="none" dirty="0">
                          <a:solidFill>
                            <a:schemeClr val="dk1"/>
                          </a:solidFill>
                          <a:sym typeface="Calibri"/>
                        </a:rPr>
                        <a:t>Interne Liste, in der alle von einem Service Provider angebotenen Services aufgeführt sind, einschließlich der in Vorbereitung befindlichen, aktiven und eingestellten Services</a:t>
                      </a:r>
                      <a:endParaRPr sz="1800" b="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graphicFrame>
        <p:nvGraphicFramePr>
          <p:cNvPr id="594" name="Google Shape;594;p36"/>
          <p:cNvGraphicFramePr/>
          <p:nvPr>
            <p:extLst>
              <p:ext uri="{D42A27DB-BD31-4B8C-83A1-F6EECF244321}">
                <p14:modId xmlns:p14="http://schemas.microsoft.com/office/powerpoint/2010/main" val="3423766814"/>
              </p:ext>
            </p:extLst>
          </p:nvPr>
        </p:nvGraphicFramePr>
        <p:xfrm>
          <a:off x="679450" y="3035608"/>
          <a:ext cx="10833100" cy="1630680"/>
        </p:xfrm>
        <a:graphic>
          <a:graphicData uri="http://schemas.openxmlformats.org/drawingml/2006/table">
            <a:tbl>
              <a:tblPr firstRow="1" firstCol="1" bandRow="1">
                <a:tableStyleId>{B301B821-A1FF-4177-AEE7-76D212191A09}</a:tableStyleId>
              </a:tblPr>
              <a:tblGrid>
                <a:gridCol w="10833100">
                  <a:extLst>
                    <a:ext uri="{9D8B030D-6E8A-4147-A177-3AD203B41FA5}">
                      <a16:colId xmlns:a16="http://schemas.microsoft.com/office/drawing/2014/main" val="20000"/>
                    </a:ext>
                  </a:extLst>
                </a:gridCol>
              </a:tblGrid>
              <a:tr h="195575">
                <a:tc>
                  <a:txBody>
                    <a:bodyPr/>
                    <a:lstStyle/>
                    <a:p>
                      <a:pPr marL="0" marR="0" lvl="0" indent="0" algn="l" rtl="0">
                        <a:spcBef>
                          <a:spcPts val="0"/>
                        </a:spcBef>
                        <a:spcAft>
                          <a:spcPts val="0"/>
                        </a:spcAft>
                        <a:buNone/>
                      </a:pPr>
                      <a:r>
                        <a:rPr lang="en-US" sz="1400"/>
                        <a:t>Definition nach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932925">
                <a:tc>
                  <a:txBody>
                    <a:bodyPr/>
                    <a:lstStyle/>
                    <a:p>
                      <a:pPr marL="0" marR="0" lvl="0" indent="0" algn="l" rtl="0">
                        <a:lnSpc>
                          <a:spcPct val="100000"/>
                        </a:lnSpc>
                        <a:spcBef>
                          <a:spcPts val="0"/>
                        </a:spcBef>
                        <a:spcAft>
                          <a:spcPts val="0"/>
                        </a:spcAft>
                        <a:buClr>
                          <a:schemeClr val="dk1"/>
                        </a:buClr>
                        <a:buSzPts val="2000"/>
                        <a:buFont typeface="Calibri"/>
                        <a:buNone/>
                      </a:pPr>
                      <a:r>
                        <a:rPr lang="en-US" sz="2000" dirty="0">
                          <a:solidFill>
                            <a:schemeClr val="dk1"/>
                          </a:solidFill>
                        </a:rPr>
                        <a:t>Service-Lebenszyklus:</a:t>
                      </a:r>
                      <a:endParaRPr dirty="0"/>
                    </a:p>
                    <a:p>
                      <a:pPr marL="457200" marR="0" lvl="1" indent="0" algn="l" rtl="0">
                        <a:lnSpc>
                          <a:spcPct val="100000"/>
                        </a:lnSpc>
                        <a:spcBef>
                          <a:spcPts val="0"/>
                        </a:spcBef>
                        <a:spcAft>
                          <a:spcPts val="600"/>
                        </a:spcAft>
                        <a:buClr>
                          <a:schemeClr val="dk1"/>
                        </a:buClr>
                        <a:buSzPts val="1800"/>
                        <a:buFont typeface="Calibri"/>
                        <a:buNone/>
                      </a:pPr>
                      <a:r>
                        <a:rPr lang="en-US" sz="1800" b="0" u="none" strike="noStrike" cap="none" dirty="0">
                          <a:solidFill>
                            <a:schemeClr val="dk1"/>
                          </a:solidFill>
                          <a:sym typeface="Calibri"/>
                        </a:rPr>
                        <a:t>Die verschiedenen Phasen, die ein Service während seiner Lebensdauer durchlaufen kann</a:t>
                      </a:r>
                      <a:endParaRPr sz="1600" b="0" u="none" strike="noStrike" cap="none" dirty="0">
                        <a:solidFill>
                          <a:schemeClr val="dk1"/>
                        </a:solidFill>
                        <a:sym typeface="Calibri"/>
                      </a:endParaRPr>
                    </a:p>
                    <a:p>
                      <a:pPr marL="457200" marR="0" lvl="1" indent="0" algn="l" rtl="0">
                        <a:lnSpc>
                          <a:spcPct val="100000"/>
                        </a:lnSpc>
                        <a:spcBef>
                          <a:spcPts val="0"/>
                        </a:spcBef>
                        <a:spcAft>
                          <a:spcPts val="0"/>
                        </a:spcAft>
                        <a:buClr>
                          <a:schemeClr val="dk1"/>
                        </a:buClr>
                        <a:buSzPts val="1800"/>
                        <a:buFont typeface="Calibri"/>
                        <a:buNone/>
                      </a:pPr>
                      <a:r>
                        <a:rPr lang="en-US" sz="1600" b="0" u="none" strike="noStrike" cap="none" dirty="0">
                          <a:solidFill>
                            <a:schemeClr val="dk1"/>
                          </a:solidFill>
                          <a:sym typeface="Calibri"/>
                        </a:rPr>
                        <a:t>Anmerkung 1: Für jede </a:t>
                      </a:r>
                      <a:r>
                        <a:rPr lang="en-US" sz="1600" b="0" u="none" strike="noStrike" cap="none" dirty="0" err="1">
                          <a:solidFill>
                            <a:schemeClr val="dk1"/>
                          </a:solidFill>
                          <a:sym typeface="Calibri"/>
                        </a:rPr>
                        <a:t>Organisation werden je nach </a:t>
                      </a:r>
                      <a:r>
                        <a:rPr lang="en-US" sz="1600" b="0" u="none" strike="noStrike" cap="none" dirty="0">
                          <a:solidFill>
                            <a:schemeClr val="dk1"/>
                          </a:solidFill>
                          <a:sym typeface="Calibri"/>
                        </a:rPr>
                        <a:t>Komplexität </a:t>
                      </a:r>
                      <a:r>
                        <a:rPr lang="en-US" sz="1600" b="0" u="none" strike="noStrike" cap="none" dirty="0">
                          <a:solidFill>
                            <a:schemeClr val="dk1"/>
                          </a:solidFill>
                          <a:sym typeface="Calibri"/>
                        </a:rPr>
                        <a:t>spezifische Phasen des Service-Lebenszyklus definiert</a:t>
                      </a:r>
                      <a:r>
                        <a:rPr lang="en-US" sz="1600" b="0" u="none" strike="noStrike" cap="none" dirty="0">
                          <a:solidFill>
                            <a:schemeClr val="dk1"/>
                          </a:solidFill>
                          <a:sym typeface="Calibri"/>
                        </a:rPr>
                        <a:t>. Dazu gehören z. B. die erste Idee, der Vorschlag, das Design, die Entwicklung, das Deployment, die Produktion und die Stilllegung.</a:t>
                      </a:r>
                      <a:endParaRPr sz="1600" b="0" u="none" strike="noStrike" cap="none" dirty="0">
                        <a:solidFill>
                          <a:schemeClr val="dk1"/>
                        </a:solidFill>
                        <a:sym typeface="Calibri"/>
                      </a:endParaRPr>
                    </a:p>
                    <a:p>
                      <a:pPr marL="457200" marR="0" lvl="1" indent="0" algn="l" rtl="0">
                        <a:lnSpc>
                          <a:spcPct val="100000"/>
                        </a:lnSpc>
                        <a:spcBef>
                          <a:spcPts val="0"/>
                        </a:spcBef>
                        <a:spcAft>
                          <a:spcPts val="0"/>
                        </a:spcAft>
                        <a:buClr>
                          <a:schemeClr val="dk1"/>
                        </a:buClr>
                        <a:buSzPts val="1800"/>
                        <a:buFont typeface="Calibri"/>
                        <a:buNone/>
                      </a:pPr>
                      <a:endParaRPr sz="1800" b="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37.xml><?xml version="1.0" encoding="utf-8"?>
<p:sld xmlns:a16="http://schemas.microsoft.com/office/drawing/2014/main"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37"/>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SPM: Anforderungen gemäß FitSM-1</a:t>
            </a:r>
            <a:endParaRPr/>
          </a:p>
        </p:txBody>
      </p:sp>
      <p:sp>
        <p:nvSpPr>
          <p:cNvPr id="601" name="Google Shape;601;p37"/>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37</a:t>
            </a:fld>
            <a:endParaRPr/>
          </a:p>
        </p:txBody>
      </p:sp>
      <p:graphicFrame>
        <p:nvGraphicFramePr>
          <p:cNvPr id="602" name="Google Shape;602;p37"/>
          <p:cNvGraphicFramePr/>
          <p:nvPr/>
        </p:nvGraphicFramePr>
        <p:xfrm>
          <a:off x="1981200" y="1696601"/>
          <a:ext cx="8229600" cy="3600092"/>
        </p:xfrm>
        <a:graphic>
          <a:graphicData uri="http://schemas.openxmlformats.org/drawingml/2006/table">
            <a:tbl>
              <a:tblPr>
                <a:noFill/>
              </a:tblPr>
              <a:tblGrid>
                <a:gridCol w="8229600">
                  <a:extLst>
                    <a:ext uri="{9D8B030D-6E8A-4147-A177-3AD203B41FA5}">
                      <a16:colId xmlns:a16="http://schemas.microsoft.com/office/drawing/2014/main" val="20000"/>
                    </a:ext>
                  </a:extLst>
                </a:gridCol>
              </a:tblGrid>
              <a:tr h="251075">
                <a:tc>
                  <a:txBody>
                    <a:bodyPr/>
                    <a:lstStyle/>
                    <a:p>
                      <a:pPr marL="0" marR="0" lvl="0" indent="0" algn="l" rtl="0">
                        <a:spcBef>
                          <a:spcPts val="0"/>
                        </a:spcBef>
                        <a:spcAft>
                          <a:spcPts val="0"/>
                        </a:spcAft>
                        <a:buNone/>
                      </a:pPr>
                      <a:r>
                        <a:rPr lang="en-US" sz="1600">
                          <a:solidFill>
                            <a:srgbClr val="FFFFFF"/>
                          </a:solidFill>
                          <a:latin typeface="Calibri"/>
                          <a:ea typeface="Calibri"/>
                          <a:cs typeface="Calibri"/>
                          <a:sym typeface="Calibri"/>
                        </a:rPr>
                        <a:t>PR1 Service Portfolio Management (SPM)</a:t>
                      </a:r>
                      <a:endParaRPr sz="1600">
                        <a:solidFill>
                          <a:srgbClr val="FFFFFF"/>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82475">
                <a:tc>
                  <a:txBody>
                    <a:bodyPr/>
                    <a:lstStyle/>
                    <a:p>
                      <a:pPr marL="0" marR="0" lvl="0" indent="0" algn="l" rtl="0">
                        <a:spcBef>
                          <a:spcPts val="0"/>
                        </a:spcBef>
                        <a:spcAft>
                          <a:spcPts val="0"/>
                        </a:spcAft>
                        <a:buNone/>
                      </a:pPr>
                      <a:r>
                        <a:rPr lang="en-US" sz="1800" cap="none">
                          <a:solidFill>
                            <a:srgbClr val="FFFFFF"/>
                          </a:solidFill>
                          <a:latin typeface="Calibri"/>
                          <a:ea typeface="Calibri"/>
                          <a:cs typeface="Calibri"/>
                          <a:sym typeface="Calibri"/>
                        </a:rPr>
                        <a:t>VORAUSSETZUNGEN</a:t>
                      </a:r>
                      <a:endParaRPr sz="1800" cap="none">
                        <a:solidFill>
                          <a:srgbClr val="FFFFFF"/>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14437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PR1.1 Es muss ein Service-Portfolio geführt werden. Alle Services müssen als Teil des Service-Portfolios spezifiziert werden.</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PR1.2 Vorschläge für neue oder geänderte Services müssen auf der Grundlage des prognostizierten Bedarfs, der benötigten Ressourcen und des erwarteten Nutzens bewertet werden.</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PR1.3 Die Entwicklung von Services während ihres Service-Lebenszyklus muss gemanagt werden. Dazu muss die Planung neuer Services und größerer Änderungen an bestehenden Services gehören. Die Pläne müssen Zeitrahmen, Verantwortlichkeiten, neue oder geänderte Technologien, Kommunikation und Service-Abnahmekriterien berücksichtigen.</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PR1.4 Für jeden Service müssen die internen und externen Zulieferer, die an der Erbringung des Services beteiligt sind, identifiziert werden, ggf. einschließlich der Föderationsmitglieder. Deren Kontaktstellen, Aufgaben und Verantwortlichkeiten müssen festgelegt werden.</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38"/>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SPM: Wichtige Konzepte</a:t>
            </a:r>
            <a:endParaRPr/>
          </a:p>
        </p:txBody>
      </p:sp>
      <p:sp>
        <p:nvSpPr>
          <p:cNvPr id="609" name="Google Shape;609;p38"/>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a:spcBef>
                <a:spcPts val="0"/>
              </a:spcBef>
              <a:buSzPts val="2800"/>
            </a:pPr>
            <a:r>
              <a:rPr lang="en-US"/>
              <a:t>Das Service-Portfolio ist ein internes Werkzeug, das die Services definiert, die die Organisation ihren Kunden liefert oder in Zukunft zu liefern beabsichtigt.</a:t>
            </a:r>
          </a:p>
          <a:p>
            <a:pPr marL="342900">
              <a:spcBef>
                <a:spcPts val="0"/>
              </a:spcBef>
              <a:buSzPts val="2800"/>
            </a:pPr>
            <a:r>
              <a:rPr lang="en-US"/>
              <a:t>Das Service-Portfolio dient als maßgebliche Quelle für die Stammdaten aller Services.</a:t>
            </a:r>
          </a:p>
          <a:p>
            <a:pPr marL="342900" lvl="0" indent="-342900" algn="l" rtl="0">
              <a:spcBef>
                <a:spcPts val="0"/>
              </a:spcBef>
              <a:spcAft>
                <a:spcPts val="0"/>
              </a:spcAft>
              <a:buClr>
                <a:schemeClr val="dk1"/>
              </a:buClr>
              <a:buSzPts val="2800"/>
              <a:buChar char="•"/>
            </a:pPr>
            <a:r>
              <a:rPr lang="en-US"/>
              <a:t>Jeder Service durchläuft verschiedene Phasen in seinem Lebenszyklus.</a:t>
            </a:r>
          </a:p>
          <a:p>
            <a:pPr marL="342900" lvl="0" indent="-342900" algn="l" rtl="0">
              <a:spcBef>
                <a:spcPts val="0"/>
              </a:spcBef>
              <a:spcAft>
                <a:spcPts val="0"/>
              </a:spcAft>
              <a:buClr>
                <a:schemeClr val="dk1"/>
              </a:buClr>
              <a:buSzPts val="2800"/>
              <a:buChar char="•"/>
            </a:pPr>
            <a:r>
              <a:rPr lang="en-US"/>
              <a:t>Wichtigste Aktivitäten</a:t>
            </a:r>
          </a:p>
          <a:p>
            <a:pPr marL="800100" lvl="1">
              <a:spcBef>
                <a:spcPts val="0"/>
              </a:spcBef>
              <a:buSzPts val="2800"/>
              <a:buChar char="•"/>
            </a:pPr>
            <a:r>
              <a:rPr lang="en-US"/>
              <a:t>Pflege des Service-Portfolios</a:t>
            </a:r>
          </a:p>
          <a:p>
            <a:pPr marL="800100" lvl="1">
              <a:spcBef>
                <a:spcPts val="0"/>
              </a:spcBef>
              <a:buSzPts val="2800"/>
              <a:buChar char="•"/>
            </a:pPr>
            <a:r>
              <a:rPr lang="en-US"/>
              <a:t>Management des Übergangs von Services durch ihre Lebenszyklus-Phasen</a:t>
            </a:r>
            <a:endParaRPr/>
          </a:p>
        </p:txBody>
      </p:sp>
      <p:sp>
        <p:nvSpPr>
          <p:cNvPr id="610" name="Google Shape;610;p3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39"/>
          <p:cNvSpPr txBox="1">
            <a:spLocks noGrp="1"/>
          </p:cNvSpPr>
          <p:nvPr>
            <p:ph type="ctr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t>Service Level Management (SLM)</a:t>
            </a:r>
            <a:endParaRPr/>
          </a:p>
        </p:txBody>
      </p:sp>
      <p:sp>
        <p:nvSpPr>
          <p:cNvPr id="617" name="Google Shape;617;p39"/>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39</a:t>
            </a:fld>
            <a:endParaRPr/>
          </a:p>
        </p:txBody>
      </p:sp>
      <p:sp>
        <p:nvSpPr>
          <p:cNvPr id="618" name="Google Shape;618;p39"/>
          <p:cNvSpPr/>
          <p:nvPr/>
        </p:nvSpPr>
        <p:spPr>
          <a:xfrm>
            <a:off x="2895601" y="3933700"/>
            <a:ext cx="6400800" cy="1705100"/>
          </a:xfrm>
          <a:prstGeom prst="snip1Rect">
            <a:avLst>
              <a:gd name="adj" fmla="val 16667"/>
            </a:avLst>
          </a:prstGeom>
          <a:solidFill>
            <a:srgbClr val="93B3D7">
              <a:alpha val="3686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619" name="Google Shape;619;p39"/>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Zielsetzung</a:t>
            </a:r>
            <a:endParaRPr/>
          </a:p>
        </p:txBody>
      </p:sp>
      <p:sp>
        <p:nvSpPr>
          <p:cNvPr id="620" name="Google Shape;620;p39"/>
          <p:cNvSpPr/>
          <p:nvPr/>
        </p:nvSpPr>
        <p:spPr>
          <a:xfrm>
            <a:off x="2969743" y="4448462"/>
            <a:ext cx="623301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Pflege von Service-Katalogen und Festlegung und Bewertung von Vereinbarungen über die Service-Qualität mit Kunden und Zulieferern</a:t>
            </a:r>
            <a:endParaRPr sz="16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4"/>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FitSM-Qualifizierungsprogramm</a:t>
            </a:r>
            <a:endParaRPr/>
          </a:p>
        </p:txBody>
      </p:sp>
      <p:sp>
        <p:nvSpPr>
          <p:cNvPr id="66" name="Google Shape;66;p4"/>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pic>
        <p:nvPicPr>
          <p:cNvPr id="5" name="Grafik 4" descr="Ein Bild, das Text, Screenshot, Schrift, Software enthält.&#10;&#10;Automatisch generierte Beschreibung">
            <a:extLst>
              <a:ext uri="{FF2B5EF4-FFF2-40B4-BE49-F238E27FC236}">
                <a16:creationId xmlns:a16="http://schemas.microsoft.com/office/drawing/2014/main" id="{04F5D914-5943-7639-9D42-01DBD2D64A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9900" y="1858959"/>
            <a:ext cx="8712200" cy="4724400"/>
          </a:xfrm>
          <a:prstGeom prst="rect">
            <a:avLst/>
          </a:prstGeom>
        </p:spPr>
      </p:pic>
    </p:spTree>
    <p:extLst>
      <p:ext uri="{BB962C8B-B14F-4D97-AF65-F5344CB8AC3E}">
        <p14:creationId xmlns:p14="http://schemas.microsoft.com/office/powerpoint/2010/main" val="617267677"/>
      </p:ext>
    </p:extLst>
  </p:cSld>
  <p:clrMapOvr>
    <a:masterClrMapping/>
  </p:clrMapOvr>
</p:sld>
</file>

<file path=ppt/slides/slide40.xml><?xml version="1.0" encoding="utf-8"?>
<p:sld xmlns:p14="http://schemas.microsoft.com/office/powerpoint/2010/main" xmlns:a16="http://schemas.microsoft.com/office/drawing/2014/main"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40"/>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SLM: Wichtige Begriffe</a:t>
            </a:r>
            <a:endParaRPr/>
          </a:p>
        </p:txBody>
      </p:sp>
      <p:sp>
        <p:nvSpPr>
          <p:cNvPr id="627" name="Google Shape;627;p40"/>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40</a:t>
            </a:fld>
            <a:endParaRPr/>
          </a:p>
        </p:txBody>
      </p:sp>
      <p:graphicFrame>
        <p:nvGraphicFramePr>
          <p:cNvPr id="628" name="Google Shape;628;p40"/>
          <p:cNvGraphicFramePr/>
          <p:nvPr>
            <p:extLst>
              <p:ext uri="{D42A27DB-BD31-4B8C-83A1-F6EECF244321}">
                <p14:modId xmlns:p14="http://schemas.microsoft.com/office/powerpoint/2010/main" val="2979356207"/>
              </p:ext>
            </p:extLst>
          </p:nvPr>
        </p:nvGraphicFramePr>
        <p:xfrm>
          <a:off x="692150" y="3023981"/>
          <a:ext cx="10807700" cy="1494850"/>
        </p:xfrm>
        <a:graphic>
          <a:graphicData uri="http://schemas.openxmlformats.org/drawingml/2006/table">
            <a:tbl>
              <a:tblPr firstRow="1" firstCol="1" bandRow="1">
                <a:tableStyleId>{B301B821-A1FF-4177-AEE7-76D212191A09}</a:tableStyleId>
              </a:tblPr>
              <a:tblGrid>
                <a:gridCol w="10807700">
                  <a:extLst>
                    <a:ext uri="{9D8B030D-6E8A-4147-A177-3AD203B41FA5}">
                      <a16:colId xmlns:a16="http://schemas.microsoft.com/office/drawing/2014/main" val="20000"/>
                    </a:ext>
                  </a:extLst>
                </a:gridCol>
              </a:tblGrid>
              <a:tr h="237825">
                <a:tc>
                  <a:txBody>
                    <a:bodyPr/>
                    <a:lstStyle/>
                    <a:p>
                      <a:pPr marL="0" marR="0" lvl="0" indent="0" algn="l" rtl="0">
                        <a:spcBef>
                          <a:spcPts val="0"/>
                        </a:spcBef>
                        <a:spcAft>
                          <a:spcPts val="0"/>
                        </a:spcAft>
                        <a:buNone/>
                      </a:pPr>
                      <a:r>
                        <a:rPr lang="en-US" sz="1400"/>
                        <a:t>Definition nach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1257025">
                <a:tc>
                  <a:txBody>
                    <a:bodyPr/>
                    <a:lstStyle/>
                    <a:p>
                      <a:pPr marL="0" marR="0" lvl="0" indent="0" algn="l" rtl="0">
                        <a:lnSpc>
                          <a:spcPct val="100000"/>
                        </a:lnSpc>
                        <a:spcBef>
                          <a:spcPts val="0"/>
                        </a:spcBef>
                        <a:spcAft>
                          <a:spcPts val="0"/>
                        </a:spcAft>
                        <a:buClr>
                          <a:schemeClr val="dk1"/>
                        </a:buClr>
                        <a:buSzPts val="2000"/>
                        <a:buFont typeface="Calibri"/>
                        <a:buNone/>
                      </a:pPr>
                      <a:r>
                        <a:rPr lang="en-US" sz="2000" dirty="0">
                          <a:solidFill>
                            <a:schemeClr val="dk1"/>
                          </a:solidFill>
                        </a:rPr>
                        <a:t>Service-Ziel:</a:t>
                      </a:r>
                      <a:endParaRPr dirty="0"/>
                    </a:p>
                    <a:p>
                      <a:pPr marL="457200" marR="0" lvl="1" indent="0" algn="l" rtl="0">
                        <a:lnSpc>
                          <a:spcPct val="100000"/>
                        </a:lnSpc>
                        <a:spcBef>
                          <a:spcPts val="0"/>
                        </a:spcBef>
                        <a:spcAft>
                          <a:spcPts val="600"/>
                        </a:spcAft>
                        <a:buClr>
                          <a:schemeClr val="dk1"/>
                        </a:buClr>
                        <a:buSzPts val="1800"/>
                        <a:buFont typeface="Calibri"/>
                        <a:buNone/>
                      </a:pPr>
                      <a:r>
                        <a:rPr lang="en-US" sz="1800" b="0" u="none" strike="noStrike" cap="none" dirty="0">
                          <a:solidFill>
                            <a:schemeClr val="dk1"/>
                          </a:solidFill>
                          <a:sym typeface="Calibri"/>
                        </a:rPr>
                        <a:t>Zielwerte für Parameter, die zur Messung der Leistung eines Services verwendet werden</a:t>
                      </a:r>
                    </a:p>
                    <a:p>
                      <a:pPr marL="457200" marR="0" lvl="1" indent="0" algn="l" rtl="0">
                        <a:lnSpc>
                          <a:spcPct val="100000"/>
                        </a:lnSpc>
                        <a:spcBef>
                          <a:spcPts val="0"/>
                        </a:spcBef>
                        <a:spcAft>
                          <a:spcPts val="600"/>
                        </a:spcAft>
                        <a:buClr>
                          <a:schemeClr val="dk1"/>
                        </a:buClr>
                        <a:buSzPts val="1800"/>
                        <a:buFont typeface="Calibri"/>
                        <a:buNone/>
                      </a:pPr>
                      <a:r>
                        <a:rPr lang="en-US" sz="1600" b="0" u="none" strike="noStrike" cap="none" dirty="0">
                          <a:solidFill>
                            <a:schemeClr val="dk1"/>
                          </a:solidFill>
                          <a:sym typeface="Calibri"/>
                        </a:rPr>
                        <a:t>Hinweis: Service-Ziele werden in SLAs aufgeführt und beinhalten in der Regel Ziele für Parameter wie die Verfügbarkeit von Services oder Erfüllungszeiten für Service-Requests.</a:t>
                      </a:r>
                      <a:endParaRPr sz="1200" dirty="0"/>
                    </a:p>
                  </a:txBody>
                  <a:tcPr marL="68575" marR="68575" marT="0" marB="0"/>
                </a:tc>
                <a:extLst>
                  <a:ext uri="{0D108BD9-81ED-4DB2-BD59-A6C34878D82A}">
                    <a16:rowId xmlns:a16="http://schemas.microsoft.com/office/drawing/2014/main" val="10001"/>
                  </a:ext>
                </a:extLst>
              </a:tr>
            </a:tbl>
          </a:graphicData>
        </a:graphic>
      </p:graphicFrame>
      <p:graphicFrame>
        <p:nvGraphicFramePr>
          <p:cNvPr id="629" name="Google Shape;629;p40"/>
          <p:cNvGraphicFramePr/>
          <p:nvPr>
            <p:extLst>
              <p:ext uri="{D42A27DB-BD31-4B8C-83A1-F6EECF244321}">
                <p14:modId xmlns:p14="http://schemas.microsoft.com/office/powerpoint/2010/main" val="454349704"/>
              </p:ext>
            </p:extLst>
          </p:nvPr>
        </p:nvGraphicFramePr>
        <p:xfrm>
          <a:off x="692150" y="1749976"/>
          <a:ext cx="10807700" cy="1009335"/>
        </p:xfrm>
        <a:graphic>
          <a:graphicData uri="http://schemas.openxmlformats.org/drawingml/2006/table">
            <a:tbl>
              <a:tblPr firstRow="1" firstCol="1" bandRow="1">
                <a:tableStyleId>{B301B821-A1FF-4177-AEE7-76D212191A09}</a:tableStyleId>
              </a:tblPr>
              <a:tblGrid>
                <a:gridCol w="10807700">
                  <a:extLst>
                    <a:ext uri="{9D8B030D-6E8A-4147-A177-3AD203B41FA5}">
                      <a16:colId xmlns:a16="http://schemas.microsoft.com/office/drawing/2014/main" val="20000"/>
                    </a:ext>
                  </a:extLst>
                </a:gridCol>
              </a:tblGrid>
              <a:tr h="175700">
                <a:tc>
                  <a:txBody>
                    <a:bodyPr/>
                    <a:lstStyle/>
                    <a:p>
                      <a:pPr marL="0" marR="0" lvl="0" indent="0" algn="l" rtl="0">
                        <a:spcBef>
                          <a:spcPts val="0"/>
                        </a:spcBef>
                        <a:spcAft>
                          <a:spcPts val="0"/>
                        </a:spcAft>
                        <a:buNone/>
                      </a:pPr>
                      <a:r>
                        <a:rPr lang="en-US" sz="1400"/>
                        <a:t>Definition nach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795975">
                <a:tc>
                  <a:txBody>
                    <a:bodyPr/>
                    <a:lstStyle/>
                    <a:p>
                      <a:pPr marL="0" marR="0" lvl="0" indent="0" algn="l" rtl="0">
                        <a:lnSpc>
                          <a:spcPct val="100000"/>
                        </a:lnSpc>
                        <a:spcBef>
                          <a:spcPts val="0"/>
                        </a:spcBef>
                        <a:spcAft>
                          <a:spcPts val="0"/>
                        </a:spcAft>
                        <a:buClr>
                          <a:schemeClr val="dk1"/>
                        </a:buClr>
                        <a:buSzPts val="2000"/>
                        <a:buFont typeface="Calibri"/>
                        <a:buNone/>
                      </a:pPr>
                      <a:r>
                        <a:rPr lang="en-US" sz="2000" dirty="0">
                          <a:solidFill>
                            <a:schemeClr val="dk1"/>
                          </a:solidFill>
                        </a:rPr>
                        <a:t>Service-Katalog:</a:t>
                      </a:r>
                      <a:endParaRPr dirty="0"/>
                    </a:p>
                    <a:p>
                      <a:pPr marL="457200" marR="0" lvl="1" indent="0" algn="l" rtl="0">
                        <a:spcBef>
                          <a:spcPts val="0"/>
                        </a:spcBef>
                        <a:spcAft>
                          <a:spcPts val="0"/>
                        </a:spcAft>
                        <a:buNone/>
                      </a:pPr>
                      <a:r>
                        <a:rPr lang="en-US" sz="1800" b="0" u="none" strike="noStrike" cap="none" dirty="0">
                          <a:solidFill>
                            <a:schemeClr val="dk1"/>
                          </a:solidFill>
                          <a:sym typeface="Calibri"/>
                        </a:rPr>
                        <a:t>Kundenorientierte Liste aller angebotenen Live-Services mit relevanten Informationen über diese Services</a:t>
                      </a:r>
                      <a:endParaRPr sz="1800" b="0" i="1"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graphicFrame>
        <p:nvGraphicFramePr>
          <p:cNvPr id="630" name="Google Shape;630;p40"/>
          <p:cNvGraphicFramePr/>
          <p:nvPr>
            <p:extLst>
              <p:ext uri="{D42A27DB-BD31-4B8C-83A1-F6EECF244321}">
                <p14:modId xmlns:p14="http://schemas.microsoft.com/office/powerpoint/2010/main" val="2550194736"/>
              </p:ext>
            </p:extLst>
          </p:nvPr>
        </p:nvGraphicFramePr>
        <p:xfrm>
          <a:off x="692150" y="4880037"/>
          <a:ext cx="10807700" cy="1494850"/>
        </p:xfrm>
        <a:graphic>
          <a:graphicData uri="http://schemas.openxmlformats.org/drawingml/2006/table">
            <a:tbl>
              <a:tblPr firstRow="1" firstCol="1" bandRow="1">
                <a:tableStyleId>{B301B821-A1FF-4177-AEE7-76D212191A09}</a:tableStyleId>
              </a:tblPr>
              <a:tblGrid>
                <a:gridCol w="10807700">
                  <a:extLst>
                    <a:ext uri="{9D8B030D-6E8A-4147-A177-3AD203B41FA5}">
                      <a16:colId xmlns:a16="http://schemas.microsoft.com/office/drawing/2014/main" val="20000"/>
                    </a:ext>
                  </a:extLst>
                </a:gridCol>
              </a:tblGrid>
              <a:tr h="237825">
                <a:tc>
                  <a:txBody>
                    <a:bodyPr/>
                    <a:lstStyle/>
                    <a:p>
                      <a:pPr marL="0" marR="0" lvl="0" indent="0" algn="l" rtl="0">
                        <a:spcBef>
                          <a:spcPts val="0"/>
                        </a:spcBef>
                        <a:spcAft>
                          <a:spcPts val="0"/>
                        </a:spcAft>
                        <a:buNone/>
                      </a:pPr>
                      <a:r>
                        <a:rPr lang="en-US" sz="1400"/>
                        <a:t>Definition nach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1257025">
                <a:tc>
                  <a:txBody>
                    <a:bodyPr/>
                    <a:lstStyle/>
                    <a:p>
                      <a:pPr marL="0" marR="0" lvl="0" indent="0" algn="l" rtl="0">
                        <a:lnSpc>
                          <a:spcPct val="100000"/>
                        </a:lnSpc>
                        <a:spcBef>
                          <a:spcPts val="0"/>
                        </a:spcBef>
                        <a:spcAft>
                          <a:spcPts val="0"/>
                        </a:spcAft>
                        <a:buClr>
                          <a:schemeClr val="dk1"/>
                        </a:buClr>
                        <a:buSzPts val="2000"/>
                        <a:buFont typeface="Calibri"/>
                        <a:buNone/>
                      </a:pPr>
                      <a:r>
                        <a:rPr lang="en-US" sz="2000" dirty="0">
                          <a:solidFill>
                            <a:schemeClr val="dk1"/>
                          </a:solidFill>
                        </a:rPr>
                        <a:t>Service Level Agreement (SLA):</a:t>
                      </a:r>
                      <a:endParaRPr dirty="0"/>
                    </a:p>
                    <a:p>
                      <a:pPr marL="457200" marR="0" lvl="1" indent="0" algn="l" rtl="0">
                        <a:lnSpc>
                          <a:spcPct val="100000"/>
                        </a:lnSpc>
                        <a:spcBef>
                          <a:spcPts val="0"/>
                        </a:spcBef>
                        <a:spcAft>
                          <a:spcPts val="0"/>
                        </a:spcAft>
                        <a:buClr>
                          <a:schemeClr val="dk1"/>
                        </a:buClr>
                        <a:buSzPts val="1800"/>
                        <a:buFont typeface="Calibri"/>
                        <a:buNone/>
                      </a:pPr>
                      <a:r>
                        <a:rPr lang="en-US" sz="1800" b="0" u="none" strike="noStrike" cap="none" dirty="0">
                          <a:solidFill>
                            <a:schemeClr val="dk1"/>
                          </a:solidFill>
                          <a:sym typeface="Calibri"/>
                        </a:rPr>
                        <a:t>Dokumentierte Vereinbarung zwischen einem Kunden und einem Service Provider, die die zu liefernden Services und die zugehörigen Service-Ziele spezifiziert</a:t>
                      </a:r>
                      <a:endParaRPr dirty="0"/>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41.xml><?xml version="1.0" encoding="utf-8"?>
<p:sld xmlns:p14="http://schemas.microsoft.com/office/powerpoint/2010/main" xmlns:a16="http://schemas.microsoft.com/office/drawing/2014/main"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4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SLM: Wichtige Begriffe</a:t>
            </a:r>
            <a:endParaRPr/>
          </a:p>
        </p:txBody>
      </p:sp>
      <p:sp>
        <p:nvSpPr>
          <p:cNvPr id="637" name="Google Shape;637;p4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41</a:t>
            </a:fld>
            <a:endParaRPr/>
          </a:p>
        </p:txBody>
      </p:sp>
      <p:graphicFrame>
        <p:nvGraphicFramePr>
          <p:cNvPr id="638" name="Google Shape;638;p41"/>
          <p:cNvGraphicFramePr/>
          <p:nvPr>
            <p:extLst>
              <p:ext uri="{D42A27DB-BD31-4B8C-83A1-F6EECF244321}">
                <p14:modId xmlns:p14="http://schemas.microsoft.com/office/powerpoint/2010/main" val="2995732132"/>
              </p:ext>
            </p:extLst>
          </p:nvPr>
        </p:nvGraphicFramePr>
        <p:xfrm>
          <a:off x="609601" y="1750391"/>
          <a:ext cx="10972798" cy="1341120"/>
        </p:xfrm>
        <a:graphic>
          <a:graphicData uri="http://schemas.openxmlformats.org/drawingml/2006/table">
            <a:tbl>
              <a:tblPr firstRow="1" firstCol="1" bandRow="1">
                <a:tableStyleId>{B301B821-A1FF-4177-AEE7-76D212191A09}</a:tableStyleId>
              </a:tblPr>
              <a:tblGrid>
                <a:gridCol w="10972798">
                  <a:extLst>
                    <a:ext uri="{9D8B030D-6E8A-4147-A177-3AD203B41FA5}">
                      <a16:colId xmlns:a16="http://schemas.microsoft.com/office/drawing/2014/main" val="20000"/>
                    </a:ext>
                  </a:extLst>
                </a:gridCol>
              </a:tblGrid>
              <a:tr h="175700">
                <a:tc>
                  <a:txBody>
                    <a:bodyPr/>
                    <a:lstStyle/>
                    <a:p>
                      <a:pPr marL="0" marR="0" lvl="0" indent="0" algn="l" rtl="0">
                        <a:spcBef>
                          <a:spcPts val="0"/>
                        </a:spcBef>
                        <a:spcAft>
                          <a:spcPts val="0"/>
                        </a:spcAft>
                        <a:buNone/>
                      </a:pPr>
                      <a:r>
                        <a:rPr lang="en-US" sz="1400"/>
                        <a:t>Definition nach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248881">
                <a:tc>
                  <a:txBody>
                    <a:bodyPr/>
                    <a:lstStyle/>
                    <a:p>
                      <a:pPr marL="0" marR="0" lvl="0" indent="0" algn="l" rtl="0">
                        <a:lnSpc>
                          <a:spcPct val="100000"/>
                        </a:lnSpc>
                        <a:spcBef>
                          <a:spcPts val="0"/>
                        </a:spcBef>
                        <a:spcAft>
                          <a:spcPts val="0"/>
                        </a:spcAft>
                        <a:buClr>
                          <a:schemeClr val="dk1"/>
                        </a:buClr>
                        <a:buSzPts val="2000"/>
                        <a:buFont typeface="Calibri"/>
                        <a:buNone/>
                      </a:pPr>
                      <a:r>
                        <a:rPr lang="en-US" sz="2000" dirty="0">
                          <a:solidFill>
                            <a:schemeClr val="dk1"/>
                          </a:solidFill>
                        </a:rPr>
                        <a:t>Operational-Level Agreement (OLA):</a:t>
                      </a:r>
                      <a:endParaRPr dirty="0"/>
                    </a:p>
                    <a:p>
                      <a:pPr marL="457200" marR="0" lvl="1" indent="0" algn="l" rtl="0">
                        <a:spcBef>
                          <a:spcPts val="0"/>
                        </a:spcBef>
                        <a:spcAft>
                          <a:spcPts val="0"/>
                        </a:spcAft>
                        <a:buNone/>
                      </a:pPr>
                      <a:r>
                        <a:rPr lang="en-US" sz="1800" b="0" dirty="0"/>
                        <a:t>Dokumentierte Vereinbarung zwischen einem Service Provider und einem internen Zulieferer (oder Föderationsmitglied), die die zu liefernden Services oder Service-Komponenten zusammen mit den zugehörigen Service-Zielen spezifiziert</a:t>
                      </a:r>
                      <a:endParaRPr i="1" dirty="0"/>
                    </a:p>
                  </a:txBody>
                  <a:tcPr marL="68575" marR="68575" marT="0" marB="0"/>
                </a:tc>
                <a:extLst>
                  <a:ext uri="{0D108BD9-81ED-4DB2-BD59-A6C34878D82A}">
                    <a16:rowId xmlns:a16="http://schemas.microsoft.com/office/drawing/2014/main" val="10001"/>
                  </a:ext>
                </a:extLst>
              </a:tr>
            </a:tbl>
          </a:graphicData>
        </a:graphic>
      </p:graphicFrame>
      <p:graphicFrame>
        <p:nvGraphicFramePr>
          <p:cNvPr id="639" name="Google Shape;639;p41"/>
          <p:cNvGraphicFramePr/>
          <p:nvPr>
            <p:extLst>
              <p:ext uri="{D42A27DB-BD31-4B8C-83A1-F6EECF244321}">
                <p14:modId xmlns:p14="http://schemas.microsoft.com/office/powerpoint/2010/main" val="1287116919"/>
              </p:ext>
            </p:extLst>
          </p:nvPr>
        </p:nvGraphicFramePr>
        <p:xfrm>
          <a:off x="609601" y="3556613"/>
          <a:ext cx="10972798" cy="1630680"/>
        </p:xfrm>
        <a:graphic>
          <a:graphicData uri="http://schemas.openxmlformats.org/drawingml/2006/table">
            <a:tbl>
              <a:tblPr firstRow="1" firstCol="1" bandRow="1">
                <a:tableStyleId>{B301B821-A1FF-4177-AEE7-76D212191A09}</a:tableStyleId>
              </a:tblPr>
              <a:tblGrid>
                <a:gridCol w="10972798">
                  <a:extLst>
                    <a:ext uri="{9D8B030D-6E8A-4147-A177-3AD203B41FA5}">
                      <a16:colId xmlns:a16="http://schemas.microsoft.com/office/drawing/2014/main" val="20000"/>
                    </a:ext>
                  </a:extLst>
                </a:gridCol>
              </a:tblGrid>
              <a:tr h="175700">
                <a:tc>
                  <a:txBody>
                    <a:bodyPr/>
                    <a:lstStyle/>
                    <a:p>
                      <a:pPr marL="0" marR="0" lvl="0" indent="0" algn="l" rtl="0">
                        <a:spcBef>
                          <a:spcPts val="0"/>
                        </a:spcBef>
                        <a:spcAft>
                          <a:spcPts val="0"/>
                        </a:spcAft>
                        <a:buNone/>
                      </a:pPr>
                      <a:r>
                        <a:rPr lang="en-US" sz="1400"/>
                        <a:t>Definition nach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795975">
                <a:tc>
                  <a:txBody>
                    <a:bodyPr/>
                    <a:lstStyle/>
                    <a:p>
                      <a:pPr marL="0" marR="0" lvl="0" indent="0" algn="l" rtl="0">
                        <a:lnSpc>
                          <a:spcPct val="100000"/>
                        </a:lnSpc>
                        <a:spcBef>
                          <a:spcPts val="0"/>
                        </a:spcBef>
                        <a:spcAft>
                          <a:spcPts val="0"/>
                        </a:spcAft>
                        <a:buClr>
                          <a:schemeClr val="dk1"/>
                        </a:buClr>
                        <a:buSzPts val="2000"/>
                        <a:buFont typeface="Calibri"/>
                        <a:buNone/>
                      </a:pPr>
                      <a:r>
                        <a:rPr lang="en-US" sz="2000" dirty="0">
                          <a:solidFill>
                            <a:schemeClr val="dk1"/>
                          </a:solidFill>
                        </a:rPr>
                        <a:t>Underpinning Agreement (UA):</a:t>
                      </a:r>
                      <a:endParaRPr dirty="0"/>
                    </a:p>
                    <a:p>
                      <a:pPr marL="457200" marR="0" lvl="1" indent="0" algn="l" rtl="0">
                        <a:spcBef>
                          <a:spcPts val="0"/>
                        </a:spcBef>
                        <a:spcAft>
                          <a:spcPts val="600"/>
                        </a:spcAft>
                        <a:buNone/>
                      </a:pPr>
                      <a:r>
                        <a:rPr lang="en-US" sz="1800" b="0" u="none" strike="noStrike" cap="none" dirty="0">
                          <a:solidFill>
                            <a:schemeClr val="dk1"/>
                          </a:solidFill>
                          <a:sym typeface="Calibri"/>
                        </a:rPr>
                        <a:t>Dokumentierte Vereinbarung zwischen einem Service Provider und einem externen Zulieferer, die die zu liefernden Services oder Service-Komponenten spezifiziert</a:t>
                      </a:r>
                      <a:r>
                        <a:rPr lang="en-US" sz="1800" b="0" dirty="0"/>
                        <a:t>, zusammen mit den zugehörigen Service-Zielen</a:t>
                      </a:r>
                      <a:endParaRPr sz="1600" b="0" u="none" strike="noStrike" cap="none" dirty="0">
                        <a:solidFill>
                          <a:schemeClr val="dk1"/>
                        </a:solidFill>
                        <a:sym typeface="Calibri"/>
                      </a:endParaRPr>
                    </a:p>
                    <a:p>
                      <a:pPr marL="457200" marR="0" lvl="1" indent="0" algn="l" rtl="0">
                        <a:lnSpc>
                          <a:spcPct val="100000"/>
                        </a:lnSpc>
                        <a:spcBef>
                          <a:spcPts val="0"/>
                        </a:spcBef>
                        <a:spcAft>
                          <a:spcPts val="0"/>
                        </a:spcAft>
                        <a:buClr>
                          <a:schemeClr val="dk1"/>
                        </a:buClr>
                        <a:buSzPts val="1800"/>
                        <a:buFont typeface="Calibri"/>
                        <a:buNone/>
                      </a:pPr>
                      <a:r>
                        <a:rPr lang="en-US" sz="1600" b="0" u="none" strike="noStrike" cap="none" dirty="0">
                          <a:solidFill>
                            <a:schemeClr val="dk1"/>
                          </a:solidFill>
                          <a:sym typeface="Calibri"/>
                        </a:rPr>
                        <a:t>Hinweis: Eine UA kann als Service Level Agreement (SLA) mit einem externen Zulieferer betrachtet werden, bei dem der Service Provider in der Rolle des Kunden ist.</a:t>
                      </a:r>
                      <a:endParaRPr sz="1200" dirty="0"/>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42.xml><?xml version="1.0" encoding="utf-8"?>
<p:sld xmlns:a16="http://schemas.microsoft.com/office/drawing/2014/main"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42"/>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SLM: Anforderungen gemäß FitSM-1</a:t>
            </a:r>
            <a:endParaRPr/>
          </a:p>
        </p:txBody>
      </p:sp>
      <p:sp>
        <p:nvSpPr>
          <p:cNvPr id="646" name="Google Shape;646;p42"/>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42</a:t>
            </a:fld>
            <a:endParaRPr/>
          </a:p>
        </p:txBody>
      </p:sp>
      <p:graphicFrame>
        <p:nvGraphicFramePr>
          <p:cNvPr id="647" name="Google Shape;647;p42"/>
          <p:cNvGraphicFramePr/>
          <p:nvPr/>
        </p:nvGraphicFramePr>
        <p:xfrm>
          <a:off x="1981200" y="1696599"/>
          <a:ext cx="8229600" cy="3023870"/>
        </p:xfrm>
        <a:graphic>
          <a:graphicData uri="http://schemas.openxmlformats.org/drawingml/2006/table">
            <a:tbl>
              <a:tblPr>
                <a:noFill/>
              </a:tblPr>
              <a:tblGrid>
                <a:gridCol w="8229600">
                  <a:extLst>
                    <a:ext uri="{9D8B030D-6E8A-4147-A177-3AD203B41FA5}">
                      <a16:colId xmlns:a16="http://schemas.microsoft.com/office/drawing/2014/main" val="20000"/>
                    </a:ext>
                  </a:extLst>
                </a:gridCol>
              </a:tblGrid>
              <a:tr h="200675">
                <a:tc>
                  <a:txBody>
                    <a:bodyPr/>
                    <a:lstStyle/>
                    <a:p>
                      <a:pPr marL="0" marR="0" lvl="0" indent="0" algn="l" rtl="0">
                        <a:spcBef>
                          <a:spcPts val="0"/>
                        </a:spcBef>
                        <a:spcAft>
                          <a:spcPts val="0"/>
                        </a:spcAft>
                        <a:buNone/>
                      </a:pPr>
                      <a:r>
                        <a:rPr lang="en-US" sz="1600">
                          <a:solidFill>
                            <a:srgbClr val="FFFFFF"/>
                          </a:solidFill>
                          <a:latin typeface="Calibri"/>
                          <a:ea typeface="Calibri"/>
                          <a:cs typeface="Calibri"/>
                          <a:sym typeface="Calibri"/>
                        </a:rPr>
                        <a:t>PR2 Service Level Management</a:t>
                      </a:r>
                      <a:endParaRPr sz="1600">
                        <a:solidFill>
                          <a:srgbClr val="FFFFFF"/>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5750">
                <a:tc>
                  <a:txBody>
                    <a:bodyPr/>
                    <a:lstStyle/>
                    <a:p>
                      <a:pPr marL="0" marR="0" lvl="0" indent="0" algn="l" rtl="0">
                        <a:spcBef>
                          <a:spcPts val="0"/>
                        </a:spcBef>
                        <a:spcAft>
                          <a:spcPts val="0"/>
                        </a:spcAft>
                        <a:buNone/>
                      </a:pPr>
                      <a:r>
                        <a:rPr lang="en-US" sz="1800" cap="none">
                          <a:solidFill>
                            <a:srgbClr val="FFFFFF"/>
                          </a:solidFill>
                          <a:latin typeface="Calibri"/>
                          <a:ea typeface="Calibri"/>
                          <a:cs typeface="Calibri"/>
                          <a:sym typeface="Calibri"/>
                        </a:rPr>
                        <a:t>VORAUSSETZUNGEN</a:t>
                      </a:r>
                      <a:endParaRPr sz="1800" cap="none">
                        <a:solidFill>
                          <a:srgbClr val="FFFFFF"/>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250675">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PR2.1 Es muss ein Service-Katalog geführt werden.</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PR2.2 Für alle Dienstleistungen, die für Kunden erbracht werden, müssen Service Level Agreements (SLAs) vorhanden sein und in geplanten Abständen überprüft werden.</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PR2.3 Die Leistung von Services muss anhand von Service-Zielen bewertet werden, die in SLAs definiert sind.</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PR2.4 Für unterstützende Services oder Service-Komponenten müssen Underpinning Agreements (UAs) und Operational-Level Agreements (OLAs) nach Bedarf vereinbart und in geplanten Abständen überprüft werden.</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PR2.5 Die Leistung von unterstützenden Services und Service-Komponenten muss anhand von in UAs und OLAs definierten Zielen bewertet werden.</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43"/>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SLM: Schlüsselkonzepte - Service-Katalog</a:t>
            </a:r>
            <a:endParaRPr/>
          </a:p>
        </p:txBody>
      </p:sp>
      <p:sp>
        <p:nvSpPr>
          <p:cNvPr id="654" name="Google Shape;654;p43"/>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sz="2400"/>
              <a:t>Während das Service-Portfolio ein internes Werkzeug für den Service Provider ist, ist der Service-Katalog für den Kunden bestimmt.</a:t>
            </a:r>
          </a:p>
          <a:p>
            <a:pPr marL="342900" lvl="0" indent="-342900" algn="l" rtl="0">
              <a:spcBef>
                <a:spcPts val="0"/>
              </a:spcBef>
              <a:spcAft>
                <a:spcPts val="0"/>
              </a:spcAft>
              <a:buClr>
                <a:schemeClr val="dk1"/>
              </a:buClr>
              <a:buSzPts val="2800"/>
              <a:buChar char="•"/>
            </a:pPr>
            <a:r>
              <a:rPr lang="en-US" sz="2400"/>
              <a:t>Es kann mehr als einen Service-Katalog geben (z. B. zur Berücksichtigung verschiedener Kundengruppen).</a:t>
            </a:r>
          </a:p>
          <a:p>
            <a:pPr marL="342900" lvl="0" indent="-342900" algn="l" rtl="0">
              <a:spcBef>
                <a:spcPts val="0"/>
              </a:spcBef>
              <a:spcAft>
                <a:spcPts val="0"/>
              </a:spcAft>
              <a:buClr>
                <a:schemeClr val="dk1"/>
              </a:buClr>
              <a:buSzPts val="2800"/>
              <a:buChar char="•"/>
            </a:pPr>
            <a:r>
              <a:rPr lang="en-US" sz="2400"/>
              <a:t>Das Service-Portfolio ist die Grundlage für jeden Service-Katalog.</a:t>
            </a:r>
            <a:endParaRPr sz="2400"/>
          </a:p>
        </p:txBody>
      </p:sp>
      <p:sp>
        <p:nvSpPr>
          <p:cNvPr id="655" name="Google Shape;655;p4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43</a:t>
            </a:fld>
            <a:endParaRPr/>
          </a:p>
        </p:txBody>
      </p:sp>
      <p:sp>
        <p:nvSpPr>
          <p:cNvPr id="656" name="Google Shape;656;p43"/>
          <p:cNvSpPr/>
          <p:nvPr/>
        </p:nvSpPr>
        <p:spPr>
          <a:xfrm>
            <a:off x="3434677" y="4465243"/>
            <a:ext cx="1746913" cy="1965278"/>
          </a:xfrm>
          <a:prstGeom prst="can">
            <a:avLst>
              <a:gd name="adj" fmla="val 18965"/>
            </a:avLst>
          </a:prstGeom>
          <a:no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171450" marR="0" lvl="0" indent="-82550" algn="ctr" rtl="0">
              <a:spcBef>
                <a:spcPts val="0"/>
              </a:spcBef>
              <a:spcAft>
                <a:spcPts val="0"/>
              </a:spcAft>
              <a:buClr>
                <a:schemeClr val="dk1"/>
              </a:buClr>
              <a:buSzPts val="1400"/>
              <a:buFont typeface="Arial"/>
              <a:buNone/>
            </a:pPr>
            <a:endParaRPr sz="1400">
              <a:solidFill>
                <a:schemeClr val="dk1"/>
              </a:solidFill>
              <a:latin typeface="Calibri"/>
              <a:ea typeface="Calibri"/>
              <a:cs typeface="Calibri"/>
              <a:sym typeface="Calibri"/>
            </a:endParaRPr>
          </a:p>
        </p:txBody>
      </p:sp>
      <p:sp>
        <p:nvSpPr>
          <p:cNvPr id="657" name="Google Shape;657;p43"/>
          <p:cNvSpPr/>
          <p:nvPr/>
        </p:nvSpPr>
        <p:spPr>
          <a:xfrm>
            <a:off x="3762861" y="5170885"/>
            <a:ext cx="1090538" cy="553998"/>
          </a:xfrm>
          <a:prstGeom prst="rect">
            <a:avLst/>
          </a:prstGeom>
          <a:noFill/>
          <a:ln>
            <a:noFill/>
          </a:ln>
        </p:spPr>
        <p:txBody>
          <a:bodyPr spcFirstLastPara="1" wrap="square" lIns="0" tIns="0" rIns="40625" bIns="0" anchor="t" anchorCtr="0">
            <a:spAutoFit/>
          </a:bodyPr>
          <a:lstStyle/>
          <a:p>
            <a:pPr marL="40182" marR="0" lvl="0" indent="0" algn="ctr" rtl="0">
              <a:spcBef>
                <a:spcPts val="0"/>
              </a:spcBef>
              <a:spcAft>
                <a:spcPts val="0"/>
              </a:spcAft>
              <a:buNone/>
            </a:pPr>
            <a:r>
              <a:rPr lang="en-US" sz="1800" b="1">
                <a:solidFill>
                  <a:schemeClr val="dk1"/>
                </a:solidFill>
                <a:latin typeface="Calibri"/>
                <a:ea typeface="Calibri"/>
                <a:cs typeface="Calibri"/>
                <a:sym typeface="Calibri"/>
              </a:rPr>
              <a:t>Service-Portfolio</a:t>
            </a:r>
            <a:endParaRPr/>
          </a:p>
        </p:txBody>
      </p:sp>
      <p:pic>
        <p:nvPicPr>
          <p:cNvPr id="658" name="Google Shape;658;p43" descr="m1"/>
          <p:cNvPicPr preferRelativeResize="0"/>
          <p:nvPr/>
        </p:nvPicPr>
        <p:blipFill rotWithShape="1">
          <a:blip r:embed="rId3">
            <a:alphaModFix/>
          </a:blip>
          <a:srcRect/>
          <a:stretch/>
        </p:blipFill>
        <p:spPr>
          <a:xfrm>
            <a:off x="8691657" y="5099571"/>
            <a:ext cx="500945" cy="696626"/>
          </a:xfrm>
          <a:prstGeom prst="rect">
            <a:avLst/>
          </a:prstGeom>
          <a:noFill/>
          <a:ln>
            <a:noFill/>
          </a:ln>
        </p:spPr>
      </p:pic>
      <p:sp>
        <p:nvSpPr>
          <p:cNvPr id="659" name="Google Shape;659;p43"/>
          <p:cNvSpPr/>
          <p:nvPr/>
        </p:nvSpPr>
        <p:spPr>
          <a:xfrm>
            <a:off x="8396857" y="5833857"/>
            <a:ext cx="1090538" cy="276999"/>
          </a:xfrm>
          <a:prstGeom prst="rect">
            <a:avLst/>
          </a:prstGeom>
          <a:noFill/>
          <a:ln>
            <a:noFill/>
          </a:ln>
        </p:spPr>
        <p:txBody>
          <a:bodyPr spcFirstLastPara="1" wrap="square" lIns="0" tIns="0" rIns="40625" bIns="0" anchor="t" anchorCtr="0">
            <a:spAutoFit/>
          </a:bodyPr>
          <a:lstStyle/>
          <a:p>
            <a:pPr marL="40182" marR="0" lvl="0" indent="0" algn="ctr" rtl="0">
              <a:spcBef>
                <a:spcPts val="0"/>
              </a:spcBef>
              <a:spcAft>
                <a:spcPts val="0"/>
              </a:spcAft>
              <a:buNone/>
            </a:pPr>
            <a:r>
              <a:rPr lang="en-US" sz="1800" b="1">
                <a:solidFill>
                  <a:schemeClr val="dk1"/>
                </a:solidFill>
                <a:latin typeface="Calibri"/>
                <a:ea typeface="Calibri"/>
                <a:cs typeface="Calibri"/>
                <a:sym typeface="Calibri"/>
              </a:rPr>
              <a:t>Kunde</a:t>
            </a:r>
            <a:endParaRPr/>
          </a:p>
        </p:txBody>
      </p:sp>
      <p:sp>
        <p:nvSpPr>
          <p:cNvPr id="660" name="Google Shape;660;p43"/>
          <p:cNvSpPr/>
          <p:nvPr/>
        </p:nvSpPr>
        <p:spPr>
          <a:xfrm rot="-5400000">
            <a:off x="8002459" y="5216442"/>
            <a:ext cx="374176" cy="462884"/>
          </a:xfrm>
          <a:prstGeom prst="downArrow">
            <a:avLst>
              <a:gd name="adj1" fmla="val 50000"/>
              <a:gd name="adj2" fmla="val 50000"/>
            </a:avLst>
          </a:prstGeom>
          <a:no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171450" marR="0" lvl="0" indent="-82550" algn="ctr" rtl="0">
              <a:spcBef>
                <a:spcPts val="0"/>
              </a:spcBef>
              <a:spcAft>
                <a:spcPts val="0"/>
              </a:spcAft>
              <a:buClr>
                <a:schemeClr val="dk1"/>
              </a:buClr>
              <a:buSzPts val="1400"/>
              <a:buFont typeface="Arial"/>
              <a:buNone/>
            </a:pPr>
            <a:endParaRPr sz="1400">
              <a:solidFill>
                <a:schemeClr val="dk1"/>
              </a:solidFill>
              <a:latin typeface="Calibri"/>
              <a:ea typeface="Calibri"/>
              <a:cs typeface="Calibri"/>
              <a:sym typeface="Calibri"/>
            </a:endParaRPr>
          </a:p>
        </p:txBody>
      </p:sp>
      <p:sp>
        <p:nvSpPr>
          <p:cNvPr id="661" name="Google Shape;661;p43"/>
          <p:cNvSpPr/>
          <p:nvPr/>
        </p:nvSpPr>
        <p:spPr>
          <a:xfrm>
            <a:off x="5153415" y="5646942"/>
            <a:ext cx="1090538" cy="553998"/>
          </a:xfrm>
          <a:prstGeom prst="rect">
            <a:avLst/>
          </a:prstGeom>
          <a:noFill/>
          <a:ln>
            <a:noFill/>
          </a:ln>
        </p:spPr>
        <p:txBody>
          <a:bodyPr spcFirstLastPara="1" wrap="square" lIns="0" tIns="0" rIns="40625" bIns="0" anchor="t" anchorCtr="0">
            <a:spAutoFit/>
          </a:bodyPr>
          <a:lstStyle/>
          <a:p>
            <a:pPr marL="40182" marR="0" lvl="0" indent="0" algn="ctr" rtl="0">
              <a:spcBef>
                <a:spcPts val="0"/>
              </a:spcBef>
              <a:spcAft>
                <a:spcPts val="0"/>
              </a:spcAft>
              <a:buNone/>
            </a:pPr>
            <a:r>
              <a:rPr lang="en-US" sz="1800">
                <a:solidFill>
                  <a:schemeClr val="dk1"/>
                </a:solidFill>
                <a:latin typeface="Calibri"/>
                <a:ea typeface="Calibri"/>
                <a:cs typeface="Calibri"/>
                <a:sym typeface="Calibri"/>
              </a:rPr>
              <a:t>Basis</a:t>
            </a:r>
            <a:endParaRPr/>
          </a:p>
          <a:p>
            <a:pPr marL="40182" marR="0" lvl="0" indent="0" algn="ctr" rtl="0">
              <a:spcBef>
                <a:spcPts val="0"/>
              </a:spcBef>
              <a:spcAft>
                <a:spcPts val="0"/>
              </a:spcAft>
              <a:buNone/>
            </a:pPr>
            <a:r>
              <a:rPr lang="en-US" sz="1800">
                <a:solidFill>
                  <a:schemeClr val="dk1"/>
                </a:solidFill>
                <a:latin typeface="Calibri"/>
                <a:ea typeface="Calibri"/>
                <a:cs typeface="Calibri"/>
                <a:sym typeface="Calibri"/>
              </a:rPr>
              <a:t>für</a:t>
            </a:r>
            <a:endParaRPr/>
          </a:p>
        </p:txBody>
      </p:sp>
      <p:sp>
        <p:nvSpPr>
          <p:cNvPr id="662" name="Google Shape;662;p43"/>
          <p:cNvSpPr/>
          <p:nvPr/>
        </p:nvSpPr>
        <p:spPr>
          <a:xfrm rot="-5400000">
            <a:off x="5515955" y="5216442"/>
            <a:ext cx="374176" cy="462884"/>
          </a:xfrm>
          <a:prstGeom prst="downArrow">
            <a:avLst>
              <a:gd name="adj1" fmla="val 50000"/>
              <a:gd name="adj2" fmla="val 50000"/>
            </a:avLst>
          </a:prstGeom>
          <a:no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171450" marR="0" lvl="0" indent="-82550" algn="ctr" rtl="0">
              <a:spcBef>
                <a:spcPts val="0"/>
              </a:spcBef>
              <a:spcAft>
                <a:spcPts val="0"/>
              </a:spcAft>
              <a:buClr>
                <a:schemeClr val="dk1"/>
              </a:buClr>
              <a:buSzPts val="1400"/>
              <a:buFont typeface="Arial"/>
              <a:buNone/>
            </a:pPr>
            <a:endParaRPr sz="1400">
              <a:solidFill>
                <a:schemeClr val="dk1"/>
              </a:solidFill>
              <a:latin typeface="Calibri"/>
              <a:ea typeface="Calibri"/>
              <a:cs typeface="Calibri"/>
              <a:sym typeface="Calibri"/>
            </a:endParaRPr>
          </a:p>
        </p:txBody>
      </p:sp>
      <p:sp>
        <p:nvSpPr>
          <p:cNvPr id="663" name="Google Shape;663;p43"/>
          <p:cNvSpPr/>
          <p:nvPr/>
        </p:nvSpPr>
        <p:spPr>
          <a:xfrm>
            <a:off x="6243952" y="4704249"/>
            <a:ext cx="1437007" cy="1487277"/>
          </a:xfrm>
          <a:prstGeom prst="foldedCorner">
            <a:avLst>
              <a:gd name="adj" fmla="val 16667"/>
            </a:avLst>
          </a:prstGeom>
          <a:no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Service-Katalog(e)</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44"/>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SLM: Schlüsselkonzepte - Typen von Service-Vereinbarungen und ihre Beziehungen</a:t>
            </a:r>
            <a:endParaRPr/>
          </a:p>
        </p:txBody>
      </p:sp>
      <p:sp>
        <p:nvSpPr>
          <p:cNvPr id="670" name="Google Shape;670;p44"/>
          <p:cNvSpPr txBox="1">
            <a:spLocks noGrp="1"/>
          </p:cNvSpPr>
          <p:nvPr>
            <p:ph type="sldNum" idx="12"/>
          </p:nvPr>
        </p:nvSpPr>
        <p:spPr>
          <a:xfrm>
            <a:off x="8077200" y="6490155"/>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44</a:t>
            </a:fld>
            <a:endParaRPr/>
          </a:p>
        </p:txBody>
      </p:sp>
      <p:sp>
        <p:nvSpPr>
          <p:cNvPr id="671" name="Google Shape;671;p44"/>
          <p:cNvSpPr/>
          <p:nvPr/>
        </p:nvSpPr>
        <p:spPr>
          <a:xfrm>
            <a:off x="6172319" y="5850504"/>
            <a:ext cx="2130000" cy="534600"/>
          </a:xfrm>
          <a:prstGeom prst="rect">
            <a:avLst/>
          </a:prstGeom>
          <a:solidFill>
            <a:schemeClr val="lt1"/>
          </a:solidFill>
          <a:ln w="254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2" name="Google Shape;672;p44"/>
          <p:cNvSpPr/>
          <p:nvPr/>
        </p:nvSpPr>
        <p:spPr>
          <a:xfrm>
            <a:off x="1955103" y="5852978"/>
            <a:ext cx="3446700" cy="531900"/>
          </a:xfrm>
          <a:prstGeom prst="rect">
            <a:avLst/>
          </a:prstGeom>
          <a:solidFill>
            <a:schemeClr val="lt1"/>
          </a:solidFill>
          <a:ln w="254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3" name="Google Shape;673;p44"/>
          <p:cNvSpPr/>
          <p:nvPr/>
        </p:nvSpPr>
        <p:spPr>
          <a:xfrm>
            <a:off x="1577739" y="3823396"/>
            <a:ext cx="8202600" cy="1356000"/>
          </a:xfrm>
          <a:prstGeom prst="rect">
            <a:avLst/>
          </a:prstGeom>
          <a:solidFill>
            <a:schemeClr val="lt1"/>
          </a:solidFill>
          <a:ln w="254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674" name="Google Shape;674;p44"/>
          <p:cNvCxnSpPr/>
          <p:nvPr/>
        </p:nvCxnSpPr>
        <p:spPr>
          <a:xfrm flipH="1">
            <a:off x="5226747" y="2034360"/>
            <a:ext cx="7500" cy="2569800"/>
          </a:xfrm>
          <a:prstGeom prst="straightConnector1">
            <a:avLst/>
          </a:prstGeom>
          <a:noFill/>
          <a:ln w="12700" cap="flat" cmpd="sng">
            <a:solidFill>
              <a:schemeClr val="dk1"/>
            </a:solidFill>
            <a:prstDash val="solid"/>
            <a:round/>
            <a:headEnd type="none" w="med" len="med"/>
            <a:tailEnd type="none" w="med" len="med"/>
          </a:ln>
        </p:spPr>
      </p:cxnSp>
      <p:cxnSp>
        <p:nvCxnSpPr>
          <p:cNvPr id="675" name="Google Shape;675;p44"/>
          <p:cNvCxnSpPr/>
          <p:nvPr/>
        </p:nvCxnSpPr>
        <p:spPr>
          <a:xfrm flipH="1">
            <a:off x="2678344" y="2078903"/>
            <a:ext cx="1576500" cy="1509300"/>
          </a:xfrm>
          <a:prstGeom prst="straightConnector1">
            <a:avLst/>
          </a:prstGeom>
          <a:noFill/>
          <a:ln w="12700" cap="flat" cmpd="sng">
            <a:solidFill>
              <a:schemeClr val="dk1"/>
            </a:solidFill>
            <a:prstDash val="solid"/>
            <a:round/>
            <a:headEnd type="none" w="med" len="med"/>
            <a:tailEnd type="none" w="med" len="med"/>
          </a:ln>
        </p:spPr>
      </p:cxnSp>
      <p:cxnSp>
        <p:nvCxnSpPr>
          <p:cNvPr id="676" name="Google Shape;676;p44"/>
          <p:cNvCxnSpPr/>
          <p:nvPr/>
        </p:nvCxnSpPr>
        <p:spPr>
          <a:xfrm>
            <a:off x="6334821" y="2113542"/>
            <a:ext cx="1480200" cy="1453800"/>
          </a:xfrm>
          <a:prstGeom prst="straightConnector1">
            <a:avLst/>
          </a:prstGeom>
          <a:noFill/>
          <a:ln w="12700" cap="flat" cmpd="sng">
            <a:solidFill>
              <a:schemeClr val="dk1"/>
            </a:solidFill>
            <a:prstDash val="solid"/>
            <a:round/>
            <a:headEnd type="none" w="med" len="med"/>
            <a:tailEnd type="none" w="med" len="med"/>
          </a:ln>
        </p:spPr>
      </p:cxnSp>
      <p:cxnSp>
        <p:nvCxnSpPr>
          <p:cNvPr id="677" name="Google Shape;677;p44"/>
          <p:cNvCxnSpPr/>
          <p:nvPr/>
        </p:nvCxnSpPr>
        <p:spPr>
          <a:xfrm>
            <a:off x="6728228" y="4746369"/>
            <a:ext cx="3600" cy="1509300"/>
          </a:xfrm>
          <a:prstGeom prst="straightConnector1">
            <a:avLst/>
          </a:prstGeom>
          <a:noFill/>
          <a:ln w="12700" cap="flat" cmpd="sng">
            <a:solidFill>
              <a:schemeClr val="dk1"/>
            </a:solidFill>
            <a:prstDash val="solid"/>
            <a:round/>
            <a:headEnd type="none" w="med" len="med"/>
            <a:tailEnd type="none" w="med" len="med"/>
          </a:ln>
        </p:spPr>
      </p:cxnSp>
      <p:cxnSp>
        <p:nvCxnSpPr>
          <p:cNvPr id="678" name="Google Shape;678;p44"/>
          <p:cNvCxnSpPr/>
          <p:nvPr/>
        </p:nvCxnSpPr>
        <p:spPr>
          <a:xfrm flipH="1">
            <a:off x="4710913" y="4696877"/>
            <a:ext cx="7500" cy="1724700"/>
          </a:xfrm>
          <a:prstGeom prst="straightConnector1">
            <a:avLst/>
          </a:prstGeom>
          <a:noFill/>
          <a:ln w="12700" cap="flat" cmpd="sng">
            <a:solidFill>
              <a:schemeClr val="dk1"/>
            </a:solidFill>
            <a:prstDash val="solid"/>
            <a:round/>
            <a:headEnd type="none" w="med" len="med"/>
            <a:tailEnd type="none" w="med" len="med"/>
          </a:ln>
        </p:spPr>
      </p:cxnSp>
      <p:sp>
        <p:nvSpPr>
          <p:cNvPr id="679" name="Google Shape;679;p44"/>
          <p:cNvSpPr/>
          <p:nvPr/>
        </p:nvSpPr>
        <p:spPr>
          <a:xfrm>
            <a:off x="1887645" y="5955668"/>
            <a:ext cx="3446700" cy="531900"/>
          </a:xfrm>
          <a:prstGeom prst="rect">
            <a:avLst/>
          </a:prstGeom>
          <a:solidFill>
            <a:schemeClr val="lt1"/>
          </a:solidFill>
          <a:ln w="25400" cap="flat" cmpd="sng">
            <a:solidFill>
              <a:srgbClr val="8064A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0" name="Google Shape;680;p44"/>
          <p:cNvSpPr/>
          <p:nvPr/>
        </p:nvSpPr>
        <p:spPr>
          <a:xfrm>
            <a:off x="1887648" y="6096709"/>
            <a:ext cx="3440400" cy="290100"/>
          </a:xfrm>
          <a:prstGeom prst="rect">
            <a:avLst/>
          </a:prstGeom>
          <a:noFill/>
          <a:ln>
            <a:noFill/>
          </a:ln>
        </p:spPr>
        <p:txBody>
          <a:bodyPr spcFirstLastPara="1" wrap="square" lIns="0" tIns="0" rIns="40625" bIns="0" anchor="t" anchorCtr="0">
            <a:spAutoFit/>
          </a:bodyPr>
          <a:lstStyle/>
          <a:p>
            <a:pPr marL="40182" marR="0" lvl="0" indent="0" algn="ctr" rtl="0">
              <a:spcBef>
                <a:spcPts val="0"/>
              </a:spcBef>
              <a:spcAft>
                <a:spcPts val="0"/>
              </a:spcAft>
              <a:buNone/>
            </a:pPr>
            <a:r>
              <a:rPr lang="en-US" sz="1700">
                <a:solidFill>
                  <a:schemeClr val="dk1"/>
                </a:solidFill>
                <a:latin typeface="Calibri"/>
                <a:ea typeface="Calibri"/>
                <a:cs typeface="Calibri"/>
                <a:sym typeface="Calibri"/>
              </a:rPr>
              <a:t>Interne Gruppen </a:t>
            </a:r>
            <a:r>
              <a:rPr lang="en-US" sz="1200">
                <a:solidFill>
                  <a:schemeClr val="dk1"/>
                </a:solidFill>
                <a:latin typeface="Calibri"/>
                <a:ea typeface="Calibri"/>
                <a:cs typeface="Calibri"/>
                <a:sym typeface="Calibri"/>
              </a:rPr>
              <a:t>oder Föderationsmitglieder</a:t>
            </a:r>
            <a:endParaRPr/>
          </a:p>
        </p:txBody>
      </p:sp>
      <p:grpSp>
        <p:nvGrpSpPr>
          <p:cNvPr id="681" name="Google Shape;681;p44"/>
          <p:cNvGrpSpPr/>
          <p:nvPr/>
        </p:nvGrpSpPr>
        <p:grpSpPr>
          <a:xfrm>
            <a:off x="1905137" y="4927538"/>
            <a:ext cx="3870128" cy="678002"/>
            <a:chOff x="0" y="0"/>
            <a:chExt cx="3097" cy="547"/>
          </a:xfrm>
        </p:grpSpPr>
        <p:grpSp>
          <p:nvGrpSpPr>
            <p:cNvPr id="682" name="Google Shape;682;p44"/>
            <p:cNvGrpSpPr/>
            <p:nvPr/>
          </p:nvGrpSpPr>
          <p:grpSpPr>
            <a:xfrm>
              <a:off x="116" y="0"/>
              <a:ext cx="2981" cy="407"/>
              <a:chOff x="0" y="0"/>
              <a:chExt cx="2981" cy="407"/>
            </a:xfrm>
          </p:grpSpPr>
          <p:sp>
            <p:nvSpPr>
              <p:cNvPr id="683" name="Google Shape;683;p44"/>
              <p:cNvSpPr/>
              <p:nvPr/>
            </p:nvSpPr>
            <p:spPr>
              <a:xfrm>
                <a:off x="0" y="0"/>
                <a:ext cx="2981" cy="407"/>
              </a:xfrm>
              <a:prstGeom prst="rect">
                <a:avLst/>
              </a:prstGeom>
              <a:solidFill>
                <a:srgbClr val="538CD5"/>
              </a:solidFill>
              <a:ln w="12700"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684" name="Google Shape;684;p44"/>
              <p:cNvSpPr/>
              <p:nvPr/>
            </p:nvSpPr>
            <p:spPr>
              <a:xfrm>
                <a:off x="0" y="44"/>
                <a:ext cx="0" cy="248"/>
              </a:xfrm>
              <a:prstGeom prst="rect">
                <a:avLst/>
              </a:prstGeom>
              <a:solidFill>
                <a:srgbClr val="538CD5"/>
              </a:solidFill>
              <a:ln>
                <a:noFill/>
              </a:ln>
            </p:spPr>
            <p:txBody>
              <a:bodyPr spcFirstLastPara="1" wrap="square" lIns="0" tIns="0" rIns="0" bIns="0" anchor="t" anchorCtr="0">
                <a:sp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685" name="Google Shape;685;p44"/>
            <p:cNvGrpSpPr/>
            <p:nvPr/>
          </p:nvGrpSpPr>
          <p:grpSpPr>
            <a:xfrm>
              <a:off x="62" y="52"/>
              <a:ext cx="2981" cy="408"/>
              <a:chOff x="0" y="0"/>
              <a:chExt cx="2981" cy="407"/>
            </a:xfrm>
          </p:grpSpPr>
          <p:sp>
            <p:nvSpPr>
              <p:cNvPr id="686" name="Google Shape;686;p44"/>
              <p:cNvSpPr/>
              <p:nvPr/>
            </p:nvSpPr>
            <p:spPr>
              <a:xfrm>
                <a:off x="0" y="0"/>
                <a:ext cx="2981" cy="407"/>
              </a:xfrm>
              <a:prstGeom prst="rect">
                <a:avLst/>
              </a:prstGeom>
              <a:solidFill>
                <a:srgbClr val="538CD5"/>
              </a:solidFill>
              <a:ln w="12700"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687" name="Google Shape;687;p44"/>
              <p:cNvSpPr/>
              <p:nvPr/>
            </p:nvSpPr>
            <p:spPr>
              <a:xfrm>
                <a:off x="0" y="44"/>
                <a:ext cx="0" cy="247"/>
              </a:xfrm>
              <a:prstGeom prst="rect">
                <a:avLst/>
              </a:prstGeom>
              <a:solidFill>
                <a:srgbClr val="538CD5"/>
              </a:solidFill>
              <a:ln>
                <a:noFill/>
              </a:ln>
            </p:spPr>
            <p:txBody>
              <a:bodyPr spcFirstLastPara="1" wrap="square" lIns="0" tIns="0" rIns="0" bIns="0" anchor="t" anchorCtr="0">
                <a:sp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688" name="Google Shape;688;p44"/>
            <p:cNvGrpSpPr/>
            <p:nvPr/>
          </p:nvGrpSpPr>
          <p:grpSpPr>
            <a:xfrm>
              <a:off x="0" y="139"/>
              <a:ext cx="2981" cy="408"/>
              <a:chOff x="0" y="0"/>
              <a:chExt cx="2981" cy="407"/>
            </a:xfrm>
          </p:grpSpPr>
          <p:sp>
            <p:nvSpPr>
              <p:cNvPr id="689" name="Google Shape;689;p44"/>
              <p:cNvSpPr/>
              <p:nvPr/>
            </p:nvSpPr>
            <p:spPr>
              <a:xfrm>
                <a:off x="0" y="0"/>
                <a:ext cx="2981" cy="407"/>
              </a:xfrm>
              <a:prstGeom prst="rect">
                <a:avLst/>
              </a:prstGeom>
              <a:solidFill>
                <a:srgbClr val="538CD5"/>
              </a:solidFill>
              <a:ln w="12700"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690" name="Google Shape;690;p44"/>
              <p:cNvSpPr/>
              <p:nvPr/>
            </p:nvSpPr>
            <p:spPr>
              <a:xfrm>
                <a:off x="0" y="85"/>
                <a:ext cx="2964" cy="234"/>
              </a:xfrm>
              <a:prstGeom prst="rect">
                <a:avLst/>
              </a:prstGeom>
              <a:solidFill>
                <a:srgbClr val="538CD5"/>
              </a:solidFill>
              <a:ln>
                <a:noFill/>
              </a:ln>
            </p:spPr>
            <p:txBody>
              <a:bodyPr spcFirstLastPara="1" wrap="square" lIns="0" tIns="0" rIns="57775" bIns="0" anchor="t" anchorCtr="0">
                <a:spAutoFit/>
              </a:bodyPr>
              <a:lstStyle/>
              <a:p>
                <a:pPr marL="40182" marR="0" lvl="0" indent="0" algn="ctr" rtl="0">
                  <a:spcBef>
                    <a:spcPts val="0"/>
                  </a:spcBef>
                  <a:spcAft>
                    <a:spcPts val="0"/>
                  </a:spcAft>
                  <a:buNone/>
                </a:pPr>
                <a:r>
                  <a:rPr lang="en-US" sz="1700">
                    <a:solidFill>
                      <a:schemeClr val="lt1"/>
                    </a:solidFill>
                    <a:latin typeface="Calibri"/>
                    <a:ea typeface="Calibri"/>
                    <a:cs typeface="Calibri"/>
                    <a:sym typeface="Calibri"/>
                  </a:rPr>
                  <a:t>Operational-Level-Agreements (OLAs)</a:t>
                </a:r>
                <a:endParaRPr/>
              </a:p>
            </p:txBody>
          </p:sp>
        </p:grpSp>
      </p:grpSp>
      <p:cxnSp>
        <p:nvCxnSpPr>
          <p:cNvPr id="691" name="Google Shape;691;p44"/>
          <p:cNvCxnSpPr/>
          <p:nvPr/>
        </p:nvCxnSpPr>
        <p:spPr>
          <a:xfrm>
            <a:off x="2685805" y="3679877"/>
            <a:ext cx="1494000" cy="1096200"/>
          </a:xfrm>
          <a:prstGeom prst="straightConnector1">
            <a:avLst/>
          </a:prstGeom>
          <a:noFill/>
          <a:ln w="12700" cap="flat" cmpd="sng">
            <a:solidFill>
              <a:schemeClr val="dk1"/>
            </a:solidFill>
            <a:prstDash val="solid"/>
            <a:round/>
            <a:headEnd type="none" w="med" len="med"/>
            <a:tailEnd type="none" w="med" len="med"/>
          </a:ln>
        </p:spPr>
      </p:cxnSp>
      <p:cxnSp>
        <p:nvCxnSpPr>
          <p:cNvPr id="692" name="Google Shape;692;p44"/>
          <p:cNvCxnSpPr/>
          <p:nvPr/>
        </p:nvCxnSpPr>
        <p:spPr>
          <a:xfrm flipH="1">
            <a:off x="6759437" y="3693486"/>
            <a:ext cx="1017000" cy="885900"/>
          </a:xfrm>
          <a:prstGeom prst="straightConnector1">
            <a:avLst/>
          </a:prstGeom>
          <a:noFill/>
          <a:ln>
            <a:noFill/>
          </a:ln>
        </p:spPr>
      </p:cxnSp>
      <p:sp>
        <p:nvSpPr>
          <p:cNvPr id="693" name="Google Shape;693;p44"/>
          <p:cNvSpPr/>
          <p:nvPr/>
        </p:nvSpPr>
        <p:spPr>
          <a:xfrm>
            <a:off x="1817588" y="3259220"/>
            <a:ext cx="2063700" cy="768300"/>
          </a:xfrm>
          <a:prstGeom prst="ellipse">
            <a:avLst/>
          </a:prstGeom>
          <a:solidFill>
            <a:srgbClr val="DAE5F1"/>
          </a:solidFill>
          <a:ln>
            <a:noFill/>
          </a:ln>
          <a:effectLst>
            <a:outerShdw blurRad="40000" dist="20000" dir="5400000" rotWithShape="0">
              <a:srgbClr val="000000">
                <a:alpha val="37647"/>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Service A</a:t>
            </a:r>
            <a:endParaRPr/>
          </a:p>
        </p:txBody>
      </p:sp>
      <p:grpSp>
        <p:nvGrpSpPr>
          <p:cNvPr id="694" name="Google Shape;694;p44"/>
          <p:cNvGrpSpPr/>
          <p:nvPr/>
        </p:nvGrpSpPr>
        <p:grpSpPr>
          <a:xfrm>
            <a:off x="4646223" y="4253948"/>
            <a:ext cx="2906604" cy="383085"/>
            <a:chOff x="0" y="0"/>
            <a:chExt cx="2326" cy="309"/>
          </a:xfrm>
        </p:grpSpPr>
        <p:sp>
          <p:nvSpPr>
            <p:cNvPr id="695" name="Google Shape;695;p44"/>
            <p:cNvSpPr/>
            <p:nvPr/>
          </p:nvSpPr>
          <p:spPr>
            <a:xfrm>
              <a:off x="0" y="9"/>
              <a:ext cx="2326" cy="300"/>
            </a:xfrm>
            <a:prstGeom prst="rect">
              <a:avLst/>
            </a:prstGeom>
            <a:solidFill>
              <a:srgbClr val="DAE5F1"/>
            </a:solidFill>
            <a:ln>
              <a:noFill/>
            </a:ln>
            <a:effectLst>
              <a:outerShdw blurRad="40000" dist="20000" dir="5400000" rotWithShape="0">
                <a:srgbClr val="000000">
                  <a:alpha val="37647"/>
                </a:srgbClr>
              </a:outerShdw>
            </a:effectLst>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6" name="Google Shape;696;p44"/>
            <p:cNvSpPr/>
            <p:nvPr/>
          </p:nvSpPr>
          <p:spPr>
            <a:xfrm>
              <a:off x="0" y="0"/>
              <a:ext cx="0" cy="248"/>
            </a:xfrm>
            <a:prstGeom prst="rect">
              <a:avLst/>
            </a:prstGeom>
            <a:solidFill>
              <a:srgbClr val="DAE5F1"/>
            </a:solidFill>
            <a:ln>
              <a:noFill/>
            </a:ln>
            <a:effectLst>
              <a:outerShdw blurRad="40000" dist="20000" dir="5400000" rotWithShape="0">
                <a:srgbClr val="000000">
                  <a:alpha val="37647"/>
                </a:srgbClr>
              </a:outerShdw>
            </a:effectLst>
          </p:spPr>
          <p:txBody>
            <a:bodyPr spcFirstLastPara="1" wrap="square" lIns="0" tIns="0" rIns="0" bIns="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97" name="Google Shape;697;p44"/>
          <p:cNvGrpSpPr/>
          <p:nvPr/>
        </p:nvGrpSpPr>
        <p:grpSpPr>
          <a:xfrm>
            <a:off x="3937690" y="4349410"/>
            <a:ext cx="3010323" cy="371928"/>
            <a:chOff x="0" y="-13"/>
            <a:chExt cx="2409" cy="300"/>
          </a:xfrm>
        </p:grpSpPr>
        <p:sp>
          <p:nvSpPr>
            <p:cNvPr id="698" name="Google Shape;698;p44"/>
            <p:cNvSpPr/>
            <p:nvPr/>
          </p:nvSpPr>
          <p:spPr>
            <a:xfrm>
              <a:off x="83" y="-13"/>
              <a:ext cx="2326" cy="300"/>
            </a:xfrm>
            <a:prstGeom prst="rect">
              <a:avLst/>
            </a:prstGeom>
            <a:solidFill>
              <a:srgbClr val="DAE5F1"/>
            </a:solidFill>
            <a:ln>
              <a:noFill/>
            </a:ln>
            <a:effectLst>
              <a:outerShdw blurRad="40000" dist="20000" dir="5400000" rotWithShape="0">
                <a:srgbClr val="000000">
                  <a:alpha val="37647"/>
                </a:srgbClr>
              </a:outerShdw>
            </a:effectLst>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9" name="Google Shape;699;p44"/>
            <p:cNvSpPr/>
            <p:nvPr/>
          </p:nvSpPr>
          <p:spPr>
            <a:xfrm>
              <a:off x="0" y="0"/>
              <a:ext cx="0" cy="248"/>
            </a:xfrm>
            <a:prstGeom prst="rect">
              <a:avLst/>
            </a:prstGeom>
            <a:solidFill>
              <a:srgbClr val="DAE5F1"/>
            </a:solidFill>
            <a:ln>
              <a:noFill/>
            </a:ln>
            <a:effectLst>
              <a:outerShdw blurRad="40000" dist="20000" dir="5400000" rotWithShape="0">
                <a:srgbClr val="000000">
                  <a:alpha val="37647"/>
                </a:srgbClr>
              </a:outerShdw>
            </a:effectLst>
          </p:spPr>
          <p:txBody>
            <a:bodyPr spcFirstLastPara="1" wrap="square" lIns="0" tIns="0" rIns="0" bIns="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700" name="Google Shape;700;p44"/>
          <p:cNvGrpSpPr/>
          <p:nvPr/>
        </p:nvGrpSpPr>
        <p:grpSpPr>
          <a:xfrm>
            <a:off x="3476582" y="4443631"/>
            <a:ext cx="2906604" cy="371928"/>
            <a:chOff x="21" y="-27"/>
            <a:chExt cx="2326" cy="300"/>
          </a:xfrm>
        </p:grpSpPr>
        <p:sp>
          <p:nvSpPr>
            <p:cNvPr id="701" name="Google Shape;701;p44"/>
            <p:cNvSpPr/>
            <p:nvPr/>
          </p:nvSpPr>
          <p:spPr>
            <a:xfrm>
              <a:off x="21" y="-27"/>
              <a:ext cx="2326" cy="300"/>
            </a:xfrm>
            <a:prstGeom prst="rect">
              <a:avLst/>
            </a:prstGeom>
            <a:solidFill>
              <a:srgbClr val="DAE5F1"/>
            </a:solidFill>
            <a:ln>
              <a:noFill/>
            </a:ln>
            <a:effectLst>
              <a:outerShdw blurRad="40000" dist="20000" dir="5400000" rotWithShape="0">
                <a:srgbClr val="000000">
                  <a:alpha val="37647"/>
                </a:srgbClr>
              </a:outerShdw>
            </a:effectLst>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2" name="Google Shape;702;p44"/>
            <p:cNvSpPr/>
            <p:nvPr/>
          </p:nvSpPr>
          <p:spPr>
            <a:xfrm>
              <a:off x="54" y="11"/>
              <a:ext cx="2293" cy="232"/>
            </a:xfrm>
            <a:prstGeom prst="rect">
              <a:avLst/>
            </a:prstGeom>
            <a:solidFill>
              <a:srgbClr val="DAE5F1"/>
            </a:solidFill>
            <a:ln>
              <a:noFill/>
            </a:ln>
            <a:effectLst>
              <a:outerShdw blurRad="40000" dist="20000" dir="5400000" rotWithShape="0">
                <a:srgbClr val="000000">
                  <a:alpha val="37647"/>
                </a:srgbClr>
              </a:outerShdw>
            </a:effectLst>
          </p:spPr>
          <p:txBody>
            <a:bodyPr spcFirstLastPara="1" wrap="square" lIns="0" tIns="0" rIns="57775" bIns="0" anchor="t" anchorCtr="0">
              <a:spAutoFit/>
            </a:bodyPr>
            <a:lstStyle/>
            <a:p>
              <a:pPr marL="40182" marR="0" lvl="0" indent="0" algn="ctr" rtl="0">
                <a:spcBef>
                  <a:spcPts val="0"/>
                </a:spcBef>
                <a:spcAft>
                  <a:spcPts val="0"/>
                </a:spcAft>
                <a:buNone/>
              </a:pPr>
              <a:r>
                <a:rPr lang="en-US" sz="1700">
                  <a:solidFill>
                    <a:schemeClr val="dk1"/>
                  </a:solidFill>
                  <a:latin typeface="Calibri"/>
                  <a:ea typeface="Calibri"/>
                  <a:cs typeface="Calibri"/>
                  <a:sym typeface="Calibri"/>
                </a:rPr>
                <a:t>Service-Komponenten</a:t>
              </a:r>
              <a:endParaRPr/>
            </a:p>
          </p:txBody>
        </p:sp>
      </p:grpSp>
      <p:sp>
        <p:nvSpPr>
          <p:cNvPr id="703" name="Google Shape;703;p44"/>
          <p:cNvSpPr/>
          <p:nvPr/>
        </p:nvSpPr>
        <p:spPr>
          <a:xfrm>
            <a:off x="1511524" y="1960126"/>
            <a:ext cx="8325000" cy="376200"/>
          </a:xfrm>
          <a:prstGeom prst="rect">
            <a:avLst/>
          </a:prstGeom>
          <a:solidFill>
            <a:schemeClr val="lt1"/>
          </a:solidFill>
          <a:ln w="25400" cap="flat" cmpd="sng">
            <a:solidFill>
              <a:schemeClr val="accent4"/>
            </a:solidFill>
            <a:prstDash val="solid"/>
            <a:round/>
            <a:headEnd type="none" w="sm" len="sm"/>
            <a:tailEnd type="none" w="sm" len="sm"/>
          </a:ln>
        </p:spPr>
        <p:txBody>
          <a:bodyPr spcFirstLastPara="1" wrap="square" lIns="17850" tIns="17850" rIns="58475" bIns="17850" anchor="ctr" anchorCtr="0">
            <a:noAutofit/>
          </a:bodyPr>
          <a:lstStyle/>
          <a:p>
            <a:pPr marL="22323" marR="0" lvl="0" indent="0" algn="ctr" rtl="0">
              <a:spcBef>
                <a:spcPts val="0"/>
              </a:spcBef>
              <a:spcAft>
                <a:spcPts val="0"/>
              </a:spcAft>
              <a:buNone/>
            </a:pPr>
            <a:r>
              <a:rPr lang="en-US" sz="1700">
                <a:solidFill>
                  <a:schemeClr val="dk1"/>
                </a:solidFill>
                <a:latin typeface="Calibri"/>
                <a:ea typeface="Calibri"/>
                <a:cs typeface="Calibri"/>
                <a:sym typeface="Calibri"/>
              </a:rPr>
              <a:t>Kunde</a:t>
            </a:r>
            <a:endParaRPr/>
          </a:p>
        </p:txBody>
      </p:sp>
      <p:sp>
        <p:nvSpPr>
          <p:cNvPr id="704" name="Google Shape;704;p44"/>
          <p:cNvSpPr/>
          <p:nvPr/>
        </p:nvSpPr>
        <p:spPr>
          <a:xfrm>
            <a:off x="6127347" y="5955668"/>
            <a:ext cx="2130000" cy="534600"/>
          </a:xfrm>
          <a:prstGeom prst="rect">
            <a:avLst/>
          </a:prstGeom>
          <a:solidFill>
            <a:schemeClr val="lt1"/>
          </a:solidFill>
          <a:ln w="254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5" name="Google Shape;705;p44"/>
          <p:cNvSpPr/>
          <p:nvPr/>
        </p:nvSpPr>
        <p:spPr>
          <a:xfrm>
            <a:off x="6127350" y="6096712"/>
            <a:ext cx="2124900" cy="288300"/>
          </a:xfrm>
          <a:prstGeom prst="rect">
            <a:avLst/>
          </a:prstGeom>
          <a:noFill/>
          <a:ln>
            <a:noFill/>
          </a:ln>
        </p:spPr>
        <p:txBody>
          <a:bodyPr spcFirstLastPara="1" wrap="square" lIns="0" tIns="0" rIns="40625" bIns="0" anchor="t" anchorCtr="0">
            <a:spAutoFit/>
          </a:bodyPr>
          <a:lstStyle/>
          <a:p>
            <a:pPr marL="40182" marR="0" lvl="0" indent="0" algn="ctr" rtl="0">
              <a:spcBef>
                <a:spcPts val="0"/>
              </a:spcBef>
              <a:spcAft>
                <a:spcPts val="0"/>
              </a:spcAft>
              <a:buNone/>
            </a:pPr>
            <a:r>
              <a:rPr lang="en-US" sz="1700">
                <a:solidFill>
                  <a:schemeClr val="dk1"/>
                </a:solidFill>
                <a:latin typeface="Calibri"/>
                <a:ea typeface="Calibri"/>
                <a:cs typeface="Calibri"/>
                <a:sym typeface="Calibri"/>
              </a:rPr>
              <a:t>Zulieferer</a:t>
            </a:r>
            <a:endParaRPr/>
          </a:p>
        </p:txBody>
      </p:sp>
      <p:grpSp>
        <p:nvGrpSpPr>
          <p:cNvPr id="706" name="Google Shape;706;p44"/>
          <p:cNvGrpSpPr/>
          <p:nvPr/>
        </p:nvGrpSpPr>
        <p:grpSpPr>
          <a:xfrm>
            <a:off x="2921904" y="2573795"/>
            <a:ext cx="4669616" cy="544459"/>
            <a:chOff x="2693304" y="2573795"/>
            <a:chExt cx="4669616" cy="544459"/>
          </a:xfrm>
        </p:grpSpPr>
        <p:sp>
          <p:nvSpPr>
            <p:cNvPr id="707" name="Google Shape;707;p44"/>
            <p:cNvSpPr/>
            <p:nvPr/>
          </p:nvSpPr>
          <p:spPr>
            <a:xfrm>
              <a:off x="2825720" y="2573795"/>
              <a:ext cx="4537200" cy="405900"/>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708" name="Google Shape;708;p44"/>
            <p:cNvSpPr/>
            <p:nvPr/>
          </p:nvSpPr>
          <p:spPr>
            <a:xfrm>
              <a:off x="2754514" y="2657926"/>
              <a:ext cx="4537200" cy="405900"/>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709" name="Google Shape;709;p44"/>
            <p:cNvSpPr/>
            <p:nvPr/>
          </p:nvSpPr>
          <p:spPr>
            <a:xfrm>
              <a:off x="2693304" y="2742054"/>
              <a:ext cx="4532100" cy="376200"/>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0" tIns="0" rIns="0" bIns="0" anchor="ctr" anchorCtr="0">
              <a:noAutofit/>
            </a:bodyPr>
            <a:lstStyle/>
            <a:p>
              <a:pPr marL="40181" marR="0" lvl="0" indent="0" algn="ctr" rtl="0">
                <a:spcBef>
                  <a:spcPts val="0"/>
                </a:spcBef>
                <a:spcAft>
                  <a:spcPts val="0"/>
                </a:spcAft>
                <a:buNone/>
              </a:pPr>
              <a:r>
                <a:rPr lang="en-US" sz="1800">
                  <a:solidFill>
                    <a:schemeClr val="lt1"/>
                  </a:solidFill>
                  <a:latin typeface="Calibri"/>
                  <a:ea typeface="Calibri"/>
                  <a:cs typeface="Calibri"/>
                  <a:sym typeface="Calibri"/>
                </a:rPr>
                <a:t>Service Level Agreements (SLAs)</a:t>
              </a:r>
              <a:endParaRPr/>
            </a:p>
          </p:txBody>
        </p:sp>
      </p:grpSp>
      <p:grpSp>
        <p:nvGrpSpPr>
          <p:cNvPr id="710" name="Google Shape;710;p44"/>
          <p:cNvGrpSpPr/>
          <p:nvPr/>
        </p:nvGrpSpPr>
        <p:grpSpPr>
          <a:xfrm>
            <a:off x="6119854" y="5077232"/>
            <a:ext cx="3552923" cy="524588"/>
            <a:chOff x="0" y="0"/>
            <a:chExt cx="1745" cy="423"/>
          </a:xfrm>
        </p:grpSpPr>
        <p:grpSp>
          <p:nvGrpSpPr>
            <p:cNvPr id="711" name="Google Shape;711;p44"/>
            <p:cNvGrpSpPr/>
            <p:nvPr/>
          </p:nvGrpSpPr>
          <p:grpSpPr>
            <a:xfrm>
              <a:off x="71" y="0"/>
              <a:ext cx="1674" cy="327"/>
              <a:chOff x="0" y="0"/>
              <a:chExt cx="1674" cy="327"/>
            </a:xfrm>
          </p:grpSpPr>
          <p:sp>
            <p:nvSpPr>
              <p:cNvPr id="712" name="Google Shape;712;p44"/>
              <p:cNvSpPr/>
              <p:nvPr/>
            </p:nvSpPr>
            <p:spPr>
              <a:xfrm>
                <a:off x="0" y="0"/>
                <a:ext cx="1674" cy="327"/>
              </a:xfrm>
              <a:prstGeom prst="rect">
                <a:avLst/>
              </a:prstGeom>
              <a:solidFill>
                <a:srgbClr val="538CD5"/>
              </a:solidFill>
              <a:ln w="12700"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713" name="Google Shape;713;p44"/>
              <p:cNvSpPr/>
              <p:nvPr/>
            </p:nvSpPr>
            <p:spPr>
              <a:xfrm>
                <a:off x="0" y="4"/>
                <a:ext cx="0" cy="248"/>
              </a:xfrm>
              <a:prstGeom prst="rect">
                <a:avLst/>
              </a:prstGeom>
              <a:solidFill>
                <a:srgbClr val="538CD5"/>
              </a:solidFill>
              <a:ln>
                <a:noFill/>
              </a:ln>
            </p:spPr>
            <p:txBody>
              <a:bodyPr spcFirstLastPara="1" wrap="square" lIns="0" tIns="0" rIns="0" bIns="0" anchor="t" anchorCtr="0">
                <a:sp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714" name="Google Shape;714;p44"/>
            <p:cNvGrpSpPr/>
            <p:nvPr/>
          </p:nvGrpSpPr>
          <p:grpSpPr>
            <a:xfrm>
              <a:off x="38" y="42"/>
              <a:ext cx="1674" cy="327"/>
              <a:chOff x="0" y="0"/>
              <a:chExt cx="1674" cy="327"/>
            </a:xfrm>
          </p:grpSpPr>
          <p:sp>
            <p:nvSpPr>
              <p:cNvPr id="715" name="Google Shape;715;p44"/>
              <p:cNvSpPr/>
              <p:nvPr/>
            </p:nvSpPr>
            <p:spPr>
              <a:xfrm>
                <a:off x="0" y="0"/>
                <a:ext cx="1674" cy="327"/>
              </a:xfrm>
              <a:prstGeom prst="rect">
                <a:avLst/>
              </a:prstGeom>
              <a:solidFill>
                <a:srgbClr val="538CD5"/>
              </a:solidFill>
              <a:ln w="12700"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716" name="Google Shape;716;p44"/>
              <p:cNvSpPr/>
              <p:nvPr/>
            </p:nvSpPr>
            <p:spPr>
              <a:xfrm>
                <a:off x="0" y="4"/>
                <a:ext cx="0" cy="248"/>
              </a:xfrm>
              <a:prstGeom prst="rect">
                <a:avLst/>
              </a:prstGeom>
              <a:solidFill>
                <a:srgbClr val="538CD5"/>
              </a:solidFill>
              <a:ln>
                <a:noFill/>
              </a:ln>
            </p:spPr>
            <p:txBody>
              <a:bodyPr spcFirstLastPara="1" wrap="square" lIns="0" tIns="0" rIns="0" bIns="0" anchor="t" anchorCtr="0">
                <a:sp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717" name="Google Shape;717;p44"/>
            <p:cNvGrpSpPr/>
            <p:nvPr/>
          </p:nvGrpSpPr>
          <p:grpSpPr>
            <a:xfrm>
              <a:off x="0" y="94"/>
              <a:ext cx="1674" cy="329"/>
              <a:chOff x="0" y="0"/>
              <a:chExt cx="1674" cy="327"/>
            </a:xfrm>
          </p:grpSpPr>
          <p:sp>
            <p:nvSpPr>
              <p:cNvPr id="718" name="Google Shape;718;p44"/>
              <p:cNvSpPr/>
              <p:nvPr/>
            </p:nvSpPr>
            <p:spPr>
              <a:xfrm>
                <a:off x="0" y="0"/>
                <a:ext cx="1674" cy="327"/>
              </a:xfrm>
              <a:prstGeom prst="rect">
                <a:avLst/>
              </a:prstGeom>
              <a:solidFill>
                <a:srgbClr val="538CD5"/>
              </a:solidFill>
              <a:ln w="12700"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719" name="Google Shape;719;p44"/>
              <p:cNvSpPr/>
              <p:nvPr/>
            </p:nvSpPr>
            <p:spPr>
              <a:xfrm>
                <a:off x="0" y="55"/>
                <a:ext cx="1616" cy="232"/>
              </a:xfrm>
              <a:prstGeom prst="rect">
                <a:avLst/>
              </a:prstGeom>
              <a:solidFill>
                <a:srgbClr val="538CD5"/>
              </a:solidFill>
              <a:ln>
                <a:noFill/>
              </a:ln>
            </p:spPr>
            <p:txBody>
              <a:bodyPr spcFirstLastPara="1" wrap="square" lIns="0" tIns="0" rIns="57775" bIns="0" anchor="t" anchorCtr="0">
                <a:spAutoFit/>
              </a:bodyPr>
              <a:lstStyle/>
              <a:p>
                <a:pPr marL="40182" marR="0" lvl="0" indent="0" algn="ctr" rtl="0">
                  <a:spcBef>
                    <a:spcPts val="0"/>
                  </a:spcBef>
                  <a:spcAft>
                    <a:spcPts val="0"/>
                  </a:spcAft>
                  <a:buNone/>
                </a:pPr>
                <a:r>
                  <a:rPr lang="en-US" sz="1700">
                    <a:solidFill>
                      <a:schemeClr val="lt1"/>
                    </a:solidFill>
                    <a:latin typeface="Calibri"/>
                    <a:ea typeface="Calibri"/>
                    <a:cs typeface="Calibri"/>
                    <a:sym typeface="Calibri"/>
                  </a:rPr>
                  <a:t>Underpinning Agreements (UAs)</a:t>
                </a:r>
                <a:endParaRPr/>
              </a:p>
            </p:txBody>
          </p:sp>
        </p:grpSp>
      </p:grpSp>
      <p:sp>
        <p:nvSpPr>
          <p:cNvPr id="720" name="Google Shape;720;p44"/>
          <p:cNvSpPr/>
          <p:nvPr/>
        </p:nvSpPr>
        <p:spPr>
          <a:xfrm>
            <a:off x="4199878" y="3251797"/>
            <a:ext cx="2063700" cy="769500"/>
          </a:xfrm>
          <a:prstGeom prst="ellipse">
            <a:avLst/>
          </a:prstGeom>
          <a:solidFill>
            <a:srgbClr val="DAE5F1"/>
          </a:solidFill>
          <a:ln>
            <a:noFill/>
          </a:ln>
          <a:effectLst>
            <a:outerShdw blurRad="40000" dist="20000" dir="5400000" rotWithShape="0">
              <a:srgbClr val="000000">
                <a:alpha val="37647"/>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Service B</a:t>
            </a:r>
            <a:endParaRPr/>
          </a:p>
        </p:txBody>
      </p:sp>
      <p:sp>
        <p:nvSpPr>
          <p:cNvPr id="721" name="Google Shape;721;p44"/>
          <p:cNvSpPr/>
          <p:nvPr/>
        </p:nvSpPr>
        <p:spPr>
          <a:xfrm>
            <a:off x="6582169" y="3245610"/>
            <a:ext cx="2064900" cy="768300"/>
          </a:xfrm>
          <a:prstGeom prst="ellipse">
            <a:avLst/>
          </a:prstGeom>
          <a:solidFill>
            <a:srgbClr val="DAE5F1"/>
          </a:solidFill>
          <a:ln>
            <a:noFill/>
          </a:ln>
          <a:effectLst>
            <a:outerShdw blurRad="40000" dist="20000" dir="5400000" rotWithShape="0">
              <a:srgbClr val="000000">
                <a:alpha val="37647"/>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Service C</a:t>
            </a:r>
            <a:endParaRPr/>
          </a:p>
        </p:txBody>
      </p:sp>
      <p:sp>
        <p:nvSpPr>
          <p:cNvPr id="722" name="Google Shape;722;p44"/>
          <p:cNvSpPr/>
          <p:nvPr/>
        </p:nvSpPr>
        <p:spPr>
          <a:xfrm>
            <a:off x="8452273" y="4203222"/>
            <a:ext cx="1220400" cy="575400"/>
          </a:xfrm>
          <a:prstGeom prst="rect">
            <a:avLst/>
          </a:prstGeom>
          <a:noFill/>
          <a:ln>
            <a:noFill/>
          </a:ln>
        </p:spPr>
        <p:txBody>
          <a:bodyPr spcFirstLastPara="1" wrap="square" lIns="0" tIns="0" rIns="40625" bIns="0" anchor="t" anchorCtr="0">
            <a:spAutoFit/>
          </a:bodyPr>
          <a:lstStyle/>
          <a:p>
            <a:pPr marL="40182" marR="0" lvl="0" indent="0" algn="r" rtl="0">
              <a:spcBef>
                <a:spcPts val="0"/>
              </a:spcBef>
              <a:spcAft>
                <a:spcPts val="0"/>
              </a:spcAft>
              <a:buNone/>
            </a:pPr>
            <a:r>
              <a:rPr lang="en-US" sz="1700">
                <a:solidFill>
                  <a:schemeClr val="dk1"/>
                </a:solidFill>
                <a:latin typeface="Calibri"/>
                <a:ea typeface="Calibri"/>
                <a:cs typeface="Calibri"/>
                <a:sym typeface="Calibri"/>
              </a:rPr>
              <a:t>(IT-)Service </a:t>
            </a:r>
            <a:endParaRPr/>
          </a:p>
          <a:p>
            <a:pPr marL="40182" marR="0" lvl="0" indent="0" algn="r" rtl="0">
              <a:spcBef>
                <a:spcPts val="0"/>
              </a:spcBef>
              <a:spcAft>
                <a:spcPts val="0"/>
              </a:spcAft>
              <a:buNone/>
            </a:pPr>
            <a:r>
              <a:rPr lang="en-US" sz="1700">
                <a:solidFill>
                  <a:schemeClr val="dk1"/>
                </a:solidFill>
                <a:latin typeface="Calibri"/>
                <a:ea typeface="Calibri"/>
                <a:cs typeface="Calibri"/>
                <a:sym typeface="Calibri"/>
              </a:rPr>
              <a:t>Anbieter</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45"/>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t>SLM: Schlüsselkonzepte und Aktivitäten </a:t>
            </a:r>
            <a:endParaRPr dirty="0"/>
          </a:p>
        </p:txBody>
      </p:sp>
      <p:sp>
        <p:nvSpPr>
          <p:cNvPr id="727" name="Google Shape;727;p45"/>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a:spcBef>
                <a:spcPts val="0"/>
              </a:spcBef>
              <a:buSzPts val="2800"/>
            </a:pPr>
            <a:r>
              <a:rPr lang="en-US" dirty="0"/>
              <a:t>Die Informationen, die SLAs liefern (z. B. Service-Ziele), sind als Grundlage für die Durchführung vieler anderer Prozesse unerlässlich.</a:t>
            </a:r>
          </a:p>
          <a:p>
            <a:pPr marL="342900" lvl="0" indent="-342900" algn="l" rtl="0">
              <a:spcBef>
                <a:spcPts val="0"/>
              </a:spcBef>
              <a:spcAft>
                <a:spcPts val="0"/>
              </a:spcAft>
              <a:buClr>
                <a:schemeClr val="dk1"/>
              </a:buClr>
              <a:buSzPts val="2800"/>
              <a:buChar char="•"/>
            </a:pPr>
            <a:r>
              <a:rPr lang="en-US" dirty="0"/>
              <a:t>Wichtigste Aktivitäten</a:t>
            </a:r>
          </a:p>
          <a:p>
            <a:pPr marL="800100" lvl="1">
              <a:spcBef>
                <a:spcPts val="0"/>
              </a:spcBef>
              <a:buSzPts val="2800"/>
              <a:buChar char="•"/>
            </a:pPr>
            <a:r>
              <a:rPr lang="en-US" dirty="0"/>
              <a:t>Erstellung eines Service-Katalogs für die Kunden und Vereinbarung von SLAs mit den Kunden.</a:t>
            </a:r>
            <a:endParaRPr dirty="0"/>
          </a:p>
          <a:p>
            <a:pPr marL="800100" lvl="1">
              <a:spcBef>
                <a:spcPts val="560"/>
              </a:spcBef>
              <a:buSzPts val="2800"/>
              <a:buChar char="•"/>
            </a:pPr>
            <a:r>
              <a:rPr lang="en-US" dirty="0"/>
              <a:t>Vereinbarung von OLAs und UAs mit unterstützenden Parteien und Zulieferern, um sicherzustellen, dass die Service-Ziele in den SLAs erfüllt werden können.</a:t>
            </a:r>
            <a:endParaRPr dirty="0"/>
          </a:p>
          <a:p>
            <a:pPr marL="800100" lvl="1">
              <a:spcBef>
                <a:spcPts val="560"/>
              </a:spcBef>
              <a:buSzPts val="2800"/>
              <a:buChar char="•"/>
            </a:pPr>
            <a:r>
              <a:rPr lang="en-US" dirty="0"/>
              <a:t>Bewertung der Leistung von Services basierend auf SLAs.</a:t>
            </a:r>
            <a:endParaRPr dirty="0"/>
          </a:p>
        </p:txBody>
      </p:sp>
      <p:sp>
        <p:nvSpPr>
          <p:cNvPr id="728" name="Google Shape;728;p45"/>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p46"/>
          <p:cNvSpPr txBox="1">
            <a:spLocks noGrp="1"/>
          </p:cNvSpPr>
          <p:nvPr>
            <p:ph type="ctr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t>Service-Reporting Management (SRM)</a:t>
            </a:r>
            <a:endParaRPr/>
          </a:p>
        </p:txBody>
      </p:sp>
      <p:sp>
        <p:nvSpPr>
          <p:cNvPr id="737" name="Google Shape;737;p46"/>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46</a:t>
            </a:fld>
            <a:endParaRPr/>
          </a:p>
        </p:txBody>
      </p:sp>
      <p:sp>
        <p:nvSpPr>
          <p:cNvPr id="738" name="Google Shape;738;p46"/>
          <p:cNvSpPr/>
          <p:nvPr/>
        </p:nvSpPr>
        <p:spPr>
          <a:xfrm>
            <a:off x="2895601" y="3933700"/>
            <a:ext cx="6400800" cy="1705100"/>
          </a:xfrm>
          <a:prstGeom prst="snip1Rect">
            <a:avLst>
              <a:gd name="adj" fmla="val 16667"/>
            </a:avLst>
          </a:prstGeom>
          <a:solidFill>
            <a:srgbClr val="93B3D7">
              <a:alpha val="3686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739" name="Google Shape;739;p46"/>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Zielsetzung</a:t>
            </a:r>
            <a:endParaRPr/>
          </a:p>
        </p:txBody>
      </p:sp>
      <p:sp>
        <p:nvSpPr>
          <p:cNvPr id="740" name="Google Shape;740;p46"/>
          <p:cNvSpPr/>
          <p:nvPr/>
        </p:nvSpPr>
        <p:spPr>
          <a:xfrm>
            <a:off x="2969743" y="4448462"/>
            <a:ext cx="623301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Spezifizieren von Berichten über Services und Prozesse und Sicherstellen, dass diese erstellt und geliefert werden</a:t>
            </a:r>
            <a:endParaRPr sz="1800">
              <a:solidFill>
                <a:schemeClr val="dk1"/>
              </a:solidFill>
              <a:latin typeface="Calibri"/>
              <a:ea typeface="Calibri"/>
              <a:cs typeface="Calibri"/>
              <a:sym typeface="Calibri"/>
            </a:endParaRPr>
          </a:p>
        </p:txBody>
      </p:sp>
    </p:spTree>
  </p:cSld>
  <p:clrMapOvr>
    <a:masterClrMapping/>
  </p:clrMapOvr>
</p:sld>
</file>

<file path=ppt/slides/slide47.xml><?xml version="1.0" encoding="utf-8"?>
<p:sld xmlns:p14="http://schemas.microsoft.com/office/powerpoint/2010/main" xmlns:a16="http://schemas.microsoft.com/office/drawing/2014/main"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sp>
        <p:nvSpPr>
          <p:cNvPr id="746" name="Google Shape;746;p48"/>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SRM: Wichtige Begriffe</a:t>
            </a:r>
            <a:endParaRPr/>
          </a:p>
        </p:txBody>
      </p:sp>
      <p:sp>
        <p:nvSpPr>
          <p:cNvPr id="747" name="Google Shape;747;p4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47</a:t>
            </a:fld>
            <a:endParaRPr/>
          </a:p>
        </p:txBody>
      </p:sp>
      <p:graphicFrame>
        <p:nvGraphicFramePr>
          <p:cNvPr id="748" name="Google Shape;748;p48"/>
          <p:cNvGraphicFramePr/>
          <p:nvPr>
            <p:extLst>
              <p:ext uri="{D42A27DB-BD31-4B8C-83A1-F6EECF244321}">
                <p14:modId xmlns:p14="http://schemas.microsoft.com/office/powerpoint/2010/main" val="1207547484"/>
              </p:ext>
            </p:extLst>
          </p:nvPr>
        </p:nvGraphicFramePr>
        <p:xfrm>
          <a:off x="609601" y="1696598"/>
          <a:ext cx="10972798" cy="1554480"/>
        </p:xfrm>
        <a:graphic>
          <a:graphicData uri="http://schemas.openxmlformats.org/drawingml/2006/table">
            <a:tbl>
              <a:tblPr firstRow="1" firstCol="1" bandRow="1">
                <a:tableStyleId>{B301B821-A1FF-4177-AEE7-76D212191A09}</a:tableStyleId>
              </a:tblPr>
              <a:tblGrid>
                <a:gridCol w="10972798">
                  <a:extLst>
                    <a:ext uri="{9D8B030D-6E8A-4147-A177-3AD203B41FA5}">
                      <a16:colId xmlns:a16="http://schemas.microsoft.com/office/drawing/2014/main" val="20000"/>
                    </a:ext>
                  </a:extLst>
                </a:gridCol>
              </a:tblGrid>
              <a:tr h="195575">
                <a:tc>
                  <a:txBody>
                    <a:bodyPr/>
                    <a:lstStyle/>
                    <a:p>
                      <a:pPr marL="0" marR="0" lvl="0" indent="0" algn="l" rtl="0">
                        <a:spcBef>
                          <a:spcPts val="0"/>
                        </a:spcBef>
                        <a:spcAft>
                          <a:spcPts val="0"/>
                        </a:spcAft>
                        <a:buNone/>
                      </a:pPr>
                      <a:r>
                        <a:rPr lang="en-US" sz="1400"/>
                        <a:t>Definition nach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124885">
                <a:tc>
                  <a:txBody>
                    <a:bodyPr/>
                    <a:lstStyle/>
                    <a:p>
                      <a:pPr marL="0" marR="0" lvl="0" indent="0" algn="l" rtl="0">
                        <a:lnSpc>
                          <a:spcPct val="100000"/>
                        </a:lnSpc>
                        <a:spcBef>
                          <a:spcPts val="0"/>
                        </a:spcBef>
                        <a:spcAft>
                          <a:spcPts val="0"/>
                        </a:spcAft>
                        <a:buClr>
                          <a:schemeClr val="dk1"/>
                        </a:buClr>
                        <a:buSzPts val="2000"/>
                        <a:buFont typeface="Calibri"/>
                        <a:buNone/>
                      </a:pPr>
                      <a:r>
                        <a:rPr lang="en-US" sz="2000" dirty="0">
                          <a:solidFill>
                            <a:schemeClr val="dk1"/>
                          </a:solidFill>
                        </a:rPr>
                        <a:t>Bericht:</a:t>
                      </a:r>
                      <a:endParaRPr dirty="0"/>
                    </a:p>
                    <a:p>
                      <a:pPr marL="457200" marR="0" lvl="1" indent="0" algn="l" rtl="0">
                        <a:lnSpc>
                          <a:spcPct val="100000"/>
                        </a:lnSpc>
                        <a:spcBef>
                          <a:spcPts val="0"/>
                        </a:spcBef>
                        <a:spcAft>
                          <a:spcPts val="600"/>
                        </a:spcAft>
                        <a:buClr>
                          <a:schemeClr val="dk1"/>
                        </a:buClr>
                        <a:buSzPts val="1800"/>
                        <a:buFont typeface="Calibri"/>
                        <a:buNone/>
                      </a:pPr>
                      <a:r>
                        <a:rPr lang="en-US" sz="1800" b="0" u="none" strike="noStrike" cap="none" dirty="0">
                          <a:solidFill>
                            <a:schemeClr val="dk1"/>
                          </a:solidFill>
                          <a:sym typeface="Calibri"/>
                        </a:rPr>
                        <a:t>Eine strukturierte Aufzeichnung, die die durch Messung, Überwachung, Beurteilung, Audit oder Beobachtung gewonnenen Ergebnisse kommuniziert.</a:t>
                      </a:r>
                      <a:br>
                        <a:rPr lang="en-US" sz="1800" b="0" u="none" strike="noStrike" cap="none" dirty="0">
                          <a:solidFill>
                            <a:schemeClr val="dk1"/>
                          </a:solidFill>
                          <a:sym typeface="Calibri"/>
                        </a:rPr>
                      </a:br>
                      <a:r>
                        <a:rPr lang="en-US" sz="1600" b="0" u="none" strike="noStrike" cap="none" dirty="0">
                          <a:solidFill>
                            <a:schemeClr val="dk1"/>
                          </a:solidFill>
                          <a:sym typeface="Calibri"/>
                        </a:rPr>
                        <a:t>Anmerkung: Ein gängiges Beispiel ist ein Service-Bericht an die Kunden eines Services, der die Leistung dieses Services im Vergleich zu den in einer Service-Level-Vereinbarung (SLA) definierten Service-Zielen detailliert darstellt.</a:t>
                      </a:r>
                      <a:endParaRPr sz="1200" dirty="0"/>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48.xml><?xml version="1.0" encoding="utf-8"?>
<p:sld xmlns:a16="http://schemas.microsoft.com/office/drawing/2014/main"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Google Shape;754;p47"/>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SRM: Anforderungen gemäß FitSM-1</a:t>
            </a:r>
            <a:endParaRPr/>
          </a:p>
        </p:txBody>
      </p:sp>
      <p:graphicFrame>
        <p:nvGraphicFramePr>
          <p:cNvPr id="755" name="Google Shape;755;p47"/>
          <p:cNvGraphicFramePr/>
          <p:nvPr/>
        </p:nvGraphicFramePr>
        <p:xfrm>
          <a:off x="1981200" y="1697038"/>
          <a:ext cx="8229600" cy="2182622"/>
        </p:xfrm>
        <a:graphic>
          <a:graphicData uri="http://schemas.openxmlformats.org/drawingml/2006/table">
            <a:tbl>
              <a:tblPr>
                <a:noFill/>
              </a:tblPr>
              <a:tblGrid>
                <a:gridCol w="8229600">
                  <a:extLst>
                    <a:ext uri="{9D8B030D-6E8A-4147-A177-3AD203B41FA5}">
                      <a16:colId xmlns:a16="http://schemas.microsoft.com/office/drawing/2014/main" val="20000"/>
                    </a:ext>
                  </a:extLst>
                </a:gridCol>
              </a:tblGrid>
              <a:tr h="179225">
                <a:tc>
                  <a:txBody>
                    <a:bodyPr/>
                    <a:lstStyle/>
                    <a:p>
                      <a:pPr marL="0" marR="0" lvl="0" indent="0" algn="l" rtl="0">
                        <a:spcBef>
                          <a:spcPts val="0"/>
                        </a:spcBef>
                        <a:spcAft>
                          <a:spcPts val="0"/>
                        </a:spcAft>
                        <a:buNone/>
                      </a:pPr>
                      <a:r>
                        <a:rPr lang="en-US" sz="1600">
                          <a:solidFill>
                            <a:srgbClr val="FFFFFF"/>
                          </a:solidFill>
                          <a:latin typeface="Calibri"/>
                          <a:ea typeface="Calibri"/>
                          <a:cs typeface="Calibri"/>
                          <a:sym typeface="Calibri"/>
                        </a:rPr>
                        <a:t>PR3 Service-Reporting</a:t>
                      </a:r>
                      <a:endParaRPr sz="1600">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01625">
                <a:tc>
                  <a:txBody>
                    <a:bodyPr/>
                    <a:lstStyle/>
                    <a:p>
                      <a:pPr marL="0" marR="0" lvl="0" indent="0" algn="l" rtl="0">
                        <a:spcBef>
                          <a:spcPts val="0"/>
                        </a:spcBef>
                        <a:spcAft>
                          <a:spcPts val="0"/>
                        </a:spcAft>
                        <a:buNone/>
                      </a:pPr>
                      <a:r>
                        <a:rPr lang="en-US" sz="1800" cap="none">
                          <a:solidFill>
                            <a:srgbClr val="FFFFFF"/>
                          </a:solidFill>
                          <a:latin typeface="Calibri"/>
                          <a:ea typeface="Calibri"/>
                          <a:cs typeface="Calibri"/>
                          <a:sym typeface="Calibri"/>
                        </a:rPr>
                        <a:t>VORAUSSETZUNGEN</a:t>
                      </a:r>
                      <a:endParaRPr sz="1800"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1279475">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PR3.1 Erforderliche Berichte müssen identifiziert werden. Das Berichtswesen muss die Leistung von Services und Prozessen im Vergleich zu definierten Zielen, signifikanten Ereignissen und festgestellten Nichtkonformitäten abdecken. </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PR3.2 Berichte müssen mit ihren Empfängern vereinbart und spezifiziert werden. Die Spezifikation eines jeden Berichts muss seine Identität, seinen Zweck, seine Zielgruppe, seine Häufigkeit, seinen Inhalt, sein Format und die Art der Übermittlung enthalten.</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PR3.3 Die Berichte müssen gemäß den Vorgaben erstellt und an die Empfänger geliefert werden.</a:t>
                      </a:r>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756" name="Google Shape;756;p47"/>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49"/>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t>SRM: Schlüsselkonzepte und Aktivitäten</a:t>
            </a:r>
            <a:endParaRPr dirty="0"/>
          </a:p>
        </p:txBody>
      </p:sp>
      <p:sp>
        <p:nvSpPr>
          <p:cNvPr id="761" name="Google Shape;761;p49"/>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dirty="0"/>
              <a:t>Berichte sind wichtig, um die Entscheidungsfindung zu unterstützen.</a:t>
            </a:r>
            <a:endParaRPr dirty="0"/>
          </a:p>
          <a:p>
            <a:pPr marL="342900" lvl="0" indent="-342900" algn="l" rtl="0">
              <a:spcBef>
                <a:spcPts val="560"/>
              </a:spcBef>
              <a:spcAft>
                <a:spcPts val="0"/>
              </a:spcAft>
              <a:buClr>
                <a:schemeClr val="dk1"/>
              </a:buClr>
              <a:buSzPts val="2800"/>
              <a:buChar char="•"/>
            </a:pPr>
            <a:r>
              <a:rPr lang="en-US" dirty="0"/>
              <a:t>Berichte können nützlich sein, um das erreichte Niveau der Service-Qualität nachzuweisen.</a:t>
            </a:r>
          </a:p>
          <a:p>
            <a:pPr marL="342900">
              <a:spcBef>
                <a:spcPts val="560"/>
              </a:spcBef>
              <a:buSzPts val="2800"/>
            </a:pPr>
            <a:r>
              <a:rPr lang="en-US" dirty="0"/>
              <a:t>Mit den Kunden vereinbarte Berichte werden oft in Service Level Agreements (SLAs) festgehalten.</a:t>
            </a:r>
          </a:p>
          <a:p>
            <a:pPr marL="342900" lvl="0" indent="-342900" algn="l" rtl="0">
              <a:spcBef>
                <a:spcPts val="560"/>
              </a:spcBef>
              <a:spcAft>
                <a:spcPts val="0"/>
              </a:spcAft>
              <a:buClr>
                <a:schemeClr val="dk1"/>
              </a:buClr>
              <a:buSzPts val="2800"/>
              <a:buChar char="•"/>
            </a:pPr>
            <a:r>
              <a:rPr lang="en-US" dirty="0"/>
              <a:t>Wichtigste Aktivitäten</a:t>
            </a:r>
            <a:endParaRPr dirty="0"/>
          </a:p>
          <a:p>
            <a:pPr marL="800100" lvl="1">
              <a:spcBef>
                <a:spcPts val="560"/>
              </a:spcBef>
              <a:buSzPts val="2800"/>
              <a:buChar char="•"/>
            </a:pPr>
            <a:r>
              <a:rPr lang="en-US" dirty="0"/>
              <a:t>Spezifizieren und Vereinbaren der Berichte und ihres Zwecks, der Zielgruppe, der Häufigkeit, des Inhalts, des Formats und der Übermittlungsmethode mit den Berichtsbeteiligten/Empfängern.</a:t>
            </a:r>
          </a:p>
          <a:p>
            <a:pPr marL="800100" lvl="1">
              <a:spcBef>
                <a:spcPts val="560"/>
              </a:spcBef>
              <a:buSzPts val="2800"/>
              <a:buChar char="•"/>
            </a:pPr>
            <a:r>
              <a:rPr lang="en-US" dirty="0"/>
              <a:t>Kontrolle der Erstellung und Lieferung von Berichten</a:t>
            </a:r>
            <a:endParaRPr dirty="0"/>
          </a:p>
        </p:txBody>
      </p:sp>
      <p:sp>
        <p:nvSpPr>
          <p:cNvPr id="762" name="Google Shape;762;p49"/>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5"/>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Schulungsprogramm</a:t>
            </a:r>
            <a:endParaRPr/>
          </a:p>
        </p:txBody>
      </p:sp>
      <p:sp>
        <p:nvSpPr>
          <p:cNvPr id="84" name="Google Shape;84;p5"/>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a:t>IT-Service-Management: Einführung, Begriffe und Konzepte</a:t>
            </a:r>
            <a:endParaRPr/>
          </a:p>
          <a:p>
            <a:pPr marL="342900" lvl="0" indent="-342900" algn="l" rtl="0">
              <a:spcBef>
                <a:spcPts val="560"/>
              </a:spcBef>
              <a:spcAft>
                <a:spcPts val="0"/>
              </a:spcAft>
              <a:buClr>
                <a:schemeClr val="dk1"/>
              </a:buClr>
              <a:buSzPts val="2800"/>
              <a:buChar char="•"/>
            </a:pPr>
            <a:r>
              <a:rPr lang="en-US"/>
              <a:t>Der FitSM-Ansatz und die Standards-Familie</a:t>
            </a:r>
            <a:endParaRPr/>
          </a:p>
          <a:p>
            <a:pPr marL="342900" lvl="0" indent="-342900" algn="l" rtl="0">
              <a:spcBef>
                <a:spcPts val="560"/>
              </a:spcBef>
              <a:spcAft>
                <a:spcPts val="0"/>
              </a:spcAft>
              <a:buClr>
                <a:schemeClr val="dk1"/>
              </a:buClr>
              <a:buSzPts val="2800"/>
              <a:buChar char="•"/>
            </a:pPr>
            <a:r>
              <a:rPr lang="en-US"/>
              <a:t>IT-Service-Management - Allgemeine Aspekte</a:t>
            </a:r>
            <a:endParaRPr/>
          </a:p>
          <a:p>
            <a:pPr marL="342900" lvl="0" indent="-342900" algn="l" rtl="0">
              <a:spcBef>
                <a:spcPts val="560"/>
              </a:spcBef>
              <a:spcAft>
                <a:spcPts val="0"/>
              </a:spcAft>
              <a:buClr>
                <a:schemeClr val="dk1"/>
              </a:buClr>
              <a:buSzPts val="2800"/>
              <a:buChar char="•"/>
            </a:pPr>
            <a:r>
              <a:rPr lang="en-US"/>
              <a:t>IT-Service Management - Prozesse</a:t>
            </a:r>
            <a:endParaRPr/>
          </a:p>
          <a:p>
            <a:pPr marL="342900" lvl="0" indent="-342900" algn="l" rtl="0">
              <a:spcBef>
                <a:spcPts val="560"/>
              </a:spcBef>
              <a:spcAft>
                <a:spcPts val="0"/>
              </a:spcAft>
              <a:buClr>
                <a:schemeClr val="dk1"/>
              </a:buClr>
              <a:buSzPts val="2800"/>
              <a:buChar char="•"/>
            </a:pPr>
            <a:r>
              <a:rPr lang="en-US"/>
              <a:t>Vorteile, Risiken und Herausforderungen beim Umsetzen von IT-Service-Management</a:t>
            </a:r>
            <a:endParaRPr/>
          </a:p>
          <a:p>
            <a:pPr marL="342900" lvl="0" indent="-342900" algn="l" rtl="0">
              <a:spcBef>
                <a:spcPts val="560"/>
              </a:spcBef>
              <a:spcAft>
                <a:spcPts val="0"/>
              </a:spcAft>
              <a:buClr>
                <a:schemeClr val="dk1"/>
              </a:buClr>
              <a:buSzPts val="2800"/>
              <a:buChar char="•"/>
            </a:pPr>
            <a:r>
              <a:rPr lang="en-US"/>
              <a:t>Verwandte Standards und Rahmenwerke</a:t>
            </a:r>
            <a:endParaRPr/>
          </a:p>
        </p:txBody>
      </p:sp>
      <p:sp>
        <p:nvSpPr>
          <p:cNvPr id="85" name="Google Shape;85;p5"/>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p50"/>
          <p:cNvSpPr txBox="1">
            <a:spLocks noGrp="1"/>
          </p:cNvSpPr>
          <p:nvPr>
            <p:ph type="ctr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t>Service Availability and Continuity Management (SACM)</a:t>
            </a:r>
            <a:endParaRPr/>
          </a:p>
        </p:txBody>
      </p:sp>
      <p:sp>
        <p:nvSpPr>
          <p:cNvPr id="771" name="Google Shape;771;p50"/>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50</a:t>
            </a:fld>
            <a:endParaRPr/>
          </a:p>
        </p:txBody>
      </p:sp>
      <p:sp>
        <p:nvSpPr>
          <p:cNvPr id="772" name="Google Shape;772;p50"/>
          <p:cNvSpPr/>
          <p:nvPr/>
        </p:nvSpPr>
        <p:spPr>
          <a:xfrm>
            <a:off x="2895601" y="3933700"/>
            <a:ext cx="6400800" cy="1705100"/>
          </a:xfrm>
          <a:prstGeom prst="snip1Rect">
            <a:avLst>
              <a:gd name="adj" fmla="val 16667"/>
            </a:avLst>
          </a:prstGeom>
          <a:solidFill>
            <a:srgbClr val="93B3D7">
              <a:alpha val="3686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773" name="Google Shape;773;p50"/>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Zielsetzung</a:t>
            </a:r>
            <a:endParaRPr/>
          </a:p>
        </p:txBody>
      </p:sp>
      <p:sp>
        <p:nvSpPr>
          <p:cNvPr id="774" name="Google Shape;774;p50"/>
          <p:cNvSpPr/>
          <p:nvPr/>
        </p:nvSpPr>
        <p:spPr>
          <a:xfrm>
            <a:off x="2969743" y="4448462"/>
            <a:ext cx="623301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Gewährleistung einer ausreichenden Verfügbarkeit und Kontinuität der Services, um die Service-Ziele zu erreichen</a:t>
            </a:r>
            <a:endParaRPr sz="1800">
              <a:solidFill>
                <a:schemeClr val="dk1"/>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Google Shape;778;p5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SACM: Warum Verfügbarkeit UND Kontinuität?</a:t>
            </a:r>
            <a:endParaRPr/>
          </a:p>
        </p:txBody>
      </p:sp>
      <p:sp>
        <p:nvSpPr>
          <p:cNvPr id="779" name="Google Shape;779;p5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51</a:t>
            </a:fld>
            <a:endParaRPr/>
          </a:p>
        </p:txBody>
      </p:sp>
      <p:cxnSp>
        <p:nvCxnSpPr>
          <p:cNvPr id="780" name="Google Shape;780;p51"/>
          <p:cNvCxnSpPr/>
          <p:nvPr/>
        </p:nvCxnSpPr>
        <p:spPr>
          <a:xfrm>
            <a:off x="6006351" y="1792941"/>
            <a:ext cx="0" cy="4796118"/>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sp>
        <p:nvSpPr>
          <p:cNvPr id="781" name="Google Shape;781;p51"/>
          <p:cNvSpPr txBox="1"/>
          <p:nvPr/>
        </p:nvSpPr>
        <p:spPr>
          <a:xfrm>
            <a:off x="424877" y="1927412"/>
            <a:ext cx="5417123" cy="35086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2"/>
                </a:solidFill>
                <a:latin typeface="Calibri"/>
                <a:ea typeface="Calibri"/>
                <a:cs typeface="Calibri"/>
                <a:sym typeface="Calibri"/>
              </a:rPr>
              <a:t>Verfügbarkeit</a:t>
            </a:r>
            <a:endParaRPr sz="1200" dirty="0"/>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Ziel</a:t>
            </a:r>
            <a:r>
              <a:rPr lang="en-US" sz="1800" dirty="0">
                <a:solidFill>
                  <a:schemeClr val="dk1"/>
                </a:solidFill>
                <a:latin typeface="Calibri"/>
                <a:ea typeface="Calibri"/>
                <a:cs typeface="Calibri"/>
                <a:sym typeface="Calibri"/>
              </a:rPr>
              <a:t>: Der Service ist ausreichend verfügbar, um die Kundenbedürfnisse während des regulären Betriebs zu erfüllen</a:t>
            </a:r>
          </a:p>
          <a:p>
            <a:pPr marL="0" marR="0" lvl="0" indent="0" algn="l" rtl="0">
              <a:spcBef>
                <a:spcPts val="0"/>
              </a:spcBef>
              <a:spcAft>
                <a:spcPts val="0"/>
              </a:spcAft>
              <a:buNone/>
            </a:pPr>
            <a:endParaRPr sz="1200"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Schutz </a:t>
            </a:r>
            <a:r>
              <a:rPr lang="en-US" sz="1800" b="1" dirty="0">
                <a:solidFill>
                  <a:schemeClr val="dk1"/>
                </a:solidFill>
                <a:latin typeface="Calibri"/>
                <a:ea typeface="Calibri"/>
                <a:cs typeface="Calibri"/>
                <a:sym typeface="Calibri"/>
              </a:rPr>
              <a:t>vor: </a:t>
            </a:r>
            <a:r>
              <a:rPr lang="en-US" sz="1800" dirty="0">
                <a:solidFill>
                  <a:schemeClr val="dk1"/>
                </a:solidFill>
                <a:latin typeface="Calibri"/>
                <a:ea typeface="Calibri"/>
                <a:cs typeface="Calibri"/>
                <a:sym typeface="Calibri"/>
              </a:rPr>
              <a:t>Ausfallzeiten/Nichtverfügbarkeit durch "normale" Ausfälle und Probleme</a:t>
            </a:r>
            <a:endParaRPr sz="1200"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Input</a:t>
            </a:r>
            <a:r>
              <a:rPr lang="en-US" sz="1800" dirty="0">
                <a:solidFill>
                  <a:schemeClr val="dk1"/>
                </a:solidFill>
                <a:latin typeface="Calibri"/>
                <a:ea typeface="Calibri"/>
                <a:cs typeface="Calibri"/>
                <a:sym typeface="Calibri"/>
              </a:rPr>
              <a:t>: SLA</a:t>
            </a:r>
            <a:endParaRPr sz="1200"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Output</a:t>
            </a:r>
            <a:r>
              <a:rPr lang="en-US" sz="1800" dirty="0">
                <a:solidFill>
                  <a:schemeClr val="dk1"/>
                </a:solidFill>
                <a:latin typeface="Calibri"/>
                <a:ea typeface="Calibri"/>
                <a:cs typeface="Calibri"/>
                <a:sym typeface="Calibri"/>
              </a:rPr>
              <a:t>: Pläne</a:t>
            </a:r>
            <a:endParaRPr sz="1600" dirty="0">
              <a:solidFill>
                <a:schemeClr val="dk1"/>
              </a:solidFill>
              <a:latin typeface="Calibri"/>
              <a:ea typeface="Calibri"/>
              <a:cs typeface="Calibri"/>
              <a:sym typeface="Calibri"/>
            </a:endParaRPr>
          </a:p>
        </p:txBody>
      </p:sp>
      <p:sp>
        <p:nvSpPr>
          <p:cNvPr id="782" name="Google Shape;782;p51"/>
          <p:cNvSpPr txBox="1"/>
          <p:nvPr/>
        </p:nvSpPr>
        <p:spPr>
          <a:xfrm>
            <a:off x="6155764" y="1912474"/>
            <a:ext cx="5953107" cy="36625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2"/>
                </a:solidFill>
                <a:latin typeface="Calibri"/>
                <a:ea typeface="Calibri"/>
                <a:cs typeface="Calibri"/>
                <a:sym typeface="Calibri"/>
              </a:rPr>
              <a:t>Kontinuität</a:t>
            </a:r>
            <a:endParaRPr sz="1200" dirty="0"/>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Ziel</a:t>
            </a:r>
            <a:r>
              <a:rPr lang="en-US" sz="1800" dirty="0">
                <a:solidFill>
                  <a:schemeClr val="dk1"/>
                </a:solidFill>
                <a:latin typeface="Calibri"/>
                <a:ea typeface="Calibri"/>
                <a:cs typeface="Calibri"/>
                <a:sym typeface="Calibri"/>
              </a:rPr>
              <a:t>: Ausreichender Schutz in Ausnahmesituationen, um auch unter widrigsten Umständen zumindest einen Grundbetrieb der wichtigsten Services zu gewährleisten.</a:t>
            </a: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Schutz vor: </a:t>
            </a:r>
            <a:r>
              <a:rPr lang="en-US" sz="1800" dirty="0">
                <a:solidFill>
                  <a:schemeClr val="dk1"/>
                </a:solidFill>
                <a:latin typeface="Calibri"/>
                <a:ea typeface="Calibri"/>
                <a:cs typeface="Calibri"/>
                <a:sym typeface="Calibri"/>
              </a:rPr>
              <a:t>Ausfallzeiten/Nichtverfügbarkeit durch "außergewöhnliche" Ausfälle, Katastrophen und Krisen </a:t>
            </a:r>
            <a:endParaRPr sz="1200"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Input</a:t>
            </a:r>
            <a:r>
              <a:rPr lang="en-US" sz="1800" dirty="0">
                <a:solidFill>
                  <a:schemeClr val="dk1"/>
                </a:solidFill>
                <a:latin typeface="Calibri"/>
                <a:ea typeface="Calibri"/>
                <a:cs typeface="Calibri"/>
                <a:sym typeface="Calibri"/>
              </a:rPr>
              <a:t>: SLA, Beurteilung von Risiken</a:t>
            </a:r>
            <a:endParaRPr sz="1200"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Output</a:t>
            </a:r>
            <a:r>
              <a:rPr lang="en-US" sz="1800" dirty="0">
                <a:solidFill>
                  <a:schemeClr val="dk1"/>
                </a:solidFill>
                <a:latin typeface="Calibri"/>
                <a:ea typeface="Calibri"/>
                <a:cs typeface="Calibri"/>
                <a:sym typeface="Calibri"/>
              </a:rPr>
              <a:t>: Pläne</a:t>
            </a:r>
            <a:endParaRPr sz="1200" dirty="0"/>
          </a:p>
        </p:txBody>
      </p:sp>
    </p:spTree>
  </p:cSld>
  <p:clrMapOvr>
    <a:masterClrMapping/>
  </p:clrMapOvr>
</p:sld>
</file>

<file path=ppt/slides/slide52.xml><?xml version="1.0" encoding="utf-8"?>
<p:sld xmlns:p14="http://schemas.microsoft.com/office/powerpoint/2010/main" xmlns:a16="http://schemas.microsoft.com/office/drawing/2014/main"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0" name="Google Shape;790;p52"/>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SACM: Wichtige Begriffe</a:t>
            </a:r>
            <a:endParaRPr/>
          </a:p>
        </p:txBody>
      </p:sp>
      <p:sp>
        <p:nvSpPr>
          <p:cNvPr id="791" name="Google Shape;791;p52"/>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52</a:t>
            </a:fld>
            <a:endParaRPr/>
          </a:p>
        </p:txBody>
      </p:sp>
      <p:graphicFrame>
        <p:nvGraphicFramePr>
          <p:cNvPr id="792" name="Google Shape;792;p52"/>
          <p:cNvGraphicFramePr/>
          <p:nvPr>
            <p:extLst>
              <p:ext uri="{D42A27DB-BD31-4B8C-83A1-F6EECF244321}">
                <p14:modId xmlns:p14="http://schemas.microsoft.com/office/powerpoint/2010/main" val="604536387"/>
              </p:ext>
            </p:extLst>
          </p:nvPr>
        </p:nvGraphicFramePr>
        <p:xfrm>
          <a:off x="698500" y="1696601"/>
          <a:ext cx="10655300" cy="1213885"/>
        </p:xfrm>
        <a:graphic>
          <a:graphicData uri="http://schemas.openxmlformats.org/drawingml/2006/table">
            <a:tbl>
              <a:tblPr firstRow="1" firstCol="1" bandRow="1">
                <a:tableStyleId>{B301B821-A1FF-4177-AEE7-76D212191A09}</a:tableStyleId>
              </a:tblPr>
              <a:tblGrid>
                <a:gridCol w="10655300">
                  <a:extLst>
                    <a:ext uri="{9D8B030D-6E8A-4147-A177-3AD203B41FA5}">
                      <a16:colId xmlns:a16="http://schemas.microsoft.com/office/drawing/2014/main" val="20000"/>
                    </a:ext>
                  </a:extLst>
                </a:gridCol>
              </a:tblGrid>
              <a:tr h="189300">
                <a:tc>
                  <a:txBody>
                    <a:bodyPr/>
                    <a:lstStyle/>
                    <a:p>
                      <a:pPr marL="0" marR="0" lvl="0" indent="0" algn="l" rtl="0">
                        <a:spcBef>
                          <a:spcPts val="0"/>
                        </a:spcBef>
                        <a:spcAft>
                          <a:spcPts val="0"/>
                        </a:spcAft>
                        <a:buNone/>
                      </a:pPr>
                      <a:r>
                        <a:rPr lang="en-US" sz="1400"/>
                        <a:t>Definition nach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1000525">
                <a:tc>
                  <a:txBody>
                    <a:bodyPr/>
                    <a:lstStyle/>
                    <a:p>
                      <a:pPr marL="0" marR="0" lvl="0" indent="0" algn="l" rtl="0">
                        <a:lnSpc>
                          <a:spcPct val="100000"/>
                        </a:lnSpc>
                        <a:spcBef>
                          <a:spcPts val="0"/>
                        </a:spcBef>
                        <a:spcAft>
                          <a:spcPts val="0"/>
                        </a:spcAft>
                        <a:buClr>
                          <a:schemeClr val="dk1"/>
                        </a:buClr>
                        <a:buSzPts val="2000"/>
                        <a:buFont typeface="Calibri"/>
                        <a:buNone/>
                      </a:pPr>
                      <a:r>
                        <a:rPr lang="en-US" sz="2000" dirty="0">
                          <a:solidFill>
                            <a:schemeClr val="dk1"/>
                          </a:solidFill>
                        </a:rPr>
                        <a:t>Verfügbarkeit:</a:t>
                      </a:r>
                      <a:endParaRPr dirty="0"/>
                    </a:p>
                    <a:p>
                      <a:pPr marL="457200" marR="0" lvl="1" indent="0" algn="l" rtl="0">
                        <a:spcBef>
                          <a:spcPts val="0"/>
                        </a:spcBef>
                        <a:spcAft>
                          <a:spcPts val="0"/>
                        </a:spcAft>
                        <a:buNone/>
                      </a:pPr>
                      <a:r>
                        <a:rPr lang="en-US" sz="1800" b="0" u="none" strike="noStrike" cap="none" dirty="0">
                          <a:solidFill>
                            <a:schemeClr val="dk1"/>
                          </a:solidFill>
                          <a:sym typeface="Calibri"/>
                        </a:rPr>
                        <a:t>Die Fähigkeit eines Services oder einer Service-Komponente, seine beabsichtigte Funktion zu einem bestimmten Zeitpunkt oder über einen bestimmten Zeitraum zu erfüllen</a:t>
                      </a:r>
                      <a:endParaRPr sz="1800" b="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grpSp>
        <p:nvGrpSpPr>
          <p:cNvPr id="793" name="Google Shape;793;p52"/>
          <p:cNvGrpSpPr/>
          <p:nvPr/>
        </p:nvGrpSpPr>
        <p:grpSpPr>
          <a:xfrm>
            <a:off x="3124214" y="3001519"/>
            <a:ext cx="5268422" cy="608712"/>
            <a:chOff x="1085266" y="3488094"/>
            <a:chExt cx="4350831" cy="608712"/>
          </a:xfrm>
        </p:grpSpPr>
        <p:sp>
          <p:nvSpPr>
            <p:cNvPr id="794" name="Google Shape;794;p52"/>
            <p:cNvSpPr txBox="1"/>
            <p:nvPr/>
          </p:nvSpPr>
          <p:spPr>
            <a:xfrm>
              <a:off x="2411761" y="3488094"/>
              <a:ext cx="3024335" cy="30776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000000"/>
                  </a:solidFill>
                  <a:latin typeface="Calibri"/>
                  <a:ea typeface="Calibri"/>
                  <a:cs typeface="Calibri"/>
                  <a:sym typeface="Calibri"/>
                </a:rPr>
                <a:t>Vereinbarte Servicezeit - Ausfallzeit </a:t>
              </a:r>
              <a:endParaRPr/>
            </a:p>
          </p:txBody>
        </p:sp>
        <p:sp>
          <p:nvSpPr>
            <p:cNvPr id="795" name="Google Shape;795;p52"/>
            <p:cNvSpPr txBox="1"/>
            <p:nvPr/>
          </p:nvSpPr>
          <p:spPr>
            <a:xfrm>
              <a:off x="2411758" y="3789040"/>
              <a:ext cx="3024335" cy="30776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000000"/>
                  </a:solidFill>
                  <a:latin typeface="Calibri"/>
                  <a:ea typeface="Calibri"/>
                  <a:cs typeface="Calibri"/>
                  <a:sym typeface="Calibri"/>
                </a:rPr>
                <a:t>Vereinbarte Servicezeit</a:t>
              </a:r>
              <a:endParaRPr/>
            </a:p>
          </p:txBody>
        </p:sp>
        <p:cxnSp>
          <p:nvCxnSpPr>
            <p:cNvPr id="797" name="Google Shape;797;p52"/>
            <p:cNvCxnSpPr/>
            <p:nvPr/>
          </p:nvCxnSpPr>
          <p:spPr>
            <a:xfrm>
              <a:off x="2411761" y="3789040"/>
              <a:ext cx="3024336" cy="0"/>
            </a:xfrm>
            <a:prstGeom prst="straightConnector1">
              <a:avLst/>
            </a:prstGeom>
            <a:noFill/>
            <a:ln w="19050" cap="flat" cmpd="sng">
              <a:solidFill>
                <a:srgbClr val="000000"/>
              </a:solidFill>
              <a:prstDash val="solid"/>
              <a:round/>
              <a:headEnd type="none" w="med" len="med"/>
              <a:tailEnd type="none" w="med" len="med"/>
            </a:ln>
          </p:spPr>
        </p:cxnSp>
        <p:sp>
          <p:nvSpPr>
            <p:cNvPr id="798" name="Google Shape;798;p52"/>
            <p:cNvSpPr txBox="1"/>
            <p:nvPr/>
          </p:nvSpPr>
          <p:spPr>
            <a:xfrm>
              <a:off x="1085266" y="3596535"/>
              <a:ext cx="14367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000000"/>
                  </a:solidFill>
                  <a:latin typeface="Calibri"/>
                  <a:ea typeface="Calibri"/>
                  <a:cs typeface="Calibri"/>
                  <a:sym typeface="Calibri"/>
                </a:rPr>
                <a:t>Verfügbarkeit =</a:t>
              </a:r>
              <a:endParaRPr/>
            </a:p>
          </p:txBody>
        </p:sp>
      </p:grpSp>
      <p:graphicFrame>
        <p:nvGraphicFramePr>
          <p:cNvPr id="799" name="Google Shape;799;p52"/>
          <p:cNvGraphicFramePr/>
          <p:nvPr>
            <p:extLst>
              <p:ext uri="{D42A27DB-BD31-4B8C-83A1-F6EECF244321}">
                <p14:modId xmlns:p14="http://schemas.microsoft.com/office/powerpoint/2010/main" val="1165926748"/>
              </p:ext>
            </p:extLst>
          </p:nvPr>
        </p:nvGraphicFramePr>
        <p:xfrm>
          <a:off x="698500" y="3793823"/>
          <a:ext cx="10655300" cy="1213885"/>
        </p:xfrm>
        <a:graphic>
          <a:graphicData uri="http://schemas.openxmlformats.org/drawingml/2006/table">
            <a:tbl>
              <a:tblPr firstRow="1" firstCol="1" bandRow="1">
                <a:tableStyleId>{B301B821-A1FF-4177-AEE7-76D212191A09}</a:tableStyleId>
              </a:tblPr>
              <a:tblGrid>
                <a:gridCol w="10655300">
                  <a:extLst>
                    <a:ext uri="{9D8B030D-6E8A-4147-A177-3AD203B41FA5}">
                      <a16:colId xmlns:a16="http://schemas.microsoft.com/office/drawing/2014/main" val="20000"/>
                    </a:ext>
                  </a:extLst>
                </a:gridCol>
              </a:tblGrid>
              <a:tr h="189300">
                <a:tc>
                  <a:txBody>
                    <a:bodyPr/>
                    <a:lstStyle/>
                    <a:p>
                      <a:pPr marL="0" marR="0" lvl="0" indent="0" algn="l" rtl="0">
                        <a:spcBef>
                          <a:spcPts val="0"/>
                        </a:spcBef>
                        <a:spcAft>
                          <a:spcPts val="0"/>
                        </a:spcAft>
                        <a:buNone/>
                      </a:pPr>
                      <a:r>
                        <a:rPr lang="en-US" sz="1400"/>
                        <a:t>Definition nach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1000525">
                <a:tc>
                  <a:txBody>
                    <a:bodyPr/>
                    <a:lstStyle/>
                    <a:p>
                      <a:pPr marL="0" marR="0" lvl="0" indent="0" algn="l" rtl="0">
                        <a:lnSpc>
                          <a:spcPct val="100000"/>
                        </a:lnSpc>
                        <a:spcBef>
                          <a:spcPts val="0"/>
                        </a:spcBef>
                        <a:spcAft>
                          <a:spcPts val="0"/>
                        </a:spcAft>
                        <a:buClr>
                          <a:schemeClr val="dk1"/>
                        </a:buClr>
                        <a:buSzPts val="2000"/>
                        <a:buFont typeface="Calibri"/>
                        <a:buNone/>
                      </a:pPr>
                      <a:r>
                        <a:rPr lang="en-US" sz="2000" dirty="0">
                          <a:solidFill>
                            <a:schemeClr val="dk1"/>
                          </a:solidFill>
                        </a:rPr>
                        <a:t>Kontinuität:</a:t>
                      </a:r>
                      <a:endParaRPr dirty="0"/>
                    </a:p>
                    <a:p>
                      <a:pPr marL="457200" marR="0" lvl="1" indent="0" algn="l" rtl="0">
                        <a:spcBef>
                          <a:spcPts val="0"/>
                        </a:spcBef>
                        <a:spcAft>
                          <a:spcPts val="0"/>
                        </a:spcAft>
                        <a:buNone/>
                      </a:pPr>
                      <a:r>
                        <a:rPr lang="en-US" sz="1800" b="0" u="none" strike="noStrike" cap="none" dirty="0">
                          <a:solidFill>
                            <a:schemeClr val="dk1"/>
                          </a:solidFill>
                          <a:sym typeface="Calibri"/>
                        </a:rPr>
                        <a:t>Eigenschaft eines Services, seine Funktionen ganz oder teilweise aufrechtzuerhalten, auch unter außergewöhnlichen Umständen</a:t>
                      </a:r>
                      <a:endParaRPr sz="1800" b="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graphicFrame>
        <p:nvGraphicFramePr>
          <p:cNvPr id="800" name="Google Shape;800;p52"/>
          <p:cNvGraphicFramePr/>
          <p:nvPr>
            <p:extLst>
              <p:ext uri="{D42A27DB-BD31-4B8C-83A1-F6EECF244321}">
                <p14:modId xmlns:p14="http://schemas.microsoft.com/office/powerpoint/2010/main" val="1275408008"/>
              </p:ext>
            </p:extLst>
          </p:nvPr>
        </p:nvGraphicFramePr>
        <p:xfrm>
          <a:off x="698500" y="5205199"/>
          <a:ext cx="10655300" cy="1213885"/>
        </p:xfrm>
        <a:graphic>
          <a:graphicData uri="http://schemas.openxmlformats.org/drawingml/2006/table">
            <a:tbl>
              <a:tblPr firstRow="1" firstCol="1" bandRow="1">
                <a:tableStyleId>{B301B821-A1FF-4177-AEE7-76D212191A09}</a:tableStyleId>
              </a:tblPr>
              <a:tblGrid>
                <a:gridCol w="10655300">
                  <a:extLst>
                    <a:ext uri="{9D8B030D-6E8A-4147-A177-3AD203B41FA5}">
                      <a16:colId xmlns:a16="http://schemas.microsoft.com/office/drawing/2014/main" val="20000"/>
                    </a:ext>
                  </a:extLst>
                </a:gridCol>
              </a:tblGrid>
              <a:tr h="189300">
                <a:tc>
                  <a:txBody>
                    <a:bodyPr/>
                    <a:lstStyle/>
                    <a:p>
                      <a:pPr marL="0" marR="0" lvl="0" indent="0" algn="l" rtl="0">
                        <a:spcBef>
                          <a:spcPts val="0"/>
                        </a:spcBef>
                        <a:spcAft>
                          <a:spcPts val="0"/>
                        </a:spcAft>
                        <a:buNone/>
                      </a:pPr>
                      <a:r>
                        <a:rPr lang="en-US" sz="1400"/>
                        <a:t>Definition nach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1000525">
                <a:tc>
                  <a:txBody>
                    <a:bodyPr/>
                    <a:lstStyle/>
                    <a:p>
                      <a:pPr marL="0" marR="0" lvl="0" indent="0" algn="l" rtl="0">
                        <a:lnSpc>
                          <a:spcPct val="100000"/>
                        </a:lnSpc>
                        <a:spcBef>
                          <a:spcPts val="0"/>
                        </a:spcBef>
                        <a:spcAft>
                          <a:spcPts val="0"/>
                        </a:spcAft>
                        <a:buClr>
                          <a:schemeClr val="dk1"/>
                        </a:buClr>
                        <a:buSzPts val="2000"/>
                        <a:buFont typeface="Calibri"/>
                        <a:buNone/>
                      </a:pPr>
                      <a:r>
                        <a:rPr lang="en-US" sz="2000" dirty="0">
                          <a:solidFill>
                            <a:schemeClr val="dk1"/>
                          </a:solidFill>
                        </a:rPr>
                        <a:t>Risiko:</a:t>
                      </a:r>
                      <a:endParaRPr dirty="0"/>
                    </a:p>
                    <a:p>
                      <a:pPr marL="457200" marR="0" lvl="1" indent="0" algn="l" rtl="0">
                        <a:spcBef>
                          <a:spcPts val="0"/>
                        </a:spcBef>
                        <a:spcAft>
                          <a:spcPts val="0"/>
                        </a:spcAft>
                        <a:buNone/>
                      </a:pPr>
                      <a:r>
                        <a:rPr lang="en-US" sz="1800" b="0" u="none" strike="noStrike" cap="none" dirty="0">
                          <a:solidFill>
                            <a:schemeClr val="dk1"/>
                          </a:solidFill>
                          <a:sym typeface="Calibri"/>
                        </a:rPr>
                        <a:t>Potenzielles nachteiliges Ereignis, das sich negativ auf die Fähigkeit des Service Providers auswirken würde, den Kunden die vereinbarten Dienstleistungen zu liefern.</a:t>
                      </a:r>
                      <a:endParaRPr sz="1800" b="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53.xml><?xml version="1.0" encoding="utf-8"?>
<p:sld xmlns:a16="http://schemas.microsoft.com/office/drawing/2014/main"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Google Shape;805;p53"/>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SACM: Anforderungen gemäß FitSM-1</a:t>
            </a:r>
            <a:endParaRPr/>
          </a:p>
        </p:txBody>
      </p:sp>
      <p:sp>
        <p:nvSpPr>
          <p:cNvPr id="806" name="Google Shape;806;p5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53</a:t>
            </a:fld>
            <a:endParaRPr/>
          </a:p>
        </p:txBody>
      </p:sp>
      <p:graphicFrame>
        <p:nvGraphicFramePr>
          <p:cNvPr id="807" name="Google Shape;807;p53"/>
          <p:cNvGraphicFramePr/>
          <p:nvPr/>
        </p:nvGraphicFramePr>
        <p:xfrm>
          <a:off x="1981200" y="1697038"/>
          <a:ext cx="8229600" cy="2182622"/>
        </p:xfrm>
        <a:graphic>
          <a:graphicData uri="http://schemas.openxmlformats.org/drawingml/2006/table">
            <a:tbl>
              <a:tblPr>
                <a:noFill/>
              </a:tblPr>
              <a:tblGrid>
                <a:gridCol w="8229600">
                  <a:extLst>
                    <a:ext uri="{9D8B030D-6E8A-4147-A177-3AD203B41FA5}">
                      <a16:colId xmlns:a16="http://schemas.microsoft.com/office/drawing/2014/main" val="20000"/>
                    </a:ext>
                  </a:extLst>
                </a:gridCol>
              </a:tblGrid>
              <a:tr h="203200">
                <a:tc>
                  <a:txBody>
                    <a:bodyPr/>
                    <a:lstStyle/>
                    <a:p>
                      <a:pPr marL="0" marR="0" lvl="0" indent="0" algn="l" rtl="0">
                        <a:spcBef>
                          <a:spcPts val="0"/>
                        </a:spcBef>
                        <a:spcAft>
                          <a:spcPts val="0"/>
                        </a:spcAft>
                        <a:buNone/>
                      </a:pPr>
                      <a:r>
                        <a:rPr lang="en-US" sz="1600">
                          <a:solidFill>
                            <a:srgbClr val="FFFFFF"/>
                          </a:solidFill>
                          <a:latin typeface="Calibri"/>
                          <a:ea typeface="Calibri"/>
                          <a:cs typeface="Calibri"/>
                          <a:sym typeface="Calibri"/>
                        </a:rPr>
                        <a:t>PR4 Service Continuity &amp; Availability Management Verfügbarkeit und Kontinuität der Services</a:t>
                      </a:r>
                      <a:endParaRPr sz="1600">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8600">
                <a:tc>
                  <a:txBody>
                    <a:bodyPr/>
                    <a:lstStyle/>
                    <a:p>
                      <a:pPr marL="0" marR="0" lvl="0" indent="0" algn="l" rtl="0">
                        <a:spcBef>
                          <a:spcPts val="0"/>
                        </a:spcBef>
                        <a:spcAft>
                          <a:spcPts val="0"/>
                        </a:spcAft>
                        <a:buNone/>
                      </a:pPr>
                      <a:r>
                        <a:rPr lang="en-US" sz="1800" cap="none">
                          <a:solidFill>
                            <a:srgbClr val="FFFFFF"/>
                          </a:solidFill>
                          <a:latin typeface="Calibri"/>
                          <a:ea typeface="Calibri"/>
                          <a:cs typeface="Calibri"/>
                          <a:sym typeface="Calibri"/>
                        </a:rPr>
                        <a:t>VORAUSSETZUNGEN</a:t>
                      </a:r>
                      <a:endParaRPr sz="1800"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032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PR4.1 Die Anforderungen an die Verfügbarkeit und Kontinuität der Services müssen unter Berücksichtigung der SLAs in geplanten Abständen ermittelt und überprüft werden.</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PR4.2 Die Risiken der Verfügbarkeit und Kontinuität der Services müssen in geplanten Abständen beurteilt werden.</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PR4.3 Es müssen geeignete Maßnahmen ergriffen werden, um die Wahrscheinlichkeit und die Auswirkungen identifizierter Verfügbarkeits- und Kontinuitätsrisiken zu verringern und identifizierte Anforderungen zu erfüllen.</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PR4.4 Die Verfügbarkeit von Services und Service-Komponenten muss überwacht werden.</a:t>
                      </a:r>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Google Shape;811;p54"/>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t>SACM: Schlüsselkonzepte und Aktivitäten</a:t>
            </a:r>
            <a:endParaRPr dirty="0"/>
          </a:p>
        </p:txBody>
      </p:sp>
      <p:sp>
        <p:nvSpPr>
          <p:cNvPr id="812" name="Google Shape;812;p54"/>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sz="2400" dirty="0"/>
              <a:t>Das Management der Verfügbarkeit befasst sich mit der Aufrechterhaltung der Funktion des Service in Übereinstimmung mit den definierten Service-Zielen während des regulären Betriebs</a:t>
            </a:r>
          </a:p>
          <a:p>
            <a:pPr marL="342900" lvl="0" indent="-342900" algn="l" rtl="0">
              <a:spcBef>
                <a:spcPts val="0"/>
              </a:spcBef>
              <a:spcAft>
                <a:spcPts val="0"/>
              </a:spcAft>
              <a:buClr>
                <a:schemeClr val="dk1"/>
              </a:buClr>
              <a:buSzPts val="2800"/>
              <a:buChar char="•"/>
            </a:pPr>
            <a:r>
              <a:rPr lang="en-US" sz="2400" dirty="0"/>
              <a:t>Beim Management der Kontinuität geht es darum, was Sie unter außergewöhnlichen Umständen tun (die das Erreichen der festgelegten Ziele für die Verfügbarkeit unmöglich machen)</a:t>
            </a:r>
          </a:p>
          <a:p>
            <a:pPr marL="342900" lvl="0" indent="-342900" algn="l" rtl="0">
              <a:spcBef>
                <a:spcPts val="0"/>
              </a:spcBef>
              <a:spcAft>
                <a:spcPts val="0"/>
              </a:spcAft>
              <a:buClr>
                <a:schemeClr val="dk1"/>
              </a:buClr>
              <a:buSzPts val="2800"/>
              <a:buChar char="•"/>
            </a:pPr>
            <a:r>
              <a:rPr lang="en-US" sz="2400" dirty="0"/>
              <a:t>Wichtigste Aktivitäten</a:t>
            </a:r>
          </a:p>
          <a:p>
            <a:pPr marL="800100" lvl="1">
              <a:spcBef>
                <a:spcPts val="0"/>
              </a:spcBef>
              <a:buSzPts val="2800"/>
              <a:buChar char="•"/>
            </a:pPr>
            <a:r>
              <a:rPr lang="en-US" sz="2000" dirty="0"/>
              <a:t>Ermittlung der Anforderungen an Verfügbarkeit und Kontinuität der Services (z. B. anhand von SLAs)</a:t>
            </a:r>
            <a:endParaRPr sz="2000" dirty="0"/>
          </a:p>
          <a:p>
            <a:pPr marL="800100" lvl="1">
              <a:spcBef>
                <a:spcPts val="560"/>
              </a:spcBef>
              <a:buSzPts val="2800"/>
              <a:buChar char="•"/>
            </a:pPr>
            <a:r>
              <a:rPr lang="en-US" sz="2000" dirty="0"/>
              <a:t>Identifizierung und Beurteilung von Verfügbarkeits- und Kontinuitätsrisiken und Planung zur Verringerung ihrer Wahrscheinlichkeit und Auswirkungen</a:t>
            </a:r>
            <a:endParaRPr sz="2000" dirty="0"/>
          </a:p>
          <a:p>
            <a:pPr marL="800100" lvl="1">
              <a:spcBef>
                <a:spcPts val="560"/>
              </a:spcBef>
              <a:buSzPts val="2800"/>
              <a:buChar char="•"/>
            </a:pPr>
            <a:r>
              <a:rPr lang="en-US" sz="2000" dirty="0"/>
              <a:t>Erstellung von Plänen für die Verfügbarkeit und Kontinuität der Services</a:t>
            </a:r>
            <a:endParaRPr sz="2000" dirty="0"/>
          </a:p>
          <a:p>
            <a:pPr marL="800100" lvl="1">
              <a:spcBef>
                <a:spcPts val="560"/>
              </a:spcBef>
              <a:buSzPts val="2800"/>
              <a:buChar char="•"/>
            </a:pPr>
            <a:r>
              <a:rPr lang="en-US" sz="2000" dirty="0"/>
              <a:t>Überwachung der Verfügbarkeit des Service</a:t>
            </a:r>
            <a:endParaRPr sz="2000" dirty="0"/>
          </a:p>
        </p:txBody>
      </p:sp>
      <p:sp>
        <p:nvSpPr>
          <p:cNvPr id="813" name="Google Shape;813;p54"/>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54</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21" name="Google Shape;821;p55"/>
          <p:cNvSpPr txBox="1">
            <a:spLocks noGrp="1"/>
          </p:cNvSpPr>
          <p:nvPr>
            <p:ph type="ctr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t>Capacity Management (CAPM) </a:t>
            </a:r>
            <a:endParaRPr/>
          </a:p>
        </p:txBody>
      </p:sp>
      <p:sp>
        <p:nvSpPr>
          <p:cNvPr id="822" name="Google Shape;822;p55"/>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55</a:t>
            </a:fld>
            <a:endParaRPr/>
          </a:p>
        </p:txBody>
      </p:sp>
      <p:sp>
        <p:nvSpPr>
          <p:cNvPr id="823" name="Google Shape;823;p55"/>
          <p:cNvSpPr/>
          <p:nvPr/>
        </p:nvSpPr>
        <p:spPr>
          <a:xfrm>
            <a:off x="2895601" y="3933700"/>
            <a:ext cx="6400800" cy="1705100"/>
          </a:xfrm>
          <a:prstGeom prst="snip1Rect">
            <a:avLst>
              <a:gd name="adj" fmla="val 16667"/>
            </a:avLst>
          </a:prstGeom>
          <a:solidFill>
            <a:srgbClr val="93B3D7">
              <a:alpha val="3686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824" name="Google Shape;824;p55"/>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Zielsetzung</a:t>
            </a:r>
            <a:endParaRPr/>
          </a:p>
        </p:txBody>
      </p:sp>
      <p:sp>
        <p:nvSpPr>
          <p:cNvPr id="825" name="Google Shape;825;p55"/>
          <p:cNvSpPr/>
          <p:nvPr/>
        </p:nvSpPr>
        <p:spPr>
          <a:xfrm>
            <a:off x="2969743" y="4448465"/>
            <a:ext cx="623301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Sicherstellung einer ausreichenden Kapazität und Service-Leistung, um die Service-Ziele zu erreichen</a:t>
            </a:r>
            <a:endParaRPr sz="1800">
              <a:solidFill>
                <a:schemeClr val="dk1"/>
              </a:solidFill>
              <a:latin typeface="Calibri"/>
              <a:ea typeface="Calibri"/>
              <a:cs typeface="Calibri"/>
              <a:sym typeface="Calibri"/>
            </a:endParaRPr>
          </a:p>
        </p:txBody>
      </p:sp>
    </p:spTree>
  </p:cSld>
  <p:clrMapOvr>
    <a:masterClrMapping/>
  </p:clrMapOvr>
</p:sld>
</file>

<file path=ppt/slides/slide56.xml><?xml version="1.0" encoding="utf-8"?>
<p:sld xmlns:p14="http://schemas.microsoft.com/office/powerpoint/2010/main" xmlns:a16="http://schemas.microsoft.com/office/drawing/2014/main"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Google Shape;831;p57"/>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CAPM: Wichtige Begriffe</a:t>
            </a:r>
            <a:endParaRPr/>
          </a:p>
        </p:txBody>
      </p:sp>
      <p:sp>
        <p:nvSpPr>
          <p:cNvPr id="832" name="Google Shape;832;p57"/>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56</a:t>
            </a:fld>
            <a:endParaRPr/>
          </a:p>
        </p:txBody>
      </p:sp>
      <p:graphicFrame>
        <p:nvGraphicFramePr>
          <p:cNvPr id="833" name="Google Shape;833;p57"/>
          <p:cNvGraphicFramePr/>
          <p:nvPr>
            <p:extLst>
              <p:ext uri="{D42A27DB-BD31-4B8C-83A1-F6EECF244321}">
                <p14:modId xmlns:p14="http://schemas.microsoft.com/office/powerpoint/2010/main" val="3086855293"/>
              </p:ext>
            </p:extLst>
          </p:nvPr>
        </p:nvGraphicFramePr>
        <p:xfrm>
          <a:off x="609601" y="1696601"/>
          <a:ext cx="10991648" cy="1630680"/>
        </p:xfrm>
        <a:graphic>
          <a:graphicData uri="http://schemas.openxmlformats.org/drawingml/2006/table">
            <a:tbl>
              <a:tblPr firstRow="1" firstCol="1" bandRow="1">
                <a:tableStyleId>{B301B821-A1FF-4177-AEE7-76D212191A09}</a:tableStyleId>
              </a:tblPr>
              <a:tblGrid>
                <a:gridCol w="10991648">
                  <a:extLst>
                    <a:ext uri="{9D8B030D-6E8A-4147-A177-3AD203B41FA5}">
                      <a16:colId xmlns:a16="http://schemas.microsoft.com/office/drawing/2014/main" val="20000"/>
                    </a:ext>
                  </a:extLst>
                </a:gridCol>
              </a:tblGrid>
              <a:tr h="189300">
                <a:tc>
                  <a:txBody>
                    <a:bodyPr/>
                    <a:lstStyle/>
                    <a:p>
                      <a:pPr marL="0" marR="0" lvl="0" indent="0" algn="l" rtl="0">
                        <a:spcBef>
                          <a:spcPts val="0"/>
                        </a:spcBef>
                        <a:spcAft>
                          <a:spcPts val="0"/>
                        </a:spcAft>
                        <a:buNone/>
                      </a:pPr>
                      <a:r>
                        <a:rPr lang="en-US" sz="1400"/>
                        <a:t>Definition nach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1000525">
                <a:tc>
                  <a:txBody>
                    <a:bodyPr/>
                    <a:lstStyle/>
                    <a:p>
                      <a:pPr marL="0" marR="0" lvl="0" indent="0" algn="l" rtl="0">
                        <a:lnSpc>
                          <a:spcPct val="100000"/>
                        </a:lnSpc>
                        <a:spcBef>
                          <a:spcPts val="0"/>
                        </a:spcBef>
                        <a:spcAft>
                          <a:spcPts val="0"/>
                        </a:spcAft>
                        <a:buClr>
                          <a:schemeClr val="dk1"/>
                        </a:buClr>
                        <a:buSzPts val="2000"/>
                        <a:buFont typeface="Calibri"/>
                        <a:buNone/>
                      </a:pPr>
                      <a:r>
                        <a:rPr lang="en-US" sz="2000" dirty="0">
                          <a:solidFill>
                            <a:schemeClr val="dk1"/>
                          </a:solidFill>
                        </a:rPr>
                        <a:t>Kapazität:</a:t>
                      </a:r>
                      <a:endParaRPr dirty="0"/>
                    </a:p>
                    <a:p>
                      <a:pPr marL="457200" marR="0" lvl="1" indent="0" algn="l" rtl="0">
                        <a:spcBef>
                          <a:spcPts val="0"/>
                        </a:spcBef>
                        <a:spcAft>
                          <a:spcPts val="600"/>
                        </a:spcAft>
                        <a:buNone/>
                      </a:pPr>
                      <a:r>
                        <a:rPr lang="en-US" sz="1800" b="0" u="none" strike="noStrike" cap="none" dirty="0">
                          <a:solidFill>
                            <a:schemeClr val="dk1"/>
                          </a:solidFill>
                          <a:sym typeface="Calibri"/>
                        </a:rPr>
                        <a:t>Maximaler Umfang, in dem ein bestimmtes Element der Infrastruktur (z. B. ein Configuration Item) genutzt werden kann</a:t>
                      </a:r>
                      <a:endParaRPr sz="1800" b="0" u="none" strike="noStrike" cap="none" dirty="0">
                        <a:solidFill>
                          <a:schemeClr val="dk1"/>
                        </a:solidFill>
                        <a:sym typeface="Calibri"/>
                      </a:endParaRPr>
                    </a:p>
                    <a:p>
                      <a:pPr marL="457200" marR="0" lvl="1" indent="0" algn="l" rtl="0">
                        <a:spcBef>
                          <a:spcPts val="0"/>
                        </a:spcBef>
                        <a:spcAft>
                          <a:spcPts val="0"/>
                        </a:spcAft>
                        <a:buNone/>
                      </a:pPr>
                      <a:r>
                        <a:rPr lang="en-US" sz="1600" b="0" u="none" strike="noStrike" cap="none" dirty="0">
                          <a:solidFill>
                            <a:schemeClr val="dk1"/>
                          </a:solidFill>
                          <a:sym typeface="Calibri"/>
                        </a:rPr>
                        <a:t>Hinweis: Damit kann die gesamte Festplattenkapazität oder die Netzwerkbandbreite gemeint sein. Es könnte sich auch um den maximalen Transaktionsdurchsatz eines Systems handeln.</a:t>
                      </a:r>
                      <a:endParaRPr sz="1200" dirty="0"/>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57.xml><?xml version="1.0" encoding="utf-8"?>
<p:sld xmlns:a16="http://schemas.microsoft.com/office/drawing/2014/main"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sp>
        <p:nvSpPr>
          <p:cNvPr id="839" name="Google Shape;839;p56"/>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CAPM: Anforderungen gemäß FitSM-1</a:t>
            </a:r>
            <a:endParaRPr/>
          </a:p>
        </p:txBody>
      </p:sp>
      <p:sp>
        <p:nvSpPr>
          <p:cNvPr id="840" name="Google Shape;840;p56"/>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57</a:t>
            </a:fld>
            <a:endParaRPr/>
          </a:p>
        </p:txBody>
      </p:sp>
      <p:graphicFrame>
        <p:nvGraphicFramePr>
          <p:cNvPr id="841" name="Google Shape;841;p56"/>
          <p:cNvGraphicFramePr/>
          <p:nvPr/>
        </p:nvGraphicFramePr>
        <p:xfrm>
          <a:off x="1981200" y="1697038"/>
          <a:ext cx="8229600" cy="2743454"/>
        </p:xfrm>
        <a:graphic>
          <a:graphicData uri="http://schemas.openxmlformats.org/drawingml/2006/table">
            <a:tbl>
              <a:tblPr>
                <a:noFill/>
              </a:tblPr>
              <a:tblGrid>
                <a:gridCol w="8229600">
                  <a:extLst>
                    <a:ext uri="{9D8B030D-6E8A-4147-A177-3AD203B41FA5}">
                      <a16:colId xmlns:a16="http://schemas.microsoft.com/office/drawing/2014/main" val="20000"/>
                    </a:ext>
                  </a:extLst>
                </a:gridCol>
              </a:tblGrid>
              <a:tr h="203200">
                <a:tc>
                  <a:txBody>
                    <a:bodyPr/>
                    <a:lstStyle/>
                    <a:p>
                      <a:pPr marL="0" marR="0" lvl="0" indent="0" algn="l" rtl="0">
                        <a:spcBef>
                          <a:spcPts val="0"/>
                        </a:spcBef>
                        <a:spcAft>
                          <a:spcPts val="0"/>
                        </a:spcAft>
                        <a:buNone/>
                      </a:pPr>
                      <a:r>
                        <a:rPr lang="en-US" sz="1600">
                          <a:solidFill>
                            <a:srgbClr val="FFFFFF"/>
                          </a:solidFill>
                          <a:latin typeface="Calibri"/>
                          <a:ea typeface="Calibri"/>
                          <a:cs typeface="Calibri"/>
                          <a:sym typeface="Calibri"/>
                        </a:rPr>
                        <a:t>PR5 Capacity Management</a:t>
                      </a:r>
                      <a:endParaRPr sz="1600">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8600">
                <a:tc>
                  <a:txBody>
                    <a:bodyPr/>
                    <a:lstStyle/>
                    <a:p>
                      <a:pPr marL="0" marR="0" lvl="0" indent="0" algn="l" rtl="0">
                        <a:spcBef>
                          <a:spcPts val="0"/>
                        </a:spcBef>
                        <a:spcAft>
                          <a:spcPts val="0"/>
                        </a:spcAft>
                        <a:buNone/>
                      </a:pPr>
                      <a:r>
                        <a:rPr lang="en-US" sz="1800" cap="none">
                          <a:solidFill>
                            <a:srgbClr val="FFFFFF"/>
                          </a:solidFill>
                          <a:latin typeface="Calibri"/>
                          <a:ea typeface="Calibri"/>
                          <a:cs typeface="Calibri"/>
                          <a:sym typeface="Calibri"/>
                        </a:rPr>
                        <a:t>VORAUSSETZUNGEN</a:t>
                      </a:r>
                      <a:endParaRPr sz="1800"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032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PR5.1 Die Anforderungen an die Kapazität und Leistung des Services müssen in geplanten Abständen ermittelt und überprüft werden, wobei SLAs und prognostizierter Bedarf zu berücksichtigen sind.</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PR5.2 Die aktuelle Kapazität und Auslastung muss ermittelt werden.</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PR5.3 Zukünftige Kapazitäten müssen so geplant werden, dass sie den ermittelten Anforderungen entsprechen, wobei personelle, technische und finanzielle Ressourcen berücksichtigt werden.</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PR5.4 Die Leistung von Services oder Service-Komponenten muss auf der Basis der Überwachung des Auslastungsgrades und der Identifizierung von betrieblichen Warnmeldungen und Ausnahmen analysiert werden.</a:t>
                      </a:r>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sp>
        <p:nvSpPr>
          <p:cNvPr id="845" name="Google Shape;845;p58"/>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t>CAPM: Schlüsselkonzepte und </a:t>
            </a:r>
            <a:r>
              <a:rPr lang="en-US" dirty="0" err="1"/>
              <a:t>Aktivitäten</a:t>
            </a:r>
            <a:endParaRPr dirty="0"/>
          </a:p>
        </p:txBody>
      </p:sp>
      <p:sp>
        <p:nvSpPr>
          <p:cNvPr id="846" name="Google Shape;846;p58"/>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sz="2400" dirty="0"/>
              <a:t>Wichtigste Aktivitäten</a:t>
            </a:r>
          </a:p>
          <a:p>
            <a:pPr marL="800100" lvl="1">
              <a:spcBef>
                <a:spcPts val="0"/>
              </a:spcBef>
              <a:buSzPts val="2800"/>
              <a:buChar char="•"/>
            </a:pPr>
            <a:r>
              <a:rPr lang="en-US" sz="2000" dirty="0"/>
              <a:t>Verstehen, dass die Leistung eines Services von ausreichender Kapazität abhängt.</a:t>
            </a:r>
            <a:endParaRPr sz="2000" dirty="0"/>
          </a:p>
          <a:p>
            <a:pPr marL="800100" lvl="1">
              <a:spcBef>
                <a:spcPts val="560"/>
              </a:spcBef>
              <a:buSzPts val="2800"/>
              <a:buChar char="•"/>
            </a:pPr>
            <a:r>
              <a:rPr lang="en-US" sz="2000" dirty="0"/>
              <a:t>Planung der zur Erfüllung der Leistungsanforderungen (aus SLAs) erforderlichen Ressourcen und Erstellung eines Kapazitätsplans.</a:t>
            </a:r>
          </a:p>
          <a:p>
            <a:pPr marL="800100" lvl="1">
              <a:spcBef>
                <a:spcPts val="560"/>
              </a:spcBef>
              <a:buSzPts val="2800"/>
            </a:pPr>
            <a:r>
              <a:rPr lang="en-US" sz="2000" dirty="0"/>
              <a:t>Überwachung der </a:t>
            </a:r>
            <a:r>
              <a:rPr lang="en-US" sz="2000" dirty="0" err="1"/>
              <a:t>Nutzung </a:t>
            </a:r>
            <a:r>
              <a:rPr lang="en-US" sz="2000" dirty="0"/>
              <a:t>der wichtigsten Ressourcen und Bewertung der Leistung des Services.</a:t>
            </a:r>
            <a:endParaRPr sz="2000" dirty="0"/>
          </a:p>
          <a:p>
            <a:pPr marL="342900" lvl="0" indent="-342900" algn="l" rtl="0">
              <a:spcBef>
                <a:spcPts val="560"/>
              </a:spcBef>
              <a:spcAft>
                <a:spcPts val="0"/>
              </a:spcAft>
              <a:buClr>
                <a:schemeClr val="dk1"/>
              </a:buClr>
              <a:buSzPts val="2800"/>
              <a:buChar char="•"/>
            </a:pPr>
            <a:r>
              <a:rPr lang="en-US" sz="2400" dirty="0"/>
              <a:t>Wichtigster Output dieses Prozesses:</a:t>
            </a:r>
            <a:endParaRPr sz="2400" dirty="0"/>
          </a:p>
          <a:p>
            <a:pPr marL="342900" lvl="0" indent="-165100" algn="l" rtl="0">
              <a:spcBef>
                <a:spcPts val="560"/>
              </a:spcBef>
              <a:spcAft>
                <a:spcPts val="0"/>
              </a:spcAft>
              <a:buClr>
                <a:schemeClr val="dk1"/>
              </a:buClr>
              <a:buSzPts val="2800"/>
              <a:buNone/>
            </a:pPr>
            <a:endParaRPr sz="2400" dirty="0"/>
          </a:p>
          <a:p>
            <a:pPr marL="342900" lvl="0" indent="-165100" algn="l" rtl="0">
              <a:spcBef>
                <a:spcPts val="560"/>
              </a:spcBef>
              <a:spcAft>
                <a:spcPts val="0"/>
              </a:spcAft>
              <a:buClr>
                <a:schemeClr val="dk1"/>
              </a:buClr>
              <a:buSzPts val="2800"/>
              <a:buNone/>
            </a:pPr>
            <a:endParaRPr sz="2400" dirty="0"/>
          </a:p>
          <a:p>
            <a:pPr marL="342900" lvl="0" indent="-165100" algn="l" rtl="0">
              <a:spcBef>
                <a:spcPts val="560"/>
              </a:spcBef>
              <a:spcAft>
                <a:spcPts val="0"/>
              </a:spcAft>
              <a:buClr>
                <a:schemeClr val="dk1"/>
              </a:buClr>
              <a:buSzPts val="2800"/>
              <a:buNone/>
            </a:pPr>
            <a:endParaRPr sz="2400" dirty="0"/>
          </a:p>
        </p:txBody>
      </p:sp>
      <p:sp>
        <p:nvSpPr>
          <p:cNvPr id="847" name="Google Shape;847;p5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58</a:t>
            </a:fld>
            <a:endParaRPr/>
          </a:p>
        </p:txBody>
      </p:sp>
      <p:sp>
        <p:nvSpPr>
          <p:cNvPr id="848" name="Google Shape;848;p58"/>
          <p:cNvSpPr/>
          <p:nvPr/>
        </p:nvSpPr>
        <p:spPr>
          <a:xfrm>
            <a:off x="2109854" y="4799717"/>
            <a:ext cx="1222872" cy="1487277"/>
          </a:xfrm>
          <a:prstGeom prst="foldedCorner">
            <a:avLst>
              <a:gd name="adj" fmla="val 16667"/>
            </a:avLst>
          </a:prstGeom>
          <a:no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chemeClr val="dk1"/>
                </a:solidFill>
                <a:latin typeface="Calibri"/>
                <a:ea typeface="Calibri"/>
                <a:cs typeface="Calibri"/>
                <a:sym typeface="Calibri"/>
              </a:rPr>
              <a:t>Kapazitätspläne</a:t>
            </a:r>
            <a:endParaRPr dirty="0"/>
          </a:p>
        </p:txBody>
      </p:sp>
      <p:sp>
        <p:nvSpPr>
          <p:cNvPr id="849" name="Google Shape;849;p58"/>
          <p:cNvSpPr txBox="1"/>
          <p:nvPr/>
        </p:nvSpPr>
        <p:spPr>
          <a:xfrm>
            <a:off x="3453909" y="4799714"/>
            <a:ext cx="6411818"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Typische Inhalte:</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Vereinbarte/erforderliche Kapazität und Leistungsziele</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Geplante Kapazitätserweiterungen, -herabstufungen und Neuzuweisungen von Ressourcen</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Anforderungen an die Überwachung der Kapazität und entsprechende Schwellenwerte</a:t>
            </a:r>
            <a:endParaRP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7" name="Google Shape;857;p59"/>
          <p:cNvSpPr txBox="1">
            <a:spLocks noGrp="1"/>
          </p:cNvSpPr>
          <p:nvPr>
            <p:ph type="ctr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t>Information Security Management (ISM)</a:t>
            </a:r>
            <a:endParaRPr/>
          </a:p>
        </p:txBody>
      </p:sp>
      <p:sp>
        <p:nvSpPr>
          <p:cNvPr id="858" name="Google Shape;858;p59"/>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59</a:t>
            </a:fld>
            <a:endParaRPr/>
          </a:p>
        </p:txBody>
      </p:sp>
      <p:sp>
        <p:nvSpPr>
          <p:cNvPr id="859" name="Google Shape;859;p59"/>
          <p:cNvSpPr/>
          <p:nvPr/>
        </p:nvSpPr>
        <p:spPr>
          <a:xfrm>
            <a:off x="2895601" y="3933700"/>
            <a:ext cx="6400800" cy="1705100"/>
          </a:xfrm>
          <a:prstGeom prst="snip1Rect">
            <a:avLst>
              <a:gd name="adj" fmla="val 16667"/>
            </a:avLst>
          </a:prstGeom>
          <a:solidFill>
            <a:srgbClr val="93B3D7">
              <a:alpha val="3686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860" name="Google Shape;860;p59"/>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Zielsetzung</a:t>
            </a:r>
            <a:endParaRPr/>
          </a:p>
        </p:txBody>
      </p:sp>
      <p:sp>
        <p:nvSpPr>
          <p:cNvPr id="861" name="Google Shape;861;p59"/>
          <p:cNvSpPr/>
          <p:nvPr/>
        </p:nvSpPr>
        <p:spPr>
          <a:xfrm>
            <a:off x="2969743" y="4448465"/>
            <a:ext cx="623301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Wahrung der Vertraulichkeit, Integrität und Verfügbarkeit von Informationen im Zusammenhang mit dem Management und der Bereitstellung von Services</a:t>
            </a: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6"/>
          <p:cNvSpPr txBox="1">
            <a:spLocks noGrp="1"/>
          </p:cNvSpPr>
          <p:nvPr>
            <p:ph type="ctr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t>IT-Service-Management:</a:t>
            </a:r>
            <a:br>
              <a:rPr lang="en-US" b="1"/>
            </a:br>
            <a:r>
              <a:rPr lang="en-US" b="1"/>
              <a:t>Einführung, Begriffe und Konzepte</a:t>
            </a:r>
            <a:endParaRPr/>
          </a:p>
        </p:txBody>
      </p:sp>
      <p:sp>
        <p:nvSpPr>
          <p:cNvPr id="91" name="Google Shape;91;p6"/>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sp>
        <p:nvSpPr>
          <p:cNvPr id="867" name="Google Shape;867;p60"/>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ISM: Was ist Informationssicherheit?</a:t>
            </a:r>
            <a:endParaRPr/>
          </a:p>
        </p:txBody>
      </p:sp>
      <p:sp>
        <p:nvSpPr>
          <p:cNvPr id="868" name="Google Shape;868;p60"/>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a:t>Schlüsselaspekte der Informationssicherheit:</a:t>
            </a:r>
            <a:endParaRPr/>
          </a:p>
          <a:p>
            <a:pPr marL="742950" lvl="1" indent="-285750" algn="l" rtl="0">
              <a:spcBef>
                <a:spcPts val="480"/>
              </a:spcBef>
              <a:spcAft>
                <a:spcPts val="0"/>
              </a:spcAft>
              <a:buClr>
                <a:schemeClr val="dk1"/>
              </a:buClr>
              <a:buSzPts val="2400"/>
              <a:buChar char="–"/>
            </a:pPr>
            <a:r>
              <a:rPr lang="en-US" b="1"/>
              <a:t>Vertraulichkeit</a:t>
            </a:r>
            <a:endParaRPr/>
          </a:p>
          <a:p>
            <a:pPr marL="742950" lvl="1" indent="-285750" algn="l" rtl="0">
              <a:spcBef>
                <a:spcPts val="480"/>
              </a:spcBef>
              <a:spcAft>
                <a:spcPts val="0"/>
              </a:spcAft>
              <a:buClr>
                <a:schemeClr val="dk1"/>
              </a:buClr>
              <a:buSzPts val="2400"/>
              <a:buChar char="–"/>
            </a:pPr>
            <a:r>
              <a:rPr lang="en-US" b="1"/>
              <a:t>Integrität</a:t>
            </a:r>
            <a:endParaRPr/>
          </a:p>
          <a:p>
            <a:pPr marL="742950" lvl="1" indent="-285750" algn="l" rtl="0">
              <a:spcBef>
                <a:spcPts val="480"/>
              </a:spcBef>
              <a:spcAft>
                <a:spcPts val="0"/>
              </a:spcAft>
              <a:buClr>
                <a:schemeClr val="dk1"/>
              </a:buClr>
              <a:buSzPts val="2400"/>
              <a:buChar char="–"/>
            </a:pPr>
            <a:r>
              <a:rPr lang="en-US" b="1"/>
              <a:t>Verfügbarkeit </a:t>
            </a:r>
            <a:r>
              <a:rPr lang="en-US"/>
              <a:t>von Informationen</a:t>
            </a:r>
            <a:endParaRPr/>
          </a:p>
        </p:txBody>
      </p:sp>
      <p:sp>
        <p:nvSpPr>
          <p:cNvPr id="869" name="Google Shape;869;p60"/>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60</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sp>
        <p:nvSpPr>
          <p:cNvPr id="875" name="Google Shape;875;p6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ISM: Vertraulichkeit, Integrität und Verfügbarkeit</a:t>
            </a:r>
            <a:endParaRPr/>
          </a:p>
        </p:txBody>
      </p:sp>
      <p:sp>
        <p:nvSpPr>
          <p:cNvPr id="876" name="Google Shape;876;p61"/>
          <p:cNvSpPr txBox="1">
            <a:spLocks noGrp="1"/>
          </p:cNvSpPr>
          <p:nvPr>
            <p:ph type="body" idx="1"/>
          </p:nvPr>
        </p:nvSpPr>
        <p:spPr>
          <a:xfrm>
            <a:off x="370750" y="1696600"/>
            <a:ext cx="3322500" cy="4842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000"/>
              <a:buNone/>
            </a:pPr>
            <a:r>
              <a:rPr lang="en-US" sz="2000" b="1"/>
              <a:t>Vertraulichkeit</a:t>
            </a:r>
            <a:r>
              <a:rPr lang="en-US" sz="2000"/>
              <a:t>: Schutz von Informationen vor unbefugter Offenlegung</a:t>
            </a:r>
            <a:endParaRPr/>
          </a:p>
        </p:txBody>
      </p:sp>
      <p:sp>
        <p:nvSpPr>
          <p:cNvPr id="877" name="Google Shape;877;p6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61</a:t>
            </a:fld>
            <a:endParaRPr/>
          </a:p>
        </p:txBody>
      </p:sp>
      <p:pic>
        <p:nvPicPr>
          <p:cNvPr id="878" name="Google Shape;878;p61" descr="m1"/>
          <p:cNvPicPr preferRelativeResize="0"/>
          <p:nvPr/>
        </p:nvPicPr>
        <p:blipFill rotWithShape="1">
          <a:blip r:embed="rId3">
            <a:alphaModFix/>
          </a:blip>
          <a:srcRect/>
          <a:stretch/>
        </p:blipFill>
        <p:spPr>
          <a:xfrm>
            <a:off x="380487" y="3482291"/>
            <a:ext cx="523090" cy="704492"/>
          </a:xfrm>
          <a:prstGeom prst="rect">
            <a:avLst/>
          </a:prstGeom>
          <a:noFill/>
          <a:ln>
            <a:noFill/>
          </a:ln>
        </p:spPr>
      </p:pic>
      <p:pic>
        <p:nvPicPr>
          <p:cNvPr id="879" name="Google Shape;879;p61" descr="m1"/>
          <p:cNvPicPr preferRelativeResize="0"/>
          <p:nvPr/>
        </p:nvPicPr>
        <p:blipFill rotWithShape="1">
          <a:blip r:embed="rId4">
            <a:alphaModFix/>
          </a:blip>
          <a:srcRect/>
          <a:stretch/>
        </p:blipFill>
        <p:spPr>
          <a:xfrm>
            <a:off x="3198908" y="3450632"/>
            <a:ext cx="546568" cy="727619"/>
          </a:xfrm>
          <a:prstGeom prst="rect">
            <a:avLst/>
          </a:prstGeom>
          <a:noFill/>
          <a:ln>
            <a:noFill/>
          </a:ln>
        </p:spPr>
      </p:pic>
      <p:pic>
        <p:nvPicPr>
          <p:cNvPr id="880" name="Google Shape;880;p61" descr="m1"/>
          <p:cNvPicPr preferRelativeResize="0"/>
          <p:nvPr/>
        </p:nvPicPr>
        <p:blipFill rotWithShape="1">
          <a:blip r:embed="rId5">
            <a:alphaModFix/>
          </a:blip>
          <a:srcRect/>
          <a:stretch/>
        </p:blipFill>
        <p:spPr>
          <a:xfrm>
            <a:off x="1770958" y="4916870"/>
            <a:ext cx="547249" cy="729076"/>
          </a:xfrm>
          <a:prstGeom prst="rect">
            <a:avLst/>
          </a:prstGeom>
          <a:noFill/>
          <a:ln>
            <a:noFill/>
          </a:ln>
        </p:spPr>
      </p:pic>
      <p:sp>
        <p:nvSpPr>
          <p:cNvPr id="881" name="Google Shape;881;p61"/>
          <p:cNvSpPr/>
          <p:nvPr/>
        </p:nvSpPr>
        <p:spPr>
          <a:xfrm>
            <a:off x="1591129" y="3368528"/>
            <a:ext cx="869100" cy="997500"/>
          </a:xfrm>
          <a:prstGeom prst="foldedCorner">
            <a:avLst>
              <a:gd name="adj" fmla="val 16667"/>
            </a:avLst>
          </a:prstGeom>
          <a:solidFill>
            <a:schemeClr val="lt1"/>
          </a:solidFill>
          <a:ln w="28575" cap="flat" cmpd="sng">
            <a:solidFill>
              <a:schemeClr val="dk1"/>
            </a:solidFill>
            <a:prstDash val="solid"/>
            <a:round/>
            <a:headEnd type="none" w="sm" len="sm"/>
            <a:tailEnd type="none" w="sm" len="sm"/>
          </a:ln>
        </p:spPr>
        <p:txBody>
          <a:bodyPr spcFirstLastPara="1" wrap="square" lIns="63275" tIns="32900" rIns="63275" bIns="32900" anchor="ctr" anchorCtr="0">
            <a:no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10110100</a:t>
            </a:r>
            <a:endParaRPr/>
          </a:p>
          <a:p>
            <a:pPr marL="0" marR="0" lvl="0" indent="0" algn="l" rtl="0">
              <a:spcBef>
                <a:spcPts val="0"/>
              </a:spcBef>
              <a:spcAft>
                <a:spcPts val="0"/>
              </a:spcAft>
              <a:buNone/>
            </a:pPr>
            <a:r>
              <a:rPr lang="en-US" sz="1200">
                <a:solidFill>
                  <a:schemeClr val="dk1"/>
                </a:solidFill>
                <a:latin typeface="Arial"/>
                <a:ea typeface="Arial"/>
                <a:cs typeface="Arial"/>
                <a:sym typeface="Arial"/>
              </a:rPr>
              <a:t>01011001</a:t>
            </a:r>
            <a:endParaRPr/>
          </a:p>
          <a:p>
            <a:pPr marL="0" marR="0" lvl="0" indent="0" algn="l" rtl="0">
              <a:spcBef>
                <a:spcPts val="0"/>
              </a:spcBef>
              <a:spcAft>
                <a:spcPts val="0"/>
              </a:spcAft>
              <a:buNone/>
            </a:pPr>
            <a:r>
              <a:rPr lang="en-US" sz="1200">
                <a:solidFill>
                  <a:schemeClr val="dk1"/>
                </a:solidFill>
                <a:latin typeface="Arial"/>
                <a:ea typeface="Arial"/>
                <a:cs typeface="Arial"/>
                <a:sym typeface="Arial"/>
              </a:rPr>
              <a:t>10101100</a:t>
            </a:r>
            <a:endParaRPr/>
          </a:p>
          <a:p>
            <a:pPr marL="0" marR="0" lvl="0" indent="0" algn="l" rtl="0">
              <a:spcBef>
                <a:spcPts val="0"/>
              </a:spcBef>
              <a:spcAft>
                <a:spcPts val="0"/>
              </a:spcAft>
              <a:buNone/>
            </a:pPr>
            <a:r>
              <a:rPr lang="en-US" sz="1200">
                <a:solidFill>
                  <a:schemeClr val="dk1"/>
                </a:solidFill>
                <a:latin typeface="Arial"/>
                <a:ea typeface="Arial"/>
                <a:cs typeface="Arial"/>
                <a:sym typeface="Arial"/>
              </a:rPr>
              <a:t>11001011</a:t>
            </a:r>
            <a:endParaRPr/>
          </a:p>
        </p:txBody>
      </p:sp>
      <p:cxnSp>
        <p:nvCxnSpPr>
          <p:cNvPr id="882" name="Google Shape;882;p61"/>
          <p:cNvCxnSpPr/>
          <p:nvPr/>
        </p:nvCxnSpPr>
        <p:spPr>
          <a:xfrm rot="10800000" flipH="1">
            <a:off x="1012886" y="3807844"/>
            <a:ext cx="417300" cy="14400"/>
          </a:xfrm>
          <a:prstGeom prst="straightConnector1">
            <a:avLst/>
          </a:prstGeom>
          <a:solidFill>
            <a:srgbClr val="FFFF99"/>
          </a:solidFill>
          <a:ln w="28575" cap="flat" cmpd="sng">
            <a:solidFill>
              <a:schemeClr val="dk1"/>
            </a:solidFill>
            <a:prstDash val="solid"/>
            <a:round/>
            <a:headEnd type="none" w="sm" len="sm"/>
            <a:tailEnd type="stealth" w="med" len="med"/>
          </a:ln>
        </p:spPr>
      </p:cxnSp>
      <p:cxnSp>
        <p:nvCxnSpPr>
          <p:cNvPr id="883" name="Google Shape;883;p61"/>
          <p:cNvCxnSpPr/>
          <p:nvPr/>
        </p:nvCxnSpPr>
        <p:spPr>
          <a:xfrm rot="10800000" flipH="1">
            <a:off x="2643782" y="3806644"/>
            <a:ext cx="446100" cy="15600"/>
          </a:xfrm>
          <a:prstGeom prst="straightConnector1">
            <a:avLst/>
          </a:prstGeom>
          <a:solidFill>
            <a:srgbClr val="FFFF99"/>
          </a:solidFill>
          <a:ln w="28575" cap="flat" cmpd="sng">
            <a:solidFill>
              <a:schemeClr val="dk1"/>
            </a:solidFill>
            <a:prstDash val="solid"/>
            <a:round/>
            <a:headEnd type="none" w="sm" len="sm"/>
            <a:tailEnd type="stealth" w="med" len="med"/>
          </a:ln>
        </p:spPr>
      </p:cxnSp>
      <p:cxnSp>
        <p:nvCxnSpPr>
          <p:cNvPr id="884" name="Google Shape;884;p61"/>
          <p:cNvCxnSpPr/>
          <p:nvPr/>
        </p:nvCxnSpPr>
        <p:spPr>
          <a:xfrm rot="10800000" flipH="1">
            <a:off x="2043992" y="4410897"/>
            <a:ext cx="1500" cy="385200"/>
          </a:xfrm>
          <a:prstGeom prst="straightConnector1">
            <a:avLst/>
          </a:prstGeom>
          <a:solidFill>
            <a:srgbClr val="FFFF99"/>
          </a:solidFill>
          <a:ln w="28575" cap="flat" cmpd="sng">
            <a:solidFill>
              <a:srgbClr val="FF0000"/>
            </a:solidFill>
            <a:prstDash val="solid"/>
            <a:round/>
            <a:headEnd type="stealth" w="med" len="med"/>
            <a:tailEnd type="none" w="sm" len="sm"/>
          </a:ln>
        </p:spPr>
      </p:cxnSp>
      <p:sp>
        <p:nvSpPr>
          <p:cNvPr id="885" name="Google Shape;885;p61"/>
          <p:cNvSpPr txBox="1"/>
          <p:nvPr/>
        </p:nvSpPr>
        <p:spPr>
          <a:xfrm>
            <a:off x="3245437" y="4134705"/>
            <a:ext cx="453600" cy="280500"/>
          </a:xfrm>
          <a:prstGeom prst="rect">
            <a:avLst/>
          </a:prstGeom>
          <a:noFill/>
          <a:ln>
            <a:noFill/>
          </a:ln>
        </p:spPr>
        <p:txBody>
          <a:bodyPr spcFirstLastPara="1" wrap="square" lIns="64275" tIns="32125" rIns="64275" bIns="32125"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Bob</a:t>
            </a:r>
            <a:endParaRPr sz="1400">
              <a:solidFill>
                <a:schemeClr val="dk1"/>
              </a:solidFill>
              <a:latin typeface="Calibri"/>
              <a:ea typeface="Calibri"/>
              <a:cs typeface="Calibri"/>
              <a:sym typeface="Calibri"/>
            </a:endParaRPr>
          </a:p>
        </p:txBody>
      </p:sp>
      <p:sp>
        <p:nvSpPr>
          <p:cNvPr id="886" name="Google Shape;886;p61"/>
          <p:cNvSpPr txBox="1"/>
          <p:nvPr/>
        </p:nvSpPr>
        <p:spPr>
          <a:xfrm>
            <a:off x="1732641" y="5603533"/>
            <a:ext cx="622800" cy="280500"/>
          </a:xfrm>
          <a:prstGeom prst="rect">
            <a:avLst/>
          </a:prstGeom>
          <a:noFill/>
          <a:ln>
            <a:noFill/>
          </a:ln>
        </p:spPr>
        <p:txBody>
          <a:bodyPr spcFirstLastPara="1" wrap="square" lIns="64275" tIns="32125" rIns="64275" bIns="32125"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Chuck</a:t>
            </a:r>
            <a:endParaRPr sz="1400">
              <a:solidFill>
                <a:schemeClr val="dk1"/>
              </a:solidFill>
              <a:latin typeface="Calibri"/>
              <a:ea typeface="Calibri"/>
              <a:cs typeface="Calibri"/>
              <a:sym typeface="Calibri"/>
            </a:endParaRPr>
          </a:p>
        </p:txBody>
      </p:sp>
      <p:sp>
        <p:nvSpPr>
          <p:cNvPr id="887" name="Google Shape;887;p61"/>
          <p:cNvSpPr txBox="1"/>
          <p:nvPr/>
        </p:nvSpPr>
        <p:spPr>
          <a:xfrm>
            <a:off x="370751" y="4134705"/>
            <a:ext cx="525000" cy="280500"/>
          </a:xfrm>
          <a:prstGeom prst="rect">
            <a:avLst/>
          </a:prstGeom>
          <a:noFill/>
          <a:ln>
            <a:noFill/>
          </a:ln>
        </p:spPr>
        <p:txBody>
          <a:bodyPr spcFirstLastPara="1" wrap="square" lIns="64275" tIns="32125" rIns="64275" bIns="32125"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Alice</a:t>
            </a:r>
            <a:endParaRPr sz="1400">
              <a:solidFill>
                <a:schemeClr val="dk1"/>
              </a:solidFill>
              <a:latin typeface="Calibri"/>
              <a:ea typeface="Calibri"/>
              <a:cs typeface="Calibri"/>
              <a:sym typeface="Calibri"/>
            </a:endParaRPr>
          </a:p>
        </p:txBody>
      </p:sp>
      <p:sp>
        <p:nvSpPr>
          <p:cNvPr id="888" name="Google Shape;888;p61"/>
          <p:cNvSpPr txBox="1"/>
          <p:nvPr/>
        </p:nvSpPr>
        <p:spPr>
          <a:xfrm>
            <a:off x="4606875" y="1696600"/>
            <a:ext cx="3183600" cy="48426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dk1"/>
              </a:buClr>
              <a:buSzPts val="2000"/>
              <a:buFont typeface="Arial"/>
              <a:buNone/>
            </a:pPr>
            <a:r>
              <a:rPr lang="en-US" sz="2000" b="1">
                <a:solidFill>
                  <a:schemeClr val="dk1"/>
                </a:solidFill>
                <a:latin typeface="Calibri"/>
                <a:ea typeface="Calibri"/>
                <a:cs typeface="Calibri"/>
                <a:sym typeface="Calibri"/>
              </a:rPr>
              <a:t>Integrität</a:t>
            </a:r>
            <a:r>
              <a:rPr lang="en-US" sz="2000">
                <a:solidFill>
                  <a:schemeClr val="dk1"/>
                </a:solidFill>
                <a:latin typeface="Calibri"/>
                <a:ea typeface="Calibri"/>
                <a:cs typeface="Calibri"/>
                <a:sym typeface="Calibri"/>
              </a:rPr>
              <a:t>: Schutz von Informationen vor unbefugter Veränderung</a:t>
            </a:r>
            <a:endParaRPr/>
          </a:p>
        </p:txBody>
      </p:sp>
      <p:pic>
        <p:nvPicPr>
          <p:cNvPr id="889" name="Google Shape;889;p61" descr="m1"/>
          <p:cNvPicPr preferRelativeResize="0"/>
          <p:nvPr/>
        </p:nvPicPr>
        <p:blipFill rotWithShape="1">
          <a:blip r:embed="rId3">
            <a:alphaModFix/>
          </a:blip>
          <a:srcRect/>
          <a:stretch/>
        </p:blipFill>
        <p:spPr>
          <a:xfrm>
            <a:off x="4662402" y="3544306"/>
            <a:ext cx="509100" cy="711322"/>
          </a:xfrm>
          <a:prstGeom prst="rect">
            <a:avLst/>
          </a:prstGeom>
          <a:noFill/>
          <a:ln>
            <a:noFill/>
          </a:ln>
        </p:spPr>
      </p:pic>
      <p:pic>
        <p:nvPicPr>
          <p:cNvPr id="890" name="Google Shape;890;p61" descr="m1"/>
          <p:cNvPicPr preferRelativeResize="0"/>
          <p:nvPr/>
        </p:nvPicPr>
        <p:blipFill rotWithShape="1">
          <a:blip r:embed="rId4">
            <a:alphaModFix/>
          </a:blip>
          <a:srcRect/>
          <a:stretch/>
        </p:blipFill>
        <p:spPr>
          <a:xfrm>
            <a:off x="7800262" y="3941606"/>
            <a:ext cx="531951" cy="734673"/>
          </a:xfrm>
          <a:prstGeom prst="rect">
            <a:avLst/>
          </a:prstGeom>
          <a:noFill/>
          <a:ln>
            <a:noFill/>
          </a:ln>
        </p:spPr>
      </p:pic>
      <p:pic>
        <p:nvPicPr>
          <p:cNvPr id="891" name="Google Shape;891;p61" descr="m1"/>
          <p:cNvPicPr preferRelativeResize="0"/>
          <p:nvPr/>
        </p:nvPicPr>
        <p:blipFill rotWithShape="1">
          <a:blip r:embed="rId5">
            <a:alphaModFix/>
          </a:blip>
          <a:srcRect/>
          <a:stretch/>
        </p:blipFill>
        <p:spPr>
          <a:xfrm>
            <a:off x="5422938" y="4518533"/>
            <a:ext cx="532614" cy="736145"/>
          </a:xfrm>
          <a:prstGeom prst="rect">
            <a:avLst/>
          </a:prstGeom>
          <a:noFill/>
          <a:ln>
            <a:noFill/>
          </a:ln>
        </p:spPr>
      </p:pic>
      <p:sp>
        <p:nvSpPr>
          <p:cNvPr id="892" name="Google Shape;892;p61"/>
          <p:cNvSpPr/>
          <p:nvPr/>
        </p:nvSpPr>
        <p:spPr>
          <a:xfrm>
            <a:off x="5863670" y="3289857"/>
            <a:ext cx="851100" cy="1018500"/>
          </a:xfrm>
          <a:prstGeom prst="foldedCorner">
            <a:avLst>
              <a:gd name="adj" fmla="val 16667"/>
            </a:avLst>
          </a:prstGeom>
          <a:solidFill>
            <a:schemeClr val="lt1"/>
          </a:solidFill>
          <a:ln w="28575" cap="flat" cmpd="sng">
            <a:solidFill>
              <a:schemeClr val="dk1"/>
            </a:solidFill>
            <a:prstDash val="dash"/>
            <a:round/>
            <a:headEnd type="none" w="sm" len="sm"/>
            <a:tailEnd type="none" w="sm" len="sm"/>
          </a:ln>
        </p:spPr>
        <p:txBody>
          <a:bodyPr spcFirstLastPara="1" wrap="square" lIns="63275" tIns="32900" rIns="63275" bIns="32900" anchor="ctr" anchorCtr="0">
            <a:no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10110100</a:t>
            </a:r>
            <a:endParaRPr/>
          </a:p>
          <a:p>
            <a:pPr marL="0" marR="0" lvl="0" indent="0" algn="l" rtl="0">
              <a:spcBef>
                <a:spcPts val="0"/>
              </a:spcBef>
              <a:spcAft>
                <a:spcPts val="0"/>
              </a:spcAft>
              <a:buNone/>
            </a:pPr>
            <a:r>
              <a:rPr lang="en-US" sz="1200">
                <a:solidFill>
                  <a:schemeClr val="dk1"/>
                </a:solidFill>
                <a:latin typeface="Arial"/>
                <a:ea typeface="Arial"/>
                <a:cs typeface="Arial"/>
                <a:sym typeface="Arial"/>
              </a:rPr>
              <a:t>01011001</a:t>
            </a:r>
            <a:endParaRPr/>
          </a:p>
          <a:p>
            <a:pPr marL="0" marR="0" lvl="0" indent="0" algn="l" rtl="0">
              <a:spcBef>
                <a:spcPts val="0"/>
              </a:spcBef>
              <a:spcAft>
                <a:spcPts val="0"/>
              </a:spcAft>
              <a:buNone/>
            </a:pPr>
            <a:r>
              <a:rPr lang="en-US" sz="1200">
                <a:solidFill>
                  <a:schemeClr val="dk1"/>
                </a:solidFill>
                <a:latin typeface="Arial"/>
                <a:ea typeface="Arial"/>
                <a:cs typeface="Arial"/>
                <a:sym typeface="Arial"/>
              </a:rPr>
              <a:t>10101100</a:t>
            </a:r>
            <a:endParaRPr/>
          </a:p>
          <a:p>
            <a:pPr marL="0" marR="0" lvl="0" indent="0" algn="l" rtl="0">
              <a:spcBef>
                <a:spcPts val="0"/>
              </a:spcBef>
              <a:spcAft>
                <a:spcPts val="0"/>
              </a:spcAft>
              <a:buNone/>
            </a:pPr>
            <a:r>
              <a:rPr lang="en-US" sz="1200">
                <a:solidFill>
                  <a:schemeClr val="dk1"/>
                </a:solidFill>
                <a:latin typeface="Arial"/>
                <a:ea typeface="Arial"/>
                <a:cs typeface="Arial"/>
                <a:sym typeface="Arial"/>
              </a:rPr>
              <a:t>11001011</a:t>
            </a:r>
            <a:endParaRPr/>
          </a:p>
        </p:txBody>
      </p:sp>
      <p:cxnSp>
        <p:nvCxnSpPr>
          <p:cNvPr id="893" name="Google Shape;893;p61"/>
          <p:cNvCxnSpPr/>
          <p:nvPr/>
        </p:nvCxnSpPr>
        <p:spPr>
          <a:xfrm>
            <a:off x="5280711" y="3887555"/>
            <a:ext cx="408300" cy="1200"/>
          </a:xfrm>
          <a:prstGeom prst="straightConnector1">
            <a:avLst/>
          </a:prstGeom>
          <a:solidFill>
            <a:srgbClr val="FFFF99"/>
          </a:solidFill>
          <a:ln w="28575" cap="flat" cmpd="sng">
            <a:solidFill>
              <a:schemeClr val="dk1"/>
            </a:solidFill>
            <a:prstDash val="solid"/>
            <a:round/>
            <a:headEnd type="none" w="sm" len="sm"/>
            <a:tailEnd type="stealth" w="med" len="med"/>
          </a:ln>
        </p:spPr>
      </p:cxnSp>
      <p:cxnSp>
        <p:nvCxnSpPr>
          <p:cNvPr id="894" name="Google Shape;894;p61"/>
          <p:cNvCxnSpPr/>
          <p:nvPr/>
        </p:nvCxnSpPr>
        <p:spPr>
          <a:xfrm rot="10800000" flipH="1">
            <a:off x="7171689" y="4308182"/>
            <a:ext cx="486900" cy="1500"/>
          </a:xfrm>
          <a:prstGeom prst="straightConnector1">
            <a:avLst/>
          </a:prstGeom>
          <a:solidFill>
            <a:srgbClr val="FFFF99"/>
          </a:solidFill>
          <a:ln w="28575" cap="flat" cmpd="sng">
            <a:solidFill>
              <a:srgbClr val="FF0000"/>
            </a:solidFill>
            <a:prstDash val="solid"/>
            <a:round/>
            <a:headEnd type="none" w="sm" len="sm"/>
            <a:tailEnd type="stealth" w="med" len="med"/>
          </a:ln>
        </p:spPr>
      </p:cxnSp>
      <p:sp>
        <p:nvSpPr>
          <p:cNvPr id="895" name="Google Shape;895;p61"/>
          <p:cNvSpPr/>
          <p:nvPr/>
        </p:nvSpPr>
        <p:spPr>
          <a:xfrm>
            <a:off x="6167669" y="3710510"/>
            <a:ext cx="851100" cy="1018500"/>
          </a:xfrm>
          <a:prstGeom prst="foldedCorner">
            <a:avLst>
              <a:gd name="adj" fmla="val 16667"/>
            </a:avLst>
          </a:prstGeom>
          <a:solidFill>
            <a:schemeClr val="lt1"/>
          </a:solidFill>
          <a:ln w="28575" cap="flat" cmpd="sng">
            <a:solidFill>
              <a:schemeClr val="dk1"/>
            </a:solidFill>
            <a:prstDash val="solid"/>
            <a:round/>
            <a:headEnd type="none" w="sm" len="sm"/>
            <a:tailEnd type="none" w="sm" len="sm"/>
          </a:ln>
        </p:spPr>
        <p:txBody>
          <a:bodyPr spcFirstLastPara="1" wrap="square" lIns="63275" tIns="32900" rIns="63275" bIns="32900" anchor="ctr" anchorCtr="0">
            <a:no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10110100</a:t>
            </a:r>
            <a:endParaRPr/>
          </a:p>
          <a:p>
            <a:pPr marL="0" marR="0" lvl="0" indent="0" algn="l" rtl="0">
              <a:spcBef>
                <a:spcPts val="0"/>
              </a:spcBef>
              <a:spcAft>
                <a:spcPts val="0"/>
              </a:spcAft>
              <a:buNone/>
            </a:pPr>
            <a:r>
              <a:rPr lang="en-US" sz="1200" b="1">
                <a:solidFill>
                  <a:srgbClr val="FF0000"/>
                </a:solidFill>
                <a:latin typeface="Arial"/>
                <a:ea typeface="Arial"/>
                <a:cs typeface="Arial"/>
                <a:sym typeface="Arial"/>
              </a:rPr>
              <a:t>10100100</a:t>
            </a:r>
            <a:endParaRPr/>
          </a:p>
          <a:p>
            <a:pPr marL="0" marR="0" lvl="0" indent="0" algn="l" rtl="0">
              <a:spcBef>
                <a:spcPts val="0"/>
              </a:spcBef>
              <a:spcAft>
                <a:spcPts val="0"/>
              </a:spcAft>
              <a:buNone/>
            </a:pPr>
            <a:r>
              <a:rPr lang="en-US" sz="1200" b="1">
                <a:solidFill>
                  <a:srgbClr val="FF0000"/>
                </a:solidFill>
                <a:latin typeface="Arial"/>
                <a:ea typeface="Arial"/>
                <a:cs typeface="Arial"/>
                <a:sym typeface="Arial"/>
              </a:rPr>
              <a:t>01000110</a:t>
            </a:r>
            <a:endParaRPr/>
          </a:p>
          <a:p>
            <a:pPr marL="0" marR="0" lvl="0" indent="0" algn="l" rtl="0">
              <a:spcBef>
                <a:spcPts val="0"/>
              </a:spcBef>
              <a:spcAft>
                <a:spcPts val="0"/>
              </a:spcAft>
              <a:buNone/>
            </a:pPr>
            <a:r>
              <a:rPr lang="en-US" sz="1200">
                <a:solidFill>
                  <a:schemeClr val="dk1"/>
                </a:solidFill>
                <a:latin typeface="Arial"/>
                <a:ea typeface="Arial"/>
                <a:cs typeface="Arial"/>
                <a:sym typeface="Arial"/>
              </a:rPr>
              <a:t>11001011</a:t>
            </a:r>
            <a:endParaRPr/>
          </a:p>
        </p:txBody>
      </p:sp>
      <p:sp>
        <p:nvSpPr>
          <p:cNvPr id="896" name="Google Shape;896;p61"/>
          <p:cNvSpPr txBox="1"/>
          <p:nvPr/>
        </p:nvSpPr>
        <p:spPr>
          <a:xfrm>
            <a:off x="5381127" y="5202100"/>
            <a:ext cx="606000" cy="280500"/>
          </a:xfrm>
          <a:prstGeom prst="rect">
            <a:avLst/>
          </a:prstGeom>
          <a:noFill/>
          <a:ln>
            <a:noFill/>
          </a:ln>
        </p:spPr>
        <p:txBody>
          <a:bodyPr spcFirstLastPara="1" wrap="square" lIns="64275" tIns="32125" rIns="64275" bIns="32125"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Chuck</a:t>
            </a:r>
            <a:endParaRPr sz="1400">
              <a:solidFill>
                <a:schemeClr val="dk1"/>
              </a:solidFill>
              <a:latin typeface="Calibri"/>
              <a:ea typeface="Calibri"/>
              <a:cs typeface="Calibri"/>
              <a:sym typeface="Calibri"/>
            </a:endParaRPr>
          </a:p>
        </p:txBody>
      </p:sp>
      <p:sp>
        <p:nvSpPr>
          <p:cNvPr id="897" name="Google Shape;897;p61"/>
          <p:cNvSpPr txBox="1"/>
          <p:nvPr/>
        </p:nvSpPr>
        <p:spPr>
          <a:xfrm>
            <a:off x="4666911" y="4203046"/>
            <a:ext cx="510900" cy="280500"/>
          </a:xfrm>
          <a:prstGeom prst="rect">
            <a:avLst/>
          </a:prstGeom>
          <a:noFill/>
          <a:ln>
            <a:noFill/>
          </a:ln>
        </p:spPr>
        <p:txBody>
          <a:bodyPr spcFirstLastPara="1" wrap="square" lIns="64275" tIns="32125" rIns="64275" bIns="32125"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Alice</a:t>
            </a:r>
            <a:endParaRPr sz="1400">
              <a:solidFill>
                <a:schemeClr val="dk1"/>
              </a:solidFill>
              <a:latin typeface="Calibri"/>
              <a:ea typeface="Calibri"/>
              <a:cs typeface="Calibri"/>
              <a:sym typeface="Calibri"/>
            </a:endParaRPr>
          </a:p>
        </p:txBody>
      </p:sp>
      <p:sp>
        <p:nvSpPr>
          <p:cNvPr id="898" name="Google Shape;898;p61"/>
          <p:cNvSpPr txBox="1"/>
          <p:nvPr/>
        </p:nvSpPr>
        <p:spPr>
          <a:xfrm>
            <a:off x="7839792" y="4629025"/>
            <a:ext cx="441300" cy="280500"/>
          </a:xfrm>
          <a:prstGeom prst="rect">
            <a:avLst/>
          </a:prstGeom>
          <a:noFill/>
          <a:ln>
            <a:noFill/>
          </a:ln>
        </p:spPr>
        <p:txBody>
          <a:bodyPr spcFirstLastPara="1" wrap="square" lIns="64275" tIns="32125" rIns="64275" bIns="32125"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Bob</a:t>
            </a:r>
            <a:endParaRPr sz="1400">
              <a:solidFill>
                <a:schemeClr val="dk1"/>
              </a:solidFill>
              <a:latin typeface="Calibri"/>
              <a:ea typeface="Calibri"/>
              <a:cs typeface="Calibri"/>
              <a:sym typeface="Calibri"/>
            </a:endParaRPr>
          </a:p>
        </p:txBody>
      </p:sp>
      <p:cxnSp>
        <p:nvCxnSpPr>
          <p:cNvPr id="899" name="Google Shape;899;p61"/>
          <p:cNvCxnSpPr/>
          <p:nvPr/>
        </p:nvCxnSpPr>
        <p:spPr>
          <a:xfrm rot="-5400000" flipH="1">
            <a:off x="5745205" y="4163879"/>
            <a:ext cx="420600" cy="303900"/>
          </a:xfrm>
          <a:prstGeom prst="curvedConnector3">
            <a:avLst>
              <a:gd name="adj1" fmla="val 0"/>
            </a:avLst>
          </a:prstGeom>
          <a:solidFill>
            <a:srgbClr val="FFFF99"/>
          </a:solidFill>
          <a:ln w="28575" cap="flat" cmpd="sng">
            <a:solidFill>
              <a:srgbClr val="FF0000"/>
            </a:solidFill>
            <a:prstDash val="solid"/>
            <a:round/>
            <a:headEnd type="none" w="sm" len="sm"/>
            <a:tailEnd type="stealth" w="med" len="med"/>
          </a:ln>
        </p:spPr>
      </p:cxnSp>
      <p:sp>
        <p:nvSpPr>
          <p:cNvPr id="900" name="Google Shape;900;p61"/>
          <p:cNvSpPr txBox="1"/>
          <p:nvPr/>
        </p:nvSpPr>
        <p:spPr>
          <a:xfrm>
            <a:off x="8866500" y="1696601"/>
            <a:ext cx="2866800" cy="10479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dk1"/>
              </a:buClr>
              <a:buSzPts val="2000"/>
              <a:buFont typeface="Arial"/>
              <a:buNone/>
            </a:pPr>
            <a:r>
              <a:rPr lang="en-US" sz="2000" b="1">
                <a:solidFill>
                  <a:schemeClr val="dk1"/>
                </a:solidFill>
                <a:latin typeface="Calibri"/>
                <a:ea typeface="Calibri"/>
                <a:cs typeface="Calibri"/>
                <a:sym typeface="Calibri"/>
              </a:rPr>
              <a:t>Verfügbarkeit von Informationen</a:t>
            </a:r>
            <a:r>
              <a:rPr lang="en-US" sz="2000">
                <a:solidFill>
                  <a:schemeClr val="dk1"/>
                </a:solidFill>
                <a:latin typeface="Calibri"/>
                <a:ea typeface="Calibri"/>
                <a:cs typeface="Calibri"/>
                <a:sym typeface="Calibri"/>
              </a:rPr>
              <a:t>: Schutz der Informationen vor Verlust</a:t>
            </a:r>
            <a:endParaRPr/>
          </a:p>
        </p:txBody>
      </p:sp>
      <p:cxnSp>
        <p:nvCxnSpPr>
          <p:cNvPr id="901" name="Google Shape;901;p61"/>
          <p:cNvCxnSpPr/>
          <p:nvPr/>
        </p:nvCxnSpPr>
        <p:spPr>
          <a:xfrm>
            <a:off x="9555351" y="3740154"/>
            <a:ext cx="1051500" cy="14700"/>
          </a:xfrm>
          <a:prstGeom prst="straightConnector1">
            <a:avLst/>
          </a:prstGeom>
          <a:solidFill>
            <a:srgbClr val="FFFF99"/>
          </a:solidFill>
          <a:ln w="28575" cap="flat" cmpd="sng">
            <a:solidFill>
              <a:schemeClr val="dk1"/>
            </a:solidFill>
            <a:prstDash val="solid"/>
            <a:round/>
            <a:headEnd type="none" w="sm" len="sm"/>
            <a:tailEnd type="stealth" w="med" len="med"/>
          </a:ln>
        </p:spPr>
      </p:cxnSp>
      <p:sp>
        <p:nvSpPr>
          <p:cNvPr id="902" name="Google Shape;902;p61"/>
          <p:cNvSpPr/>
          <p:nvPr/>
        </p:nvSpPr>
        <p:spPr>
          <a:xfrm>
            <a:off x="10755194" y="3165275"/>
            <a:ext cx="827100" cy="1186500"/>
          </a:xfrm>
          <a:prstGeom prst="foldedCorner">
            <a:avLst>
              <a:gd name="adj" fmla="val 16667"/>
            </a:avLst>
          </a:prstGeom>
          <a:solidFill>
            <a:schemeClr val="lt1"/>
          </a:solidFill>
          <a:ln w="28575" cap="flat" cmpd="sng">
            <a:solidFill>
              <a:schemeClr val="dk1"/>
            </a:solidFill>
            <a:prstDash val="solid"/>
            <a:round/>
            <a:headEnd type="none" w="sm" len="sm"/>
            <a:tailEnd type="none" w="sm" len="sm"/>
          </a:ln>
        </p:spPr>
        <p:txBody>
          <a:bodyPr spcFirstLastPara="1" wrap="square" lIns="63275" tIns="32900" rIns="63275" bIns="32900" anchor="ctr" anchorCtr="0">
            <a:no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10110100</a:t>
            </a:r>
            <a:endParaRPr/>
          </a:p>
          <a:p>
            <a:pPr marL="0" marR="0" lvl="0" indent="0" algn="l" rtl="0">
              <a:spcBef>
                <a:spcPts val="0"/>
              </a:spcBef>
              <a:spcAft>
                <a:spcPts val="0"/>
              </a:spcAft>
              <a:buNone/>
            </a:pPr>
            <a:r>
              <a:rPr lang="en-US" sz="1200">
                <a:solidFill>
                  <a:schemeClr val="dk1"/>
                </a:solidFill>
                <a:latin typeface="Arial"/>
                <a:ea typeface="Arial"/>
                <a:cs typeface="Arial"/>
                <a:sym typeface="Arial"/>
              </a:rPr>
              <a:t>01011001</a:t>
            </a:r>
            <a:endParaRPr/>
          </a:p>
          <a:p>
            <a:pPr marL="0" marR="0" lvl="0" indent="0" algn="l" rtl="0">
              <a:spcBef>
                <a:spcPts val="0"/>
              </a:spcBef>
              <a:spcAft>
                <a:spcPts val="0"/>
              </a:spcAft>
              <a:buNone/>
            </a:pPr>
            <a:r>
              <a:rPr lang="en-US" sz="1200">
                <a:solidFill>
                  <a:schemeClr val="dk1"/>
                </a:solidFill>
                <a:latin typeface="Arial"/>
                <a:ea typeface="Arial"/>
                <a:cs typeface="Arial"/>
                <a:sym typeface="Arial"/>
              </a:rPr>
              <a:t>10101100</a:t>
            </a:r>
            <a:endParaRPr/>
          </a:p>
          <a:p>
            <a:pPr marL="0" marR="0" lvl="0" indent="0" algn="l" rtl="0">
              <a:spcBef>
                <a:spcPts val="0"/>
              </a:spcBef>
              <a:spcAft>
                <a:spcPts val="0"/>
              </a:spcAft>
              <a:buNone/>
            </a:pPr>
            <a:r>
              <a:rPr lang="en-US" sz="1200">
                <a:solidFill>
                  <a:schemeClr val="dk1"/>
                </a:solidFill>
                <a:latin typeface="Arial"/>
                <a:ea typeface="Arial"/>
                <a:cs typeface="Arial"/>
                <a:sym typeface="Arial"/>
              </a:rPr>
              <a:t>11001011</a:t>
            </a:r>
            <a:endParaRPr/>
          </a:p>
        </p:txBody>
      </p:sp>
      <p:sp>
        <p:nvSpPr>
          <p:cNvPr id="903" name="Google Shape;903;p61"/>
          <p:cNvSpPr txBox="1"/>
          <p:nvPr/>
        </p:nvSpPr>
        <p:spPr>
          <a:xfrm>
            <a:off x="8944175" y="4111904"/>
            <a:ext cx="499800" cy="280500"/>
          </a:xfrm>
          <a:prstGeom prst="rect">
            <a:avLst/>
          </a:prstGeom>
          <a:noFill/>
          <a:ln>
            <a:noFill/>
          </a:ln>
        </p:spPr>
        <p:txBody>
          <a:bodyPr spcFirstLastPara="1" wrap="square" lIns="64275" tIns="32125" rIns="64275" bIns="32125"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Alice</a:t>
            </a:r>
            <a:endParaRPr sz="1400">
              <a:solidFill>
                <a:schemeClr val="dk1"/>
              </a:solidFill>
              <a:latin typeface="Calibri"/>
              <a:ea typeface="Calibri"/>
              <a:cs typeface="Calibri"/>
              <a:sym typeface="Calibri"/>
            </a:endParaRPr>
          </a:p>
        </p:txBody>
      </p:sp>
      <p:pic>
        <p:nvPicPr>
          <p:cNvPr id="904" name="Google Shape;904;p61" descr="m1"/>
          <p:cNvPicPr preferRelativeResize="0"/>
          <p:nvPr/>
        </p:nvPicPr>
        <p:blipFill rotWithShape="1">
          <a:blip r:embed="rId3">
            <a:alphaModFix/>
          </a:blip>
          <a:srcRect/>
          <a:stretch/>
        </p:blipFill>
        <p:spPr>
          <a:xfrm>
            <a:off x="8953441" y="3335704"/>
            <a:ext cx="497870" cy="838157"/>
          </a:xfrm>
          <a:prstGeom prst="rect">
            <a:avLst/>
          </a:prstGeom>
          <a:noFill/>
          <a:ln>
            <a:noFill/>
          </a:ln>
        </p:spPr>
      </p:pic>
      <p:sp>
        <p:nvSpPr>
          <p:cNvPr id="905" name="Google Shape;905;p61"/>
          <p:cNvSpPr/>
          <p:nvPr/>
        </p:nvSpPr>
        <p:spPr>
          <a:xfrm>
            <a:off x="9610414" y="3250866"/>
            <a:ext cx="827100" cy="978300"/>
          </a:xfrm>
          <a:prstGeom prst="mathMultiply">
            <a:avLst>
              <a:gd name="adj1" fmla="val 23520"/>
            </a:avLst>
          </a:prstGeom>
          <a:solidFill>
            <a:schemeClr val="accent2"/>
          </a:solidFill>
          <a:ln w="25400" cap="flat" cmpd="sng">
            <a:solidFill>
              <a:srgbClr val="8C3A38"/>
            </a:solidFill>
            <a:prstDash val="solid"/>
            <a:round/>
            <a:headEnd type="none" w="sm" len="sm"/>
            <a:tailEnd type="none" w="sm" len="sm"/>
          </a:ln>
        </p:spPr>
        <p:txBody>
          <a:bodyPr spcFirstLastPara="1" wrap="square" lIns="91425" tIns="45700" rIns="91425" bIns="45700" anchor="ctr" anchorCtr="0">
            <a:noAutofit/>
          </a:bodyPr>
          <a:lstStyle/>
          <a:p>
            <a:pPr marL="171450" marR="0" lvl="0" indent="-82550" algn="ctr" rtl="0">
              <a:spcBef>
                <a:spcPts val="0"/>
              </a:spcBef>
              <a:spcAft>
                <a:spcPts val="0"/>
              </a:spcAft>
              <a:buClr>
                <a:schemeClr val="dk1"/>
              </a:buClr>
              <a:buSzPts val="1400"/>
              <a:buFont typeface="Arial"/>
              <a:buNone/>
            </a:pPr>
            <a:endParaRPr sz="1400">
              <a:solidFill>
                <a:schemeClr val="dk1"/>
              </a:solidFill>
              <a:latin typeface="Calibri"/>
              <a:ea typeface="Calibri"/>
              <a:cs typeface="Calibri"/>
              <a:sym typeface="Calibri"/>
            </a:endParaRPr>
          </a:p>
        </p:txBody>
      </p:sp>
      <p:cxnSp>
        <p:nvCxnSpPr>
          <p:cNvPr id="906" name="Google Shape;906;p61"/>
          <p:cNvCxnSpPr/>
          <p:nvPr/>
        </p:nvCxnSpPr>
        <p:spPr>
          <a:xfrm>
            <a:off x="4177551" y="1743106"/>
            <a:ext cx="0" cy="4796118"/>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cxnSp>
        <p:nvCxnSpPr>
          <p:cNvPr id="907" name="Google Shape;907;p61"/>
          <p:cNvCxnSpPr/>
          <p:nvPr/>
        </p:nvCxnSpPr>
        <p:spPr>
          <a:xfrm>
            <a:off x="8565067" y="1743106"/>
            <a:ext cx="0" cy="4796118"/>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spTree>
  </p:cSld>
  <p:clrMapOvr>
    <a:masterClrMapping/>
  </p:clrMapOvr>
</p:sld>
</file>

<file path=ppt/slides/slide62.xml><?xml version="1.0" encoding="utf-8"?>
<p:sld xmlns:a16="http://schemas.microsoft.com/office/drawing/2014/main"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sp>
        <p:nvSpPr>
          <p:cNvPr id="913" name="Google Shape;913;p62"/>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ISM: Anforderungen gemäß FitSM-1</a:t>
            </a:r>
            <a:endParaRPr/>
          </a:p>
        </p:txBody>
      </p:sp>
      <p:graphicFrame>
        <p:nvGraphicFramePr>
          <p:cNvPr id="914" name="Google Shape;914;p62"/>
          <p:cNvGraphicFramePr/>
          <p:nvPr/>
        </p:nvGraphicFramePr>
        <p:xfrm>
          <a:off x="1981200" y="1697038"/>
          <a:ext cx="8229600" cy="3023870"/>
        </p:xfrm>
        <a:graphic>
          <a:graphicData uri="http://schemas.openxmlformats.org/drawingml/2006/table">
            <a:tbl>
              <a:tblPr>
                <a:noFill/>
              </a:tblPr>
              <a:tblGrid>
                <a:gridCol w="8229600">
                  <a:extLst>
                    <a:ext uri="{9D8B030D-6E8A-4147-A177-3AD203B41FA5}">
                      <a16:colId xmlns:a16="http://schemas.microsoft.com/office/drawing/2014/main" val="20000"/>
                    </a:ext>
                  </a:extLst>
                </a:gridCol>
              </a:tblGrid>
              <a:tr h="203200">
                <a:tc>
                  <a:txBody>
                    <a:bodyPr/>
                    <a:lstStyle/>
                    <a:p>
                      <a:pPr marL="0" marR="0" lvl="0" indent="0" algn="l" rtl="0">
                        <a:spcBef>
                          <a:spcPts val="0"/>
                        </a:spcBef>
                        <a:spcAft>
                          <a:spcPts val="0"/>
                        </a:spcAft>
                        <a:buNone/>
                      </a:pPr>
                      <a:r>
                        <a:rPr lang="en-US" sz="1600">
                          <a:solidFill>
                            <a:srgbClr val="FFFFFF"/>
                          </a:solidFill>
                          <a:latin typeface="Calibri"/>
                          <a:ea typeface="Calibri"/>
                          <a:cs typeface="Calibri"/>
                          <a:sym typeface="Calibri"/>
                        </a:rPr>
                        <a:t>PR6 Information Security Management</a:t>
                      </a:r>
                      <a:endParaRPr sz="1600">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8600">
                <a:tc>
                  <a:txBody>
                    <a:bodyPr/>
                    <a:lstStyle/>
                    <a:p>
                      <a:pPr marL="0" marR="0" lvl="0" indent="0" algn="l" rtl="0">
                        <a:spcBef>
                          <a:spcPts val="0"/>
                        </a:spcBef>
                        <a:spcAft>
                          <a:spcPts val="0"/>
                        </a:spcAft>
                        <a:buNone/>
                      </a:pPr>
                      <a:r>
                        <a:rPr lang="en-US" sz="1800" cap="none">
                          <a:solidFill>
                            <a:srgbClr val="FFFFFF"/>
                          </a:solidFill>
                          <a:latin typeface="Calibri"/>
                          <a:ea typeface="Calibri"/>
                          <a:cs typeface="Calibri"/>
                          <a:sym typeface="Calibri"/>
                        </a:rPr>
                        <a:t>VORAUSSETZUNGEN</a:t>
                      </a:r>
                      <a:endParaRPr sz="1800"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032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PR6.1 Die Anforderungen an die Informationssicherheit müssen identifiziert und Richtlinien für die Informationssicherheit definiert und in geplanten Abständen überprüft werden.</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PR6.2 Die Risiken der Informationssicherheit müssen in geplanten Abständen beurteilt werden.</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PR6.3 Physische, technische und organisatorische Informationssicherheits-Controls müssen umgesetzt werden, um die Wahrscheinlichkeit und die Auswirkungen identifizierter Informationssicherheits-Risiken zu verringern und identifizierte Anforderungen zu erfüllen.</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PR6.4 Informationssicherheits-Ereignisse und -Incidents müssen auf konsistente Art und Weise behandelt werden.</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PR6.5 Die Zugriffskontrolle, einschließlich der Vergabe von Zugriffsrechten, muss auf konsistente Art und Weise durchgeführt werden.</a:t>
                      </a:r>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915" name="Google Shape;915;p62"/>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62</a:t>
            </a:fld>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sp>
        <p:nvSpPr>
          <p:cNvPr id="919" name="Google Shape;919;p63"/>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ISM: Schlüsselbegriffe</a:t>
            </a:r>
            <a:endParaRPr/>
          </a:p>
        </p:txBody>
      </p:sp>
      <p:sp>
        <p:nvSpPr>
          <p:cNvPr id="920" name="Google Shape;920;p63"/>
          <p:cNvSpPr txBox="1">
            <a:spLocks noGrp="1"/>
          </p:cNvSpPr>
          <p:nvPr>
            <p:ph type="body" idx="1"/>
          </p:nvPr>
        </p:nvSpPr>
        <p:spPr>
          <a:xfrm>
            <a:off x="609600" y="1696598"/>
            <a:ext cx="11106912" cy="4886761"/>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sz="2400" dirty="0"/>
              <a:t>Wichtigste Outputs aus diesem Prozess:</a:t>
            </a:r>
            <a:endParaRPr sz="2400" dirty="0"/>
          </a:p>
          <a:p>
            <a:pPr marL="742950" lvl="1" indent="-285750">
              <a:spcBef>
                <a:spcPts val="480"/>
              </a:spcBef>
              <a:buSzPts val="2400"/>
            </a:pPr>
            <a:r>
              <a:rPr lang="en-US" sz="2000" dirty="0"/>
              <a:t>Liste der beurteilten Informationssicherheitsrisiken</a:t>
            </a:r>
          </a:p>
          <a:p>
            <a:pPr marL="742950" lvl="1" indent="-285750">
              <a:spcBef>
                <a:spcPts val="480"/>
              </a:spcBef>
              <a:buSzPts val="2400"/>
            </a:pPr>
            <a:r>
              <a:rPr lang="en-US" sz="2000" dirty="0"/>
              <a:t>Dokumentierte Informationssicherheits-Maßnahmen</a:t>
            </a:r>
          </a:p>
          <a:p>
            <a:pPr marL="1143000" lvl="2" indent="-228600" algn="l" rtl="0">
              <a:spcBef>
                <a:spcPts val="400"/>
              </a:spcBef>
              <a:spcAft>
                <a:spcPts val="0"/>
              </a:spcAft>
              <a:buClr>
                <a:schemeClr val="dk1"/>
              </a:buClr>
              <a:buSzPts val="2000"/>
              <a:buChar char="•"/>
            </a:pPr>
            <a:r>
              <a:rPr lang="en-US" sz="1800" dirty="0"/>
              <a:t>Organisatorische Controls: Allgemeine Richtlinien zur Informationssicherheit, spezifische Sicherheitsrichtlinien (z. B. Richtlinien zur Telearbeit), Verfahren zur Behandlung von Informationssicherheits-Incidents... </a:t>
            </a:r>
          </a:p>
          <a:p>
            <a:pPr marL="1143000" lvl="2" indent="-228600" algn="l" rtl="0">
              <a:spcBef>
                <a:spcPts val="400"/>
              </a:spcBef>
              <a:spcAft>
                <a:spcPts val="0"/>
              </a:spcAft>
              <a:buClr>
                <a:schemeClr val="dk1"/>
              </a:buClr>
              <a:buSzPts val="2000"/>
              <a:buChar char="•"/>
            </a:pPr>
            <a:r>
              <a:rPr lang="en-US" sz="1800" dirty="0"/>
              <a:t>Physische Controls: Definition von Sicherheitszonen, Management des physischen Zugangs...</a:t>
            </a:r>
          </a:p>
          <a:p>
            <a:pPr marL="1143000" lvl="2" indent="-228600" algn="l" rtl="0">
              <a:spcBef>
                <a:spcPts val="400"/>
              </a:spcBef>
              <a:spcAft>
                <a:spcPts val="0"/>
              </a:spcAft>
              <a:buClr>
                <a:schemeClr val="dk1"/>
              </a:buClr>
              <a:buSzPts val="2000"/>
              <a:buChar char="•"/>
            </a:pPr>
            <a:r>
              <a:rPr lang="en-US" sz="1800" dirty="0"/>
              <a:t>Technische Controls: Sichere Authentifizierung, Management von technischen Schwachstellen ...</a:t>
            </a:r>
            <a:endParaRPr sz="1800" dirty="0"/>
          </a:p>
          <a:p>
            <a:pPr marL="342900" lvl="0" indent="-342900" algn="l" rtl="0">
              <a:spcBef>
                <a:spcPts val="560"/>
              </a:spcBef>
              <a:spcAft>
                <a:spcPts val="0"/>
              </a:spcAft>
              <a:buClr>
                <a:schemeClr val="dk1"/>
              </a:buClr>
              <a:buSzPts val="2800"/>
              <a:buChar char="•"/>
            </a:pPr>
            <a:r>
              <a:rPr lang="en-US" sz="2400" dirty="0"/>
              <a:t>Hauptziele und Aktivitäten:</a:t>
            </a:r>
            <a:endParaRPr sz="2400" dirty="0"/>
          </a:p>
          <a:p>
            <a:pPr marL="742950" lvl="1" indent="-285750" algn="l" rtl="0">
              <a:spcBef>
                <a:spcPts val="480"/>
              </a:spcBef>
              <a:spcAft>
                <a:spcPts val="0"/>
              </a:spcAft>
              <a:buClr>
                <a:schemeClr val="dk1"/>
              </a:buClr>
              <a:buSzPts val="2400"/>
              <a:buChar char="–"/>
            </a:pPr>
            <a:r>
              <a:rPr lang="en-US" sz="2000" dirty="0"/>
              <a:t>Wahrung der Vertraulichkeit, Integrität und Verfügbarkeit von Informationswerten.</a:t>
            </a:r>
            <a:endParaRPr sz="2000" dirty="0"/>
          </a:p>
          <a:p>
            <a:pPr marL="742950" lvl="1" indent="-285750" algn="l" rtl="0">
              <a:spcBef>
                <a:spcPts val="480"/>
              </a:spcBef>
              <a:spcAft>
                <a:spcPts val="0"/>
              </a:spcAft>
              <a:buClr>
                <a:schemeClr val="dk1"/>
              </a:buClr>
              <a:buSzPts val="2400"/>
              <a:buChar char="–"/>
            </a:pPr>
            <a:r>
              <a:rPr lang="en-US" sz="2000" dirty="0"/>
              <a:t>Identifizierung und Behandlung von Informationssicherheitsrisiken.</a:t>
            </a:r>
            <a:endParaRPr sz="2000" dirty="0"/>
          </a:p>
          <a:p>
            <a:pPr marL="742950" lvl="1" indent="-285750" algn="l" rtl="0">
              <a:spcBef>
                <a:spcPts val="480"/>
              </a:spcBef>
              <a:spcAft>
                <a:spcPts val="0"/>
              </a:spcAft>
              <a:buClr>
                <a:schemeClr val="dk1"/>
              </a:buClr>
              <a:buSzPts val="2400"/>
              <a:buChar char="–"/>
            </a:pPr>
            <a:r>
              <a:rPr lang="en-US" sz="2000" dirty="0"/>
              <a:t>Definition und Umsetzung von Information Controls.</a:t>
            </a:r>
            <a:endParaRPr sz="2000" dirty="0"/>
          </a:p>
          <a:p>
            <a:pPr marL="742950" lvl="1" indent="-133350" algn="l" rtl="0">
              <a:spcBef>
                <a:spcPts val="480"/>
              </a:spcBef>
              <a:spcAft>
                <a:spcPts val="0"/>
              </a:spcAft>
              <a:buClr>
                <a:schemeClr val="dk1"/>
              </a:buClr>
              <a:buSzPts val="2400"/>
              <a:buNone/>
            </a:pPr>
            <a:endParaRPr sz="2000" dirty="0"/>
          </a:p>
        </p:txBody>
      </p:sp>
      <p:sp>
        <p:nvSpPr>
          <p:cNvPr id="921" name="Google Shape;921;p6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63</a:t>
            </a:fld>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p:sp>
        <p:nvSpPr>
          <p:cNvPr id="929" name="Google Shape;929;p64"/>
          <p:cNvSpPr txBox="1">
            <a:spLocks noGrp="1"/>
          </p:cNvSpPr>
          <p:nvPr>
            <p:ph type="ctr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t>Customer Relationship Management (CRM)</a:t>
            </a:r>
            <a:endParaRPr/>
          </a:p>
        </p:txBody>
      </p:sp>
      <p:sp>
        <p:nvSpPr>
          <p:cNvPr id="930" name="Google Shape;930;p64"/>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64</a:t>
            </a:fld>
            <a:endParaRPr/>
          </a:p>
        </p:txBody>
      </p:sp>
      <p:sp>
        <p:nvSpPr>
          <p:cNvPr id="931" name="Google Shape;931;p64"/>
          <p:cNvSpPr/>
          <p:nvPr/>
        </p:nvSpPr>
        <p:spPr>
          <a:xfrm>
            <a:off x="2895601" y="3933700"/>
            <a:ext cx="6400800" cy="1705100"/>
          </a:xfrm>
          <a:prstGeom prst="snip1Rect">
            <a:avLst>
              <a:gd name="adj" fmla="val 16667"/>
            </a:avLst>
          </a:prstGeom>
          <a:solidFill>
            <a:srgbClr val="93B3D7">
              <a:alpha val="3686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932" name="Google Shape;932;p64"/>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Zielsetzung</a:t>
            </a:r>
            <a:endParaRPr/>
          </a:p>
        </p:txBody>
      </p:sp>
      <p:sp>
        <p:nvSpPr>
          <p:cNvPr id="933" name="Google Shape;933;p64"/>
          <p:cNvSpPr/>
          <p:nvPr/>
        </p:nvSpPr>
        <p:spPr>
          <a:xfrm>
            <a:off x="2969743" y="4448465"/>
            <a:ext cx="623301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Etablierung und Pflege guter Beziehungen zu den Kunden, die Dienstleistungen in Anspruch nehmen</a:t>
            </a:r>
            <a:endParaRPr sz="1800">
              <a:solidFill>
                <a:schemeClr val="dk1"/>
              </a:solidFill>
              <a:latin typeface="Calibri"/>
              <a:ea typeface="Calibri"/>
              <a:cs typeface="Calibri"/>
              <a:sym typeface="Calibri"/>
            </a:endParaRPr>
          </a:p>
        </p:txBody>
      </p:sp>
    </p:spTree>
  </p:cSld>
  <p:clrMapOvr>
    <a:masterClrMapping/>
  </p:clrMapOvr>
</p:sld>
</file>

<file path=ppt/slides/slide65.xml><?xml version="1.0" encoding="utf-8"?>
<p:sld xmlns:p14="http://schemas.microsoft.com/office/powerpoint/2010/main" xmlns:a16="http://schemas.microsoft.com/office/drawing/2014/main"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sp>
        <p:nvSpPr>
          <p:cNvPr id="939" name="Google Shape;939;p65"/>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CRM: Wichtige Begriffe</a:t>
            </a:r>
            <a:endParaRPr/>
          </a:p>
        </p:txBody>
      </p:sp>
      <p:sp>
        <p:nvSpPr>
          <p:cNvPr id="940" name="Google Shape;940;p65"/>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65</a:t>
            </a:fld>
            <a:endParaRPr/>
          </a:p>
        </p:txBody>
      </p:sp>
      <p:graphicFrame>
        <p:nvGraphicFramePr>
          <p:cNvPr id="941" name="Google Shape;941;p65"/>
          <p:cNvGraphicFramePr/>
          <p:nvPr>
            <p:extLst>
              <p:ext uri="{D42A27DB-BD31-4B8C-83A1-F6EECF244321}">
                <p14:modId xmlns:p14="http://schemas.microsoft.com/office/powerpoint/2010/main" val="1646817892"/>
              </p:ext>
            </p:extLst>
          </p:nvPr>
        </p:nvGraphicFramePr>
        <p:xfrm>
          <a:off x="685800" y="1696598"/>
          <a:ext cx="10820400" cy="1661160"/>
        </p:xfrm>
        <a:graphic>
          <a:graphicData uri="http://schemas.openxmlformats.org/drawingml/2006/table">
            <a:tbl>
              <a:tblPr firstRow="1" firstCol="1" bandRow="1">
                <a:tableStyleId>{B301B821-A1FF-4177-AEE7-76D212191A09}</a:tableStyleId>
              </a:tblPr>
              <a:tblGrid>
                <a:gridCol w="10820400">
                  <a:extLst>
                    <a:ext uri="{9D8B030D-6E8A-4147-A177-3AD203B41FA5}">
                      <a16:colId xmlns:a16="http://schemas.microsoft.com/office/drawing/2014/main" val="20000"/>
                    </a:ext>
                  </a:extLst>
                </a:gridCol>
              </a:tblGrid>
              <a:tr h="195575">
                <a:tc>
                  <a:txBody>
                    <a:bodyPr/>
                    <a:lstStyle/>
                    <a:p>
                      <a:pPr marL="0" marR="0" lvl="0" indent="0" algn="l" rtl="0">
                        <a:spcBef>
                          <a:spcPts val="0"/>
                        </a:spcBef>
                        <a:spcAft>
                          <a:spcPts val="0"/>
                        </a:spcAft>
                        <a:buNone/>
                      </a:pPr>
                      <a:r>
                        <a:rPr lang="en-US" sz="1400"/>
                        <a:t>Definition nach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932925">
                <a:tc>
                  <a:txBody>
                    <a:bodyPr/>
                    <a:lstStyle/>
                    <a:p>
                      <a:pPr marL="0" marR="0" lvl="0" indent="0" algn="l" rtl="0">
                        <a:lnSpc>
                          <a:spcPct val="100000"/>
                        </a:lnSpc>
                        <a:spcBef>
                          <a:spcPts val="0"/>
                        </a:spcBef>
                        <a:spcAft>
                          <a:spcPts val="0"/>
                        </a:spcAft>
                        <a:buClr>
                          <a:schemeClr val="dk1"/>
                        </a:buClr>
                        <a:buSzPts val="2000"/>
                        <a:buFont typeface="Calibri"/>
                        <a:buNone/>
                      </a:pPr>
                      <a:r>
                        <a:rPr lang="en-US" sz="2000" dirty="0">
                          <a:solidFill>
                            <a:schemeClr val="dk1"/>
                          </a:solidFill>
                        </a:rPr>
                        <a:t>Kunde:</a:t>
                      </a:r>
                      <a:endParaRPr dirty="0"/>
                    </a:p>
                    <a:p>
                      <a:pPr marL="457200" marR="0" lvl="1" indent="0" algn="l" rtl="0">
                        <a:lnSpc>
                          <a:spcPct val="100000"/>
                        </a:lnSpc>
                        <a:spcBef>
                          <a:spcPts val="0"/>
                        </a:spcBef>
                        <a:spcAft>
                          <a:spcPts val="600"/>
                        </a:spcAft>
                        <a:buClr>
                          <a:schemeClr val="dk1"/>
                        </a:buClr>
                        <a:buSzPts val="1800"/>
                        <a:buFont typeface="Calibri"/>
                        <a:buNone/>
                      </a:pPr>
                      <a:r>
                        <a:rPr lang="en-US" sz="1800" b="0" u="none" strike="noStrike" cap="none" dirty="0" err="1">
                          <a:solidFill>
                            <a:schemeClr val="dk1"/>
                          </a:solidFill>
                          <a:sym typeface="Calibri"/>
                        </a:rPr>
                        <a:t>Organisation </a:t>
                      </a:r>
                      <a:r>
                        <a:rPr lang="en-US" sz="1800" b="0" u="none" strike="noStrike" cap="none" dirty="0">
                          <a:solidFill>
                            <a:schemeClr val="dk1"/>
                          </a:solidFill>
                          <a:sym typeface="Calibri"/>
                        </a:rPr>
                        <a:t>oder Teil einer </a:t>
                      </a:r>
                      <a:r>
                        <a:rPr lang="en-US" sz="1800" b="0" u="none" strike="noStrike" cap="none" dirty="0" err="1">
                          <a:solidFill>
                            <a:schemeClr val="dk1"/>
                          </a:solidFill>
                          <a:sym typeface="Calibri"/>
                        </a:rPr>
                        <a:t>Organisation</a:t>
                      </a:r>
                      <a:r>
                        <a:rPr lang="en-US" sz="1800" b="0" u="none" strike="noStrike" cap="none" dirty="0">
                          <a:solidFill>
                            <a:schemeClr val="dk1"/>
                          </a:solidFill>
                          <a:sym typeface="Calibri"/>
                        </a:rPr>
                        <a:t>, die einen Service Provider beauftragt, um einen oder mehrere Services zu erhalten</a:t>
                      </a:r>
                      <a:endParaRPr sz="1800" b="0" u="none" strike="noStrike" cap="none" dirty="0">
                        <a:solidFill>
                          <a:schemeClr val="dk1"/>
                        </a:solidFill>
                        <a:sym typeface="Calibri"/>
                      </a:endParaRPr>
                    </a:p>
                    <a:p>
                      <a:pPr marL="457200" marR="0" lvl="1" indent="0" algn="l" rtl="0">
                        <a:lnSpc>
                          <a:spcPct val="100000"/>
                        </a:lnSpc>
                        <a:spcBef>
                          <a:spcPts val="0"/>
                        </a:spcBef>
                        <a:spcAft>
                          <a:spcPts val="0"/>
                        </a:spcAft>
                        <a:buClr>
                          <a:schemeClr val="dk1"/>
                        </a:buClr>
                        <a:buSzPts val="1800"/>
                        <a:buFont typeface="Calibri"/>
                        <a:buNone/>
                      </a:pPr>
                      <a:r>
                        <a:rPr lang="en-US" sz="1600" b="0" u="none" strike="noStrike" cap="none" dirty="0">
                          <a:solidFill>
                            <a:schemeClr val="dk1"/>
                          </a:solidFill>
                          <a:sym typeface="Calibri"/>
                        </a:rPr>
                        <a:t>Hinweis: Ein Kunde steht in der Regel für eine Reihe von Anwendern.</a:t>
                      </a:r>
                      <a:endParaRPr sz="1600" b="0" u="none" strike="noStrike" cap="none" dirty="0">
                        <a:solidFill>
                          <a:schemeClr val="dk1"/>
                        </a:solidFill>
                        <a:sym typeface="Calibri"/>
                      </a:endParaRPr>
                    </a:p>
                    <a:p>
                      <a:pPr marL="457200" marR="0" lvl="1" indent="0" algn="l" rtl="0">
                        <a:lnSpc>
                          <a:spcPct val="100000"/>
                        </a:lnSpc>
                        <a:spcBef>
                          <a:spcPts val="0"/>
                        </a:spcBef>
                        <a:spcAft>
                          <a:spcPts val="0"/>
                        </a:spcAft>
                        <a:buClr>
                          <a:schemeClr val="dk1"/>
                        </a:buClr>
                        <a:buSzPts val="1800"/>
                        <a:buFont typeface="Calibri"/>
                        <a:buNone/>
                      </a:pPr>
                      <a:endParaRPr sz="1800" b="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graphicFrame>
        <p:nvGraphicFramePr>
          <p:cNvPr id="942" name="Google Shape;942;p65"/>
          <p:cNvGraphicFramePr/>
          <p:nvPr>
            <p:extLst>
              <p:ext uri="{D42A27DB-BD31-4B8C-83A1-F6EECF244321}">
                <p14:modId xmlns:p14="http://schemas.microsoft.com/office/powerpoint/2010/main" val="3568290105"/>
              </p:ext>
            </p:extLst>
          </p:nvPr>
        </p:nvGraphicFramePr>
        <p:xfrm>
          <a:off x="685800" y="3795090"/>
          <a:ext cx="10820400" cy="1003460"/>
        </p:xfrm>
        <a:graphic>
          <a:graphicData uri="http://schemas.openxmlformats.org/drawingml/2006/table">
            <a:tbl>
              <a:tblPr firstRow="1" firstCol="1" bandRow="1">
                <a:tableStyleId>{B301B821-A1FF-4177-AEE7-76D212191A09}</a:tableStyleId>
              </a:tblPr>
              <a:tblGrid>
                <a:gridCol w="10820400">
                  <a:extLst>
                    <a:ext uri="{9D8B030D-6E8A-4147-A177-3AD203B41FA5}">
                      <a16:colId xmlns:a16="http://schemas.microsoft.com/office/drawing/2014/main" val="20000"/>
                    </a:ext>
                  </a:extLst>
                </a:gridCol>
              </a:tblGrid>
              <a:tr h="180700">
                <a:tc>
                  <a:txBody>
                    <a:bodyPr/>
                    <a:lstStyle/>
                    <a:p>
                      <a:pPr marL="0" marR="0" lvl="0" indent="0" algn="l" rtl="0">
                        <a:spcBef>
                          <a:spcPts val="0"/>
                        </a:spcBef>
                        <a:spcAft>
                          <a:spcPts val="0"/>
                        </a:spcAft>
                        <a:buNone/>
                      </a:pPr>
                      <a:r>
                        <a:rPr lang="en-US" sz="1400"/>
                        <a:t>Definition nach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790100">
                <a:tc>
                  <a:txBody>
                    <a:bodyPr/>
                    <a:lstStyle/>
                    <a:p>
                      <a:pPr marL="0" marR="0" lvl="0" indent="0" algn="l" rtl="0">
                        <a:lnSpc>
                          <a:spcPct val="100000"/>
                        </a:lnSpc>
                        <a:spcBef>
                          <a:spcPts val="0"/>
                        </a:spcBef>
                        <a:spcAft>
                          <a:spcPts val="0"/>
                        </a:spcAft>
                        <a:buClr>
                          <a:schemeClr val="dk1"/>
                        </a:buClr>
                        <a:buSzPts val="2000"/>
                        <a:buFont typeface="Calibri"/>
                        <a:buNone/>
                      </a:pPr>
                      <a:r>
                        <a:rPr lang="en-US" sz="2000" dirty="0">
                          <a:solidFill>
                            <a:schemeClr val="dk1"/>
                          </a:solidFill>
                        </a:rPr>
                        <a:t>Anwender:</a:t>
                      </a:r>
                      <a:endParaRPr dirty="0"/>
                    </a:p>
                    <a:p>
                      <a:pPr marL="457200" marR="0" lvl="1" indent="0" algn="l" rtl="0">
                        <a:lnSpc>
                          <a:spcPct val="100000"/>
                        </a:lnSpc>
                        <a:spcBef>
                          <a:spcPts val="0"/>
                        </a:spcBef>
                        <a:spcAft>
                          <a:spcPts val="0"/>
                        </a:spcAft>
                        <a:buClr>
                          <a:schemeClr val="dk1"/>
                        </a:buClr>
                        <a:buSzPts val="1800"/>
                        <a:buFont typeface="Calibri"/>
                        <a:buNone/>
                      </a:pPr>
                      <a:r>
                        <a:rPr lang="en-US" sz="1800" b="0" u="none" strike="noStrike" cap="none" dirty="0">
                          <a:solidFill>
                            <a:schemeClr val="dk1"/>
                          </a:solidFill>
                          <a:sym typeface="Calibri"/>
                        </a:rPr>
                        <a:t>Person, die einen Service hauptsächlich in Anspruch nimmt und nutzt</a:t>
                      </a:r>
                      <a:endParaRPr sz="1800" b="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66.xml><?xml version="1.0" encoding="utf-8"?>
<p:sld xmlns:a16="http://schemas.microsoft.com/office/drawing/2014/main" xmlns:a="http://schemas.openxmlformats.org/drawingml/2006/main" xmlns:r="http://schemas.openxmlformats.org/officeDocument/2006/relationships" xmlns:p="http://schemas.openxmlformats.org/presentationml/2006/main">
  <p:cSld>
    <p:spTree>
      <p:nvGrpSpPr>
        <p:cNvPr id="1" name="Shape 946"/>
        <p:cNvGrpSpPr/>
        <p:nvPr/>
      </p:nvGrpSpPr>
      <p:grpSpPr>
        <a:xfrm>
          <a:off x="0" y="0"/>
          <a:ext cx="0" cy="0"/>
          <a:chOff x="0" y="0"/>
          <a:chExt cx="0" cy="0"/>
        </a:xfrm>
      </p:grpSpPr>
      <p:sp>
        <p:nvSpPr>
          <p:cNvPr id="947" name="Google Shape;947;p66"/>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CRM: Anforderungen nach FitSM-1</a:t>
            </a:r>
            <a:endParaRPr/>
          </a:p>
        </p:txBody>
      </p:sp>
      <p:graphicFrame>
        <p:nvGraphicFramePr>
          <p:cNvPr id="948" name="Google Shape;948;p66"/>
          <p:cNvGraphicFramePr/>
          <p:nvPr/>
        </p:nvGraphicFramePr>
        <p:xfrm>
          <a:off x="1981200" y="1697038"/>
          <a:ext cx="8229600" cy="2743454"/>
        </p:xfrm>
        <a:graphic>
          <a:graphicData uri="http://schemas.openxmlformats.org/drawingml/2006/table">
            <a:tbl>
              <a:tblPr>
                <a:noFill/>
              </a:tblPr>
              <a:tblGrid>
                <a:gridCol w="8229600">
                  <a:extLst>
                    <a:ext uri="{9D8B030D-6E8A-4147-A177-3AD203B41FA5}">
                      <a16:colId xmlns:a16="http://schemas.microsoft.com/office/drawing/2014/main" val="20000"/>
                    </a:ext>
                  </a:extLst>
                </a:gridCol>
              </a:tblGrid>
              <a:tr h="203200">
                <a:tc>
                  <a:txBody>
                    <a:bodyPr/>
                    <a:lstStyle/>
                    <a:p>
                      <a:pPr marL="0" marR="0" lvl="0" indent="0" algn="l" rtl="0">
                        <a:spcBef>
                          <a:spcPts val="0"/>
                        </a:spcBef>
                        <a:spcAft>
                          <a:spcPts val="0"/>
                        </a:spcAft>
                        <a:buNone/>
                      </a:pPr>
                      <a:r>
                        <a:rPr lang="en-US" sz="1600">
                          <a:solidFill>
                            <a:srgbClr val="FFFFFF"/>
                          </a:solidFill>
                          <a:latin typeface="Calibri"/>
                          <a:ea typeface="Calibri"/>
                          <a:cs typeface="Calibri"/>
                          <a:sym typeface="Calibri"/>
                        </a:rPr>
                        <a:t>PR7 Customer Relationship Management (Kundenbeziehungsmanagement)</a:t>
                      </a:r>
                      <a:endParaRPr sz="1600">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8600">
                <a:tc>
                  <a:txBody>
                    <a:bodyPr/>
                    <a:lstStyle/>
                    <a:p>
                      <a:pPr marL="0" marR="0" lvl="0" indent="0" algn="l" rtl="0">
                        <a:spcBef>
                          <a:spcPts val="0"/>
                        </a:spcBef>
                        <a:spcAft>
                          <a:spcPts val="0"/>
                        </a:spcAft>
                        <a:buNone/>
                      </a:pPr>
                      <a:r>
                        <a:rPr lang="en-US" sz="1800" cap="none">
                          <a:solidFill>
                            <a:srgbClr val="FFFFFF"/>
                          </a:solidFill>
                          <a:latin typeface="Calibri"/>
                          <a:ea typeface="Calibri"/>
                          <a:cs typeface="Calibri"/>
                          <a:sym typeface="Calibri"/>
                        </a:rPr>
                        <a:t>VORAUSSETZUNGEN</a:t>
                      </a:r>
                      <a:endParaRPr sz="1800"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032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PR7.1 Service-Kunden müssen identifiziert werden.</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PR7.2 Für jeden Kunden muss es einen Ansprechpartner geben, der für das Management der Kundenbeziehung verantwortlich ist.</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PR7.3 Es müssen Kanäle zur Kommunikation mit jedem Kunden, einschließlich Mechanismen für Servicebestellungen, Eskalation und Beschwerden, eingerichtet werden.</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PR7.4 Service-Reviews mit Kunden müssen in geplanten Abständen durchgeführt werden.</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PR7.5 Service-Beschwerden von Kunden müssen auf konsistente Art und Weise behandelt werden.</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PR7.6 Die Kundenzufriedenheit muss gemanagt werden.</a:t>
                      </a:r>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949" name="Google Shape;949;p66"/>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66</a:t>
            </a:fld>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952"/>
        <p:cNvGrpSpPr/>
        <p:nvPr/>
      </p:nvGrpSpPr>
      <p:grpSpPr>
        <a:xfrm>
          <a:off x="0" y="0"/>
          <a:ext cx="0" cy="0"/>
          <a:chOff x="0" y="0"/>
          <a:chExt cx="0" cy="0"/>
        </a:xfrm>
      </p:grpSpPr>
      <p:sp>
        <p:nvSpPr>
          <p:cNvPr id="953" name="Google Shape;953;p67"/>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t>CRM: Schlüsselkonzepte und </a:t>
            </a:r>
            <a:r>
              <a:rPr lang="en-US" dirty="0" err="1"/>
              <a:t>Aktivitäten</a:t>
            </a:r>
            <a:endParaRPr dirty="0"/>
          </a:p>
        </p:txBody>
      </p:sp>
      <p:sp>
        <p:nvSpPr>
          <p:cNvPr id="954" name="Google Shape;954;p67"/>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dirty="0"/>
              <a:t>CRM ist die Schnittstelle zu den Kunden (ISRM ist die Schnittstelle zu den Anwendern).</a:t>
            </a:r>
          </a:p>
          <a:p>
            <a:pPr marL="342900" lvl="0" indent="-342900" algn="l" rtl="0">
              <a:spcBef>
                <a:spcPts val="0"/>
              </a:spcBef>
              <a:spcAft>
                <a:spcPts val="0"/>
              </a:spcAft>
              <a:buClr>
                <a:schemeClr val="dk1"/>
              </a:buClr>
              <a:buSzPts val="2800"/>
              <a:buChar char="•"/>
            </a:pPr>
            <a:r>
              <a:rPr lang="en-US" dirty="0"/>
              <a:t>Ein Kunde repräsentiert in der Regel eine Reihe von Anwendern.</a:t>
            </a:r>
          </a:p>
          <a:p>
            <a:pPr marL="342900" lvl="0" indent="-342900" algn="l" rtl="0">
              <a:spcBef>
                <a:spcPts val="0"/>
              </a:spcBef>
              <a:spcAft>
                <a:spcPts val="0"/>
              </a:spcAft>
              <a:buClr>
                <a:schemeClr val="dk1"/>
              </a:buClr>
              <a:buSzPts val="2800"/>
              <a:buChar char="•"/>
            </a:pPr>
            <a:r>
              <a:rPr lang="en-US" dirty="0"/>
              <a:t>Wichtigste Aktivitäten </a:t>
            </a:r>
          </a:p>
          <a:p>
            <a:pPr marL="800100" lvl="1">
              <a:spcBef>
                <a:spcPts val="0"/>
              </a:spcBef>
              <a:buSzPts val="2800"/>
              <a:buChar char="•"/>
            </a:pPr>
            <a:r>
              <a:rPr lang="en-US" dirty="0"/>
              <a:t>Pflege von Informationen über Kunden </a:t>
            </a:r>
          </a:p>
          <a:p>
            <a:pPr marL="800100" lvl="1">
              <a:spcBef>
                <a:spcPts val="0"/>
              </a:spcBef>
              <a:buSzPts val="2800"/>
              <a:buChar char="•"/>
            </a:pPr>
            <a:r>
              <a:rPr lang="en-US" dirty="0"/>
              <a:t>Effektivität beim Kommunizieren mit Kunden</a:t>
            </a:r>
            <a:endParaRPr dirty="0"/>
          </a:p>
          <a:p>
            <a:pPr marL="800100" lvl="1">
              <a:spcBef>
                <a:spcPts val="560"/>
              </a:spcBef>
              <a:buSzPts val="2800"/>
              <a:buChar char="•"/>
            </a:pPr>
            <a:r>
              <a:rPr lang="en-US" dirty="0"/>
              <a:t>Durchführung von Service-Reviews und Bearbeitung von Beschwerden</a:t>
            </a:r>
            <a:endParaRPr dirty="0"/>
          </a:p>
          <a:p>
            <a:pPr marL="800100" lvl="1">
              <a:spcBef>
                <a:spcPts val="560"/>
              </a:spcBef>
              <a:buSzPts val="2800"/>
              <a:buChar char="•"/>
            </a:pPr>
            <a:r>
              <a:rPr lang="en-US" dirty="0"/>
              <a:t>Kundenzufriedenheit verstehen und managen</a:t>
            </a:r>
            <a:endParaRPr dirty="0"/>
          </a:p>
        </p:txBody>
      </p:sp>
      <p:sp>
        <p:nvSpPr>
          <p:cNvPr id="955" name="Google Shape;955;p67"/>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67</a:t>
            </a:fld>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sp>
        <p:nvSpPr>
          <p:cNvPr id="963" name="Google Shape;963;p68"/>
          <p:cNvSpPr txBox="1">
            <a:spLocks noGrp="1"/>
          </p:cNvSpPr>
          <p:nvPr>
            <p:ph type="ctr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t>Supplier Relationship Management (SUPPM)</a:t>
            </a:r>
            <a:endParaRPr/>
          </a:p>
        </p:txBody>
      </p:sp>
      <p:sp>
        <p:nvSpPr>
          <p:cNvPr id="964" name="Google Shape;964;p68"/>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68</a:t>
            </a:fld>
            <a:endParaRPr/>
          </a:p>
        </p:txBody>
      </p:sp>
      <p:sp>
        <p:nvSpPr>
          <p:cNvPr id="965" name="Google Shape;965;p68"/>
          <p:cNvSpPr/>
          <p:nvPr/>
        </p:nvSpPr>
        <p:spPr>
          <a:xfrm>
            <a:off x="2895601" y="3933700"/>
            <a:ext cx="6400800" cy="1705100"/>
          </a:xfrm>
          <a:prstGeom prst="snip1Rect">
            <a:avLst>
              <a:gd name="adj" fmla="val 16667"/>
            </a:avLst>
          </a:prstGeom>
          <a:solidFill>
            <a:srgbClr val="93B3D7">
              <a:alpha val="3686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966" name="Google Shape;966;p68"/>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Zielsetzung</a:t>
            </a:r>
            <a:endParaRPr/>
          </a:p>
        </p:txBody>
      </p:sp>
      <p:sp>
        <p:nvSpPr>
          <p:cNvPr id="967" name="Google Shape;967;p68"/>
          <p:cNvSpPr/>
          <p:nvPr/>
        </p:nvSpPr>
        <p:spPr>
          <a:xfrm>
            <a:off x="2969743" y="4448462"/>
            <a:ext cx="623301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Etablierung und Pflege gesunder Beziehungen zu internen und externen Zulieferern und Überwachung ihrer Leistung</a:t>
            </a:r>
            <a:endParaRPr sz="1800">
              <a:solidFill>
                <a:schemeClr val="dk1"/>
              </a:solidFill>
              <a:latin typeface="Calibri"/>
              <a:ea typeface="Calibri"/>
              <a:cs typeface="Calibri"/>
              <a:sym typeface="Calibri"/>
            </a:endParaRPr>
          </a:p>
        </p:txBody>
      </p:sp>
    </p:spTree>
  </p:cSld>
  <p:clrMapOvr>
    <a:masterClrMapping/>
  </p:clrMapOvr>
</p:sld>
</file>

<file path=ppt/slides/slide69.xml><?xml version="1.0" encoding="utf-8"?>
<p:sld xmlns:p14="http://schemas.microsoft.com/office/powerpoint/2010/main" xmlns:a16="http://schemas.microsoft.com/office/drawing/2014/main"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p:sp>
        <p:nvSpPr>
          <p:cNvPr id="973" name="Google Shape;973;p69"/>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SUPPM: Wichtige Begriffe</a:t>
            </a:r>
            <a:endParaRPr/>
          </a:p>
        </p:txBody>
      </p:sp>
      <p:sp>
        <p:nvSpPr>
          <p:cNvPr id="974" name="Google Shape;974;p69"/>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69</a:t>
            </a:fld>
            <a:endParaRPr/>
          </a:p>
        </p:txBody>
      </p:sp>
      <p:graphicFrame>
        <p:nvGraphicFramePr>
          <p:cNvPr id="975" name="Google Shape;975;p69"/>
          <p:cNvGraphicFramePr/>
          <p:nvPr>
            <p:extLst>
              <p:ext uri="{D42A27DB-BD31-4B8C-83A1-F6EECF244321}">
                <p14:modId xmlns:p14="http://schemas.microsoft.com/office/powerpoint/2010/main" val="3449357795"/>
              </p:ext>
            </p:extLst>
          </p:nvPr>
        </p:nvGraphicFramePr>
        <p:xfrm>
          <a:off x="609601" y="1696598"/>
          <a:ext cx="10972798" cy="1372577"/>
        </p:xfrm>
        <a:graphic>
          <a:graphicData uri="http://schemas.openxmlformats.org/drawingml/2006/table">
            <a:tbl>
              <a:tblPr firstRow="1" firstCol="1" bandRow="1">
                <a:tableStyleId>{B301B821-A1FF-4177-AEE7-76D212191A09}</a:tableStyleId>
              </a:tblPr>
              <a:tblGrid>
                <a:gridCol w="10972798">
                  <a:extLst>
                    <a:ext uri="{9D8B030D-6E8A-4147-A177-3AD203B41FA5}">
                      <a16:colId xmlns:a16="http://schemas.microsoft.com/office/drawing/2014/main" val="20000"/>
                    </a:ext>
                  </a:extLst>
                </a:gridCol>
              </a:tblGrid>
              <a:tr h="195575">
                <a:tc>
                  <a:txBody>
                    <a:bodyPr/>
                    <a:lstStyle/>
                    <a:p>
                      <a:pPr marL="0" marR="0" lvl="0" indent="0" algn="l" rtl="0">
                        <a:spcBef>
                          <a:spcPts val="0"/>
                        </a:spcBef>
                        <a:spcAft>
                          <a:spcPts val="0"/>
                        </a:spcAft>
                        <a:buNone/>
                      </a:pPr>
                      <a:r>
                        <a:rPr lang="en-US" sz="1400"/>
                        <a:t>Definition nach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1159217">
                <a:tc>
                  <a:txBody>
                    <a:bodyPr/>
                    <a:lstStyle/>
                    <a:p>
                      <a:pPr marL="0" marR="0" lvl="0" indent="0" algn="l" rtl="0">
                        <a:lnSpc>
                          <a:spcPct val="100000"/>
                        </a:lnSpc>
                        <a:spcBef>
                          <a:spcPts val="0"/>
                        </a:spcBef>
                        <a:spcAft>
                          <a:spcPts val="0"/>
                        </a:spcAft>
                        <a:buClr>
                          <a:schemeClr val="dk1"/>
                        </a:buClr>
                        <a:buSzPts val="2000"/>
                        <a:buFont typeface="Calibri"/>
                        <a:buNone/>
                      </a:pPr>
                      <a:r>
                        <a:rPr lang="en-US" sz="2000" dirty="0">
                          <a:solidFill>
                            <a:schemeClr val="dk1"/>
                          </a:solidFill>
                        </a:rPr>
                        <a:t>Zulieferer:</a:t>
                      </a:r>
                      <a:endParaRPr dirty="0"/>
                    </a:p>
                    <a:p>
                      <a:pPr marL="457200" marR="0" lvl="1" indent="0" algn="l" rtl="0">
                        <a:lnSpc>
                          <a:spcPct val="100000"/>
                        </a:lnSpc>
                        <a:spcBef>
                          <a:spcPts val="0"/>
                        </a:spcBef>
                        <a:spcAft>
                          <a:spcPts val="600"/>
                        </a:spcAft>
                        <a:buClr>
                          <a:schemeClr val="dk1"/>
                        </a:buClr>
                        <a:buSzPts val="1800"/>
                        <a:buFont typeface="Calibri"/>
                        <a:buNone/>
                      </a:pPr>
                      <a:r>
                        <a:rPr lang="en-US" sz="1800" b="0" u="none" strike="noStrike" cap="none" dirty="0" err="1">
                          <a:solidFill>
                            <a:schemeClr val="dk1"/>
                          </a:solidFill>
                          <a:sym typeface="Calibri"/>
                        </a:rPr>
                        <a:t>Organisation </a:t>
                      </a:r>
                      <a:r>
                        <a:rPr lang="en-US" sz="1800" b="0" u="none" strike="noStrike" cap="none" dirty="0">
                          <a:solidFill>
                            <a:schemeClr val="dk1"/>
                          </a:solidFill>
                          <a:sym typeface="Calibri"/>
                        </a:rPr>
                        <a:t>oder Partei, die dem Service Provider (unterstützende) Services oder Service-Komponenten liefert</a:t>
                      </a:r>
                      <a:br>
                        <a:rPr lang="en-US" sz="1800" b="0" u="none" strike="noStrike" cap="none" dirty="0">
                          <a:solidFill>
                            <a:schemeClr val="dk1"/>
                          </a:solidFill>
                          <a:sym typeface="Calibri"/>
                        </a:rPr>
                      </a:br>
                      <a:r>
                        <a:rPr lang="en-US" sz="1600" b="0" u="none" strike="noStrike" cap="none" dirty="0">
                          <a:solidFill>
                            <a:schemeClr val="dk1"/>
                          </a:solidFill>
                          <a:sym typeface="Calibri"/>
                        </a:rPr>
                        <a:t>Hinweis: Ein Zulieferer kann intern oder extern sein.</a:t>
                      </a:r>
                      <a:endParaRPr sz="1200" dirty="0"/>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7"/>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Warum IT-Service Management notwendig ist</a:t>
            </a:r>
            <a:endParaRPr/>
          </a:p>
        </p:txBody>
      </p:sp>
      <p:sp>
        <p:nvSpPr>
          <p:cNvPr id="98" name="Google Shape;98;p7"/>
          <p:cNvSpPr txBox="1">
            <a:spLocks noGrp="1"/>
          </p:cNvSpPr>
          <p:nvPr>
            <p:ph type="body" idx="1"/>
          </p:nvPr>
        </p:nvSpPr>
        <p:spPr>
          <a:xfrm>
            <a:off x="609600" y="1696598"/>
            <a:ext cx="7598397"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sz="2400" dirty="0"/>
              <a:t>Warum IT-Service Management (ITSM)?</a:t>
            </a:r>
            <a:endParaRPr sz="2400" dirty="0"/>
          </a:p>
          <a:p>
            <a:pPr marL="742950" lvl="1" indent="-285750" algn="l" rtl="0">
              <a:spcBef>
                <a:spcPts val="480"/>
              </a:spcBef>
              <a:spcAft>
                <a:spcPts val="0"/>
              </a:spcAft>
              <a:buClr>
                <a:schemeClr val="dk1"/>
              </a:buClr>
              <a:buSzPts val="2400"/>
              <a:buChar char="–"/>
            </a:pPr>
            <a:r>
              <a:rPr lang="en-US" sz="2000" dirty="0"/>
              <a:t>Die meisten IT-Ausfälle sind auf "Menschen und Prozesse" zurückzuführen.</a:t>
            </a:r>
          </a:p>
          <a:p>
            <a:pPr marL="742950" lvl="1" indent="-285750" algn="l" rtl="0">
              <a:spcBef>
                <a:spcPts val="480"/>
              </a:spcBef>
              <a:spcAft>
                <a:spcPts val="0"/>
              </a:spcAft>
              <a:buClr>
                <a:schemeClr val="dk1"/>
              </a:buClr>
              <a:buSzPts val="2400"/>
              <a:buChar char="–"/>
            </a:pPr>
            <a:r>
              <a:rPr lang="en-US" sz="2000" dirty="0"/>
              <a:t>Die Dauer der Ausfälle hängt weitgehend von nicht-technischen Faktoren ab.</a:t>
            </a:r>
          </a:p>
          <a:p>
            <a:pPr marL="342900" lvl="0" indent="-342900" algn="l" rtl="0">
              <a:spcBef>
                <a:spcPts val="560"/>
              </a:spcBef>
              <a:spcAft>
                <a:spcPts val="0"/>
              </a:spcAft>
              <a:buClr>
                <a:schemeClr val="dk1"/>
              </a:buClr>
              <a:buSzPts val="2800"/>
              <a:buChar char="•"/>
            </a:pPr>
            <a:r>
              <a:rPr lang="en-US" sz="2400" dirty="0"/>
              <a:t>IT-Service-Management ...</a:t>
            </a:r>
          </a:p>
          <a:p>
            <a:pPr marL="742950" lvl="1" indent="-285750" algn="l" rtl="0">
              <a:spcBef>
                <a:spcPts val="480"/>
              </a:spcBef>
              <a:spcAft>
                <a:spcPts val="0"/>
              </a:spcAft>
              <a:buClr>
                <a:schemeClr val="dk1"/>
              </a:buClr>
              <a:buSzPts val="2400"/>
              <a:buChar char="–"/>
            </a:pPr>
            <a:r>
              <a:rPr lang="en-US" sz="2000" dirty="0"/>
              <a:t>...hat sich zum Ziel gesetzt, qualitativ hochwertige IT-Services zu liefern, die den Erwartungen von Kunden und Anwendern entsprechen,</a:t>
            </a:r>
          </a:p>
          <a:p>
            <a:pPr marL="742950" lvl="1" indent="-285750" algn="l" rtl="0">
              <a:spcBef>
                <a:spcPts val="480"/>
              </a:spcBef>
              <a:spcAft>
                <a:spcPts val="0"/>
              </a:spcAft>
              <a:buClr>
                <a:schemeClr val="dk1"/>
              </a:buClr>
              <a:buSzPts val="2400"/>
              <a:buChar char="–"/>
            </a:pPr>
            <a:r>
              <a:rPr lang="en-US" sz="2000" dirty="0"/>
              <a:t>...und erreicht dies durch die Definition, Etablierung und Pflege von Service-Management-Prozessen.</a:t>
            </a:r>
            <a:endParaRPr sz="2000" dirty="0"/>
          </a:p>
        </p:txBody>
      </p:sp>
      <p:sp>
        <p:nvSpPr>
          <p:cNvPr id="99" name="Google Shape;99;p7"/>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pic>
        <p:nvPicPr>
          <p:cNvPr id="100" name="Google Shape;100;p7" descr="process-issues-gartner-2010.png"/>
          <p:cNvPicPr preferRelativeResize="0"/>
          <p:nvPr/>
        </p:nvPicPr>
        <p:blipFill rotWithShape="1">
          <a:blip r:embed="rId3">
            <a:alphaModFix/>
          </a:blip>
          <a:srcRect/>
          <a:stretch/>
        </p:blipFill>
        <p:spPr>
          <a:xfrm>
            <a:off x="8300072" y="1927336"/>
            <a:ext cx="3632200" cy="3524250"/>
          </a:xfrm>
          <a:prstGeom prst="rect">
            <a:avLst/>
          </a:prstGeom>
          <a:noFill/>
          <a:ln>
            <a:noFill/>
          </a:ln>
        </p:spPr>
      </p:pic>
      <p:sp>
        <p:nvSpPr>
          <p:cNvPr id="101" name="Google Shape;101;p7"/>
          <p:cNvSpPr/>
          <p:nvPr/>
        </p:nvSpPr>
        <p:spPr>
          <a:xfrm>
            <a:off x="8207997" y="5515089"/>
            <a:ext cx="3797300" cy="310595"/>
          </a:xfrm>
          <a:prstGeom prst="rect">
            <a:avLst/>
          </a:prstGeom>
          <a:noFill/>
          <a:ln>
            <a:noFill/>
          </a:ln>
        </p:spPr>
        <p:txBody>
          <a:bodyPr spcFirstLastPara="1" wrap="square" lIns="0" tIns="0" rIns="57775" bIns="0" anchor="t" anchorCtr="0">
            <a:noAutofit/>
          </a:bodyPr>
          <a:lstStyle/>
          <a:p>
            <a:pPr marL="57150" marR="0" lvl="0" indent="0" algn="ctr" rtl="0">
              <a:spcBef>
                <a:spcPts val="0"/>
              </a:spcBef>
              <a:spcAft>
                <a:spcPts val="0"/>
              </a:spcAft>
              <a:buNone/>
            </a:pPr>
            <a:r>
              <a:rPr lang="en-US" sz="1600" dirty="0">
                <a:solidFill>
                  <a:schemeClr val="dk1"/>
                </a:solidFill>
                <a:latin typeface="Calibri"/>
                <a:ea typeface="Calibri"/>
                <a:cs typeface="Calibri"/>
                <a:sym typeface="Calibri"/>
              </a:rPr>
              <a:t>Gründe für Ausfälle von Services</a:t>
            </a:r>
            <a:endParaRPr dirty="0"/>
          </a:p>
        </p:txBody>
      </p:sp>
    </p:spTree>
  </p:cSld>
  <p:clrMapOvr>
    <a:masterClrMapping/>
  </p:clrMapOvr>
</p:sld>
</file>

<file path=ppt/slides/slide70.xml><?xml version="1.0" encoding="utf-8"?>
<p:sld xmlns:a16="http://schemas.microsoft.com/office/drawing/2014/main" xmlns:a="http://schemas.openxmlformats.org/drawingml/2006/main" xmlns:r="http://schemas.openxmlformats.org/officeDocument/2006/relationships" xmlns:p="http://schemas.openxmlformats.org/presentationml/2006/main">
  <p:cSld>
    <p:spTree>
      <p:nvGrpSpPr>
        <p:cNvPr id="1" name="Shape 979"/>
        <p:cNvGrpSpPr/>
        <p:nvPr/>
      </p:nvGrpSpPr>
      <p:grpSpPr>
        <a:xfrm>
          <a:off x="0" y="0"/>
          <a:ext cx="0" cy="0"/>
          <a:chOff x="0" y="0"/>
          <a:chExt cx="0" cy="0"/>
        </a:xfrm>
      </p:grpSpPr>
      <p:sp>
        <p:nvSpPr>
          <p:cNvPr id="980" name="Google Shape;980;p70"/>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SUPPM: Anforderungen gemäß FitSM-1</a:t>
            </a:r>
            <a:endParaRPr/>
          </a:p>
        </p:txBody>
      </p:sp>
      <p:sp>
        <p:nvSpPr>
          <p:cNvPr id="981" name="Google Shape;981;p70"/>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70</a:t>
            </a:fld>
            <a:endParaRPr/>
          </a:p>
        </p:txBody>
      </p:sp>
      <p:graphicFrame>
        <p:nvGraphicFramePr>
          <p:cNvPr id="982" name="Google Shape;982;p70"/>
          <p:cNvGraphicFramePr/>
          <p:nvPr/>
        </p:nvGraphicFramePr>
        <p:xfrm>
          <a:off x="1981200" y="1697038"/>
          <a:ext cx="8229600" cy="2182559"/>
        </p:xfrm>
        <a:graphic>
          <a:graphicData uri="http://schemas.openxmlformats.org/drawingml/2006/table">
            <a:tbl>
              <a:tblPr>
                <a:noFill/>
              </a:tblPr>
              <a:tblGrid>
                <a:gridCol w="8229600">
                  <a:extLst>
                    <a:ext uri="{9D8B030D-6E8A-4147-A177-3AD203B41FA5}">
                      <a16:colId xmlns:a16="http://schemas.microsoft.com/office/drawing/2014/main" val="20000"/>
                    </a:ext>
                  </a:extLst>
                </a:gridCol>
              </a:tblGrid>
              <a:tr h="203200">
                <a:tc>
                  <a:txBody>
                    <a:bodyPr/>
                    <a:lstStyle/>
                    <a:p>
                      <a:pPr marL="0" marR="0" lvl="0" indent="0" algn="l" rtl="0">
                        <a:spcBef>
                          <a:spcPts val="0"/>
                        </a:spcBef>
                        <a:spcAft>
                          <a:spcPts val="0"/>
                        </a:spcAft>
                        <a:buNone/>
                      </a:pPr>
                      <a:r>
                        <a:rPr lang="en-US" sz="1600">
                          <a:solidFill>
                            <a:srgbClr val="FFFFFF"/>
                          </a:solidFill>
                          <a:latin typeface="Calibri"/>
                          <a:ea typeface="Calibri"/>
                          <a:cs typeface="Calibri"/>
                          <a:sym typeface="Calibri"/>
                        </a:rPr>
                        <a:t>PR8 Supplier Relationship Management (Management von Lieferantenbeziehungen)</a:t>
                      </a:r>
                      <a:endParaRPr sz="1600">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8600">
                <a:tc>
                  <a:txBody>
                    <a:bodyPr/>
                    <a:lstStyle/>
                    <a:p>
                      <a:pPr marL="0" marR="0" lvl="0" indent="0" algn="l" rtl="0">
                        <a:spcBef>
                          <a:spcPts val="0"/>
                        </a:spcBef>
                        <a:spcAft>
                          <a:spcPts val="0"/>
                        </a:spcAft>
                        <a:buNone/>
                      </a:pPr>
                      <a:r>
                        <a:rPr lang="en-US" sz="1800" cap="none">
                          <a:solidFill>
                            <a:srgbClr val="FFFFFF"/>
                          </a:solidFill>
                          <a:latin typeface="Calibri"/>
                          <a:ea typeface="Calibri"/>
                          <a:cs typeface="Calibri"/>
                          <a:sym typeface="Calibri"/>
                        </a:rPr>
                        <a:t>VORAUSSETZUNGEN</a:t>
                      </a:r>
                      <a:endParaRPr sz="1800"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032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PR8.1 Interne und externe Zulieferer müssen identifiziert werden.</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PR8.2 Für jeden Zulieferer muss es einen Ansprechpartner geben, der für das Management der Beziehungen zu ihm verantwortlich ist.</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PR8.3 Es müssen Kanäle zur Kommunikation mit jedem Zulieferer, einschließlich Eskalationsmechanismen, etabliert werden.</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PR8.4 Zulieferer müssen in geplanten Abständen bewertet werden.</a:t>
                      </a:r>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sp>
        <p:nvSpPr>
          <p:cNvPr id="986" name="Google Shape;986;p7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t>SUPPM: Schlüsselkonzepte und </a:t>
            </a:r>
            <a:r>
              <a:rPr lang="en-US" dirty="0" err="1"/>
              <a:t>Aktivitäten</a:t>
            </a:r>
            <a:endParaRPr dirty="0"/>
          </a:p>
        </p:txBody>
      </p:sp>
      <p:sp>
        <p:nvSpPr>
          <p:cNvPr id="987" name="Google Shape;987;p71"/>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dirty="0"/>
              <a:t>Zulieferer müssen gemanagt werden, insbesondere wenn sie Service-Komponenten liefern.</a:t>
            </a:r>
          </a:p>
          <a:p>
            <a:pPr marL="342900" lvl="0" indent="-342900" algn="l" rtl="0">
              <a:spcBef>
                <a:spcPts val="0"/>
              </a:spcBef>
              <a:spcAft>
                <a:spcPts val="0"/>
              </a:spcAft>
              <a:buClr>
                <a:schemeClr val="dk1"/>
              </a:buClr>
              <a:buSzPts val="2800"/>
              <a:buChar char="•"/>
            </a:pPr>
            <a:r>
              <a:rPr lang="en-US" dirty="0"/>
              <a:t>Wichtigste Aktivitäten</a:t>
            </a:r>
          </a:p>
          <a:p>
            <a:pPr marL="800100" lvl="1">
              <a:spcBef>
                <a:spcPts val="0"/>
              </a:spcBef>
              <a:buSzPts val="2800"/>
              <a:buChar char="•"/>
            </a:pPr>
            <a:r>
              <a:rPr lang="en-US" dirty="0"/>
              <a:t>Pflege von Informationen über Zulieferer</a:t>
            </a:r>
            <a:endParaRPr dirty="0"/>
          </a:p>
          <a:p>
            <a:pPr marL="800100" lvl="1">
              <a:spcBef>
                <a:spcPts val="560"/>
              </a:spcBef>
              <a:buSzPts val="2800"/>
              <a:buChar char="•"/>
            </a:pPr>
            <a:r>
              <a:rPr lang="en-US" dirty="0"/>
              <a:t>Effektives Kommunizieren mit Zulieferern</a:t>
            </a:r>
            <a:endParaRPr dirty="0"/>
          </a:p>
          <a:p>
            <a:pPr marL="800100" lvl="1">
              <a:spcBef>
                <a:spcPts val="560"/>
              </a:spcBef>
              <a:buSzPts val="2800"/>
              <a:buChar char="•"/>
            </a:pPr>
            <a:r>
              <a:rPr lang="en-US" dirty="0"/>
              <a:t>Überwachung der Leistung von Zulieferern</a:t>
            </a:r>
            <a:endParaRPr dirty="0"/>
          </a:p>
        </p:txBody>
      </p:sp>
      <p:sp>
        <p:nvSpPr>
          <p:cNvPr id="988" name="Google Shape;988;p7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71</a:t>
            </a:fld>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995"/>
        <p:cNvGrpSpPr/>
        <p:nvPr/>
      </p:nvGrpSpPr>
      <p:grpSpPr>
        <a:xfrm>
          <a:off x="0" y="0"/>
          <a:ext cx="0" cy="0"/>
          <a:chOff x="0" y="0"/>
          <a:chExt cx="0" cy="0"/>
        </a:xfrm>
      </p:grpSpPr>
      <p:sp>
        <p:nvSpPr>
          <p:cNvPr id="996" name="Google Shape;996;p72"/>
          <p:cNvSpPr txBox="1">
            <a:spLocks noGrp="1"/>
          </p:cNvSpPr>
          <p:nvPr>
            <p:ph type="ctr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t>Incident and Service-Request Management (ISRM)</a:t>
            </a:r>
            <a:endParaRPr/>
          </a:p>
        </p:txBody>
      </p:sp>
      <p:sp>
        <p:nvSpPr>
          <p:cNvPr id="997" name="Google Shape;997;p72"/>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72</a:t>
            </a:fld>
            <a:endParaRPr/>
          </a:p>
        </p:txBody>
      </p:sp>
      <p:sp>
        <p:nvSpPr>
          <p:cNvPr id="998" name="Google Shape;998;p72"/>
          <p:cNvSpPr/>
          <p:nvPr/>
        </p:nvSpPr>
        <p:spPr>
          <a:xfrm>
            <a:off x="2895601" y="3933700"/>
            <a:ext cx="6400800" cy="1705100"/>
          </a:xfrm>
          <a:prstGeom prst="snip1Rect">
            <a:avLst>
              <a:gd name="adj" fmla="val 16667"/>
            </a:avLst>
          </a:prstGeom>
          <a:solidFill>
            <a:srgbClr val="93B3D7">
              <a:alpha val="3686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999" name="Google Shape;999;p72"/>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Zielsetzung</a:t>
            </a:r>
            <a:endParaRPr/>
          </a:p>
        </p:txBody>
      </p:sp>
      <p:sp>
        <p:nvSpPr>
          <p:cNvPr id="1000" name="Google Shape;1000;p72"/>
          <p:cNvSpPr/>
          <p:nvPr/>
        </p:nvSpPr>
        <p:spPr>
          <a:xfrm>
            <a:off x="2969743" y="4448462"/>
            <a:ext cx="623301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Wiederherstellung des vereinbarten Servicebetriebs nach dem Auftreten eines Incidents und Beantwortung von Service-Requests der Anwender</a:t>
            </a:r>
            <a:endParaRPr sz="1800">
              <a:solidFill>
                <a:schemeClr val="dk1"/>
              </a:solidFill>
              <a:latin typeface="Calibri"/>
              <a:ea typeface="Calibri"/>
              <a:cs typeface="Calibri"/>
              <a:sym typeface="Calibri"/>
            </a:endParaRPr>
          </a:p>
        </p:txBody>
      </p:sp>
    </p:spTree>
  </p:cSld>
  <p:clrMapOvr>
    <a:masterClrMapping/>
  </p:clrMapOvr>
</p:sld>
</file>

<file path=ppt/slides/slide73.xml><?xml version="1.0" encoding="utf-8"?>
<p:sld xmlns:p14="http://schemas.microsoft.com/office/powerpoint/2010/main" xmlns:a16="http://schemas.microsoft.com/office/drawing/2014/main" xmlns:a="http://schemas.openxmlformats.org/drawingml/2006/main" xmlns:r="http://schemas.openxmlformats.org/officeDocument/2006/relationships" xmlns:p="http://schemas.openxmlformats.org/presentationml/2006/main">
  <p:cSld>
    <p:spTree>
      <p:nvGrpSpPr>
        <p:cNvPr id="1" name="Shape 1005"/>
        <p:cNvGrpSpPr/>
        <p:nvPr/>
      </p:nvGrpSpPr>
      <p:grpSpPr>
        <a:xfrm>
          <a:off x="0" y="0"/>
          <a:ext cx="0" cy="0"/>
          <a:chOff x="0" y="0"/>
          <a:chExt cx="0" cy="0"/>
        </a:xfrm>
      </p:grpSpPr>
      <p:sp>
        <p:nvSpPr>
          <p:cNvPr id="1006" name="Google Shape;1006;p73"/>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ISRM: Wichtige Begriffe</a:t>
            </a:r>
            <a:endParaRPr/>
          </a:p>
        </p:txBody>
      </p:sp>
      <p:sp>
        <p:nvSpPr>
          <p:cNvPr id="1007" name="Google Shape;1007;p7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73</a:t>
            </a:fld>
            <a:endParaRPr/>
          </a:p>
        </p:txBody>
      </p:sp>
      <p:graphicFrame>
        <p:nvGraphicFramePr>
          <p:cNvPr id="1008" name="Google Shape;1008;p73"/>
          <p:cNvGraphicFramePr/>
          <p:nvPr>
            <p:extLst>
              <p:ext uri="{D42A27DB-BD31-4B8C-83A1-F6EECF244321}">
                <p14:modId xmlns:p14="http://schemas.microsoft.com/office/powerpoint/2010/main" val="2504622784"/>
              </p:ext>
            </p:extLst>
          </p:nvPr>
        </p:nvGraphicFramePr>
        <p:xfrm>
          <a:off x="609601" y="1696599"/>
          <a:ext cx="10972798" cy="1798320"/>
        </p:xfrm>
        <a:graphic>
          <a:graphicData uri="http://schemas.openxmlformats.org/drawingml/2006/table">
            <a:tbl>
              <a:tblPr firstRow="1" firstCol="1" bandRow="1">
                <a:tableStyleId>{B301B821-A1FF-4177-AEE7-76D212191A09}</a:tableStyleId>
              </a:tblPr>
              <a:tblGrid>
                <a:gridCol w="10972798">
                  <a:extLst>
                    <a:ext uri="{9D8B030D-6E8A-4147-A177-3AD203B41FA5}">
                      <a16:colId xmlns:a16="http://schemas.microsoft.com/office/drawing/2014/main" val="20000"/>
                    </a:ext>
                  </a:extLst>
                </a:gridCol>
              </a:tblGrid>
              <a:tr h="166525">
                <a:tc>
                  <a:txBody>
                    <a:bodyPr/>
                    <a:lstStyle/>
                    <a:p>
                      <a:pPr marL="0" marR="0" lvl="0" indent="0" algn="l" rtl="0">
                        <a:spcBef>
                          <a:spcPts val="0"/>
                        </a:spcBef>
                        <a:spcAft>
                          <a:spcPts val="0"/>
                        </a:spcAft>
                        <a:buNone/>
                      </a:pPr>
                      <a:r>
                        <a:rPr lang="en-US" sz="1400"/>
                        <a:t>Definition nach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1067375">
                <a:tc>
                  <a:txBody>
                    <a:bodyPr/>
                    <a:lstStyle/>
                    <a:p>
                      <a:pPr marL="0" marR="0" lvl="0" indent="0" algn="l" rtl="0">
                        <a:lnSpc>
                          <a:spcPct val="100000"/>
                        </a:lnSpc>
                        <a:spcBef>
                          <a:spcPts val="0"/>
                        </a:spcBef>
                        <a:spcAft>
                          <a:spcPts val="0"/>
                        </a:spcAft>
                        <a:buClr>
                          <a:schemeClr val="dk1"/>
                        </a:buClr>
                        <a:buSzPts val="2000"/>
                        <a:buFont typeface="Calibri"/>
                        <a:buNone/>
                      </a:pPr>
                      <a:r>
                        <a:rPr lang="en-US" sz="2000" dirty="0">
                          <a:solidFill>
                            <a:schemeClr val="dk1"/>
                          </a:solidFill>
                        </a:rPr>
                        <a:t>Incident:</a:t>
                      </a:r>
                      <a:endParaRPr dirty="0"/>
                    </a:p>
                    <a:p>
                      <a:pPr marL="457200" marR="0" lvl="1" indent="0" algn="l" rtl="0">
                        <a:lnSpc>
                          <a:spcPct val="100000"/>
                        </a:lnSpc>
                        <a:spcBef>
                          <a:spcPts val="0"/>
                        </a:spcBef>
                        <a:spcAft>
                          <a:spcPts val="0"/>
                        </a:spcAft>
                        <a:buClr>
                          <a:schemeClr val="dk1"/>
                        </a:buClr>
                        <a:buSzPts val="1800"/>
                        <a:buFont typeface="Calibri"/>
                        <a:buNone/>
                      </a:pPr>
                      <a:r>
                        <a:rPr lang="en-US" sz="1800" b="0" u="none" strike="noStrike" cap="none" dirty="0">
                          <a:solidFill>
                            <a:schemeClr val="dk1"/>
                          </a:solidFill>
                          <a:sym typeface="Calibri"/>
                        </a:rPr>
                        <a:t>Ungeplante Unterbrechung eines Services oder des Betriebs einer Service-Komponente oder eine derartige Verschlechterung der (Service-)Qualität, dass die erwarteten oder vereinbarten Service-Ziele nicht erreicht werden.</a:t>
                      </a:r>
                      <a:br>
                        <a:rPr lang="en-US" sz="1800" b="0" u="none" strike="noStrike" cap="none" dirty="0">
                          <a:solidFill>
                            <a:schemeClr val="dk1"/>
                          </a:solidFill>
                          <a:sym typeface="Calibri"/>
                        </a:rPr>
                      </a:br>
                      <a:br>
                        <a:rPr lang="en-US" sz="1600" b="0" u="none" strike="noStrike" cap="none" dirty="0">
                          <a:solidFill>
                            <a:schemeClr val="dk1"/>
                          </a:solidFill>
                          <a:sym typeface="Calibri"/>
                        </a:rPr>
                      </a:br>
                      <a:r>
                        <a:rPr lang="en-US" sz="1600" b="0" u="none" strike="noStrike" cap="none" dirty="0">
                          <a:solidFill>
                            <a:schemeClr val="dk1"/>
                          </a:solidFill>
                          <a:sym typeface="Calibri"/>
                        </a:rPr>
                        <a:t>Hinweis: Service-Ziele werden in Service-Level-Agreements (SLAs) sowie in Operational-Level-Agreements (OLAs) und Underpinning-Agreements (UAs) mit Zulieferern festgelegt.</a:t>
                      </a:r>
                      <a:endParaRPr sz="180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graphicFrame>
        <p:nvGraphicFramePr>
          <p:cNvPr id="1009" name="Google Shape;1009;p73"/>
          <p:cNvGraphicFramePr/>
          <p:nvPr>
            <p:extLst>
              <p:ext uri="{D42A27DB-BD31-4B8C-83A1-F6EECF244321}">
                <p14:modId xmlns:p14="http://schemas.microsoft.com/office/powerpoint/2010/main" val="3563909072"/>
              </p:ext>
            </p:extLst>
          </p:nvPr>
        </p:nvGraphicFramePr>
        <p:xfrm>
          <a:off x="609601" y="4392866"/>
          <a:ext cx="10972798" cy="1112520"/>
        </p:xfrm>
        <a:graphic>
          <a:graphicData uri="http://schemas.openxmlformats.org/drawingml/2006/table">
            <a:tbl>
              <a:tblPr firstRow="1" firstCol="1" bandRow="1">
                <a:tableStyleId>{B301B821-A1FF-4177-AEE7-76D212191A09}</a:tableStyleId>
              </a:tblPr>
              <a:tblGrid>
                <a:gridCol w="10972798">
                  <a:extLst>
                    <a:ext uri="{9D8B030D-6E8A-4147-A177-3AD203B41FA5}">
                      <a16:colId xmlns:a16="http://schemas.microsoft.com/office/drawing/2014/main" val="20000"/>
                    </a:ext>
                  </a:extLst>
                </a:gridCol>
              </a:tblGrid>
              <a:tr h="195275">
                <a:tc>
                  <a:txBody>
                    <a:bodyPr/>
                    <a:lstStyle/>
                    <a:p>
                      <a:pPr marL="0" marR="0" lvl="0" indent="0" algn="l" rtl="0">
                        <a:spcBef>
                          <a:spcPts val="0"/>
                        </a:spcBef>
                        <a:spcAft>
                          <a:spcPts val="0"/>
                        </a:spcAft>
                        <a:buNone/>
                      </a:pPr>
                      <a:r>
                        <a:rPr lang="en-US" sz="1400"/>
                        <a:t>Definition nach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741150">
                <a:tc>
                  <a:txBody>
                    <a:bodyPr/>
                    <a:lstStyle/>
                    <a:p>
                      <a:pPr marL="0" marR="0" lvl="0" indent="0" algn="l" rtl="0">
                        <a:lnSpc>
                          <a:spcPct val="100000"/>
                        </a:lnSpc>
                        <a:spcBef>
                          <a:spcPts val="0"/>
                        </a:spcBef>
                        <a:spcAft>
                          <a:spcPts val="0"/>
                        </a:spcAft>
                        <a:buClr>
                          <a:schemeClr val="dk1"/>
                        </a:buClr>
                        <a:buSzPts val="2000"/>
                        <a:buFont typeface="Calibri"/>
                        <a:buNone/>
                      </a:pPr>
                      <a:r>
                        <a:rPr lang="en-US" sz="2000" dirty="0">
                          <a:solidFill>
                            <a:schemeClr val="dk1"/>
                          </a:solidFill>
                        </a:rPr>
                        <a:t>Service-Request:</a:t>
                      </a:r>
                      <a:endParaRPr dirty="0"/>
                    </a:p>
                    <a:p>
                      <a:pPr marL="457200" marR="0" lvl="1" indent="0" algn="l" rtl="0">
                        <a:spcBef>
                          <a:spcPts val="0"/>
                        </a:spcBef>
                        <a:spcAft>
                          <a:spcPts val="600"/>
                        </a:spcAft>
                        <a:buNone/>
                      </a:pPr>
                      <a:r>
                        <a:rPr lang="en-US" sz="1800" b="0" u="none" strike="noStrike" cap="none" dirty="0">
                          <a:solidFill>
                            <a:schemeClr val="dk1"/>
                          </a:solidFill>
                          <a:sym typeface="Calibri"/>
                        </a:rPr>
                        <a:t>Anwenderanfrage für Informationen, Beratung, Zugang zu einem Service oder einen Change</a:t>
                      </a:r>
                      <a:endParaRPr sz="1800" b="0" u="none" strike="noStrike" cap="none" dirty="0">
                        <a:solidFill>
                          <a:schemeClr val="dk1"/>
                        </a:solidFill>
                        <a:sym typeface="Calibri"/>
                      </a:endParaRPr>
                    </a:p>
                    <a:p>
                      <a:pPr marL="457200" marR="0" lvl="1" indent="0" algn="l" rtl="0">
                        <a:lnSpc>
                          <a:spcPct val="100000"/>
                        </a:lnSpc>
                        <a:spcBef>
                          <a:spcPts val="0"/>
                        </a:spcBef>
                        <a:spcAft>
                          <a:spcPts val="0"/>
                        </a:spcAft>
                        <a:buClr>
                          <a:schemeClr val="dk1"/>
                        </a:buClr>
                        <a:buSzPts val="1800"/>
                        <a:buFont typeface="Calibri"/>
                        <a:buNone/>
                      </a:pPr>
                      <a:r>
                        <a:rPr lang="en-US" sz="1600" b="0" u="none" strike="noStrike" cap="none" dirty="0">
                          <a:solidFill>
                            <a:schemeClr val="dk1"/>
                          </a:solidFill>
                          <a:sym typeface="Calibri"/>
                        </a:rPr>
                        <a:t>Hinweis: Service-Requests werden oft mit denselben Prozessen und Werkzeugen bearbeitet wie Incidents.</a:t>
                      </a:r>
                      <a:endParaRPr sz="1600" b="0" i="1"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74.xml><?xml version="1.0" encoding="utf-8"?>
<p:sld xmlns:a16="http://schemas.microsoft.com/office/drawing/2014/main" xmlns:a="http://schemas.openxmlformats.org/drawingml/2006/main" xmlns:r="http://schemas.openxmlformats.org/officeDocument/2006/relationships" xmlns:p="http://schemas.openxmlformats.org/presentationml/2006/main">
  <p:cSld>
    <p:spTree>
      <p:nvGrpSpPr>
        <p:cNvPr id="1" name="Shape 1014"/>
        <p:cNvGrpSpPr/>
        <p:nvPr/>
      </p:nvGrpSpPr>
      <p:grpSpPr>
        <a:xfrm>
          <a:off x="0" y="0"/>
          <a:ext cx="0" cy="0"/>
          <a:chOff x="0" y="0"/>
          <a:chExt cx="0" cy="0"/>
        </a:xfrm>
      </p:grpSpPr>
      <p:sp>
        <p:nvSpPr>
          <p:cNvPr id="1015" name="Google Shape;1015;p74"/>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ISRM: Anforderungen gemäß FitSM-1</a:t>
            </a:r>
            <a:endParaRPr/>
          </a:p>
        </p:txBody>
      </p:sp>
      <p:graphicFrame>
        <p:nvGraphicFramePr>
          <p:cNvPr id="1016" name="Google Shape;1016;p74"/>
          <p:cNvGraphicFramePr/>
          <p:nvPr/>
        </p:nvGraphicFramePr>
        <p:xfrm>
          <a:off x="1981200" y="1697038"/>
          <a:ext cx="8229600" cy="3584702"/>
        </p:xfrm>
        <a:graphic>
          <a:graphicData uri="http://schemas.openxmlformats.org/drawingml/2006/table">
            <a:tbl>
              <a:tblPr>
                <a:noFill/>
              </a:tblPr>
              <a:tblGrid>
                <a:gridCol w="8229600">
                  <a:extLst>
                    <a:ext uri="{9D8B030D-6E8A-4147-A177-3AD203B41FA5}">
                      <a16:colId xmlns:a16="http://schemas.microsoft.com/office/drawing/2014/main" val="20000"/>
                    </a:ext>
                  </a:extLst>
                </a:gridCol>
              </a:tblGrid>
              <a:tr h="203200">
                <a:tc>
                  <a:txBody>
                    <a:bodyPr/>
                    <a:lstStyle/>
                    <a:p>
                      <a:pPr marL="0" marR="0" lvl="0" indent="0" algn="l" rtl="0">
                        <a:spcBef>
                          <a:spcPts val="0"/>
                        </a:spcBef>
                        <a:spcAft>
                          <a:spcPts val="0"/>
                        </a:spcAft>
                        <a:buNone/>
                      </a:pPr>
                      <a:r>
                        <a:rPr lang="en-US" sz="1600">
                          <a:solidFill>
                            <a:srgbClr val="FFFFFF"/>
                          </a:solidFill>
                          <a:latin typeface="Calibri"/>
                          <a:ea typeface="Calibri"/>
                          <a:cs typeface="Calibri"/>
                          <a:sym typeface="Calibri"/>
                        </a:rPr>
                        <a:t>PR9 Incident &amp; Service-Request Management</a:t>
                      </a:r>
                      <a:endParaRPr sz="1600">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8600">
                <a:tc>
                  <a:txBody>
                    <a:bodyPr/>
                    <a:lstStyle/>
                    <a:p>
                      <a:pPr marL="0" marR="0" lvl="0" indent="0" algn="l" rtl="0">
                        <a:spcBef>
                          <a:spcPts val="0"/>
                        </a:spcBef>
                        <a:spcAft>
                          <a:spcPts val="0"/>
                        </a:spcAft>
                        <a:buNone/>
                      </a:pPr>
                      <a:r>
                        <a:rPr lang="en-US" sz="1800" cap="none">
                          <a:solidFill>
                            <a:srgbClr val="FFFFFF"/>
                          </a:solidFill>
                          <a:latin typeface="Calibri"/>
                          <a:ea typeface="Calibri"/>
                          <a:cs typeface="Calibri"/>
                          <a:sym typeface="Calibri"/>
                        </a:rPr>
                        <a:t>VORAUSSETZUNGEN</a:t>
                      </a:r>
                      <a:endParaRPr sz="1800"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032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PR9.1 Alle Incidents und Service-Requests müssen auf konsistente Art und Weise registriert, klassifiziert und priorisiert werden, wobei die Service-Ziele aus den SLAs zu berücksichtigen sind.</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PR9.2 Incidents müssen gelöst und Service-Requests erfüllt werden, wobei Informationen aus den SLAs und über bekannte Fehler berücksichtigt werden müssen, sofern relevant.</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PR9.3 Die funktionale und hierarchische Eskalation von Incidents und Service-Requests muss auf konsistente Art und Weise durchgeführt werden.</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PR9.4 Kunden und Anwender müssen über den Fortschritt von Incidents und Service-Requests auf dem Laufenden gehalten werden.</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PR9.5 Der Abschluss von Incidents und Service-Requests muss auf konsistente Art und Weise durchgeführt werden.</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PR9.6 Major Incidents müssen auf der Grundlage definierter Kriterien identifiziert und auf konsistente Art und Weise behandelt werden.</a:t>
                      </a:r>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017" name="Google Shape;1017;p74"/>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74</a:t>
            </a:fld>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020"/>
        <p:cNvGrpSpPr/>
        <p:nvPr/>
      </p:nvGrpSpPr>
      <p:grpSpPr>
        <a:xfrm>
          <a:off x="0" y="0"/>
          <a:ext cx="0" cy="0"/>
          <a:chOff x="0" y="0"/>
          <a:chExt cx="0" cy="0"/>
        </a:xfrm>
      </p:grpSpPr>
      <p:sp>
        <p:nvSpPr>
          <p:cNvPr id="1021" name="Google Shape;1021;p75"/>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ISRM: Schlüsselkonzepte - Exemplarischer Workflow</a:t>
            </a:r>
            <a:endParaRPr/>
          </a:p>
        </p:txBody>
      </p:sp>
      <p:grpSp>
        <p:nvGrpSpPr>
          <p:cNvPr id="1022" name="Google Shape;1022;p75"/>
          <p:cNvGrpSpPr/>
          <p:nvPr/>
        </p:nvGrpSpPr>
        <p:grpSpPr>
          <a:xfrm>
            <a:off x="3960390" y="2576683"/>
            <a:ext cx="2650757" cy="576000"/>
            <a:chOff x="0" y="0"/>
            <a:chExt cx="2193" cy="384"/>
          </a:xfrm>
        </p:grpSpPr>
        <p:sp>
          <p:nvSpPr>
            <p:cNvPr id="1023" name="Google Shape;1023;p75"/>
            <p:cNvSpPr/>
            <p:nvPr/>
          </p:nvSpPr>
          <p:spPr>
            <a:xfrm>
              <a:off x="0" y="0"/>
              <a:ext cx="2193" cy="384"/>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dirty="0">
                  <a:solidFill>
                    <a:schemeClr val="lt1"/>
                  </a:solidFill>
                  <a:latin typeface="Calibri"/>
                  <a:ea typeface="Calibri"/>
                  <a:cs typeface="Calibri"/>
                  <a:sym typeface="Calibri"/>
                </a:rPr>
                <a:t>Klassifizieren</a:t>
              </a:r>
              <a:endParaRPr sz="1600" dirty="0">
                <a:solidFill>
                  <a:schemeClr val="lt1"/>
                </a:solidFill>
                <a:latin typeface="Calibri"/>
                <a:ea typeface="Calibri"/>
                <a:cs typeface="Calibri"/>
                <a:sym typeface="Calibri"/>
              </a:endParaRPr>
            </a:p>
          </p:txBody>
        </p:sp>
        <p:sp>
          <p:nvSpPr>
            <p:cNvPr id="1024" name="Google Shape;1024;p75"/>
            <p:cNvSpPr/>
            <p:nvPr/>
          </p:nvSpPr>
          <p:spPr>
            <a:xfrm>
              <a:off x="815" y="123"/>
              <a:ext cx="603" cy="164"/>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endParaRPr sz="1600" dirty="0"/>
            </a:p>
          </p:txBody>
        </p:sp>
      </p:grpSp>
      <p:cxnSp>
        <p:nvCxnSpPr>
          <p:cNvPr id="1025" name="Google Shape;1025;p75"/>
          <p:cNvCxnSpPr/>
          <p:nvPr/>
        </p:nvCxnSpPr>
        <p:spPr>
          <a:xfrm>
            <a:off x="5290599" y="3775980"/>
            <a:ext cx="0" cy="412500"/>
          </a:xfrm>
          <a:prstGeom prst="straightConnector1">
            <a:avLst/>
          </a:prstGeom>
          <a:noFill/>
          <a:ln w="25400" cap="flat" cmpd="sng">
            <a:solidFill>
              <a:schemeClr val="dk1"/>
            </a:solidFill>
            <a:prstDash val="solid"/>
            <a:round/>
            <a:headEnd type="none" w="med" len="med"/>
            <a:tailEnd type="triangle" w="med" len="med"/>
          </a:ln>
        </p:spPr>
      </p:cxnSp>
      <p:sp>
        <p:nvSpPr>
          <p:cNvPr id="1027" name="Google Shape;1027;p75"/>
          <p:cNvSpPr/>
          <p:nvPr/>
        </p:nvSpPr>
        <p:spPr>
          <a:xfrm>
            <a:off x="3960994" y="1769104"/>
            <a:ext cx="2649549" cy="576000"/>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dirty="0">
                <a:solidFill>
                  <a:schemeClr val="lt1"/>
                </a:solidFill>
                <a:latin typeface="Calibri"/>
                <a:ea typeface="Calibri"/>
                <a:cs typeface="Calibri"/>
                <a:sym typeface="Calibri"/>
              </a:rPr>
              <a:t>Registrieren</a:t>
            </a:r>
            <a:endParaRPr sz="1600" dirty="0">
              <a:solidFill>
                <a:schemeClr val="lt1"/>
              </a:solidFill>
              <a:latin typeface="Calibri"/>
              <a:ea typeface="Calibri"/>
              <a:cs typeface="Calibri"/>
              <a:sym typeface="Calibri"/>
            </a:endParaRPr>
          </a:p>
        </p:txBody>
      </p:sp>
      <p:sp>
        <p:nvSpPr>
          <p:cNvPr id="1030" name="Google Shape;1030;p75"/>
          <p:cNvSpPr/>
          <p:nvPr/>
        </p:nvSpPr>
        <p:spPr>
          <a:xfrm>
            <a:off x="3960390" y="4188864"/>
            <a:ext cx="2650757" cy="576000"/>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dirty="0">
                <a:solidFill>
                  <a:schemeClr val="lt1"/>
                </a:solidFill>
                <a:latin typeface="Calibri"/>
                <a:ea typeface="Calibri"/>
                <a:cs typeface="Calibri"/>
                <a:sym typeface="Calibri"/>
              </a:rPr>
              <a:t>Analysieren/Bewerten</a:t>
            </a:r>
            <a:endParaRPr lang="en-US" sz="1600" dirty="0"/>
          </a:p>
        </p:txBody>
      </p:sp>
      <p:cxnSp>
        <p:nvCxnSpPr>
          <p:cNvPr id="1032" name="Google Shape;1032;p75"/>
          <p:cNvCxnSpPr>
            <a:cxnSpLocks/>
            <a:stCxn id="1027" idx="2"/>
          </p:cNvCxnSpPr>
          <p:nvPr/>
        </p:nvCxnSpPr>
        <p:spPr>
          <a:xfrm>
            <a:off x="5285769" y="2345104"/>
            <a:ext cx="4842" cy="222534"/>
          </a:xfrm>
          <a:prstGeom prst="straightConnector1">
            <a:avLst/>
          </a:prstGeom>
          <a:noFill/>
          <a:ln w="25400" cap="flat" cmpd="sng">
            <a:solidFill>
              <a:schemeClr val="dk1"/>
            </a:solidFill>
            <a:prstDash val="solid"/>
            <a:round/>
            <a:headEnd type="none" w="med" len="med"/>
            <a:tailEnd type="triangle" w="med" len="med"/>
          </a:ln>
        </p:spPr>
      </p:cxnSp>
      <p:sp>
        <p:nvSpPr>
          <p:cNvPr id="1034" name="Google Shape;1034;p75"/>
          <p:cNvSpPr/>
          <p:nvPr/>
        </p:nvSpPr>
        <p:spPr>
          <a:xfrm>
            <a:off x="3960994" y="3391116"/>
            <a:ext cx="2649549" cy="576000"/>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dirty="0">
                <a:solidFill>
                  <a:schemeClr val="lt1"/>
                </a:solidFill>
                <a:latin typeface="Calibri"/>
                <a:ea typeface="Calibri"/>
                <a:cs typeface="Calibri"/>
                <a:sym typeface="Calibri"/>
              </a:rPr>
              <a:t>Priorisieren</a:t>
            </a:r>
            <a:endParaRPr lang="en-US" sz="1600" dirty="0"/>
          </a:p>
        </p:txBody>
      </p:sp>
      <p:sp>
        <p:nvSpPr>
          <p:cNvPr id="1037" name="Google Shape;1037;p75"/>
          <p:cNvSpPr/>
          <p:nvPr/>
        </p:nvSpPr>
        <p:spPr>
          <a:xfrm>
            <a:off x="3960390" y="5160478"/>
            <a:ext cx="2650757" cy="576000"/>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dirty="0">
                <a:solidFill>
                  <a:schemeClr val="lt1"/>
                </a:solidFill>
                <a:latin typeface="Calibri"/>
                <a:ea typeface="Calibri"/>
                <a:cs typeface="Calibri"/>
                <a:sym typeface="Calibri"/>
              </a:rPr>
              <a:t>Lösen / Erfüllen</a:t>
            </a:r>
            <a:endParaRPr lang="en-US" sz="1600" dirty="0"/>
          </a:p>
        </p:txBody>
      </p:sp>
      <p:sp>
        <p:nvSpPr>
          <p:cNvPr id="1040" name="Google Shape;1040;p75"/>
          <p:cNvSpPr/>
          <p:nvPr/>
        </p:nvSpPr>
        <p:spPr>
          <a:xfrm>
            <a:off x="3960994" y="6121120"/>
            <a:ext cx="2649549" cy="576000"/>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dirty="0">
                <a:solidFill>
                  <a:schemeClr val="lt1"/>
                </a:solidFill>
                <a:latin typeface="Calibri"/>
                <a:ea typeface="Calibri"/>
                <a:cs typeface="Calibri"/>
                <a:sym typeface="Calibri"/>
              </a:rPr>
              <a:t>Abschließen</a:t>
            </a:r>
            <a:endParaRPr sz="1600" dirty="0">
              <a:solidFill>
                <a:schemeClr val="lt1"/>
              </a:solidFill>
              <a:latin typeface="Calibri"/>
              <a:ea typeface="Calibri"/>
              <a:cs typeface="Calibri"/>
              <a:sym typeface="Calibri"/>
            </a:endParaRPr>
          </a:p>
        </p:txBody>
      </p:sp>
      <p:cxnSp>
        <p:nvCxnSpPr>
          <p:cNvPr id="1042" name="Google Shape;1042;p75"/>
          <p:cNvCxnSpPr>
            <a:cxnSpLocks/>
            <a:stCxn id="1037" idx="2"/>
          </p:cNvCxnSpPr>
          <p:nvPr/>
        </p:nvCxnSpPr>
        <p:spPr>
          <a:xfrm>
            <a:off x="5285769" y="5736478"/>
            <a:ext cx="4845" cy="382495"/>
          </a:xfrm>
          <a:prstGeom prst="straightConnector1">
            <a:avLst/>
          </a:prstGeom>
          <a:noFill/>
          <a:ln w="25400" cap="flat" cmpd="sng">
            <a:solidFill>
              <a:schemeClr val="dk1"/>
            </a:solidFill>
            <a:prstDash val="solid"/>
            <a:round/>
            <a:headEnd type="none" w="med" len="med"/>
            <a:tailEnd type="triangle" w="med" len="med"/>
          </a:ln>
        </p:spPr>
      </p:cxnSp>
      <p:cxnSp>
        <p:nvCxnSpPr>
          <p:cNvPr id="1043" name="Google Shape;1043;p75"/>
          <p:cNvCxnSpPr/>
          <p:nvPr/>
        </p:nvCxnSpPr>
        <p:spPr>
          <a:xfrm rot="10800000" flipH="1">
            <a:off x="3473871" y="1991820"/>
            <a:ext cx="483000" cy="9300"/>
          </a:xfrm>
          <a:prstGeom prst="straightConnector1">
            <a:avLst/>
          </a:prstGeom>
          <a:noFill/>
          <a:ln w="25400" cap="flat" cmpd="sng">
            <a:solidFill>
              <a:schemeClr val="dk1"/>
            </a:solidFill>
            <a:prstDash val="solid"/>
            <a:round/>
            <a:headEnd type="none" w="med" len="med"/>
            <a:tailEnd type="triangle" w="med" len="med"/>
          </a:ln>
        </p:spPr>
      </p:cxnSp>
      <p:sp>
        <p:nvSpPr>
          <p:cNvPr id="1044" name="Google Shape;1044;p75"/>
          <p:cNvSpPr/>
          <p:nvPr/>
        </p:nvSpPr>
        <p:spPr>
          <a:xfrm>
            <a:off x="7800162" y="3892449"/>
            <a:ext cx="2026134" cy="1031454"/>
          </a:xfrm>
          <a:custGeom>
            <a:avLst/>
            <a:gdLst/>
            <a:ahLst/>
            <a:cxnLst/>
            <a:rect l="l" t="t" r="r" b="b"/>
            <a:pathLst>
              <a:path w="21600" h="21600" extrusionOk="0">
                <a:moveTo>
                  <a:pt x="10800" y="0"/>
                </a:moveTo>
                <a:lnTo>
                  <a:pt x="0" y="10800"/>
                </a:lnTo>
                <a:lnTo>
                  <a:pt x="10800" y="21600"/>
                </a:lnTo>
                <a:lnTo>
                  <a:pt x="21600" y="10800"/>
                </a:lnTo>
                <a:close/>
                <a:moveTo>
                  <a:pt x="10800" y="0"/>
                </a:moveTo>
              </a:path>
            </a:pathLst>
          </a:custGeom>
          <a:solidFill>
            <a:srgbClr val="C5D8F1"/>
          </a:solidFill>
          <a:ln w="25400"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1600">
              <a:solidFill>
                <a:schemeClr val="dk1"/>
              </a:solidFill>
              <a:latin typeface="Calibri"/>
              <a:ea typeface="Calibri"/>
              <a:cs typeface="Calibri"/>
              <a:sym typeface="Calibri"/>
            </a:endParaRPr>
          </a:p>
        </p:txBody>
      </p:sp>
      <p:sp>
        <p:nvSpPr>
          <p:cNvPr id="1045" name="Google Shape;1045;p75"/>
          <p:cNvSpPr/>
          <p:nvPr/>
        </p:nvSpPr>
        <p:spPr>
          <a:xfrm>
            <a:off x="8223662" y="4197742"/>
            <a:ext cx="1222614" cy="430887"/>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dirty="0">
                <a:solidFill>
                  <a:schemeClr val="dk1"/>
                </a:solidFill>
                <a:latin typeface="Calibri"/>
                <a:ea typeface="Calibri"/>
                <a:cs typeface="Calibri"/>
                <a:sym typeface="Calibri"/>
              </a:rPr>
              <a:t>Eskalation</a:t>
            </a:r>
            <a:endParaRPr dirty="0"/>
          </a:p>
          <a:p>
            <a:pPr marL="0" marR="0" lvl="0" indent="0" algn="ctr" rtl="0">
              <a:spcBef>
                <a:spcPts val="0"/>
              </a:spcBef>
              <a:spcAft>
                <a:spcPts val="0"/>
              </a:spcAft>
              <a:buNone/>
            </a:pPr>
            <a:r>
              <a:rPr lang="en-US" dirty="0">
                <a:solidFill>
                  <a:schemeClr val="dk1"/>
                </a:solidFill>
                <a:latin typeface="Calibri"/>
                <a:ea typeface="Calibri"/>
                <a:cs typeface="Calibri"/>
                <a:sym typeface="Calibri"/>
              </a:rPr>
              <a:t>erforderlich?</a:t>
            </a:r>
            <a:endParaRPr dirty="0"/>
          </a:p>
        </p:txBody>
      </p:sp>
      <p:sp>
        <p:nvSpPr>
          <p:cNvPr id="1046" name="Google Shape;1046;p75"/>
          <p:cNvSpPr/>
          <p:nvPr/>
        </p:nvSpPr>
        <p:spPr>
          <a:xfrm>
            <a:off x="8343440" y="5011816"/>
            <a:ext cx="1363055" cy="24840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600">
                <a:solidFill>
                  <a:schemeClr val="dk1"/>
                </a:solidFill>
                <a:latin typeface="Calibri"/>
                <a:ea typeface="Calibri"/>
                <a:cs typeface="Calibri"/>
                <a:sym typeface="Calibri"/>
              </a:rPr>
              <a:t>Nein</a:t>
            </a:r>
            <a:endParaRPr sz="1600"/>
          </a:p>
        </p:txBody>
      </p:sp>
      <p:sp>
        <p:nvSpPr>
          <p:cNvPr id="1047" name="Google Shape;1047;p75"/>
          <p:cNvSpPr/>
          <p:nvPr/>
        </p:nvSpPr>
        <p:spPr>
          <a:xfrm>
            <a:off x="8867168" y="3547803"/>
            <a:ext cx="1135070" cy="246221"/>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600">
                <a:solidFill>
                  <a:schemeClr val="dk1"/>
                </a:solidFill>
                <a:latin typeface="Calibri"/>
                <a:ea typeface="Calibri"/>
                <a:cs typeface="Calibri"/>
                <a:sym typeface="Calibri"/>
              </a:rPr>
              <a:t>Ja</a:t>
            </a:r>
            <a:endParaRPr sz="1600"/>
          </a:p>
        </p:txBody>
      </p:sp>
      <p:sp>
        <p:nvSpPr>
          <p:cNvPr id="1048" name="Google Shape;1048;p75"/>
          <p:cNvSpPr/>
          <p:nvPr/>
        </p:nvSpPr>
        <p:spPr>
          <a:xfrm>
            <a:off x="3720155" y="6313520"/>
            <a:ext cx="65" cy="246221"/>
          </a:xfrm>
          <a:prstGeom prst="rect">
            <a:avLst/>
          </a:prstGeom>
          <a:noFill/>
          <a:ln>
            <a:noFill/>
          </a:ln>
        </p:spPr>
        <p:txBody>
          <a:bodyPr spcFirstLastPara="1" wrap="square" lIns="0" tIns="0" rIns="0" bIns="0" anchor="b" anchorCtr="0">
            <a:spAutoFit/>
          </a:bodyPr>
          <a:lstStyle/>
          <a:p>
            <a:pPr marL="0" marR="0" lvl="0" indent="0" algn="ctr" rtl="0">
              <a:spcBef>
                <a:spcPts val="0"/>
              </a:spcBef>
              <a:spcAft>
                <a:spcPts val="0"/>
              </a:spcAft>
              <a:buNone/>
            </a:pPr>
            <a:endParaRPr sz="1600">
              <a:solidFill>
                <a:schemeClr val="dk1"/>
              </a:solidFill>
              <a:latin typeface="Calibri"/>
              <a:ea typeface="Calibri"/>
              <a:cs typeface="Calibri"/>
              <a:sym typeface="Calibri"/>
            </a:endParaRPr>
          </a:p>
        </p:txBody>
      </p:sp>
      <p:cxnSp>
        <p:nvCxnSpPr>
          <p:cNvPr id="1049" name="Google Shape;1049;p75"/>
          <p:cNvCxnSpPr>
            <a:endCxn id="1050" idx="2"/>
          </p:cNvCxnSpPr>
          <p:nvPr/>
        </p:nvCxnSpPr>
        <p:spPr>
          <a:xfrm rot="5400000" flipH="1" flipV="1">
            <a:off x="8637107" y="3716492"/>
            <a:ext cx="351630" cy="600"/>
          </a:xfrm>
          <a:prstGeom prst="bentConnector3">
            <a:avLst>
              <a:gd name="adj1" fmla="val 50000"/>
            </a:avLst>
          </a:prstGeom>
          <a:noFill/>
          <a:ln w="25400" cap="flat" cmpd="sng">
            <a:solidFill>
              <a:schemeClr val="dk1"/>
            </a:solidFill>
            <a:prstDash val="solid"/>
            <a:round/>
            <a:headEnd type="none" w="sm" len="sm"/>
            <a:tailEnd type="triangle" w="med" len="med"/>
          </a:ln>
        </p:spPr>
      </p:cxnSp>
      <p:cxnSp>
        <p:nvCxnSpPr>
          <p:cNvPr id="1051" name="Google Shape;1051;p75"/>
          <p:cNvCxnSpPr>
            <a:endCxn id="1037" idx="3"/>
          </p:cNvCxnSpPr>
          <p:nvPr/>
        </p:nvCxnSpPr>
        <p:spPr>
          <a:xfrm rot="10800000" flipV="1">
            <a:off x="6611148" y="4935186"/>
            <a:ext cx="2202007" cy="513291"/>
          </a:xfrm>
          <a:prstGeom prst="bentConnector3">
            <a:avLst>
              <a:gd name="adj1" fmla="val 50000"/>
            </a:avLst>
          </a:prstGeom>
          <a:noFill/>
          <a:ln w="25400" cap="flat" cmpd="sng">
            <a:solidFill>
              <a:schemeClr val="dk1"/>
            </a:solidFill>
            <a:prstDash val="solid"/>
            <a:round/>
            <a:headEnd type="none" w="sm" len="sm"/>
            <a:tailEnd type="triangle" w="med" len="med"/>
          </a:ln>
        </p:spPr>
      </p:cxnSp>
      <p:sp>
        <p:nvSpPr>
          <p:cNvPr id="1050" name="Google Shape;1050;p75"/>
          <p:cNvSpPr/>
          <p:nvPr/>
        </p:nvSpPr>
        <p:spPr>
          <a:xfrm>
            <a:off x="7487843" y="2964977"/>
            <a:ext cx="2650757" cy="576000"/>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dirty="0">
                <a:solidFill>
                  <a:schemeClr val="lt1"/>
                </a:solidFill>
                <a:latin typeface="Calibri"/>
                <a:ea typeface="Calibri"/>
                <a:cs typeface="Calibri"/>
                <a:sym typeface="Calibri"/>
              </a:rPr>
              <a:t>Eskalation</a:t>
            </a:r>
            <a:endParaRPr lang="en-US" sz="1600" dirty="0"/>
          </a:p>
        </p:txBody>
      </p:sp>
      <p:cxnSp>
        <p:nvCxnSpPr>
          <p:cNvPr id="1054" name="Google Shape;1054;p75"/>
          <p:cNvCxnSpPr>
            <a:stCxn id="1050" idx="0"/>
          </p:cNvCxnSpPr>
          <p:nvPr/>
        </p:nvCxnSpPr>
        <p:spPr>
          <a:xfrm rot="16200000" flipH="1" flipV="1">
            <a:off x="7067673" y="2515725"/>
            <a:ext cx="1296298" cy="2194801"/>
          </a:xfrm>
          <a:prstGeom prst="bentConnector4">
            <a:avLst>
              <a:gd name="adj1" fmla="val -17635"/>
              <a:gd name="adj2" fmla="val 80194"/>
            </a:avLst>
          </a:prstGeom>
          <a:noFill/>
          <a:ln w="25400" cap="flat" cmpd="sng">
            <a:solidFill>
              <a:schemeClr val="dk1"/>
            </a:solidFill>
            <a:prstDash val="solid"/>
            <a:round/>
            <a:headEnd type="none" w="sm" len="sm"/>
            <a:tailEnd type="triangle" w="med" len="med"/>
          </a:ln>
        </p:spPr>
      </p:cxnSp>
      <p:sp>
        <p:nvSpPr>
          <p:cNvPr id="1055" name="Google Shape;1055;p75"/>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75</a:t>
            </a:fld>
            <a:endParaRPr/>
          </a:p>
        </p:txBody>
      </p:sp>
      <p:cxnSp>
        <p:nvCxnSpPr>
          <p:cNvPr id="1056" name="Google Shape;1056;p75"/>
          <p:cNvCxnSpPr>
            <a:cxnSpLocks/>
            <a:stCxn id="1023" idx="2"/>
          </p:cNvCxnSpPr>
          <p:nvPr/>
        </p:nvCxnSpPr>
        <p:spPr>
          <a:xfrm>
            <a:off x="5285769" y="3152683"/>
            <a:ext cx="4830" cy="250830"/>
          </a:xfrm>
          <a:prstGeom prst="straightConnector1">
            <a:avLst/>
          </a:prstGeom>
          <a:noFill/>
          <a:ln w="25400" cap="flat" cmpd="sng">
            <a:solidFill>
              <a:schemeClr val="dk1"/>
            </a:solidFill>
            <a:prstDash val="solid"/>
            <a:round/>
            <a:headEnd type="none" w="med" len="med"/>
            <a:tailEnd type="triangle" w="med" len="med"/>
          </a:ln>
        </p:spPr>
      </p:cxnSp>
      <p:sp>
        <p:nvSpPr>
          <p:cNvPr id="1057" name="Google Shape;1057;p75"/>
          <p:cNvSpPr/>
          <p:nvPr/>
        </p:nvSpPr>
        <p:spPr>
          <a:xfrm>
            <a:off x="1912475" y="1651375"/>
            <a:ext cx="1683000" cy="1272600"/>
          </a:xfrm>
          <a:prstGeom prst="foldedCorner">
            <a:avLst>
              <a:gd name="adj"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Incident-Benachrichtigung / </a:t>
            </a:r>
            <a:br>
              <a:rPr lang="en-US" sz="1600">
                <a:solidFill>
                  <a:schemeClr val="lt1"/>
                </a:solidFill>
                <a:latin typeface="Calibri"/>
                <a:ea typeface="Calibri"/>
                <a:cs typeface="Calibri"/>
                <a:sym typeface="Calibri"/>
              </a:rPr>
            </a:br>
            <a:r>
              <a:rPr lang="en-US" sz="1600">
                <a:solidFill>
                  <a:schemeClr val="lt1"/>
                </a:solidFill>
                <a:latin typeface="Calibri"/>
                <a:ea typeface="Calibri"/>
                <a:cs typeface="Calibri"/>
                <a:sym typeface="Calibri"/>
              </a:rPr>
              <a:t>Service-Request</a:t>
            </a:r>
            <a:endParaRPr sz="1600"/>
          </a:p>
        </p:txBody>
      </p:sp>
      <p:cxnSp>
        <p:nvCxnSpPr>
          <p:cNvPr id="1058" name="Google Shape;1058;p75"/>
          <p:cNvCxnSpPr/>
          <p:nvPr/>
        </p:nvCxnSpPr>
        <p:spPr>
          <a:xfrm>
            <a:off x="6610545" y="4413186"/>
            <a:ext cx="1182300" cy="0"/>
          </a:xfrm>
          <a:prstGeom prst="straightConnector1">
            <a:avLst/>
          </a:prstGeom>
          <a:noFill/>
          <a:ln w="25400" cap="flat" cmpd="sng">
            <a:solidFill>
              <a:schemeClr val="dk1"/>
            </a:solidFill>
            <a:prstDash val="solid"/>
            <a:round/>
            <a:headEnd type="none" w="med" len="med"/>
            <a:tailEnd type="triangle" w="med" len="med"/>
          </a:ln>
        </p:spPr>
      </p:cxn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063"/>
        <p:cNvGrpSpPr/>
        <p:nvPr/>
      </p:nvGrpSpPr>
      <p:grpSpPr>
        <a:xfrm>
          <a:off x="0" y="0"/>
          <a:ext cx="0" cy="0"/>
          <a:chOff x="0" y="0"/>
          <a:chExt cx="0" cy="0"/>
        </a:xfrm>
      </p:grpSpPr>
      <p:sp>
        <p:nvSpPr>
          <p:cNvPr id="1064" name="Google Shape;1064;p76"/>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ISRM: Schlüsselkonzepte - Service-Request oder Incident?</a:t>
            </a:r>
            <a:endParaRPr/>
          </a:p>
        </p:txBody>
      </p:sp>
      <p:sp>
        <p:nvSpPr>
          <p:cNvPr id="1065" name="Google Shape;1065;p76"/>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76</a:t>
            </a:fld>
            <a:endParaRPr/>
          </a:p>
        </p:txBody>
      </p:sp>
      <p:grpSp>
        <p:nvGrpSpPr>
          <p:cNvPr id="1066" name="Google Shape;1066;p76"/>
          <p:cNvGrpSpPr/>
          <p:nvPr/>
        </p:nvGrpSpPr>
        <p:grpSpPr>
          <a:xfrm>
            <a:off x="2934894" y="1682973"/>
            <a:ext cx="2312789" cy="1375172"/>
            <a:chOff x="0" y="0"/>
            <a:chExt cx="2072" cy="1528"/>
          </a:xfrm>
        </p:grpSpPr>
        <p:sp>
          <p:nvSpPr>
            <p:cNvPr id="1067" name="Google Shape;1067;p76"/>
            <p:cNvSpPr/>
            <p:nvPr/>
          </p:nvSpPr>
          <p:spPr>
            <a:xfrm>
              <a:off x="1" y="0"/>
              <a:ext cx="2066" cy="1528"/>
            </a:xfrm>
            <a:custGeom>
              <a:avLst/>
              <a:gdLst/>
              <a:ahLst/>
              <a:cxnLst/>
              <a:rect l="l" t="t" r="r" b="b"/>
              <a:pathLst>
                <a:path w="21600" h="21600" extrusionOk="0">
                  <a:moveTo>
                    <a:pt x="15" y="0"/>
                  </a:moveTo>
                  <a:lnTo>
                    <a:pt x="15" y="9037"/>
                  </a:lnTo>
                  <a:lnTo>
                    <a:pt x="15" y="12910"/>
                  </a:lnTo>
                  <a:lnTo>
                    <a:pt x="15" y="15492"/>
                  </a:lnTo>
                  <a:lnTo>
                    <a:pt x="3612" y="15492"/>
                  </a:lnTo>
                  <a:lnTo>
                    <a:pt x="0" y="21600"/>
                  </a:lnTo>
                  <a:lnTo>
                    <a:pt x="9009" y="15492"/>
                  </a:lnTo>
                  <a:lnTo>
                    <a:pt x="21600" y="15492"/>
                  </a:lnTo>
                  <a:lnTo>
                    <a:pt x="21600" y="12910"/>
                  </a:lnTo>
                  <a:lnTo>
                    <a:pt x="21600" y="9037"/>
                  </a:lnTo>
                  <a:lnTo>
                    <a:pt x="21600" y="0"/>
                  </a:lnTo>
                  <a:lnTo>
                    <a:pt x="9009" y="0"/>
                  </a:lnTo>
                  <a:lnTo>
                    <a:pt x="3612" y="0"/>
                  </a:lnTo>
                  <a:close/>
                  <a:moveTo>
                    <a:pt x="15" y="0"/>
                  </a:moveTo>
                </a:path>
              </a:pathLst>
            </a:custGeom>
            <a:noFill/>
            <a:ln w="25400" cap="flat" cmpd="sng">
              <a:solidFill>
                <a:srgbClr val="205595"/>
              </a:solidFill>
              <a:prstDash val="solid"/>
              <a:miter lim="800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1068" name="Google Shape;1068;p76"/>
            <p:cNvSpPr/>
            <p:nvPr/>
          </p:nvSpPr>
          <p:spPr>
            <a:xfrm>
              <a:off x="0" y="83"/>
              <a:ext cx="2072" cy="928"/>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200">
                  <a:solidFill>
                    <a:schemeClr val="dk1"/>
                  </a:solidFill>
                  <a:latin typeface="Arial"/>
                  <a:ea typeface="Arial"/>
                  <a:cs typeface="Arial"/>
                  <a:sym typeface="Arial"/>
                </a:rPr>
                <a:t>Die Kapazität der Festplatte in meinem Notebook ist unzureichend!</a:t>
              </a:r>
              <a:endParaRPr sz="1200"/>
            </a:p>
          </p:txBody>
        </p:sp>
      </p:grpSp>
      <p:sp>
        <p:nvSpPr>
          <p:cNvPr id="1069" name="Google Shape;1069;p76"/>
          <p:cNvSpPr/>
          <p:nvPr/>
        </p:nvSpPr>
        <p:spPr>
          <a:xfrm>
            <a:off x="3280919" y="4724648"/>
            <a:ext cx="2649885" cy="858366"/>
          </a:xfrm>
          <a:custGeom>
            <a:avLst/>
            <a:gdLst/>
            <a:ahLst/>
            <a:cxnLst/>
            <a:rect l="l" t="t" r="r" b="b"/>
            <a:pathLst>
              <a:path w="21600" h="21600" extrusionOk="0">
                <a:moveTo>
                  <a:pt x="4582" y="3513"/>
                </a:moveTo>
                <a:lnTo>
                  <a:pt x="4582" y="6528"/>
                </a:lnTo>
                <a:lnTo>
                  <a:pt x="0" y="0"/>
                </a:lnTo>
                <a:lnTo>
                  <a:pt x="4582" y="11050"/>
                </a:lnTo>
                <a:lnTo>
                  <a:pt x="4582" y="21600"/>
                </a:lnTo>
                <a:lnTo>
                  <a:pt x="7418" y="21600"/>
                </a:lnTo>
                <a:lnTo>
                  <a:pt x="11673" y="21600"/>
                </a:lnTo>
                <a:lnTo>
                  <a:pt x="21600" y="21600"/>
                </a:lnTo>
                <a:lnTo>
                  <a:pt x="21600" y="11050"/>
                </a:lnTo>
                <a:lnTo>
                  <a:pt x="21600" y="6528"/>
                </a:lnTo>
                <a:lnTo>
                  <a:pt x="21600" y="3513"/>
                </a:lnTo>
                <a:lnTo>
                  <a:pt x="11673" y="3513"/>
                </a:lnTo>
                <a:lnTo>
                  <a:pt x="7418" y="3513"/>
                </a:lnTo>
                <a:close/>
                <a:moveTo>
                  <a:pt x="4582" y="3513"/>
                </a:moveTo>
              </a:path>
            </a:pathLst>
          </a:custGeom>
          <a:noFill/>
          <a:ln w="25400" cap="flat" cmpd="sng">
            <a:solidFill>
              <a:srgbClr val="205595"/>
            </a:solidFill>
            <a:prstDash val="solid"/>
            <a:miter lim="800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1070" name="Google Shape;1070;p76"/>
          <p:cNvSpPr/>
          <p:nvPr/>
        </p:nvSpPr>
        <p:spPr>
          <a:xfrm>
            <a:off x="3847073" y="4965750"/>
            <a:ext cx="2081494" cy="517922"/>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200">
                <a:solidFill>
                  <a:schemeClr val="dk1"/>
                </a:solidFill>
                <a:latin typeface="Arial"/>
                <a:ea typeface="Arial"/>
                <a:cs typeface="Arial"/>
                <a:sym typeface="Arial"/>
              </a:rPr>
              <a:t>Ich habe mein</a:t>
            </a:r>
            <a:br>
              <a:rPr lang="en-US" sz="1200">
                <a:solidFill>
                  <a:schemeClr val="dk1"/>
                </a:solidFill>
                <a:latin typeface="Arial"/>
                <a:ea typeface="Arial"/>
                <a:cs typeface="Arial"/>
                <a:sym typeface="Arial"/>
              </a:rPr>
            </a:br>
            <a:r>
              <a:rPr lang="en-US" sz="1200">
                <a:solidFill>
                  <a:schemeClr val="dk1"/>
                </a:solidFill>
                <a:latin typeface="Arial"/>
                <a:ea typeface="Arial"/>
                <a:cs typeface="Arial"/>
                <a:sym typeface="Arial"/>
              </a:rPr>
              <a:t> mein Wiki-Passwort vergessen!</a:t>
            </a:r>
            <a:endParaRPr sz="1200"/>
          </a:p>
        </p:txBody>
      </p:sp>
      <p:sp>
        <p:nvSpPr>
          <p:cNvPr id="1071" name="Google Shape;1071;p76"/>
          <p:cNvSpPr/>
          <p:nvPr/>
        </p:nvSpPr>
        <p:spPr>
          <a:xfrm>
            <a:off x="3217292" y="2882903"/>
            <a:ext cx="2715740" cy="776883"/>
          </a:xfrm>
          <a:custGeom>
            <a:avLst/>
            <a:gdLst/>
            <a:ahLst/>
            <a:cxnLst/>
            <a:rect l="l" t="t" r="r" b="b"/>
            <a:pathLst>
              <a:path w="21600" h="21600" extrusionOk="0">
                <a:moveTo>
                  <a:pt x="4429" y="0"/>
                </a:moveTo>
                <a:lnTo>
                  <a:pt x="4429" y="3600"/>
                </a:lnTo>
                <a:lnTo>
                  <a:pt x="0" y="10158"/>
                </a:lnTo>
                <a:lnTo>
                  <a:pt x="4429" y="9000"/>
                </a:lnTo>
                <a:lnTo>
                  <a:pt x="4429" y="21600"/>
                </a:lnTo>
                <a:lnTo>
                  <a:pt x="7291" y="21600"/>
                </a:lnTo>
                <a:lnTo>
                  <a:pt x="11583" y="21600"/>
                </a:lnTo>
                <a:lnTo>
                  <a:pt x="21600" y="21600"/>
                </a:lnTo>
                <a:lnTo>
                  <a:pt x="21600" y="9000"/>
                </a:lnTo>
                <a:lnTo>
                  <a:pt x="21600" y="3600"/>
                </a:lnTo>
                <a:lnTo>
                  <a:pt x="21600" y="0"/>
                </a:lnTo>
                <a:lnTo>
                  <a:pt x="11583" y="0"/>
                </a:lnTo>
                <a:lnTo>
                  <a:pt x="7291" y="0"/>
                </a:lnTo>
                <a:close/>
                <a:moveTo>
                  <a:pt x="4429" y="0"/>
                </a:moveTo>
              </a:path>
            </a:pathLst>
          </a:custGeom>
          <a:noFill/>
          <a:ln w="25400" cap="flat" cmpd="sng">
            <a:solidFill>
              <a:srgbClr val="205595"/>
            </a:solidFill>
            <a:prstDash val="solid"/>
            <a:miter lim="800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1072" name="Google Shape;1072;p76"/>
          <p:cNvSpPr/>
          <p:nvPr/>
        </p:nvSpPr>
        <p:spPr>
          <a:xfrm>
            <a:off x="3774510" y="2950657"/>
            <a:ext cx="2161872" cy="64601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200">
                <a:solidFill>
                  <a:schemeClr val="dk1"/>
                </a:solidFill>
                <a:latin typeface="Arial"/>
                <a:ea typeface="Arial"/>
                <a:cs typeface="Arial"/>
                <a:sym typeface="Arial"/>
              </a:rPr>
              <a:t>Die Ressource, auf die ich zuzugreifen versuche, antwortet nicht!</a:t>
            </a:r>
            <a:endParaRPr sz="1200"/>
          </a:p>
        </p:txBody>
      </p:sp>
      <p:sp>
        <p:nvSpPr>
          <p:cNvPr id="1073" name="Google Shape;1073;p76"/>
          <p:cNvSpPr/>
          <p:nvPr/>
        </p:nvSpPr>
        <p:spPr>
          <a:xfrm>
            <a:off x="3328914" y="3903116"/>
            <a:ext cx="2604120" cy="718840"/>
          </a:xfrm>
          <a:custGeom>
            <a:avLst/>
            <a:gdLst/>
            <a:ahLst/>
            <a:cxnLst/>
            <a:rect l="l" t="t" r="r" b="b"/>
            <a:pathLst>
              <a:path w="21600" h="21600" extrusionOk="0">
                <a:moveTo>
                  <a:pt x="4883" y="0"/>
                </a:moveTo>
                <a:lnTo>
                  <a:pt x="4883" y="3600"/>
                </a:lnTo>
                <a:lnTo>
                  <a:pt x="0" y="2479"/>
                </a:lnTo>
                <a:lnTo>
                  <a:pt x="4883" y="9000"/>
                </a:lnTo>
                <a:lnTo>
                  <a:pt x="4883" y="21600"/>
                </a:lnTo>
                <a:lnTo>
                  <a:pt x="7670" y="21600"/>
                </a:lnTo>
                <a:lnTo>
                  <a:pt x="11849" y="21600"/>
                </a:lnTo>
                <a:lnTo>
                  <a:pt x="21600" y="21600"/>
                </a:lnTo>
                <a:lnTo>
                  <a:pt x="21600" y="9000"/>
                </a:lnTo>
                <a:lnTo>
                  <a:pt x="21600" y="3600"/>
                </a:lnTo>
                <a:lnTo>
                  <a:pt x="21600" y="0"/>
                </a:lnTo>
                <a:lnTo>
                  <a:pt x="11849" y="0"/>
                </a:lnTo>
                <a:lnTo>
                  <a:pt x="7670" y="0"/>
                </a:lnTo>
                <a:close/>
                <a:moveTo>
                  <a:pt x="4883" y="0"/>
                </a:moveTo>
              </a:path>
            </a:pathLst>
          </a:custGeom>
          <a:noFill/>
          <a:ln w="25400" cap="flat" cmpd="sng">
            <a:solidFill>
              <a:srgbClr val="205595"/>
            </a:solidFill>
            <a:prstDash val="solid"/>
            <a:miter lim="800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1074" name="Google Shape;1074;p76"/>
          <p:cNvSpPr/>
          <p:nvPr/>
        </p:nvSpPr>
        <p:spPr>
          <a:xfrm>
            <a:off x="3916044" y="4004691"/>
            <a:ext cx="2018109" cy="517922"/>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200">
                <a:solidFill>
                  <a:schemeClr val="dk1"/>
                </a:solidFill>
                <a:latin typeface="Arial"/>
                <a:ea typeface="Arial"/>
                <a:cs typeface="Arial"/>
                <a:sym typeface="Arial"/>
              </a:rPr>
              <a:t>Es dauert sehr lange, bis meine Transaktion abgeschlossen ist!</a:t>
            </a:r>
            <a:endParaRPr sz="1200"/>
          </a:p>
        </p:txBody>
      </p:sp>
      <p:sp>
        <p:nvSpPr>
          <p:cNvPr id="1075" name="Google Shape;1075;p76"/>
          <p:cNvSpPr/>
          <p:nvPr/>
        </p:nvSpPr>
        <p:spPr>
          <a:xfrm>
            <a:off x="2909219" y="4989193"/>
            <a:ext cx="1438796" cy="1454423"/>
          </a:xfrm>
          <a:custGeom>
            <a:avLst/>
            <a:gdLst/>
            <a:ahLst/>
            <a:cxnLst/>
            <a:rect l="l" t="t" r="r" b="b"/>
            <a:pathLst>
              <a:path w="21600" h="21600" extrusionOk="0">
                <a:moveTo>
                  <a:pt x="0" y="11979"/>
                </a:moveTo>
                <a:lnTo>
                  <a:pt x="0" y="13583"/>
                </a:lnTo>
                <a:lnTo>
                  <a:pt x="0" y="15988"/>
                </a:lnTo>
                <a:lnTo>
                  <a:pt x="0" y="21600"/>
                </a:lnTo>
                <a:lnTo>
                  <a:pt x="3600" y="21600"/>
                </a:lnTo>
                <a:lnTo>
                  <a:pt x="9000" y="21600"/>
                </a:lnTo>
                <a:lnTo>
                  <a:pt x="21600" y="21600"/>
                </a:lnTo>
                <a:lnTo>
                  <a:pt x="21600" y="15988"/>
                </a:lnTo>
                <a:lnTo>
                  <a:pt x="21600" y="13583"/>
                </a:lnTo>
                <a:lnTo>
                  <a:pt x="21600" y="11979"/>
                </a:lnTo>
                <a:lnTo>
                  <a:pt x="9000" y="11979"/>
                </a:lnTo>
                <a:lnTo>
                  <a:pt x="452" y="0"/>
                </a:lnTo>
                <a:lnTo>
                  <a:pt x="3600" y="11979"/>
                </a:lnTo>
                <a:close/>
                <a:moveTo>
                  <a:pt x="0" y="11979"/>
                </a:moveTo>
              </a:path>
            </a:pathLst>
          </a:custGeom>
          <a:noFill/>
          <a:ln w="25400" cap="flat" cmpd="sng">
            <a:solidFill>
              <a:srgbClr val="205595"/>
            </a:solidFill>
            <a:prstDash val="solid"/>
            <a:miter lim="800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1076" name="Google Shape;1076;p76"/>
          <p:cNvSpPr/>
          <p:nvPr/>
        </p:nvSpPr>
        <p:spPr>
          <a:xfrm>
            <a:off x="2911451" y="5862737"/>
            <a:ext cx="1437680" cy="51832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200">
                <a:solidFill>
                  <a:schemeClr val="dk1"/>
                </a:solidFill>
                <a:latin typeface="Arial"/>
                <a:ea typeface="Arial"/>
                <a:cs typeface="Arial"/>
                <a:sym typeface="Arial"/>
              </a:rPr>
              <a:t>Ich kann nicht auf meine E-Mails zugreifen!</a:t>
            </a:r>
            <a:endParaRPr sz="1200"/>
          </a:p>
        </p:txBody>
      </p:sp>
      <p:sp>
        <p:nvSpPr>
          <p:cNvPr id="1077" name="Google Shape;1077;p76"/>
          <p:cNvSpPr/>
          <p:nvPr/>
        </p:nvSpPr>
        <p:spPr>
          <a:xfrm>
            <a:off x="6951619" y="1944705"/>
            <a:ext cx="558314" cy="389598"/>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a:t>
            </a:r>
            <a:endParaRPr/>
          </a:p>
        </p:txBody>
      </p:sp>
      <p:cxnSp>
        <p:nvCxnSpPr>
          <p:cNvPr id="1078" name="Google Shape;1078;p76"/>
          <p:cNvCxnSpPr/>
          <p:nvPr/>
        </p:nvCxnSpPr>
        <p:spPr>
          <a:xfrm>
            <a:off x="5242099" y="2139504"/>
            <a:ext cx="1439912" cy="1116"/>
          </a:xfrm>
          <a:prstGeom prst="straightConnector1">
            <a:avLst/>
          </a:prstGeom>
          <a:noFill/>
          <a:ln w="25400" cap="flat" cmpd="sng">
            <a:solidFill>
              <a:srgbClr val="205595"/>
            </a:solidFill>
            <a:prstDash val="solid"/>
            <a:round/>
            <a:headEnd type="none" w="med" len="med"/>
            <a:tailEnd type="triangle" w="med" len="med"/>
          </a:ln>
        </p:spPr>
      </p:cxnSp>
      <p:cxnSp>
        <p:nvCxnSpPr>
          <p:cNvPr id="1079" name="Google Shape;1079;p76"/>
          <p:cNvCxnSpPr/>
          <p:nvPr/>
        </p:nvCxnSpPr>
        <p:spPr>
          <a:xfrm>
            <a:off x="5934150" y="3254598"/>
            <a:ext cx="719956" cy="2232"/>
          </a:xfrm>
          <a:prstGeom prst="straightConnector1">
            <a:avLst/>
          </a:prstGeom>
          <a:noFill/>
          <a:ln w="25400" cap="flat" cmpd="sng">
            <a:solidFill>
              <a:srgbClr val="205595"/>
            </a:solidFill>
            <a:prstDash val="solid"/>
            <a:round/>
            <a:headEnd type="none" w="med" len="med"/>
            <a:tailEnd type="triangle" w="med" len="med"/>
          </a:ln>
        </p:spPr>
      </p:cxnSp>
      <p:cxnSp>
        <p:nvCxnSpPr>
          <p:cNvPr id="1080" name="Google Shape;1080;p76"/>
          <p:cNvCxnSpPr/>
          <p:nvPr/>
        </p:nvCxnSpPr>
        <p:spPr>
          <a:xfrm>
            <a:off x="5934150" y="4265888"/>
            <a:ext cx="719956" cy="1117"/>
          </a:xfrm>
          <a:prstGeom prst="straightConnector1">
            <a:avLst/>
          </a:prstGeom>
          <a:noFill/>
          <a:ln w="25400" cap="flat" cmpd="sng">
            <a:solidFill>
              <a:srgbClr val="205595"/>
            </a:solidFill>
            <a:prstDash val="solid"/>
            <a:round/>
            <a:headEnd type="none" w="med" len="med"/>
            <a:tailEnd type="triangle" w="med" len="med"/>
          </a:ln>
        </p:spPr>
      </p:cxnSp>
      <p:cxnSp>
        <p:nvCxnSpPr>
          <p:cNvPr id="1081" name="Google Shape;1081;p76"/>
          <p:cNvCxnSpPr/>
          <p:nvPr/>
        </p:nvCxnSpPr>
        <p:spPr>
          <a:xfrm>
            <a:off x="5934150" y="5178946"/>
            <a:ext cx="719956" cy="2232"/>
          </a:xfrm>
          <a:prstGeom prst="straightConnector1">
            <a:avLst/>
          </a:prstGeom>
          <a:noFill/>
          <a:ln w="25400" cap="flat" cmpd="sng">
            <a:solidFill>
              <a:srgbClr val="205595"/>
            </a:solidFill>
            <a:prstDash val="solid"/>
            <a:round/>
            <a:headEnd type="none" w="med" len="med"/>
            <a:tailEnd type="triangle" w="med" len="med"/>
          </a:ln>
        </p:spPr>
      </p:cxnSp>
      <p:cxnSp>
        <p:nvCxnSpPr>
          <p:cNvPr id="1082" name="Google Shape;1082;p76"/>
          <p:cNvCxnSpPr/>
          <p:nvPr/>
        </p:nvCxnSpPr>
        <p:spPr>
          <a:xfrm>
            <a:off x="4349134" y="6088658"/>
            <a:ext cx="2304975" cy="1116"/>
          </a:xfrm>
          <a:prstGeom prst="straightConnector1">
            <a:avLst/>
          </a:prstGeom>
          <a:noFill/>
          <a:ln w="25400" cap="flat" cmpd="sng">
            <a:solidFill>
              <a:srgbClr val="205595"/>
            </a:solidFill>
            <a:prstDash val="solid"/>
            <a:round/>
            <a:headEnd type="none" w="med" len="med"/>
            <a:tailEnd type="triangle" w="med" len="med"/>
          </a:ln>
        </p:spPr>
      </p:cxnSp>
      <p:pic>
        <p:nvPicPr>
          <p:cNvPr id="1083" name="Google Shape;1083;p76"/>
          <p:cNvPicPr preferRelativeResize="0"/>
          <p:nvPr/>
        </p:nvPicPr>
        <p:blipFill rotWithShape="1">
          <a:blip r:embed="rId3">
            <a:alphaModFix/>
          </a:blip>
          <a:srcRect/>
          <a:stretch/>
        </p:blipFill>
        <p:spPr>
          <a:xfrm>
            <a:off x="2077641" y="3343894"/>
            <a:ext cx="1309316" cy="1246808"/>
          </a:xfrm>
          <a:prstGeom prst="rect">
            <a:avLst/>
          </a:prstGeom>
          <a:noFill/>
          <a:ln>
            <a:noFill/>
          </a:ln>
        </p:spPr>
      </p:pic>
      <p:sp>
        <p:nvSpPr>
          <p:cNvPr id="1084" name="Google Shape;1084;p76"/>
          <p:cNvSpPr/>
          <p:nvPr/>
        </p:nvSpPr>
        <p:spPr>
          <a:xfrm>
            <a:off x="6951619" y="3078863"/>
            <a:ext cx="558314" cy="389598"/>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a:t>
            </a:r>
            <a:endParaRPr/>
          </a:p>
        </p:txBody>
      </p:sp>
      <p:sp>
        <p:nvSpPr>
          <p:cNvPr id="1085" name="Google Shape;1085;p76"/>
          <p:cNvSpPr/>
          <p:nvPr/>
        </p:nvSpPr>
        <p:spPr>
          <a:xfrm>
            <a:off x="6951619" y="4067737"/>
            <a:ext cx="558314" cy="389598"/>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a:t>
            </a:r>
            <a:endParaRPr/>
          </a:p>
        </p:txBody>
      </p:sp>
      <p:sp>
        <p:nvSpPr>
          <p:cNvPr id="1086" name="Google Shape;1086;p76"/>
          <p:cNvSpPr/>
          <p:nvPr/>
        </p:nvSpPr>
        <p:spPr>
          <a:xfrm>
            <a:off x="6951619" y="4959032"/>
            <a:ext cx="558314" cy="389598"/>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a:t>
            </a:r>
            <a:endParaRPr/>
          </a:p>
        </p:txBody>
      </p:sp>
      <p:sp>
        <p:nvSpPr>
          <p:cNvPr id="1087" name="Google Shape;1087;p76"/>
          <p:cNvSpPr/>
          <p:nvPr/>
        </p:nvSpPr>
        <p:spPr>
          <a:xfrm>
            <a:off x="6951619" y="5893859"/>
            <a:ext cx="558314" cy="389598"/>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092"/>
        <p:cNvGrpSpPr/>
        <p:nvPr/>
      </p:nvGrpSpPr>
      <p:grpSpPr>
        <a:xfrm>
          <a:off x="0" y="0"/>
          <a:ext cx="0" cy="0"/>
          <a:chOff x="0" y="0"/>
          <a:chExt cx="0" cy="0"/>
        </a:xfrm>
      </p:grpSpPr>
      <p:sp>
        <p:nvSpPr>
          <p:cNvPr id="1093" name="Google Shape;1093;p77"/>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ISRM: Schlüsselkonzepte - Zusammenfassung</a:t>
            </a:r>
            <a:endParaRPr/>
          </a:p>
        </p:txBody>
      </p:sp>
      <p:sp>
        <p:nvSpPr>
          <p:cNvPr id="1094" name="Google Shape;1094;p77"/>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dirty="0"/>
              <a:t>Verstehen des Unterschieds zwischen Incidents (Verschlechterung des Service, Nichteinhaltung von Service-Zielen) und Service-Requests (z. B. Zurücksetzen des Passworts, Anfrage nach Zugang oder Unterstützung)</a:t>
            </a:r>
            <a:endParaRPr dirty="0"/>
          </a:p>
          <a:p>
            <a:pPr marL="342900" lvl="0" indent="-342900" algn="l" rtl="0">
              <a:spcBef>
                <a:spcPts val="560"/>
              </a:spcBef>
              <a:spcAft>
                <a:spcPts val="0"/>
              </a:spcAft>
              <a:buClr>
                <a:schemeClr val="dk1"/>
              </a:buClr>
              <a:buSzPts val="2800"/>
              <a:buChar char="•"/>
            </a:pPr>
            <a:r>
              <a:rPr lang="en-US" dirty="0"/>
              <a:t>Befolgung eines gut verstandenen Workflows bei der Bearbeitung von Incidents und Service-Requests</a:t>
            </a:r>
            <a:endParaRPr dirty="0"/>
          </a:p>
          <a:p>
            <a:pPr marL="342900" lvl="0" indent="-342900" algn="l" rtl="0">
              <a:spcBef>
                <a:spcPts val="560"/>
              </a:spcBef>
              <a:spcAft>
                <a:spcPts val="0"/>
              </a:spcAft>
              <a:buClr>
                <a:schemeClr val="dk1"/>
              </a:buClr>
              <a:buSzPts val="2800"/>
              <a:buChar char="•"/>
            </a:pPr>
            <a:r>
              <a:rPr lang="en-US" dirty="0"/>
              <a:t>Sicherstellen, dass Major Incidents angemessene Aufmerksamkeit erhalten</a:t>
            </a:r>
            <a:endParaRPr dirty="0"/>
          </a:p>
        </p:txBody>
      </p:sp>
      <p:sp>
        <p:nvSpPr>
          <p:cNvPr id="1095" name="Google Shape;1095;p77"/>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77</a:t>
            </a:fld>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102"/>
        <p:cNvGrpSpPr/>
        <p:nvPr/>
      </p:nvGrpSpPr>
      <p:grpSpPr>
        <a:xfrm>
          <a:off x="0" y="0"/>
          <a:ext cx="0" cy="0"/>
          <a:chOff x="0" y="0"/>
          <a:chExt cx="0" cy="0"/>
        </a:xfrm>
      </p:grpSpPr>
      <p:sp>
        <p:nvSpPr>
          <p:cNvPr id="1103" name="Google Shape;1103;p78"/>
          <p:cNvSpPr txBox="1">
            <a:spLocks noGrp="1"/>
          </p:cNvSpPr>
          <p:nvPr>
            <p:ph type="ctr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t>Problem Management (PM)</a:t>
            </a:r>
            <a:endParaRPr/>
          </a:p>
        </p:txBody>
      </p:sp>
      <p:sp>
        <p:nvSpPr>
          <p:cNvPr id="1104" name="Google Shape;1104;p78"/>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78</a:t>
            </a:fld>
            <a:endParaRPr/>
          </a:p>
        </p:txBody>
      </p:sp>
      <p:sp>
        <p:nvSpPr>
          <p:cNvPr id="1105" name="Google Shape;1105;p78"/>
          <p:cNvSpPr/>
          <p:nvPr/>
        </p:nvSpPr>
        <p:spPr>
          <a:xfrm>
            <a:off x="2895601" y="3933700"/>
            <a:ext cx="6400800" cy="1705100"/>
          </a:xfrm>
          <a:prstGeom prst="snip1Rect">
            <a:avLst>
              <a:gd name="adj" fmla="val 16667"/>
            </a:avLst>
          </a:prstGeom>
          <a:solidFill>
            <a:srgbClr val="93B3D7">
              <a:alpha val="3686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106" name="Google Shape;1106;p78"/>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Zielsetzung</a:t>
            </a:r>
            <a:endParaRPr/>
          </a:p>
        </p:txBody>
      </p:sp>
      <p:sp>
        <p:nvSpPr>
          <p:cNvPr id="1107" name="Google Shape;1107;p78"/>
          <p:cNvSpPr/>
          <p:nvPr/>
        </p:nvSpPr>
        <p:spPr>
          <a:xfrm>
            <a:off x="2969743" y="4448465"/>
            <a:ext cx="623301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Erkennen und Untersuchen von Problemen, um ihre Auswirkungen zu verringern oder zu verhindern, dass sie weitere Incidents verursachen</a:t>
            </a:r>
            <a:endParaRPr sz="1800">
              <a:solidFill>
                <a:schemeClr val="dk1"/>
              </a:solidFill>
              <a:latin typeface="Calibri"/>
              <a:ea typeface="Calibri"/>
              <a:cs typeface="Calibri"/>
              <a:sym typeface="Calibri"/>
            </a:endParaRPr>
          </a:p>
        </p:txBody>
      </p:sp>
    </p:spTree>
  </p:cSld>
  <p:clrMapOvr>
    <a:masterClrMapping/>
  </p:clrMapOvr>
</p:sld>
</file>

<file path=ppt/slides/slide79.xml><?xml version="1.0" encoding="utf-8"?>
<p:sld xmlns:p14="http://schemas.microsoft.com/office/powerpoint/2010/main" xmlns:a16="http://schemas.microsoft.com/office/drawing/2014/main" xmlns:a="http://schemas.openxmlformats.org/drawingml/2006/main" xmlns:r="http://schemas.openxmlformats.org/officeDocument/2006/relationships" xmlns:p="http://schemas.openxmlformats.org/presentationml/2006/main">
  <p:cSld>
    <p:spTree>
      <p:nvGrpSpPr>
        <p:cNvPr id="1" name="Shape 1112"/>
        <p:cNvGrpSpPr/>
        <p:nvPr/>
      </p:nvGrpSpPr>
      <p:grpSpPr>
        <a:xfrm>
          <a:off x="0" y="0"/>
          <a:ext cx="0" cy="0"/>
          <a:chOff x="0" y="0"/>
          <a:chExt cx="0" cy="0"/>
        </a:xfrm>
      </p:grpSpPr>
      <p:sp>
        <p:nvSpPr>
          <p:cNvPr id="1113" name="Google Shape;1113;p79"/>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PM: Wichtige Begriffe</a:t>
            </a:r>
            <a:endParaRPr/>
          </a:p>
        </p:txBody>
      </p:sp>
      <p:sp>
        <p:nvSpPr>
          <p:cNvPr id="1114" name="Google Shape;1114;p79"/>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79</a:t>
            </a:fld>
            <a:endParaRPr/>
          </a:p>
        </p:txBody>
      </p:sp>
      <p:graphicFrame>
        <p:nvGraphicFramePr>
          <p:cNvPr id="1115" name="Google Shape;1115;p79"/>
          <p:cNvGraphicFramePr/>
          <p:nvPr>
            <p:extLst>
              <p:ext uri="{D42A27DB-BD31-4B8C-83A1-F6EECF244321}">
                <p14:modId xmlns:p14="http://schemas.microsoft.com/office/powerpoint/2010/main" val="2029930958"/>
              </p:ext>
            </p:extLst>
          </p:nvPr>
        </p:nvGraphicFramePr>
        <p:xfrm>
          <a:off x="609601" y="1696599"/>
          <a:ext cx="10972798" cy="1066800"/>
        </p:xfrm>
        <a:graphic>
          <a:graphicData uri="http://schemas.openxmlformats.org/drawingml/2006/table">
            <a:tbl>
              <a:tblPr firstRow="1" firstCol="1" bandRow="1">
                <a:tableStyleId>{B301B821-A1FF-4177-AEE7-76D212191A09}</a:tableStyleId>
              </a:tblPr>
              <a:tblGrid>
                <a:gridCol w="10972798">
                  <a:extLst>
                    <a:ext uri="{9D8B030D-6E8A-4147-A177-3AD203B41FA5}">
                      <a16:colId xmlns:a16="http://schemas.microsoft.com/office/drawing/2014/main" val="20000"/>
                    </a:ext>
                  </a:extLst>
                </a:gridCol>
              </a:tblGrid>
              <a:tr h="184100">
                <a:tc>
                  <a:txBody>
                    <a:bodyPr/>
                    <a:lstStyle/>
                    <a:p>
                      <a:pPr marL="0" marR="0" lvl="0" indent="0" algn="l" rtl="0">
                        <a:spcBef>
                          <a:spcPts val="0"/>
                        </a:spcBef>
                        <a:spcAft>
                          <a:spcPts val="0"/>
                        </a:spcAft>
                        <a:buNone/>
                      </a:pPr>
                      <a:r>
                        <a:rPr lang="en-US" sz="1400" dirty="0"/>
                        <a:t>Definition nach FitSM-0:</a:t>
                      </a:r>
                      <a:endParaRPr sz="1400" dirty="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763350">
                <a:tc>
                  <a:txBody>
                    <a:bodyPr/>
                    <a:lstStyle/>
                    <a:p>
                      <a:pPr marL="0" marR="0" lvl="0" indent="0" algn="l" rtl="0">
                        <a:lnSpc>
                          <a:spcPct val="100000"/>
                        </a:lnSpc>
                        <a:spcBef>
                          <a:spcPts val="0"/>
                        </a:spcBef>
                        <a:spcAft>
                          <a:spcPts val="0"/>
                        </a:spcAft>
                        <a:buClr>
                          <a:schemeClr val="dk1"/>
                        </a:buClr>
                        <a:buSzPts val="2000"/>
                        <a:buFont typeface="Calibri"/>
                        <a:buNone/>
                      </a:pPr>
                      <a:r>
                        <a:rPr lang="en-US" sz="2000" dirty="0">
                          <a:solidFill>
                            <a:schemeClr val="dk1"/>
                          </a:solidFill>
                        </a:rPr>
                        <a:t>Problem:</a:t>
                      </a:r>
                      <a:endParaRPr dirty="0"/>
                    </a:p>
                    <a:p>
                      <a:pPr marL="457200" marR="0" lvl="1" indent="0" algn="l" rtl="0">
                        <a:spcBef>
                          <a:spcPts val="0"/>
                        </a:spcBef>
                        <a:spcAft>
                          <a:spcPts val="0"/>
                        </a:spcAft>
                        <a:buNone/>
                      </a:pPr>
                      <a:r>
                        <a:rPr lang="en-US" sz="1800" b="0" u="none" strike="noStrike" cap="none" dirty="0">
                          <a:solidFill>
                            <a:schemeClr val="dk1"/>
                          </a:solidFill>
                          <a:sym typeface="Calibri"/>
                        </a:rPr>
                        <a:t>Die zugrundeliegende Ursache für einen oder mehrere Incidents, die eine weitere Untersuchung erfordert, um zu verhindern, dass sich Incidents wiederholen oder um die negativen Auswirkungen auf die Services zu reduzieren</a:t>
                      </a:r>
                      <a:endParaRPr sz="1800" b="0" i="1"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graphicFrame>
        <p:nvGraphicFramePr>
          <p:cNvPr id="1116" name="Google Shape;1116;p79"/>
          <p:cNvGraphicFramePr/>
          <p:nvPr>
            <p:extLst>
              <p:ext uri="{D42A27DB-BD31-4B8C-83A1-F6EECF244321}">
                <p14:modId xmlns:p14="http://schemas.microsoft.com/office/powerpoint/2010/main" val="985333443"/>
              </p:ext>
            </p:extLst>
          </p:nvPr>
        </p:nvGraphicFramePr>
        <p:xfrm>
          <a:off x="609601" y="3343110"/>
          <a:ext cx="10972798" cy="1066800"/>
        </p:xfrm>
        <a:graphic>
          <a:graphicData uri="http://schemas.openxmlformats.org/drawingml/2006/table">
            <a:tbl>
              <a:tblPr firstRow="1" firstCol="1" bandRow="1">
                <a:tableStyleId>{B301B821-A1FF-4177-AEE7-76D212191A09}</a:tableStyleId>
              </a:tblPr>
              <a:tblGrid>
                <a:gridCol w="10972798">
                  <a:extLst>
                    <a:ext uri="{9D8B030D-6E8A-4147-A177-3AD203B41FA5}">
                      <a16:colId xmlns:a16="http://schemas.microsoft.com/office/drawing/2014/main" val="20000"/>
                    </a:ext>
                  </a:extLst>
                </a:gridCol>
              </a:tblGrid>
              <a:tr h="179625">
                <a:tc>
                  <a:txBody>
                    <a:bodyPr/>
                    <a:lstStyle/>
                    <a:p>
                      <a:pPr marL="0" marR="0" lvl="0" indent="0" algn="l" rtl="0">
                        <a:spcBef>
                          <a:spcPts val="0"/>
                        </a:spcBef>
                        <a:spcAft>
                          <a:spcPts val="0"/>
                        </a:spcAft>
                        <a:buNone/>
                      </a:pPr>
                      <a:r>
                        <a:rPr lang="en-US" sz="1400"/>
                        <a:t>Definition nach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848225">
                <a:tc>
                  <a:txBody>
                    <a:bodyPr/>
                    <a:lstStyle/>
                    <a:p>
                      <a:pPr marL="0" marR="0" lvl="0" indent="0" algn="l" rtl="0">
                        <a:lnSpc>
                          <a:spcPct val="100000"/>
                        </a:lnSpc>
                        <a:spcBef>
                          <a:spcPts val="0"/>
                        </a:spcBef>
                        <a:spcAft>
                          <a:spcPts val="0"/>
                        </a:spcAft>
                        <a:buClr>
                          <a:schemeClr val="dk1"/>
                        </a:buClr>
                        <a:buSzPts val="2000"/>
                        <a:buFont typeface="Calibri"/>
                        <a:buNone/>
                      </a:pPr>
                      <a:r>
                        <a:rPr lang="en-US" sz="2000" dirty="0">
                          <a:solidFill>
                            <a:schemeClr val="dk1"/>
                          </a:solidFill>
                        </a:rPr>
                        <a:t>Bekannter Fehler:</a:t>
                      </a:r>
                      <a:endParaRPr dirty="0"/>
                    </a:p>
                    <a:p>
                      <a:pPr marL="457200" marR="0" lvl="1" indent="0" algn="l" rtl="0">
                        <a:spcBef>
                          <a:spcPts val="0"/>
                        </a:spcBef>
                        <a:spcAft>
                          <a:spcPts val="0"/>
                        </a:spcAft>
                        <a:buNone/>
                      </a:pPr>
                      <a:r>
                        <a:rPr lang="en-US" sz="1800" b="0" dirty="0"/>
                        <a:t>Problem, das (noch) nicht behoben wurde, für das es aber dokumentierte Umgehungslösungen oder Maßnahmen zur Verringerung oder Vermeidung negativer Auswirkungen auf die Services gibt</a:t>
                      </a:r>
                      <a:endParaRPr sz="1800" b="0" i="1"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graphicFrame>
        <p:nvGraphicFramePr>
          <p:cNvPr id="1117" name="Google Shape;1117;p79"/>
          <p:cNvGraphicFramePr/>
          <p:nvPr>
            <p:extLst>
              <p:ext uri="{D42A27DB-BD31-4B8C-83A1-F6EECF244321}">
                <p14:modId xmlns:p14="http://schemas.microsoft.com/office/powerpoint/2010/main" val="1012231309"/>
              </p:ext>
            </p:extLst>
          </p:nvPr>
        </p:nvGraphicFramePr>
        <p:xfrm>
          <a:off x="609601" y="4989622"/>
          <a:ext cx="10972798" cy="1066800"/>
        </p:xfrm>
        <a:graphic>
          <a:graphicData uri="http://schemas.openxmlformats.org/drawingml/2006/table">
            <a:tbl>
              <a:tblPr firstRow="1" firstCol="1" bandRow="1">
                <a:tableStyleId>{B301B821-A1FF-4177-AEE7-76D212191A09}</a:tableStyleId>
              </a:tblPr>
              <a:tblGrid>
                <a:gridCol w="10972798">
                  <a:extLst>
                    <a:ext uri="{9D8B030D-6E8A-4147-A177-3AD203B41FA5}">
                      <a16:colId xmlns:a16="http://schemas.microsoft.com/office/drawing/2014/main" val="20000"/>
                    </a:ext>
                  </a:extLst>
                </a:gridCol>
              </a:tblGrid>
              <a:tr h="179625">
                <a:tc>
                  <a:txBody>
                    <a:bodyPr/>
                    <a:lstStyle/>
                    <a:p>
                      <a:pPr marL="0" marR="0" lvl="0" indent="0" algn="l" rtl="0">
                        <a:spcBef>
                          <a:spcPts val="0"/>
                        </a:spcBef>
                        <a:spcAft>
                          <a:spcPts val="0"/>
                        </a:spcAft>
                        <a:buNone/>
                      </a:pPr>
                      <a:r>
                        <a:rPr lang="en-US" sz="1400"/>
                        <a:t>Definition nach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848225">
                <a:tc>
                  <a:txBody>
                    <a:bodyPr/>
                    <a:lstStyle/>
                    <a:p>
                      <a:pPr marL="0" marR="0" lvl="0" indent="0" algn="l" rtl="0">
                        <a:lnSpc>
                          <a:spcPct val="100000"/>
                        </a:lnSpc>
                        <a:spcBef>
                          <a:spcPts val="0"/>
                        </a:spcBef>
                        <a:spcAft>
                          <a:spcPts val="0"/>
                        </a:spcAft>
                        <a:buClr>
                          <a:schemeClr val="dk1"/>
                        </a:buClr>
                        <a:buSzPts val="2000"/>
                        <a:buFont typeface="Calibri"/>
                        <a:buNone/>
                      </a:pPr>
                      <a:r>
                        <a:rPr lang="en-US" sz="2000" dirty="0">
                          <a:solidFill>
                            <a:schemeClr val="dk1"/>
                          </a:solidFill>
                        </a:rPr>
                        <a:t>Workaround:</a:t>
                      </a:r>
                      <a:endParaRPr dirty="0"/>
                    </a:p>
                    <a:p>
                      <a:pPr marL="457200" marR="0" lvl="1" indent="0" algn="l" rtl="0">
                        <a:spcBef>
                          <a:spcPts val="0"/>
                        </a:spcBef>
                        <a:spcAft>
                          <a:spcPts val="0"/>
                        </a:spcAft>
                        <a:buNone/>
                      </a:pPr>
                      <a:r>
                        <a:rPr lang="en-US" sz="1800" b="0" u="none" strike="noStrike" cap="none" dirty="0">
                          <a:solidFill>
                            <a:schemeClr val="dk1"/>
                          </a:solidFill>
                          <a:sym typeface="Calibri"/>
                        </a:rPr>
                        <a:t>Mittel zur Umgehung oder Abschwächung der Symptome eines bekannten Fehlers, die dazu beitragen, Incidents, die durch diesen bekannten Fehler verursacht wurden, zu beheben, während die zugrundeliegende Ursache nicht dauerhaft beseitigt wird</a:t>
                      </a:r>
                      <a:endParaRPr sz="1800" b="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8"/>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Service und Wert</a:t>
            </a:r>
            <a:endParaRPr/>
          </a:p>
        </p:txBody>
      </p:sp>
      <p:sp>
        <p:nvSpPr>
          <p:cNvPr id="108" name="Google Shape;108;p8"/>
          <p:cNvSpPr txBox="1">
            <a:spLocks noGrp="1"/>
          </p:cNvSpPr>
          <p:nvPr>
            <p:ph type="body" idx="1"/>
          </p:nvPr>
        </p:nvSpPr>
        <p:spPr>
          <a:xfrm>
            <a:off x="609600" y="1696598"/>
            <a:ext cx="10972800" cy="46260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800"/>
              <a:buNone/>
            </a:pPr>
            <a:r>
              <a:rPr lang="en-US" sz="2400"/>
              <a:t>Ein Service ist...</a:t>
            </a:r>
            <a:endParaRPr sz="2400"/>
          </a:p>
          <a:p>
            <a:pPr marL="742950" lvl="1" indent="-285750" algn="l" rtl="0">
              <a:spcBef>
                <a:spcPts val="480"/>
              </a:spcBef>
              <a:spcAft>
                <a:spcPts val="0"/>
              </a:spcAft>
              <a:buClr>
                <a:schemeClr val="dk1"/>
              </a:buClr>
              <a:buSzPts val="2400"/>
              <a:buChar char="–"/>
            </a:pPr>
            <a:r>
              <a:rPr lang="en-US" sz="2000"/>
              <a:t>... ein immaterielles Gut, das von einem </a:t>
            </a:r>
            <a:r>
              <a:rPr lang="en-US" sz="2000" b="1"/>
              <a:t>Service Provider </a:t>
            </a:r>
            <a:r>
              <a:rPr lang="en-US" sz="2000"/>
              <a:t>an </a:t>
            </a:r>
            <a:r>
              <a:rPr lang="en-US" sz="2000" b="1"/>
              <a:t>Kunden </a:t>
            </a:r>
            <a:r>
              <a:rPr lang="en-US" sz="2000"/>
              <a:t>geliefert wird</a:t>
            </a:r>
          </a:p>
          <a:p>
            <a:pPr marL="742950" lvl="1" indent="-285750" algn="l" rtl="0">
              <a:spcBef>
                <a:spcPts val="480"/>
              </a:spcBef>
              <a:spcAft>
                <a:spcPts val="0"/>
              </a:spcAft>
              <a:buClr>
                <a:schemeClr val="dk1"/>
              </a:buClr>
              <a:buSzPts val="2400"/>
              <a:buChar char="–"/>
            </a:pPr>
            <a:r>
              <a:rPr lang="en-US" sz="2000"/>
              <a:t>... etwas, das den Kunden </a:t>
            </a:r>
            <a:r>
              <a:rPr lang="en-US" sz="2000" b="1"/>
              <a:t>einen Mehrwert </a:t>
            </a:r>
            <a:r>
              <a:rPr lang="en-US" sz="2000"/>
              <a:t>liefert</a:t>
            </a:r>
            <a:r>
              <a:rPr lang="en-US" sz="2000"/>
              <a:t>, indem es ihnen hilft, ihre Ziele zu erreichen</a:t>
            </a:r>
            <a:endParaRPr sz="2000"/>
          </a:p>
          <a:p>
            <a:pPr marL="742950" lvl="1" indent="-285750" algn="l" rtl="0">
              <a:lnSpc>
                <a:spcPct val="115000"/>
              </a:lnSpc>
              <a:spcBef>
                <a:spcPts val="0"/>
              </a:spcBef>
              <a:spcAft>
                <a:spcPts val="0"/>
              </a:spcAft>
              <a:buSzPts val="1800"/>
              <a:buChar char="–"/>
            </a:pPr>
            <a:r>
              <a:rPr lang="en-US" sz="2000"/>
              <a:t>... wird normalerweise als eigenständige Leistung geliefert</a:t>
            </a:r>
            <a:endParaRPr sz="2000"/>
          </a:p>
        </p:txBody>
      </p:sp>
      <p:sp>
        <p:nvSpPr>
          <p:cNvPr id="109" name="Google Shape;109;p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sp>
        <p:nvSpPr>
          <p:cNvPr id="110" name="Google Shape;110;p8"/>
          <p:cNvSpPr txBox="1"/>
          <p:nvPr/>
        </p:nvSpPr>
        <p:spPr>
          <a:xfrm>
            <a:off x="2101850" y="5534799"/>
            <a:ext cx="25338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dk1"/>
                </a:solidFill>
                <a:latin typeface="Calibri"/>
                <a:ea typeface="Calibri"/>
                <a:cs typeface="Calibri"/>
                <a:sym typeface="Calibri"/>
              </a:rPr>
              <a:t>Was </a:t>
            </a:r>
            <a:r>
              <a:rPr lang="en-US" sz="1400">
                <a:solidFill>
                  <a:schemeClr val="dk1"/>
                </a:solidFill>
                <a:latin typeface="Calibri"/>
                <a:ea typeface="Calibri"/>
                <a:cs typeface="Calibri"/>
                <a:sym typeface="Calibri"/>
              </a:rPr>
              <a:t>macht der Service?</a:t>
            </a:r>
            <a:endParaRPr/>
          </a:p>
        </p:txBody>
      </p:sp>
      <p:sp>
        <p:nvSpPr>
          <p:cNvPr id="111" name="Google Shape;111;p8"/>
          <p:cNvSpPr txBox="1"/>
          <p:nvPr/>
        </p:nvSpPr>
        <p:spPr>
          <a:xfrm>
            <a:off x="4597403" y="5534799"/>
            <a:ext cx="2832000" cy="954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dk1"/>
                </a:solidFill>
                <a:latin typeface="Calibri"/>
                <a:ea typeface="Calibri"/>
                <a:cs typeface="Calibri"/>
                <a:sym typeface="Calibri"/>
              </a:rPr>
              <a:t>Wie </a:t>
            </a:r>
            <a:r>
              <a:rPr lang="en-US" sz="1400">
                <a:solidFill>
                  <a:schemeClr val="dk1"/>
                </a:solidFill>
                <a:latin typeface="Calibri"/>
                <a:ea typeface="Calibri"/>
                <a:cs typeface="Calibri"/>
                <a:sym typeface="Calibri"/>
              </a:rPr>
              <a:t>(z. B. in Bezug auf Zuverlässigkeit, Leistung usw.) muss ein Service erbracht werden, damit die Kunden ihre Ziele erreichen können?</a:t>
            </a:r>
            <a:endParaRPr/>
          </a:p>
        </p:txBody>
      </p:sp>
      <p:grpSp>
        <p:nvGrpSpPr>
          <p:cNvPr id="112" name="Google Shape;112;p8"/>
          <p:cNvGrpSpPr/>
          <p:nvPr/>
        </p:nvGrpSpPr>
        <p:grpSpPr>
          <a:xfrm>
            <a:off x="2591896" y="3991470"/>
            <a:ext cx="6787526" cy="1513500"/>
            <a:chOff x="1141" y="355316"/>
            <a:chExt cx="6787526" cy="1513500"/>
          </a:xfrm>
        </p:grpSpPr>
        <p:sp>
          <p:nvSpPr>
            <p:cNvPr id="113" name="Google Shape;113;p8"/>
            <p:cNvSpPr/>
            <p:nvPr/>
          </p:nvSpPr>
          <p:spPr>
            <a:xfrm>
              <a:off x="1141" y="355316"/>
              <a:ext cx="1513500" cy="1513500"/>
            </a:xfrm>
            <a:prstGeom prst="ellipse">
              <a:avLst/>
            </a:prstGeom>
            <a:solidFill>
              <a:schemeClr val="lt1"/>
            </a:solidFill>
            <a:ln w="38100" cap="flat" cmpd="sng">
              <a:solidFill>
                <a:srgbClr val="4674A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8"/>
            <p:cNvSpPr/>
            <p:nvPr/>
          </p:nvSpPr>
          <p:spPr>
            <a:xfrm>
              <a:off x="1637470" y="673138"/>
              <a:ext cx="877800" cy="877800"/>
            </a:xfrm>
            <a:prstGeom prst="mathPlus">
              <a:avLst>
                <a:gd name="adj1" fmla="val 23520"/>
              </a:avLst>
            </a:prstGeom>
            <a:solidFill>
              <a:srgbClr val="B1C0D7"/>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8"/>
            <p:cNvSpPr txBox="1"/>
            <p:nvPr/>
          </p:nvSpPr>
          <p:spPr>
            <a:xfrm>
              <a:off x="1753821" y="1008806"/>
              <a:ext cx="645000" cy="2064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400"/>
                <a:buFont typeface="Calibri"/>
                <a:buNone/>
              </a:pPr>
              <a:endParaRPr sz="1400">
                <a:solidFill>
                  <a:schemeClr val="lt1"/>
                </a:solidFill>
                <a:latin typeface="Calibri"/>
                <a:ea typeface="Calibri"/>
                <a:cs typeface="Calibri"/>
                <a:sym typeface="Calibri"/>
              </a:endParaRPr>
            </a:p>
          </p:txBody>
        </p:sp>
        <p:sp>
          <p:nvSpPr>
            <p:cNvPr id="116" name="Google Shape;116;p8"/>
            <p:cNvSpPr/>
            <p:nvPr/>
          </p:nvSpPr>
          <p:spPr>
            <a:xfrm>
              <a:off x="2638154" y="355316"/>
              <a:ext cx="1513500" cy="1513500"/>
            </a:xfrm>
            <a:prstGeom prst="ellipse">
              <a:avLst/>
            </a:prstGeom>
            <a:solidFill>
              <a:schemeClr val="lt1"/>
            </a:solidFill>
            <a:ln w="38100" cap="flat" cmpd="sng">
              <a:solidFill>
                <a:srgbClr val="4674A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txBox="1"/>
            <p:nvPr/>
          </p:nvSpPr>
          <p:spPr>
            <a:xfrm>
              <a:off x="2859792" y="576954"/>
              <a:ext cx="1070100" cy="1070100"/>
            </a:xfrm>
            <a:prstGeom prst="rect">
              <a:avLst/>
            </a:prstGeom>
            <a:noFill/>
            <a:ln>
              <a:noFill/>
            </a:ln>
          </p:spPr>
          <p:txBody>
            <a:bodyPr spcFirstLastPara="1" wrap="square" lIns="27925" tIns="27925" rIns="27925" bIns="27925"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US" b="1">
                  <a:solidFill>
                    <a:schemeClr val="dk1"/>
                  </a:solidFill>
                  <a:latin typeface="Calibri"/>
                  <a:ea typeface="Calibri"/>
                  <a:cs typeface="Calibri"/>
                  <a:sym typeface="Calibri"/>
                </a:rPr>
                <a:t>Qualität</a:t>
              </a:r>
              <a:endParaRPr sz="1400">
                <a:solidFill>
                  <a:schemeClr val="dk1"/>
                </a:solidFill>
              </a:endParaRPr>
            </a:p>
          </p:txBody>
        </p:sp>
        <p:sp>
          <p:nvSpPr>
            <p:cNvPr id="118" name="Google Shape;118;p8"/>
            <p:cNvSpPr/>
            <p:nvPr/>
          </p:nvSpPr>
          <p:spPr>
            <a:xfrm>
              <a:off x="4274483" y="673138"/>
              <a:ext cx="877800" cy="877800"/>
            </a:xfrm>
            <a:prstGeom prst="mathEqual">
              <a:avLst>
                <a:gd name="adj1" fmla="val 23520"/>
                <a:gd name="adj2" fmla="val 11760"/>
              </a:avLst>
            </a:prstGeom>
            <a:solidFill>
              <a:srgbClr val="B1C0D7"/>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8"/>
            <p:cNvSpPr txBox="1"/>
            <p:nvPr/>
          </p:nvSpPr>
          <p:spPr>
            <a:xfrm>
              <a:off x="4390834" y="853963"/>
              <a:ext cx="645000" cy="5160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20" name="Google Shape;120;p8"/>
            <p:cNvSpPr/>
            <p:nvPr/>
          </p:nvSpPr>
          <p:spPr>
            <a:xfrm>
              <a:off x="5275167" y="355316"/>
              <a:ext cx="1513500" cy="1513500"/>
            </a:xfrm>
            <a:prstGeom prst="ellipse">
              <a:avLst/>
            </a:prstGeom>
            <a:solidFill>
              <a:schemeClr val="lt1"/>
            </a:solidFill>
            <a:ln w="38100" cap="flat" cmpd="sng">
              <a:solidFill>
                <a:srgbClr val="4674A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txBox="1"/>
            <p:nvPr/>
          </p:nvSpPr>
          <p:spPr>
            <a:xfrm>
              <a:off x="5496805" y="576954"/>
              <a:ext cx="1070100" cy="1070100"/>
            </a:xfrm>
            <a:prstGeom prst="rect">
              <a:avLst/>
            </a:prstGeom>
            <a:noFill/>
            <a:ln>
              <a:noFill/>
            </a:ln>
          </p:spPr>
          <p:txBody>
            <a:bodyPr spcFirstLastPara="1" wrap="square" lIns="27925" tIns="27925" rIns="27925" bIns="27925"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US" b="1">
                  <a:solidFill>
                    <a:schemeClr val="dk1"/>
                  </a:solidFill>
                  <a:latin typeface="Calibri"/>
                  <a:ea typeface="Calibri"/>
                  <a:cs typeface="Calibri"/>
                  <a:sym typeface="Calibri"/>
                </a:rPr>
                <a:t>Wert</a:t>
              </a:r>
              <a:endParaRPr sz="1400">
                <a:solidFill>
                  <a:schemeClr val="dk1"/>
                </a:solidFill>
              </a:endParaRPr>
            </a:p>
          </p:txBody>
        </p:sp>
        <p:sp>
          <p:nvSpPr>
            <p:cNvPr id="122" name="Google Shape;122;p8"/>
            <p:cNvSpPr txBox="1"/>
            <p:nvPr/>
          </p:nvSpPr>
          <p:spPr>
            <a:xfrm>
              <a:off x="222779" y="576954"/>
              <a:ext cx="1070100" cy="1070100"/>
            </a:xfrm>
            <a:prstGeom prst="rect">
              <a:avLst/>
            </a:prstGeom>
            <a:noFill/>
            <a:ln>
              <a:noFill/>
            </a:ln>
          </p:spPr>
          <p:txBody>
            <a:bodyPr spcFirstLastPara="1" wrap="square" lIns="27925" tIns="27925" rIns="27925" bIns="27925"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US" b="1">
                  <a:solidFill>
                    <a:schemeClr val="dk1"/>
                  </a:solidFill>
                  <a:latin typeface="Calibri"/>
                  <a:ea typeface="Calibri"/>
                  <a:cs typeface="Calibri"/>
                  <a:sym typeface="Calibri"/>
                </a:rPr>
                <a:t>Funktion</a:t>
              </a:r>
              <a:endParaRPr sz="1400">
                <a:solidFill>
                  <a:schemeClr val="dk1"/>
                </a:solidFill>
              </a:endParaRPr>
            </a:p>
          </p:txBody>
        </p:sp>
      </p:gr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120"/>
        <p:cNvGrpSpPr/>
        <p:nvPr/>
      </p:nvGrpSpPr>
      <p:grpSpPr>
        <a:xfrm>
          <a:off x="0" y="0"/>
          <a:ext cx="0" cy="0"/>
          <a:chOff x="0" y="0"/>
          <a:chExt cx="0" cy="0"/>
        </a:xfrm>
      </p:grpSpPr>
      <p:sp>
        <p:nvSpPr>
          <p:cNvPr id="1121" name="Google Shape;1121;p80"/>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PM: Wichtige Begriffe - Visualisierung</a:t>
            </a:r>
            <a:endParaRPr/>
          </a:p>
        </p:txBody>
      </p:sp>
      <p:sp>
        <p:nvSpPr>
          <p:cNvPr id="1122" name="Google Shape;1122;p80"/>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80</a:t>
            </a:fld>
            <a:endParaRPr dirty="0"/>
          </a:p>
        </p:txBody>
      </p:sp>
      <p:sp>
        <p:nvSpPr>
          <p:cNvPr id="1124" name="Google Shape;1124;p80"/>
          <p:cNvSpPr/>
          <p:nvPr/>
        </p:nvSpPr>
        <p:spPr>
          <a:xfrm>
            <a:off x="2378478" y="5495591"/>
            <a:ext cx="2392511" cy="720000"/>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dirty="0">
                <a:solidFill>
                  <a:schemeClr val="lt1"/>
                </a:solidFill>
                <a:latin typeface="Calibri"/>
                <a:ea typeface="Calibri"/>
                <a:cs typeface="Calibri"/>
                <a:sym typeface="Calibri"/>
              </a:rPr>
              <a:t>Problem identifizieren</a:t>
            </a:r>
            <a:endParaRPr lang="en-US" sz="1200" dirty="0"/>
          </a:p>
        </p:txBody>
      </p:sp>
      <p:sp>
        <p:nvSpPr>
          <p:cNvPr id="1127" name="Google Shape;1127;p80"/>
          <p:cNvSpPr/>
          <p:nvPr/>
        </p:nvSpPr>
        <p:spPr>
          <a:xfrm>
            <a:off x="3038047" y="2262845"/>
            <a:ext cx="1231457" cy="1269175"/>
          </a:xfrm>
          <a:custGeom>
            <a:avLst/>
            <a:gdLst/>
            <a:ahLst/>
            <a:cxnLst/>
            <a:rect l="l" t="t" r="r" b="b"/>
            <a:pathLst>
              <a:path w="21600" h="21600" extrusionOk="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rgbClr val="C5D8F1"/>
          </a:solidFill>
          <a:ln w="254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dirty="0">
                <a:solidFill>
                  <a:schemeClr val="dk1"/>
                </a:solidFill>
                <a:latin typeface="Calibri"/>
                <a:ea typeface="Calibri"/>
                <a:cs typeface="Calibri"/>
                <a:sym typeface="Calibri"/>
              </a:rPr>
              <a:t>Problem</a:t>
            </a:r>
            <a:endParaRPr sz="1600" dirty="0">
              <a:solidFill>
                <a:schemeClr val="dk1"/>
              </a:solidFill>
              <a:latin typeface="Calibri"/>
              <a:ea typeface="Calibri"/>
              <a:cs typeface="Calibri"/>
              <a:sym typeface="Calibri"/>
            </a:endParaRPr>
          </a:p>
        </p:txBody>
      </p:sp>
      <p:sp>
        <p:nvSpPr>
          <p:cNvPr id="1128" name="Google Shape;1128;p80"/>
          <p:cNvSpPr/>
          <p:nvPr/>
        </p:nvSpPr>
        <p:spPr>
          <a:xfrm>
            <a:off x="3255223" y="2704584"/>
            <a:ext cx="819778" cy="184607"/>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endParaRPr sz="1200" dirty="0"/>
          </a:p>
        </p:txBody>
      </p:sp>
      <p:grpSp>
        <p:nvGrpSpPr>
          <p:cNvPr id="1129" name="Google Shape;1129;p80"/>
          <p:cNvGrpSpPr/>
          <p:nvPr/>
        </p:nvGrpSpPr>
        <p:grpSpPr>
          <a:xfrm>
            <a:off x="3038047" y="4281226"/>
            <a:ext cx="1346011" cy="556983"/>
            <a:chOff x="0" y="0"/>
            <a:chExt cx="1128" cy="461"/>
          </a:xfrm>
        </p:grpSpPr>
        <p:sp>
          <p:nvSpPr>
            <p:cNvPr id="1130" name="Google Shape;1130;p80"/>
            <p:cNvSpPr/>
            <p:nvPr/>
          </p:nvSpPr>
          <p:spPr>
            <a:xfrm>
              <a:off x="96" y="76"/>
              <a:ext cx="1032" cy="385"/>
            </a:xfrm>
            <a:custGeom>
              <a:avLst/>
              <a:gdLst/>
              <a:ahLst/>
              <a:cxnLst/>
              <a:rect l="l" t="t" r="r" b="b"/>
              <a:pathLst>
                <a:path w="21600" h="21600" extrusionOk="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chemeClr val="accent2">
                <a:lumMod val="20000"/>
                <a:lumOff val="80000"/>
              </a:schemeClr>
            </a:solidFill>
            <a:ln w="25400"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1600">
                <a:solidFill>
                  <a:schemeClr val="dk1"/>
                </a:solidFill>
                <a:latin typeface="Calibri"/>
                <a:ea typeface="Calibri"/>
                <a:cs typeface="Calibri"/>
                <a:sym typeface="Calibri"/>
              </a:endParaRPr>
            </a:p>
          </p:txBody>
        </p:sp>
        <p:sp>
          <p:nvSpPr>
            <p:cNvPr id="1131" name="Google Shape;1131;p80"/>
            <p:cNvSpPr/>
            <p:nvPr/>
          </p:nvSpPr>
          <p:spPr>
            <a:xfrm>
              <a:off x="0" y="0"/>
              <a:ext cx="1032" cy="385"/>
            </a:xfrm>
            <a:custGeom>
              <a:avLst/>
              <a:gdLst/>
              <a:ahLst/>
              <a:cxnLst/>
              <a:rect l="l" t="t" r="r" b="b"/>
              <a:pathLst>
                <a:path w="21600" h="21600" extrusionOk="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chemeClr val="accent2">
                <a:lumMod val="20000"/>
                <a:lumOff val="80000"/>
              </a:schemeClr>
            </a:solidFill>
            <a:ln w="25400"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1600">
                <a:solidFill>
                  <a:schemeClr val="dk1"/>
                </a:solidFill>
                <a:latin typeface="Calibri"/>
                <a:ea typeface="Calibri"/>
                <a:cs typeface="Calibri"/>
                <a:sym typeface="Calibri"/>
              </a:endParaRPr>
            </a:p>
          </p:txBody>
        </p:sp>
        <p:sp>
          <p:nvSpPr>
            <p:cNvPr id="1132" name="Google Shape;1132;p80"/>
            <p:cNvSpPr/>
            <p:nvPr/>
          </p:nvSpPr>
          <p:spPr>
            <a:xfrm>
              <a:off x="155" y="60"/>
              <a:ext cx="742" cy="204"/>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1600">
                  <a:solidFill>
                    <a:schemeClr val="dk1"/>
                  </a:solidFill>
                  <a:latin typeface="Calibri"/>
                  <a:ea typeface="Calibri"/>
                  <a:cs typeface="Calibri"/>
                  <a:sym typeface="Calibri"/>
                </a:rPr>
                <a:t>Incidents</a:t>
              </a:r>
              <a:endParaRPr sz="1200"/>
            </a:p>
          </p:txBody>
        </p:sp>
      </p:grpSp>
      <p:sp>
        <p:nvSpPr>
          <p:cNvPr id="1133" name="Google Shape;1133;p80"/>
          <p:cNvSpPr/>
          <p:nvPr/>
        </p:nvSpPr>
        <p:spPr>
          <a:xfrm>
            <a:off x="1350732" y="3696336"/>
            <a:ext cx="2055492" cy="369332"/>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1200" dirty="0">
                <a:solidFill>
                  <a:schemeClr val="dk1"/>
                </a:solidFill>
                <a:latin typeface="Arial"/>
                <a:ea typeface="Arial"/>
                <a:cs typeface="Arial"/>
                <a:sym typeface="Arial"/>
              </a:rPr>
              <a:t>Identifiziertes Muster von wiederkehrenden Incidents</a:t>
            </a:r>
            <a:endParaRPr sz="1200" dirty="0"/>
          </a:p>
        </p:txBody>
      </p:sp>
      <p:sp>
        <p:nvSpPr>
          <p:cNvPr id="1135" name="Google Shape;1135;p80"/>
          <p:cNvSpPr/>
          <p:nvPr/>
        </p:nvSpPr>
        <p:spPr>
          <a:xfrm>
            <a:off x="5232661" y="4960698"/>
            <a:ext cx="2394182" cy="720000"/>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dirty="0">
                <a:solidFill>
                  <a:schemeClr val="lt1"/>
                </a:solidFill>
                <a:latin typeface="Calibri"/>
                <a:ea typeface="Calibri"/>
                <a:cs typeface="Calibri"/>
                <a:sym typeface="Calibri"/>
              </a:rPr>
              <a:t>Untersuchung der zugrundeliegenden Ursache</a:t>
            </a:r>
            <a:endParaRPr lang="en-US" sz="1200" dirty="0"/>
          </a:p>
        </p:txBody>
      </p:sp>
      <p:sp>
        <p:nvSpPr>
          <p:cNvPr id="1138" name="Google Shape;1138;p80"/>
          <p:cNvSpPr/>
          <p:nvPr/>
        </p:nvSpPr>
        <p:spPr>
          <a:xfrm>
            <a:off x="5223342" y="5981329"/>
            <a:ext cx="2392511" cy="720000"/>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dirty="0">
                <a:solidFill>
                  <a:schemeClr val="lt1"/>
                </a:solidFill>
                <a:latin typeface="Calibri"/>
                <a:ea typeface="Calibri"/>
                <a:cs typeface="Calibri"/>
                <a:sym typeface="Calibri"/>
              </a:rPr>
              <a:t>Umgehungslösung ermitteln</a:t>
            </a:r>
            <a:endParaRPr lang="en-US" sz="1200" dirty="0"/>
          </a:p>
        </p:txBody>
      </p:sp>
      <p:sp>
        <p:nvSpPr>
          <p:cNvPr id="1141" name="Google Shape;1141;p80"/>
          <p:cNvSpPr/>
          <p:nvPr/>
        </p:nvSpPr>
        <p:spPr>
          <a:xfrm>
            <a:off x="8094721" y="4974243"/>
            <a:ext cx="2392511" cy="720000"/>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dirty="0">
                <a:solidFill>
                  <a:schemeClr val="lt1"/>
                </a:solidFill>
                <a:latin typeface="Calibri"/>
                <a:ea typeface="Calibri"/>
                <a:cs typeface="Calibri"/>
                <a:sym typeface="Calibri"/>
              </a:rPr>
              <a:t>Lösung einleiten</a:t>
            </a:r>
            <a:endParaRPr lang="en-US" sz="1200" dirty="0"/>
          </a:p>
        </p:txBody>
      </p:sp>
      <p:cxnSp>
        <p:nvCxnSpPr>
          <p:cNvPr id="1143" name="Google Shape;1143;p80"/>
          <p:cNvCxnSpPr/>
          <p:nvPr/>
        </p:nvCxnSpPr>
        <p:spPr>
          <a:xfrm rot="10800000" flipH="1">
            <a:off x="4771275" y="5566862"/>
            <a:ext cx="453600" cy="348900"/>
          </a:xfrm>
          <a:prstGeom prst="straightConnector1">
            <a:avLst/>
          </a:prstGeom>
          <a:noFill/>
          <a:ln w="25400" cap="flat" cmpd="sng">
            <a:solidFill>
              <a:schemeClr val="dk1"/>
            </a:solidFill>
            <a:prstDash val="solid"/>
            <a:round/>
            <a:headEnd type="none" w="med" len="med"/>
            <a:tailEnd type="triangle" w="med" len="med"/>
          </a:ln>
        </p:spPr>
      </p:cxnSp>
      <p:cxnSp>
        <p:nvCxnSpPr>
          <p:cNvPr id="1144" name="Google Shape;1144;p80"/>
          <p:cNvCxnSpPr/>
          <p:nvPr/>
        </p:nvCxnSpPr>
        <p:spPr>
          <a:xfrm>
            <a:off x="4771275" y="5927208"/>
            <a:ext cx="453600" cy="312300"/>
          </a:xfrm>
          <a:prstGeom prst="straightConnector1">
            <a:avLst/>
          </a:prstGeom>
          <a:noFill/>
          <a:ln w="25400" cap="flat" cmpd="sng">
            <a:solidFill>
              <a:schemeClr val="dk1"/>
            </a:solidFill>
            <a:prstDash val="solid"/>
            <a:round/>
            <a:headEnd type="none" w="med" len="med"/>
            <a:tailEnd type="triangle" w="med" len="med"/>
          </a:ln>
        </p:spPr>
      </p:cxnSp>
      <p:cxnSp>
        <p:nvCxnSpPr>
          <p:cNvPr id="1145" name="Google Shape;1145;p80"/>
          <p:cNvCxnSpPr/>
          <p:nvPr/>
        </p:nvCxnSpPr>
        <p:spPr>
          <a:xfrm rot="10800000" flipH="1">
            <a:off x="7634629" y="5328543"/>
            <a:ext cx="461100" cy="5700"/>
          </a:xfrm>
          <a:prstGeom prst="straightConnector1">
            <a:avLst/>
          </a:prstGeom>
          <a:noFill/>
          <a:ln w="25400" cap="flat" cmpd="sng">
            <a:solidFill>
              <a:schemeClr val="dk1"/>
            </a:solidFill>
            <a:prstDash val="solid"/>
            <a:round/>
            <a:headEnd type="none" w="med" len="med"/>
            <a:tailEnd type="triangle" w="med" len="med"/>
          </a:ln>
        </p:spPr>
      </p:cxnSp>
      <p:cxnSp>
        <p:nvCxnSpPr>
          <p:cNvPr id="1146" name="Google Shape;1146;p80"/>
          <p:cNvCxnSpPr>
            <a:cxnSpLocks/>
          </p:cNvCxnSpPr>
          <p:nvPr/>
        </p:nvCxnSpPr>
        <p:spPr>
          <a:xfrm flipH="1" flipV="1">
            <a:off x="3574733" y="3532020"/>
            <a:ext cx="12216" cy="749206"/>
          </a:xfrm>
          <a:prstGeom prst="straightConnector1">
            <a:avLst/>
          </a:prstGeom>
          <a:noFill/>
          <a:ln w="25400" cap="flat" cmpd="sng">
            <a:solidFill>
              <a:schemeClr val="dk1"/>
            </a:solidFill>
            <a:prstDash val="solid"/>
            <a:round/>
            <a:headEnd type="none" w="med" len="med"/>
            <a:tailEnd type="triangle" w="med" len="med"/>
          </a:ln>
        </p:spPr>
      </p:cxnSp>
      <p:sp>
        <p:nvSpPr>
          <p:cNvPr id="1148" name="Google Shape;1148;p80"/>
          <p:cNvSpPr/>
          <p:nvPr/>
        </p:nvSpPr>
        <p:spPr>
          <a:xfrm>
            <a:off x="5542167" y="2208049"/>
            <a:ext cx="1231457" cy="1430477"/>
          </a:xfrm>
          <a:custGeom>
            <a:avLst/>
            <a:gdLst/>
            <a:ahLst/>
            <a:cxnLst/>
            <a:rect l="l" t="t" r="r" b="b"/>
            <a:pathLst>
              <a:path w="21600" h="21600" extrusionOk="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rgbClr val="C5D8F1"/>
          </a:solidFill>
          <a:ln w="254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dirty="0">
                <a:solidFill>
                  <a:schemeClr val="dk1"/>
                </a:solidFill>
                <a:latin typeface="Calibri"/>
                <a:ea typeface="Calibri"/>
                <a:cs typeface="Calibri"/>
                <a:sym typeface="Calibri"/>
              </a:rPr>
              <a:t>Problem</a:t>
            </a:r>
            <a:endParaRPr sz="1600" dirty="0">
              <a:solidFill>
                <a:schemeClr val="dk1"/>
              </a:solidFill>
              <a:latin typeface="Calibri"/>
              <a:ea typeface="Calibri"/>
              <a:cs typeface="Calibri"/>
              <a:sym typeface="Calibri"/>
            </a:endParaRPr>
          </a:p>
        </p:txBody>
      </p:sp>
      <p:sp>
        <p:nvSpPr>
          <p:cNvPr id="1150" name="Google Shape;1150;p80"/>
          <p:cNvSpPr/>
          <p:nvPr/>
        </p:nvSpPr>
        <p:spPr>
          <a:xfrm rot="984036">
            <a:off x="5488801" y="3190326"/>
            <a:ext cx="1285848" cy="405570"/>
          </a:xfrm>
          <a:prstGeom prst="rect">
            <a:avLst/>
          </a:prstGeom>
          <a:noFill/>
          <a:ln w="25400" cap="flat" cmpd="sng">
            <a:solidFill>
              <a:schemeClr val="dk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a:solidFill>
                  <a:schemeClr val="dk1"/>
                </a:solidFill>
                <a:latin typeface="Calibri"/>
                <a:ea typeface="Calibri"/>
                <a:cs typeface="Calibri"/>
                <a:sym typeface="Calibri"/>
              </a:rPr>
              <a:t>Bekannter Fehler</a:t>
            </a:r>
            <a:endParaRPr sz="1200" b="1" dirty="0">
              <a:solidFill>
                <a:schemeClr val="dk1"/>
              </a:solidFill>
              <a:latin typeface="Calibri"/>
              <a:ea typeface="Calibri"/>
              <a:cs typeface="Calibri"/>
              <a:sym typeface="Calibri"/>
            </a:endParaRPr>
          </a:p>
        </p:txBody>
      </p:sp>
      <p:cxnSp>
        <p:nvCxnSpPr>
          <p:cNvPr id="1151" name="Google Shape;1151;p80"/>
          <p:cNvCxnSpPr/>
          <p:nvPr/>
        </p:nvCxnSpPr>
        <p:spPr>
          <a:xfrm>
            <a:off x="4269504" y="2864058"/>
            <a:ext cx="1266300" cy="0"/>
          </a:xfrm>
          <a:prstGeom prst="straightConnector1">
            <a:avLst/>
          </a:prstGeom>
          <a:noFill/>
          <a:ln w="25400" cap="flat" cmpd="sng">
            <a:solidFill>
              <a:schemeClr val="dk1"/>
            </a:solidFill>
            <a:prstDash val="solid"/>
            <a:round/>
            <a:headEnd type="none" w="med" len="med"/>
            <a:tailEnd type="triangle" w="med" len="med"/>
          </a:ln>
        </p:spPr>
      </p:cxnSp>
      <p:sp>
        <p:nvSpPr>
          <p:cNvPr id="1153" name="Google Shape;1153;p80"/>
          <p:cNvSpPr/>
          <p:nvPr/>
        </p:nvSpPr>
        <p:spPr>
          <a:xfrm>
            <a:off x="8659436" y="2278405"/>
            <a:ext cx="1231458" cy="1430478"/>
          </a:xfrm>
          <a:custGeom>
            <a:avLst/>
            <a:gdLst/>
            <a:ahLst/>
            <a:cxnLst/>
            <a:rect l="l" t="t" r="r" b="b"/>
            <a:pathLst>
              <a:path w="21600" h="21600" extrusionOk="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chemeClr val="tx2">
              <a:lumMod val="90000"/>
            </a:schemeClr>
          </a:solidFill>
          <a:ln w="254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de-DE" sz="1600" dirty="0">
                <a:solidFill>
                  <a:schemeClr val="dk1"/>
                </a:solidFill>
                <a:latin typeface="Calibri"/>
                <a:ea typeface="Calibri"/>
                <a:cs typeface="Calibri"/>
                <a:sym typeface="Calibri"/>
              </a:rPr>
              <a:t>Request </a:t>
            </a:r>
            <a:r>
              <a:rPr lang="de-DE" sz="1600" dirty="0" err="1">
                <a:solidFill>
                  <a:schemeClr val="dk1"/>
                </a:solidFill>
                <a:latin typeface="Calibri"/>
                <a:ea typeface="Calibri"/>
                <a:cs typeface="Calibri"/>
                <a:sym typeface="Calibri"/>
              </a:rPr>
              <a:t>for </a:t>
            </a:r>
            <a:r>
              <a:rPr lang="de-DE" sz="1600" dirty="0">
                <a:solidFill>
                  <a:schemeClr val="dk1"/>
                </a:solidFill>
                <a:latin typeface="Calibri"/>
                <a:ea typeface="Calibri"/>
                <a:cs typeface="Calibri"/>
                <a:sym typeface="Calibri"/>
              </a:rPr>
              <a:t>Change</a:t>
            </a:r>
            <a:endParaRPr sz="1600" dirty="0">
              <a:solidFill>
                <a:schemeClr val="dk1"/>
              </a:solidFill>
              <a:latin typeface="Calibri"/>
              <a:ea typeface="Calibri"/>
              <a:cs typeface="Calibri"/>
              <a:sym typeface="Calibri"/>
            </a:endParaRPr>
          </a:p>
        </p:txBody>
      </p:sp>
      <p:cxnSp>
        <p:nvCxnSpPr>
          <p:cNvPr id="1155" name="Google Shape;1155;p80"/>
          <p:cNvCxnSpPr/>
          <p:nvPr/>
        </p:nvCxnSpPr>
        <p:spPr>
          <a:xfrm>
            <a:off x="6794596" y="2852045"/>
            <a:ext cx="1864800" cy="0"/>
          </a:xfrm>
          <a:prstGeom prst="straightConnector1">
            <a:avLst/>
          </a:prstGeom>
          <a:noFill/>
          <a:ln w="25400" cap="flat" cmpd="sng">
            <a:solidFill>
              <a:schemeClr val="dk1"/>
            </a:solidFill>
            <a:prstDash val="solid"/>
            <a:round/>
            <a:headEnd type="none" w="med" len="med"/>
            <a:tailEnd type="triangle" w="med" len="med"/>
          </a:ln>
        </p:spPr>
      </p:cxnSp>
      <p:cxnSp>
        <p:nvCxnSpPr>
          <p:cNvPr id="1156" name="Google Shape;1156;p80"/>
          <p:cNvCxnSpPr/>
          <p:nvPr/>
        </p:nvCxnSpPr>
        <p:spPr>
          <a:xfrm>
            <a:off x="9897257" y="2852044"/>
            <a:ext cx="1548600" cy="12000"/>
          </a:xfrm>
          <a:prstGeom prst="straightConnector1">
            <a:avLst/>
          </a:prstGeom>
          <a:noFill/>
          <a:ln w="25400" cap="flat" cmpd="sng">
            <a:solidFill>
              <a:srgbClr val="A5A5A5"/>
            </a:solidFill>
            <a:prstDash val="solid"/>
            <a:round/>
            <a:headEnd type="none" w="med" len="med"/>
            <a:tailEnd type="triangle" w="med" len="med"/>
          </a:ln>
        </p:spPr>
      </p:cxnSp>
      <p:sp>
        <p:nvSpPr>
          <p:cNvPr id="1157" name="Google Shape;1157;p80"/>
          <p:cNvSpPr txBox="1"/>
          <p:nvPr/>
        </p:nvSpPr>
        <p:spPr>
          <a:xfrm>
            <a:off x="10154093" y="2464640"/>
            <a:ext cx="1046700"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Zu CHM</a:t>
            </a:r>
            <a:endParaRPr sz="1200"/>
          </a:p>
        </p:txBody>
      </p:sp>
      <p:cxnSp>
        <p:nvCxnSpPr>
          <p:cNvPr id="1158" name="Google Shape;1158;p80"/>
          <p:cNvCxnSpPr>
            <a:cxnSpLocks/>
          </p:cNvCxnSpPr>
          <p:nvPr/>
        </p:nvCxnSpPr>
        <p:spPr>
          <a:xfrm flipV="1">
            <a:off x="548230" y="4524075"/>
            <a:ext cx="2443279" cy="2766"/>
          </a:xfrm>
          <a:prstGeom prst="straightConnector1">
            <a:avLst/>
          </a:prstGeom>
          <a:noFill/>
          <a:ln w="25400" cap="flat" cmpd="sng">
            <a:solidFill>
              <a:srgbClr val="A5A5A5"/>
            </a:solidFill>
            <a:prstDash val="solid"/>
            <a:round/>
            <a:headEnd type="none" w="med" len="med"/>
            <a:tailEnd type="triangle" w="med" len="med"/>
          </a:ln>
        </p:spPr>
      </p:cxnSp>
      <p:sp>
        <p:nvSpPr>
          <p:cNvPr id="1159" name="Google Shape;1159;p80"/>
          <p:cNvSpPr txBox="1"/>
          <p:nvPr/>
        </p:nvSpPr>
        <p:spPr>
          <a:xfrm>
            <a:off x="673613" y="4117270"/>
            <a:ext cx="1255800"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chemeClr val="dk1"/>
                </a:solidFill>
                <a:latin typeface="Calibri"/>
                <a:ea typeface="Calibri"/>
                <a:cs typeface="Calibri"/>
                <a:sym typeface="Calibri"/>
              </a:rPr>
              <a:t>ISRM</a:t>
            </a:r>
            <a:endParaRPr sz="1200" dirty="0"/>
          </a:p>
        </p:txBody>
      </p:sp>
    </p:spTree>
  </p:cSld>
  <p:clrMapOvr>
    <a:masterClrMapping/>
  </p:clrMapOvr>
</p:sld>
</file>

<file path=ppt/slides/slide81.xml><?xml version="1.0" encoding="utf-8"?>
<p:sld xmlns:a16="http://schemas.microsoft.com/office/drawing/2014/main"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8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PM: Anforderungen gemäß FitSM-1</a:t>
            </a:r>
            <a:endParaRPr/>
          </a:p>
        </p:txBody>
      </p:sp>
      <p:sp>
        <p:nvSpPr>
          <p:cNvPr id="1168" name="Google Shape;1168;p8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81</a:t>
            </a:fld>
            <a:endParaRPr/>
          </a:p>
        </p:txBody>
      </p:sp>
      <p:graphicFrame>
        <p:nvGraphicFramePr>
          <p:cNvPr id="1169" name="Google Shape;1169;p81"/>
          <p:cNvGraphicFramePr/>
          <p:nvPr/>
        </p:nvGraphicFramePr>
        <p:xfrm>
          <a:off x="1981200" y="1697038"/>
          <a:ext cx="8229600" cy="2743454"/>
        </p:xfrm>
        <a:graphic>
          <a:graphicData uri="http://schemas.openxmlformats.org/drawingml/2006/table">
            <a:tbl>
              <a:tblPr>
                <a:noFill/>
              </a:tblPr>
              <a:tblGrid>
                <a:gridCol w="8229600">
                  <a:extLst>
                    <a:ext uri="{9D8B030D-6E8A-4147-A177-3AD203B41FA5}">
                      <a16:colId xmlns:a16="http://schemas.microsoft.com/office/drawing/2014/main" val="20000"/>
                    </a:ext>
                  </a:extLst>
                </a:gridCol>
              </a:tblGrid>
              <a:tr h="203200">
                <a:tc>
                  <a:txBody>
                    <a:bodyPr/>
                    <a:lstStyle/>
                    <a:p>
                      <a:pPr marL="0" marR="0" lvl="0" indent="0" algn="l" rtl="0">
                        <a:spcBef>
                          <a:spcPts val="0"/>
                        </a:spcBef>
                        <a:spcAft>
                          <a:spcPts val="0"/>
                        </a:spcAft>
                        <a:buNone/>
                      </a:pPr>
                      <a:r>
                        <a:rPr lang="en-US" sz="1600">
                          <a:solidFill>
                            <a:srgbClr val="FFFFFF"/>
                          </a:solidFill>
                          <a:latin typeface="Calibri"/>
                          <a:ea typeface="Calibri"/>
                          <a:cs typeface="Calibri"/>
                          <a:sym typeface="Calibri"/>
                        </a:rPr>
                        <a:t>PR10 Problem Management</a:t>
                      </a:r>
                      <a:endParaRPr sz="1600">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8600">
                <a:tc>
                  <a:txBody>
                    <a:bodyPr/>
                    <a:lstStyle/>
                    <a:p>
                      <a:pPr marL="0" marR="0" lvl="0" indent="0" algn="l" rtl="0">
                        <a:spcBef>
                          <a:spcPts val="0"/>
                        </a:spcBef>
                        <a:spcAft>
                          <a:spcPts val="0"/>
                        </a:spcAft>
                        <a:buNone/>
                      </a:pPr>
                      <a:r>
                        <a:rPr lang="en-US" sz="1800" cap="none">
                          <a:solidFill>
                            <a:srgbClr val="FFFFFF"/>
                          </a:solidFill>
                          <a:latin typeface="Calibri"/>
                          <a:ea typeface="Calibri"/>
                          <a:cs typeface="Calibri"/>
                          <a:sym typeface="Calibri"/>
                        </a:rPr>
                        <a:t>VORAUSSETZUNGEN</a:t>
                      </a:r>
                      <a:endParaRPr sz="1800"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032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PR10.1 Probleme müssen auf konsistente Art und Weise identifiziert und registriert werden, basierend auf der Analyse von Mustern und Trends beim Auftreten von Incidents.</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PR10.2 Probleme müssen untersucht werden, um Maßnahmen zu ihrer Behebung oder zur Verringerung ihrer Auswirkungen auf die Services zu ermitteln.</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PR10.3 Wenn ein Problem nicht dauerhaft gelöst werden kann, muss ein bekannter Fehler zusammen mit Maßnahmen wie wirksamen Umgehungslösungen und vorübergehenden Abhilfen registriert werden.</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PR10.4 Es müssen aktuelle Informationen über bekannte Fehler und wirksame Umgehungslösungen zur Verfügung stehen.</a:t>
                      </a:r>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82.xml><?xml version="1.0" encoding="utf-8"?>
<p:sld xmlns:a16="http://schemas.microsoft.com/office/drawing/2014/main" xmlns:a="http://schemas.openxmlformats.org/drawingml/2006/main" xmlns:r="http://schemas.openxmlformats.org/officeDocument/2006/relationships" xmlns:p="http://schemas.openxmlformats.org/presentationml/2006/main">
  <p:cSld>
    <p:spTree>
      <p:nvGrpSpPr>
        <p:cNvPr id="1" name="Shape 1172"/>
        <p:cNvGrpSpPr/>
        <p:nvPr/>
      </p:nvGrpSpPr>
      <p:grpSpPr>
        <a:xfrm>
          <a:off x="0" y="0"/>
          <a:ext cx="0" cy="0"/>
          <a:chOff x="0" y="0"/>
          <a:chExt cx="0" cy="0"/>
        </a:xfrm>
      </p:grpSpPr>
      <p:sp>
        <p:nvSpPr>
          <p:cNvPr id="1173" name="Google Shape;1173;p82"/>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PM: Schlüsselkonzepte - Von Incidents über Probleme zu Lösungen</a:t>
            </a:r>
            <a:endParaRPr/>
          </a:p>
        </p:txBody>
      </p:sp>
      <p:grpSp>
        <p:nvGrpSpPr>
          <p:cNvPr id="1174" name="Google Shape;1174;p82"/>
          <p:cNvGrpSpPr/>
          <p:nvPr/>
        </p:nvGrpSpPr>
        <p:grpSpPr>
          <a:xfrm>
            <a:off x="743712" y="1679773"/>
            <a:ext cx="10558272" cy="4716988"/>
            <a:chOff x="962" y="0"/>
            <a:chExt cx="7884159" cy="4716988"/>
          </a:xfrm>
        </p:grpSpPr>
        <p:sp>
          <p:nvSpPr>
            <p:cNvPr id="1175" name="Google Shape;1175;p82"/>
            <p:cNvSpPr/>
            <p:nvPr/>
          </p:nvSpPr>
          <p:spPr>
            <a:xfrm>
              <a:off x="962" y="0"/>
              <a:ext cx="2502907" cy="4716988"/>
            </a:xfrm>
            <a:prstGeom prst="roundRect">
              <a:avLst>
                <a:gd name="adj" fmla="val 10000"/>
              </a:avLst>
            </a:prstGeom>
            <a:solidFill>
              <a:schemeClr val="accent4"/>
            </a:solidFill>
            <a:ln w="25400" cap="flat" cmpd="sng">
              <a:solidFill>
                <a:srgbClr val="5D487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82"/>
            <p:cNvSpPr txBox="1"/>
            <p:nvPr/>
          </p:nvSpPr>
          <p:spPr>
            <a:xfrm>
              <a:off x="962" y="0"/>
              <a:ext cx="2502907" cy="1415096"/>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a:solidFill>
                    <a:schemeClr val="lt1"/>
                  </a:solidFill>
                  <a:latin typeface="Calibri"/>
                  <a:ea typeface="Calibri"/>
                  <a:cs typeface="Calibri"/>
                  <a:sym typeface="Calibri"/>
                </a:rPr>
                <a:t>Incident &amp; Service-Request</a:t>
              </a:r>
              <a:br>
                <a:rPr lang="en-US" sz="1800" b="1">
                  <a:solidFill>
                    <a:schemeClr val="lt1"/>
                  </a:solidFill>
                  <a:latin typeface="Calibri"/>
                  <a:ea typeface="Calibri"/>
                  <a:cs typeface="Calibri"/>
                  <a:sym typeface="Calibri"/>
                </a:rPr>
              </a:br>
              <a:r>
                <a:rPr lang="en-US" sz="1800" b="1">
                  <a:solidFill>
                    <a:schemeClr val="lt1"/>
                  </a:solidFill>
                  <a:latin typeface="Calibri"/>
                  <a:ea typeface="Calibri"/>
                  <a:cs typeface="Calibri"/>
                  <a:sym typeface="Calibri"/>
                </a:rPr>
                <a:t>Management</a:t>
              </a:r>
              <a:endParaRPr/>
            </a:p>
          </p:txBody>
        </p:sp>
        <p:sp>
          <p:nvSpPr>
            <p:cNvPr id="1177" name="Google Shape;1177;p82"/>
            <p:cNvSpPr/>
            <p:nvPr/>
          </p:nvSpPr>
          <p:spPr>
            <a:xfrm>
              <a:off x="251153" y="1406434"/>
              <a:ext cx="2002326" cy="1437329"/>
            </a:xfrm>
            <a:prstGeom prst="roundRect">
              <a:avLst>
                <a:gd name="adj" fmla="val 10000"/>
              </a:avLst>
            </a:prstGeom>
            <a:gradFill>
              <a:gsLst>
                <a:gs pos="0">
                  <a:schemeClr val="lt1"/>
                </a:gs>
                <a:gs pos="100000">
                  <a:schemeClr val="lt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82"/>
            <p:cNvSpPr txBox="1"/>
            <p:nvPr/>
          </p:nvSpPr>
          <p:spPr>
            <a:xfrm>
              <a:off x="293251" y="1448532"/>
              <a:ext cx="1918130" cy="1353133"/>
            </a:xfrm>
            <a:prstGeom prst="rect">
              <a:avLst/>
            </a:prstGeom>
            <a:noFill/>
            <a:ln>
              <a:noFill/>
            </a:ln>
          </p:spPr>
          <p:txBody>
            <a:bodyPr spcFirstLastPara="1" wrap="square" lIns="35550" tIns="26650" rIns="35550" bIns="26650" anchor="t" anchorCtr="0">
              <a:noAutofit/>
            </a:bodyPr>
            <a:lstStyle/>
            <a:p>
              <a:pPr marL="0" marR="0" lvl="0" indent="0" algn="ctr" rtl="0">
                <a:lnSpc>
                  <a:spcPct val="90000"/>
                </a:lnSpc>
                <a:spcBef>
                  <a:spcPts val="0"/>
                </a:spcBef>
                <a:spcAft>
                  <a:spcPts val="0"/>
                </a:spcAft>
                <a:buClr>
                  <a:schemeClr val="lt1"/>
                </a:buClr>
                <a:buSzPts val="1400"/>
                <a:buFont typeface="Calibri"/>
                <a:buNone/>
              </a:pPr>
              <a:r>
                <a:rPr lang="en-US" sz="1400">
                  <a:solidFill>
                    <a:schemeClr val="dk1"/>
                  </a:solidFill>
                  <a:latin typeface="Calibri"/>
                  <a:ea typeface="Calibri"/>
                  <a:cs typeface="Calibri"/>
                  <a:sym typeface="Calibri"/>
                </a:rPr>
                <a:t>Incidents</a:t>
              </a:r>
              <a:endParaRPr>
                <a:solidFill>
                  <a:schemeClr val="dk1"/>
                </a:solidFill>
              </a:endParaRPr>
            </a:p>
            <a:p>
              <a:pPr marL="0" marR="0" lvl="0" indent="0" algn="ctr" rtl="0">
                <a:lnSpc>
                  <a:spcPct val="90000"/>
                </a:lnSpc>
                <a:spcBef>
                  <a:spcPts val="490"/>
                </a:spcBef>
                <a:spcAft>
                  <a:spcPts val="0"/>
                </a:spcAft>
                <a:buClr>
                  <a:schemeClr val="lt1"/>
                </a:buClr>
                <a:buSzPts val="1200"/>
                <a:buFont typeface="Calibri"/>
                <a:buNone/>
              </a:pPr>
              <a:r>
                <a:rPr lang="en-US" sz="1200">
                  <a:solidFill>
                    <a:schemeClr val="dk1"/>
                  </a:solidFill>
                  <a:latin typeface="Calibri"/>
                  <a:ea typeface="Calibri"/>
                  <a:cs typeface="Calibri"/>
                  <a:sym typeface="Calibri"/>
                </a:rPr>
                <a:t>Es dauert sehr lange, bis meine Transaktion abgeschlossen ist!</a:t>
              </a:r>
              <a:endParaRPr>
                <a:solidFill>
                  <a:schemeClr val="dk1"/>
                </a:solidFill>
              </a:endParaRPr>
            </a:p>
            <a:p>
              <a:pPr marL="0" marR="0" lvl="0" indent="0" algn="ctr" rtl="0">
                <a:lnSpc>
                  <a:spcPct val="90000"/>
                </a:lnSpc>
                <a:spcBef>
                  <a:spcPts val="490"/>
                </a:spcBef>
                <a:spcAft>
                  <a:spcPts val="0"/>
                </a:spcAft>
                <a:buClr>
                  <a:schemeClr val="lt1"/>
                </a:buClr>
                <a:buSzPts val="1200"/>
                <a:buFont typeface="Calibri"/>
                <a:buNone/>
              </a:pPr>
              <a:r>
                <a:rPr lang="en-US" sz="1200">
                  <a:solidFill>
                    <a:schemeClr val="dk1"/>
                  </a:solidFill>
                </a:rPr>
                <a:t>-&gt;Der Incident </a:t>
              </a:r>
              <a:r>
                <a:rPr lang="en-US" sz="1200" i="1">
                  <a:solidFill>
                    <a:schemeClr val="dk1"/>
                  </a:solidFill>
                  <a:latin typeface="Calibri"/>
                  <a:ea typeface="Calibri"/>
                  <a:cs typeface="Calibri"/>
                  <a:sym typeface="Calibri"/>
                </a:rPr>
                <a:t>hat sich in den letzten Wochen mehrfach wiederholt.</a:t>
              </a:r>
              <a:endParaRPr sz="1200" i="1">
                <a:solidFill>
                  <a:schemeClr val="dk1"/>
                </a:solidFill>
                <a:latin typeface="Calibri"/>
                <a:ea typeface="Calibri"/>
                <a:cs typeface="Calibri"/>
                <a:sym typeface="Calibri"/>
              </a:endParaRPr>
            </a:p>
          </p:txBody>
        </p:sp>
        <p:sp>
          <p:nvSpPr>
            <p:cNvPr id="1179" name="Google Shape;1179;p82"/>
            <p:cNvSpPr/>
            <p:nvPr/>
          </p:nvSpPr>
          <p:spPr>
            <a:xfrm>
              <a:off x="2691588" y="0"/>
              <a:ext cx="2502907" cy="4716988"/>
            </a:xfrm>
            <a:prstGeom prst="roundRect">
              <a:avLst>
                <a:gd name="adj" fmla="val 1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82"/>
            <p:cNvSpPr txBox="1"/>
            <p:nvPr/>
          </p:nvSpPr>
          <p:spPr>
            <a:xfrm>
              <a:off x="2691588" y="0"/>
              <a:ext cx="2502907" cy="1415096"/>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a:solidFill>
                    <a:schemeClr val="lt1"/>
                  </a:solidFill>
                  <a:latin typeface="Calibri"/>
                  <a:ea typeface="Calibri"/>
                  <a:cs typeface="Calibri"/>
                  <a:sym typeface="Calibri"/>
                </a:rPr>
                <a:t>Problem</a:t>
              </a:r>
              <a:br>
                <a:rPr lang="en-US" sz="1800" b="1">
                  <a:solidFill>
                    <a:schemeClr val="lt1"/>
                  </a:solidFill>
                  <a:latin typeface="Calibri"/>
                  <a:ea typeface="Calibri"/>
                  <a:cs typeface="Calibri"/>
                  <a:sym typeface="Calibri"/>
                </a:rPr>
              </a:br>
              <a:r>
                <a:rPr lang="en-US" sz="1800" b="1">
                  <a:solidFill>
                    <a:schemeClr val="lt1"/>
                  </a:solidFill>
                  <a:latin typeface="Calibri"/>
                  <a:ea typeface="Calibri"/>
                  <a:cs typeface="Calibri"/>
                  <a:sym typeface="Calibri"/>
                </a:rPr>
                <a:t>Management:</a:t>
              </a:r>
              <a:br>
                <a:rPr lang="en-US" sz="1800" b="1">
                  <a:solidFill>
                    <a:schemeClr val="lt1"/>
                  </a:solidFill>
                  <a:latin typeface="Calibri"/>
                  <a:ea typeface="Calibri"/>
                  <a:cs typeface="Calibri"/>
                  <a:sym typeface="Calibri"/>
                </a:rPr>
              </a:br>
              <a:r>
                <a:rPr lang="en-US" sz="1800" b="1">
                  <a:solidFill>
                    <a:schemeClr val="lt1"/>
                  </a:solidFill>
                  <a:latin typeface="Calibri"/>
                  <a:ea typeface="Calibri"/>
                  <a:cs typeface="Calibri"/>
                  <a:sym typeface="Calibri"/>
                </a:rPr>
                <a:t> Analyse</a:t>
              </a:r>
              <a:endParaRPr/>
            </a:p>
          </p:txBody>
        </p:sp>
        <p:sp>
          <p:nvSpPr>
            <p:cNvPr id="1181" name="Google Shape;1181;p82"/>
            <p:cNvSpPr/>
            <p:nvPr/>
          </p:nvSpPr>
          <p:spPr>
            <a:xfrm>
              <a:off x="2941879" y="1416478"/>
              <a:ext cx="2002326" cy="1422236"/>
            </a:xfrm>
            <a:prstGeom prst="roundRect">
              <a:avLst>
                <a:gd name="adj" fmla="val 10000"/>
              </a:avLst>
            </a:prstGeom>
            <a:gradFill>
              <a:gsLst>
                <a:gs pos="0">
                  <a:schemeClr val="lt1"/>
                </a:gs>
                <a:gs pos="100000">
                  <a:schemeClr val="lt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82"/>
            <p:cNvSpPr txBox="1"/>
            <p:nvPr/>
          </p:nvSpPr>
          <p:spPr>
            <a:xfrm>
              <a:off x="2983535" y="1458134"/>
              <a:ext cx="1919014" cy="1338924"/>
            </a:xfrm>
            <a:prstGeom prst="rect">
              <a:avLst/>
            </a:prstGeom>
            <a:noFill/>
            <a:ln>
              <a:noFill/>
            </a:ln>
          </p:spPr>
          <p:txBody>
            <a:bodyPr spcFirstLastPara="1" wrap="square" lIns="35550" tIns="26650" rIns="35550" bIns="26650" anchor="t" anchorCtr="0">
              <a:noAutofit/>
            </a:bodyPr>
            <a:lstStyle/>
            <a:p>
              <a:pPr marL="0" marR="0" lvl="0" indent="0" algn="ctr" rtl="0">
                <a:lnSpc>
                  <a:spcPct val="90000"/>
                </a:lnSpc>
                <a:spcBef>
                  <a:spcPts val="0"/>
                </a:spcBef>
                <a:spcAft>
                  <a:spcPts val="0"/>
                </a:spcAft>
                <a:buClr>
                  <a:schemeClr val="lt1"/>
                </a:buClr>
                <a:buSzPts val="1400"/>
                <a:buFont typeface="Calibri"/>
                <a:buNone/>
              </a:pPr>
              <a:r>
                <a:rPr lang="en-US" sz="1400" dirty="0">
                  <a:solidFill>
                    <a:schemeClr val="dk1"/>
                  </a:solidFill>
                  <a:latin typeface="Calibri"/>
                  <a:ea typeface="Calibri"/>
                  <a:cs typeface="Calibri"/>
                  <a:sym typeface="Calibri"/>
                </a:rPr>
                <a:t>Problem</a:t>
              </a:r>
              <a:endParaRPr dirty="0">
                <a:solidFill>
                  <a:schemeClr val="dk1"/>
                </a:solidFill>
              </a:endParaRPr>
            </a:p>
            <a:p>
              <a:pPr marL="114300" marR="0" lvl="1" indent="-114300" algn="l" rtl="0">
                <a:lnSpc>
                  <a:spcPct val="90000"/>
                </a:lnSpc>
                <a:spcBef>
                  <a:spcPts val="490"/>
                </a:spcBef>
                <a:spcAft>
                  <a:spcPts val="0"/>
                </a:spcAft>
                <a:buClr>
                  <a:schemeClr val="dk1"/>
                </a:buClr>
                <a:buSzPts val="1200"/>
                <a:buFont typeface="Calibri"/>
                <a:buChar char="•"/>
              </a:pPr>
              <a:r>
                <a:rPr lang="en-US" sz="1200" b="0" i="0" u="none" strike="noStrike" cap="none" dirty="0">
                  <a:solidFill>
                    <a:schemeClr val="dk1"/>
                  </a:solidFill>
                  <a:latin typeface="Calibri"/>
                  <a:ea typeface="Calibri"/>
                  <a:cs typeface="Calibri"/>
                  <a:sym typeface="Calibri"/>
                </a:rPr>
                <a:t>Kategorie: SW</a:t>
              </a:r>
            </a:p>
            <a:p>
              <a:pPr marL="114300" marR="0" lvl="1" indent="-114300" algn="l" rtl="0">
                <a:lnSpc>
                  <a:spcPct val="90000"/>
                </a:lnSpc>
                <a:spcBef>
                  <a:spcPts val="490"/>
                </a:spcBef>
                <a:spcAft>
                  <a:spcPts val="0"/>
                </a:spcAft>
                <a:buClr>
                  <a:schemeClr val="dk1"/>
                </a:buClr>
                <a:buSzPts val="1200"/>
                <a:buFont typeface="Calibri"/>
                <a:buChar char="•"/>
              </a:pPr>
              <a:r>
                <a:rPr lang="en-US" sz="1200" dirty="0">
                  <a:solidFill>
                    <a:schemeClr val="dk1"/>
                  </a:solidFill>
                  <a:latin typeface="Calibri"/>
                  <a:cs typeface="Calibri"/>
                  <a:sym typeface="Calibri"/>
                </a:rPr>
                <a:t>Zugehörige Incidents: Inc2452, Inc2499, Inc2530</a:t>
              </a:r>
              <a:endParaRPr dirty="0">
                <a:solidFill>
                  <a:schemeClr val="dk1"/>
                </a:solidFill>
              </a:endParaRPr>
            </a:p>
          </p:txBody>
        </p:sp>
        <p:sp>
          <p:nvSpPr>
            <p:cNvPr id="1183" name="Google Shape;1183;p82"/>
            <p:cNvSpPr/>
            <p:nvPr/>
          </p:nvSpPr>
          <p:spPr>
            <a:xfrm>
              <a:off x="2941879" y="3057520"/>
              <a:ext cx="2002326" cy="1422236"/>
            </a:xfrm>
            <a:prstGeom prst="roundRect">
              <a:avLst>
                <a:gd name="adj" fmla="val 10000"/>
              </a:avLst>
            </a:prstGeom>
            <a:gradFill>
              <a:gsLst>
                <a:gs pos="0">
                  <a:schemeClr val="lt1"/>
                </a:gs>
                <a:gs pos="100000">
                  <a:schemeClr val="lt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82"/>
            <p:cNvSpPr txBox="1"/>
            <p:nvPr/>
          </p:nvSpPr>
          <p:spPr>
            <a:xfrm>
              <a:off x="2983535" y="3099176"/>
              <a:ext cx="1919014" cy="1338924"/>
            </a:xfrm>
            <a:prstGeom prst="rect">
              <a:avLst/>
            </a:prstGeom>
            <a:noFill/>
            <a:ln>
              <a:noFill/>
            </a:ln>
          </p:spPr>
          <p:txBody>
            <a:bodyPr spcFirstLastPara="1" wrap="square" lIns="35550" tIns="26650" rIns="35550" bIns="26650" anchor="t" anchorCtr="0">
              <a:noAutofit/>
            </a:bodyPr>
            <a:lstStyle/>
            <a:p>
              <a:pPr marL="0" marR="0" lvl="0" indent="0" algn="ctr" rtl="0">
                <a:lnSpc>
                  <a:spcPct val="90000"/>
                </a:lnSpc>
                <a:spcBef>
                  <a:spcPts val="0"/>
                </a:spcBef>
                <a:spcAft>
                  <a:spcPts val="0"/>
                </a:spcAft>
                <a:buClr>
                  <a:schemeClr val="lt1"/>
                </a:buClr>
                <a:buSzPts val="1400"/>
                <a:buFont typeface="Calibri"/>
                <a:buNone/>
              </a:pPr>
              <a:r>
                <a:rPr lang="en-US" sz="1400" dirty="0">
                  <a:solidFill>
                    <a:schemeClr val="dk1"/>
                  </a:solidFill>
                  <a:latin typeface="Calibri"/>
                  <a:ea typeface="Calibri"/>
                  <a:cs typeface="Calibri"/>
                  <a:sym typeface="Calibri"/>
                </a:rPr>
                <a:t>Bekannter Fehler</a:t>
              </a:r>
              <a:endParaRPr sz="1400" dirty="0">
                <a:solidFill>
                  <a:schemeClr val="dk1"/>
                </a:solidFill>
                <a:latin typeface="Calibri"/>
                <a:ea typeface="Calibri"/>
                <a:cs typeface="Calibri"/>
                <a:sym typeface="Calibri"/>
              </a:endParaRPr>
            </a:p>
            <a:p>
              <a:pPr marL="114300" marR="0" lvl="1" indent="-114300" algn="l" rtl="0">
                <a:lnSpc>
                  <a:spcPct val="90000"/>
                </a:lnSpc>
                <a:spcBef>
                  <a:spcPts val="490"/>
                </a:spcBef>
                <a:spcAft>
                  <a:spcPts val="0"/>
                </a:spcAft>
                <a:buClr>
                  <a:schemeClr val="dk1"/>
                </a:buClr>
                <a:buSzPts val="1200"/>
                <a:buFont typeface="Calibri"/>
                <a:buChar char="•"/>
              </a:pPr>
              <a:r>
                <a:rPr lang="en-US" sz="1200" b="0" i="0" u="none" strike="noStrike" cap="none" dirty="0">
                  <a:solidFill>
                    <a:schemeClr val="dk1"/>
                  </a:solidFill>
                  <a:latin typeface="Calibri"/>
                  <a:ea typeface="Calibri"/>
                  <a:cs typeface="Calibri"/>
                  <a:sym typeface="Calibri"/>
                </a:rPr>
                <a:t>Fehler beim Schreiben von Protokolldateien führt zur Unterbrechung des Auftrags</a:t>
              </a:r>
              <a:endParaRPr dirty="0">
                <a:solidFill>
                  <a:schemeClr val="dk1"/>
                </a:solidFill>
              </a:endParaRPr>
            </a:p>
            <a:p>
              <a:pPr marL="114300" marR="0" lvl="1" indent="-114300" algn="l" rtl="0">
                <a:lnSpc>
                  <a:spcPct val="90000"/>
                </a:lnSpc>
                <a:spcBef>
                  <a:spcPts val="180"/>
                </a:spcBef>
                <a:spcAft>
                  <a:spcPts val="0"/>
                </a:spcAft>
                <a:buClr>
                  <a:schemeClr val="dk1"/>
                </a:buClr>
                <a:buSzPts val="1200"/>
                <a:buFont typeface="Calibri"/>
                <a:buChar char="•"/>
              </a:pPr>
              <a:r>
                <a:rPr lang="en-US" sz="1200" b="0" i="0" u="none" strike="noStrike" cap="none" dirty="0">
                  <a:solidFill>
                    <a:schemeClr val="dk1"/>
                  </a:solidFill>
                  <a:latin typeface="Calibri"/>
                  <a:ea typeface="Calibri"/>
                  <a:cs typeface="Calibri"/>
                  <a:sym typeface="Calibri"/>
                </a:rPr>
                <a:t>Maximale Dateigröße der Server-Protokolldatei überschritten</a:t>
              </a:r>
              <a:endParaRPr sz="1200" b="0" i="0" u="none" strike="noStrike" cap="none" dirty="0">
                <a:solidFill>
                  <a:schemeClr val="dk1"/>
                </a:solidFill>
                <a:latin typeface="Calibri"/>
                <a:ea typeface="Calibri"/>
                <a:cs typeface="Calibri"/>
                <a:sym typeface="Calibri"/>
              </a:endParaRPr>
            </a:p>
          </p:txBody>
        </p:sp>
        <p:sp>
          <p:nvSpPr>
            <p:cNvPr id="1185" name="Google Shape;1185;p82"/>
            <p:cNvSpPr/>
            <p:nvPr/>
          </p:nvSpPr>
          <p:spPr>
            <a:xfrm>
              <a:off x="5382214" y="0"/>
              <a:ext cx="2502907" cy="4716988"/>
            </a:xfrm>
            <a:prstGeom prst="roundRect">
              <a:avLst>
                <a:gd name="adj" fmla="val 1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82"/>
            <p:cNvSpPr txBox="1"/>
            <p:nvPr/>
          </p:nvSpPr>
          <p:spPr>
            <a:xfrm>
              <a:off x="5382214" y="0"/>
              <a:ext cx="2502907" cy="1415096"/>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a:solidFill>
                    <a:schemeClr val="lt1"/>
                  </a:solidFill>
                  <a:latin typeface="Calibri"/>
                  <a:ea typeface="Calibri"/>
                  <a:cs typeface="Calibri"/>
                  <a:sym typeface="Calibri"/>
                </a:rPr>
                <a:t>Problem</a:t>
              </a:r>
              <a:br>
                <a:rPr lang="en-US" sz="1800" b="1">
                  <a:solidFill>
                    <a:schemeClr val="lt1"/>
                  </a:solidFill>
                  <a:latin typeface="Calibri"/>
                  <a:ea typeface="Calibri"/>
                  <a:cs typeface="Calibri"/>
                  <a:sym typeface="Calibri"/>
                </a:rPr>
              </a:br>
              <a:r>
                <a:rPr lang="en-US" sz="1800" b="1">
                  <a:solidFill>
                    <a:schemeClr val="lt1"/>
                  </a:solidFill>
                  <a:latin typeface="Calibri"/>
                  <a:ea typeface="Calibri"/>
                  <a:cs typeface="Calibri"/>
                  <a:sym typeface="Calibri"/>
                </a:rPr>
                <a:t>Management: Behandlung</a:t>
              </a:r>
              <a:endParaRPr/>
            </a:p>
          </p:txBody>
        </p:sp>
        <p:sp>
          <p:nvSpPr>
            <p:cNvPr id="1187" name="Google Shape;1187;p82"/>
            <p:cNvSpPr/>
            <p:nvPr/>
          </p:nvSpPr>
          <p:spPr>
            <a:xfrm>
              <a:off x="5632505" y="1416478"/>
              <a:ext cx="2002326" cy="1422236"/>
            </a:xfrm>
            <a:prstGeom prst="roundRect">
              <a:avLst>
                <a:gd name="adj" fmla="val 10000"/>
              </a:avLst>
            </a:prstGeom>
            <a:gradFill>
              <a:gsLst>
                <a:gs pos="0">
                  <a:schemeClr val="lt1"/>
                </a:gs>
                <a:gs pos="100000">
                  <a:schemeClr val="lt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82"/>
            <p:cNvSpPr txBox="1"/>
            <p:nvPr/>
          </p:nvSpPr>
          <p:spPr>
            <a:xfrm>
              <a:off x="5674161" y="1458134"/>
              <a:ext cx="1919014" cy="1338924"/>
            </a:xfrm>
            <a:prstGeom prst="rect">
              <a:avLst/>
            </a:prstGeom>
            <a:noFill/>
            <a:ln>
              <a:noFill/>
            </a:ln>
          </p:spPr>
          <p:txBody>
            <a:bodyPr spcFirstLastPara="1" wrap="square" lIns="35550" tIns="26650" rIns="35550" bIns="26650" anchor="t" anchorCtr="0">
              <a:noAutofit/>
            </a:bodyPr>
            <a:lstStyle/>
            <a:p>
              <a:pPr marL="0" marR="0" lvl="0" indent="0" algn="ctr" rtl="0">
                <a:lnSpc>
                  <a:spcPct val="90000"/>
                </a:lnSpc>
                <a:spcBef>
                  <a:spcPts val="0"/>
                </a:spcBef>
                <a:spcAft>
                  <a:spcPts val="0"/>
                </a:spcAft>
                <a:buClr>
                  <a:schemeClr val="lt1"/>
                </a:buClr>
                <a:buSzPts val="1400"/>
                <a:buFont typeface="Calibri"/>
                <a:buNone/>
              </a:pPr>
              <a:r>
                <a:rPr lang="en-US" sz="1400" dirty="0">
                  <a:solidFill>
                    <a:schemeClr val="dk1"/>
                  </a:solidFill>
                  <a:latin typeface="Calibri"/>
                  <a:ea typeface="Calibri"/>
                  <a:cs typeface="Calibri"/>
                  <a:sym typeface="Calibri"/>
                </a:rPr>
                <a:t>Workaround</a:t>
              </a:r>
              <a:endParaRPr sz="1400" dirty="0">
                <a:solidFill>
                  <a:schemeClr val="dk1"/>
                </a:solidFill>
                <a:latin typeface="Calibri"/>
                <a:ea typeface="Calibri"/>
                <a:cs typeface="Calibri"/>
                <a:sym typeface="Calibri"/>
              </a:endParaRPr>
            </a:p>
            <a:p>
              <a:pPr marL="114300" marR="0" lvl="1" indent="-114300" algn="l" rtl="0">
                <a:lnSpc>
                  <a:spcPct val="90000"/>
                </a:lnSpc>
                <a:spcBef>
                  <a:spcPts val="490"/>
                </a:spcBef>
                <a:spcAft>
                  <a:spcPts val="0"/>
                </a:spcAft>
                <a:buClr>
                  <a:schemeClr val="dk1"/>
                </a:buClr>
                <a:buSzPts val="1200"/>
                <a:buFont typeface="Calibri"/>
                <a:buChar char="•"/>
              </a:pPr>
              <a:r>
                <a:rPr lang="en-US" sz="1200" b="0" i="0" u="none" strike="noStrike" cap="none" dirty="0">
                  <a:solidFill>
                    <a:schemeClr val="dk1"/>
                  </a:solidFill>
                  <a:latin typeface="Calibri"/>
                  <a:ea typeface="Calibri"/>
                  <a:cs typeface="Calibri"/>
                  <a:sym typeface="Calibri"/>
                </a:rPr>
                <a:t>Sicherung Protokolldatei</a:t>
              </a:r>
              <a:endParaRPr sz="1200" b="0" i="0" u="none" strike="noStrike" cap="none" dirty="0">
                <a:solidFill>
                  <a:schemeClr val="dk1"/>
                </a:solidFill>
                <a:latin typeface="Calibri"/>
                <a:ea typeface="Calibri"/>
                <a:cs typeface="Calibri"/>
                <a:sym typeface="Calibri"/>
              </a:endParaRPr>
            </a:p>
            <a:p>
              <a:pPr marL="114300" marR="0" lvl="1" indent="-114300" algn="l" rtl="0">
                <a:lnSpc>
                  <a:spcPct val="90000"/>
                </a:lnSpc>
                <a:spcBef>
                  <a:spcPts val="180"/>
                </a:spcBef>
                <a:spcAft>
                  <a:spcPts val="0"/>
                </a:spcAft>
                <a:buClr>
                  <a:schemeClr val="dk1"/>
                </a:buClr>
                <a:buSzPts val="1200"/>
                <a:buFont typeface="Calibri"/>
                <a:buChar char="•"/>
              </a:pPr>
              <a:r>
                <a:rPr lang="en-US" sz="1200" b="0" i="0" u="none" strike="noStrike" cap="none" dirty="0">
                  <a:solidFill>
                    <a:schemeClr val="dk1"/>
                  </a:solidFill>
                  <a:latin typeface="Calibri"/>
                  <a:ea typeface="Calibri"/>
                  <a:cs typeface="Calibri"/>
                  <a:sym typeface="Calibri"/>
                </a:rPr>
                <a:t>Leere Protokolldatei</a:t>
              </a:r>
              <a:endParaRPr sz="1200" b="0" i="0" u="none" strike="noStrike" cap="none" dirty="0">
                <a:solidFill>
                  <a:schemeClr val="dk1"/>
                </a:solidFill>
                <a:latin typeface="Calibri"/>
                <a:ea typeface="Calibri"/>
                <a:cs typeface="Calibri"/>
                <a:sym typeface="Calibri"/>
              </a:endParaRPr>
            </a:p>
            <a:p>
              <a:pPr marL="114300" marR="0" lvl="1" indent="-114300" algn="l" rtl="0">
                <a:lnSpc>
                  <a:spcPct val="90000"/>
                </a:lnSpc>
                <a:spcBef>
                  <a:spcPts val="180"/>
                </a:spcBef>
                <a:spcAft>
                  <a:spcPts val="0"/>
                </a:spcAft>
                <a:buClr>
                  <a:schemeClr val="dk1"/>
                </a:buClr>
                <a:buSzPts val="1200"/>
                <a:buFont typeface="Calibri"/>
                <a:buChar char="•"/>
              </a:pPr>
              <a:r>
                <a:rPr lang="en-US" sz="1200" b="0" i="0" u="none" strike="noStrike" cap="none" dirty="0">
                  <a:solidFill>
                    <a:schemeClr val="dk1"/>
                  </a:solidFill>
                  <a:latin typeface="Calibri"/>
                  <a:ea typeface="Calibri"/>
                  <a:cs typeface="Calibri"/>
                  <a:sym typeface="Calibri"/>
                </a:rPr>
                <a:t>System neu starten</a:t>
              </a:r>
              <a:endParaRPr sz="1200" b="0" i="0" u="none" strike="noStrike" cap="none" dirty="0">
                <a:solidFill>
                  <a:schemeClr val="dk1"/>
                </a:solidFill>
                <a:latin typeface="Calibri"/>
                <a:ea typeface="Calibri"/>
                <a:cs typeface="Calibri"/>
                <a:sym typeface="Calibri"/>
              </a:endParaRPr>
            </a:p>
          </p:txBody>
        </p:sp>
        <p:sp>
          <p:nvSpPr>
            <p:cNvPr id="1189" name="Google Shape;1189;p82"/>
            <p:cNvSpPr/>
            <p:nvPr/>
          </p:nvSpPr>
          <p:spPr>
            <a:xfrm>
              <a:off x="5632505" y="3057520"/>
              <a:ext cx="2002326" cy="1422236"/>
            </a:xfrm>
            <a:prstGeom prst="roundRect">
              <a:avLst>
                <a:gd name="adj" fmla="val 10000"/>
              </a:avLst>
            </a:prstGeom>
            <a:gradFill>
              <a:gsLst>
                <a:gs pos="0">
                  <a:schemeClr val="lt1"/>
                </a:gs>
                <a:gs pos="100000">
                  <a:schemeClr val="lt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82"/>
            <p:cNvSpPr txBox="1"/>
            <p:nvPr/>
          </p:nvSpPr>
          <p:spPr>
            <a:xfrm>
              <a:off x="5674161" y="3099176"/>
              <a:ext cx="1919014" cy="1338924"/>
            </a:xfrm>
            <a:prstGeom prst="rect">
              <a:avLst/>
            </a:prstGeom>
            <a:noFill/>
            <a:ln>
              <a:noFill/>
            </a:ln>
          </p:spPr>
          <p:txBody>
            <a:bodyPr spcFirstLastPara="1" wrap="square" lIns="35550" tIns="26650" rIns="35550" bIns="26650" anchor="t" anchorCtr="0">
              <a:noAutofit/>
            </a:bodyPr>
            <a:lstStyle/>
            <a:p>
              <a:pPr marL="0" marR="0" lvl="0" indent="0" algn="ctr" rtl="0">
                <a:lnSpc>
                  <a:spcPct val="90000"/>
                </a:lnSpc>
                <a:spcBef>
                  <a:spcPts val="0"/>
                </a:spcBef>
                <a:spcAft>
                  <a:spcPts val="0"/>
                </a:spcAft>
                <a:buClr>
                  <a:schemeClr val="lt1"/>
                </a:buClr>
                <a:buSzPts val="1400"/>
                <a:buFont typeface="Calibri"/>
                <a:buNone/>
              </a:pPr>
              <a:r>
                <a:rPr lang="en-US" sz="1400" dirty="0">
                  <a:solidFill>
                    <a:schemeClr val="dk1"/>
                  </a:solidFill>
                  <a:latin typeface="Calibri"/>
                  <a:ea typeface="Calibri"/>
                  <a:cs typeface="Calibri"/>
                  <a:sym typeface="Calibri"/>
                </a:rPr>
                <a:t>Lösung</a:t>
              </a:r>
              <a:endParaRPr sz="1600" dirty="0">
                <a:solidFill>
                  <a:schemeClr val="dk1"/>
                </a:solidFill>
                <a:latin typeface="Calibri"/>
                <a:ea typeface="Calibri"/>
                <a:cs typeface="Calibri"/>
                <a:sym typeface="Calibri"/>
              </a:endParaRPr>
            </a:p>
            <a:p>
              <a:pPr marL="114300" marR="0" lvl="1" indent="-114300" algn="l" rtl="0">
                <a:lnSpc>
                  <a:spcPct val="90000"/>
                </a:lnSpc>
                <a:spcBef>
                  <a:spcPts val="490"/>
                </a:spcBef>
                <a:spcAft>
                  <a:spcPts val="0"/>
                </a:spcAft>
                <a:buClr>
                  <a:schemeClr val="dk1"/>
                </a:buClr>
                <a:buSzPts val="1200"/>
                <a:buFont typeface="Calibri"/>
                <a:buChar char="•"/>
              </a:pPr>
              <a:r>
                <a:rPr lang="en-US" sz="1200" b="0" i="0" u="none" strike="noStrike" cap="none" dirty="0">
                  <a:solidFill>
                    <a:schemeClr val="dk1"/>
                  </a:solidFill>
                  <a:latin typeface="Calibri"/>
                  <a:ea typeface="Calibri"/>
                  <a:cs typeface="Calibri"/>
                  <a:sym typeface="Calibri"/>
                </a:rPr>
                <a:t>Patch verfügbar</a:t>
              </a:r>
              <a:endParaRPr sz="1200" b="0" i="0" u="none" strike="noStrike" cap="none" dirty="0">
                <a:solidFill>
                  <a:schemeClr val="dk1"/>
                </a:solidFill>
                <a:latin typeface="Calibri"/>
                <a:ea typeface="Calibri"/>
                <a:cs typeface="Calibri"/>
                <a:sym typeface="Calibri"/>
              </a:endParaRPr>
            </a:p>
            <a:p>
              <a:pPr marL="114300" marR="0" lvl="1" indent="-114300" algn="l" rtl="0">
                <a:lnSpc>
                  <a:spcPct val="90000"/>
                </a:lnSpc>
                <a:spcBef>
                  <a:spcPts val="180"/>
                </a:spcBef>
                <a:spcAft>
                  <a:spcPts val="0"/>
                </a:spcAft>
                <a:buClr>
                  <a:schemeClr val="dk1"/>
                </a:buClr>
                <a:buSzPts val="1200"/>
                <a:buFont typeface="Calibri"/>
                <a:buChar char="•"/>
              </a:pPr>
              <a:r>
                <a:rPr lang="en-US" sz="1200" b="0" i="0" u="sng" strike="noStrike" cap="none" dirty="0">
                  <a:solidFill>
                    <a:schemeClr val="dk1"/>
                  </a:solidFill>
                  <a:latin typeface="Calibri"/>
                  <a:ea typeface="Calibri"/>
                  <a:cs typeface="Calibri"/>
                  <a:sym typeface="Calibri"/>
                </a:rPr>
                <a:t>Request for Change: </a:t>
              </a:r>
              <a:r>
                <a:rPr lang="en-US" sz="1200" b="0" i="0" u="none" strike="noStrike" cap="none" dirty="0">
                  <a:solidFill>
                    <a:schemeClr val="dk1"/>
                  </a:solidFill>
                  <a:latin typeface="Calibri"/>
                  <a:ea typeface="Calibri"/>
                  <a:cs typeface="Calibri"/>
                  <a:sym typeface="Calibri"/>
                </a:rPr>
                <a:t>Patch T12-02 auf pclx3 installieren</a:t>
              </a:r>
              <a:endParaRPr dirty="0">
                <a:solidFill>
                  <a:schemeClr val="dk1"/>
                </a:solidFill>
              </a:endParaRPr>
            </a:p>
          </p:txBody>
        </p:sp>
      </p:grpSp>
      <p:pic>
        <p:nvPicPr>
          <p:cNvPr id="1191" name="Google Shape;1191;p82"/>
          <p:cNvPicPr preferRelativeResize="0"/>
          <p:nvPr/>
        </p:nvPicPr>
        <p:blipFill rotWithShape="1">
          <a:blip r:embed="rId3">
            <a:alphaModFix/>
          </a:blip>
          <a:srcRect/>
          <a:stretch/>
        </p:blipFill>
        <p:spPr>
          <a:xfrm>
            <a:off x="1280983" y="4825007"/>
            <a:ext cx="1309316" cy="1246807"/>
          </a:xfrm>
          <a:prstGeom prst="rect">
            <a:avLst/>
          </a:prstGeom>
          <a:noFill/>
          <a:ln>
            <a:noFill/>
          </a:ln>
        </p:spPr>
      </p:pic>
      <p:sp>
        <p:nvSpPr>
          <p:cNvPr id="1192" name="Google Shape;1192;p82"/>
          <p:cNvSpPr txBox="1">
            <a:spLocks noGrp="1"/>
          </p:cNvSpPr>
          <p:nvPr>
            <p:ph type="sldNum" idx="12"/>
          </p:nvPr>
        </p:nvSpPr>
        <p:spPr>
          <a:xfrm>
            <a:off x="8077200" y="6430521"/>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82</a:t>
            </a:fld>
            <a:endParaRPr/>
          </a:p>
        </p:txBody>
      </p:sp>
      <p:sp>
        <p:nvSpPr>
          <p:cNvPr id="2" name="Right Arrow 1">
            <a:extLst>
              <a:ext uri="{FF2B5EF4-FFF2-40B4-BE49-F238E27FC236}">
                <a16:creationId xmlns:a16="http://schemas.microsoft.com/office/drawing/2014/main" id="{D026ECF8-0BBC-146E-55DE-1B992975C10C}"/>
              </a:ext>
            </a:extLst>
          </p:cNvPr>
          <p:cNvSpPr/>
          <p:nvPr/>
        </p:nvSpPr>
        <p:spPr>
          <a:xfrm rot="5400000">
            <a:off x="5865248" y="4340129"/>
            <a:ext cx="315199" cy="453058"/>
          </a:xfrm>
          <a:prstGeom prst="rightArrow">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199"/>
        <p:cNvGrpSpPr/>
        <p:nvPr/>
      </p:nvGrpSpPr>
      <p:grpSpPr>
        <a:xfrm>
          <a:off x="0" y="0"/>
          <a:ext cx="0" cy="0"/>
          <a:chOff x="0" y="0"/>
          <a:chExt cx="0" cy="0"/>
        </a:xfrm>
      </p:grpSpPr>
      <p:sp>
        <p:nvSpPr>
          <p:cNvPr id="1200" name="Google Shape;1200;p83"/>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PM: Schlüsselkonzepte - Zusammenfassung</a:t>
            </a:r>
            <a:endParaRPr/>
          </a:p>
        </p:txBody>
      </p:sp>
      <p:sp>
        <p:nvSpPr>
          <p:cNvPr id="1201" name="Google Shape;1201;p83"/>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b="0" i="0" u="none" strike="noStrike" dirty="0">
                <a:solidFill>
                  <a:srgbClr val="374151"/>
                </a:solidFill>
                <a:effectLst/>
                <a:latin typeface="Söhne"/>
              </a:rPr>
              <a:t>Den Unterschied zwischen Incidents </a:t>
            </a:r>
            <a:r>
              <a:rPr lang="en-US" dirty="0"/>
              <a:t>und Problemen </a:t>
            </a:r>
            <a:r>
              <a:rPr lang="en-US" dirty="0"/>
              <a:t>verstehen</a:t>
            </a:r>
          </a:p>
          <a:p>
            <a:pPr marL="342900" lvl="0" indent="-342900" algn="l" rtl="0">
              <a:spcBef>
                <a:spcPts val="560"/>
              </a:spcBef>
              <a:spcAft>
                <a:spcPts val="0"/>
              </a:spcAft>
              <a:buClr>
                <a:schemeClr val="dk1"/>
              </a:buClr>
              <a:buSzPts val="2800"/>
              <a:buChar char="•"/>
            </a:pPr>
            <a:r>
              <a:rPr lang="en-US" dirty="0"/>
              <a:t>Beide Weisen der Problembewältigung verstehen und nutzen:</a:t>
            </a:r>
          </a:p>
          <a:p>
            <a:pPr marL="742950" lvl="1" indent="-285750" algn="l" rtl="0">
              <a:spcBef>
                <a:spcPts val="480"/>
              </a:spcBef>
              <a:spcAft>
                <a:spcPts val="0"/>
              </a:spcAft>
              <a:buClr>
                <a:schemeClr val="dk1"/>
              </a:buClr>
              <a:buSzPts val="2400"/>
              <a:buChar char="–"/>
            </a:pPr>
            <a:r>
              <a:rPr lang="en-US" dirty="0"/>
              <a:t>Halten Sie die Auswirkungen des Problems überschaubar (Workaround -&gt; Bekannter Fehler)</a:t>
            </a:r>
          </a:p>
          <a:p>
            <a:pPr marL="742950" lvl="1" indent="-285750" algn="l" rtl="0">
              <a:spcBef>
                <a:spcPts val="480"/>
              </a:spcBef>
              <a:spcAft>
                <a:spcPts val="0"/>
              </a:spcAft>
              <a:buClr>
                <a:schemeClr val="dk1"/>
              </a:buClr>
              <a:buSzPts val="2400"/>
              <a:buChar char="–"/>
            </a:pPr>
            <a:r>
              <a:rPr lang="en-US" dirty="0"/>
              <a:t>Lösen Sie das Problem durch Beseitigung der zugrunde liegenden Ursache (-&gt; Change)</a:t>
            </a:r>
          </a:p>
          <a:p>
            <a:pPr indent="-457200">
              <a:spcBef>
                <a:spcPts val="480"/>
              </a:spcBef>
              <a:buSzPts val="2400"/>
            </a:pPr>
            <a:r>
              <a:rPr lang="en-US" b="0" i="0" u="none" strike="noStrike" dirty="0">
                <a:solidFill>
                  <a:srgbClr val="374151"/>
                </a:solidFill>
                <a:effectLst/>
                <a:latin typeface="Söhne"/>
              </a:rPr>
              <a:t>Wichtigste </a:t>
            </a:r>
            <a:r>
              <a:rPr lang="en-US" b="0" i="0" u="none" strike="noStrike" dirty="0" err="1">
                <a:solidFill>
                  <a:srgbClr val="374151"/>
                </a:solidFill>
                <a:effectLst/>
                <a:latin typeface="Söhne"/>
              </a:rPr>
              <a:t>Aktivitäten</a:t>
            </a:r>
            <a:endParaRPr lang="en-US" dirty="0"/>
          </a:p>
          <a:p>
            <a:pPr marL="742950" lvl="1" indent="-285750">
              <a:spcBef>
                <a:spcPts val="480"/>
              </a:spcBef>
              <a:buSzPts val="2400"/>
            </a:pPr>
            <a:r>
              <a:rPr lang="en-US" dirty="0"/>
              <a:t>Identifizierung von Problemen basierend auf Mustern und Trends beim Auftreten von Incidents</a:t>
            </a:r>
          </a:p>
          <a:p>
            <a:pPr marL="742950" lvl="1" indent="-285750">
              <a:spcBef>
                <a:spcPts val="480"/>
              </a:spcBef>
              <a:buSzPts val="2400"/>
            </a:pPr>
            <a:r>
              <a:rPr lang="en-US" dirty="0"/>
              <a:t>Informationen über bekannte Fehler und Umgehungslösungen auf dem neuesten Stand zu halten und den am ISRM beteiligten Mitarbeitern zugänglich zu machen</a:t>
            </a:r>
          </a:p>
        </p:txBody>
      </p:sp>
      <p:sp>
        <p:nvSpPr>
          <p:cNvPr id="1202" name="Google Shape;1202;p8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83</a:t>
            </a:fld>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207"/>
        <p:cNvGrpSpPr/>
        <p:nvPr/>
      </p:nvGrpSpPr>
      <p:grpSpPr>
        <a:xfrm>
          <a:off x="0" y="0"/>
          <a:ext cx="0" cy="0"/>
          <a:chOff x="0" y="0"/>
          <a:chExt cx="0" cy="0"/>
        </a:xfrm>
      </p:grpSpPr>
      <p:sp>
        <p:nvSpPr>
          <p:cNvPr id="1208" name="Google Shape;1208;p84"/>
          <p:cNvSpPr txBox="1">
            <a:spLocks noGrp="1"/>
          </p:cNvSpPr>
          <p:nvPr>
            <p:ph type="ctr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t>Configuration Management (CONFM)</a:t>
            </a:r>
            <a:endParaRPr/>
          </a:p>
        </p:txBody>
      </p:sp>
      <p:sp>
        <p:nvSpPr>
          <p:cNvPr id="1209" name="Google Shape;1209;p84"/>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84</a:t>
            </a:fld>
            <a:endParaRPr/>
          </a:p>
        </p:txBody>
      </p:sp>
      <p:sp>
        <p:nvSpPr>
          <p:cNvPr id="1210" name="Google Shape;1210;p84"/>
          <p:cNvSpPr/>
          <p:nvPr/>
        </p:nvSpPr>
        <p:spPr>
          <a:xfrm>
            <a:off x="2895601" y="3933700"/>
            <a:ext cx="6400800" cy="1705100"/>
          </a:xfrm>
          <a:prstGeom prst="snip1Rect">
            <a:avLst>
              <a:gd name="adj" fmla="val 16667"/>
            </a:avLst>
          </a:prstGeom>
          <a:solidFill>
            <a:srgbClr val="93B3D7">
              <a:alpha val="3686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211" name="Google Shape;1211;p84"/>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Zielsetzung</a:t>
            </a:r>
            <a:endParaRPr/>
          </a:p>
        </p:txBody>
      </p:sp>
      <p:sp>
        <p:nvSpPr>
          <p:cNvPr id="1212" name="Google Shape;1212;p84"/>
          <p:cNvSpPr/>
          <p:nvPr/>
        </p:nvSpPr>
        <p:spPr>
          <a:xfrm>
            <a:off x="2969743" y="4448465"/>
            <a:ext cx="623301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Bereitstellung und Pflege eines logischen Modells von Configuration Items zur Unterstützung anderer Service-Management-Aktivitäten</a:t>
            </a:r>
            <a:endParaRPr sz="1800">
              <a:solidFill>
                <a:schemeClr val="dk1"/>
              </a:solidFill>
              <a:latin typeface="Calibri"/>
              <a:ea typeface="Calibri"/>
              <a:cs typeface="Calibri"/>
              <a:sym typeface="Calibri"/>
            </a:endParaRPr>
          </a:p>
        </p:txBody>
      </p:sp>
    </p:spTree>
  </p:cSld>
  <p:clrMapOvr>
    <a:masterClrMapping/>
  </p:clrMapOvr>
</p:sld>
</file>

<file path=ppt/slides/slide85.xml><?xml version="1.0" encoding="utf-8"?>
<p:sld xmlns:p14="http://schemas.microsoft.com/office/powerpoint/2010/main" xmlns:a16="http://schemas.microsoft.com/office/drawing/2014/main" xmlns:a="http://schemas.openxmlformats.org/drawingml/2006/main" xmlns:r="http://schemas.openxmlformats.org/officeDocument/2006/relationships" xmlns:p="http://schemas.openxmlformats.org/presentationml/2006/main">
  <p:cSld>
    <p:spTree>
      <p:nvGrpSpPr>
        <p:cNvPr id="1" name="Shape 1217"/>
        <p:cNvGrpSpPr/>
        <p:nvPr/>
      </p:nvGrpSpPr>
      <p:grpSpPr>
        <a:xfrm>
          <a:off x="0" y="0"/>
          <a:ext cx="0" cy="0"/>
          <a:chOff x="0" y="0"/>
          <a:chExt cx="0" cy="0"/>
        </a:xfrm>
      </p:grpSpPr>
      <p:sp>
        <p:nvSpPr>
          <p:cNvPr id="1218" name="Google Shape;1218;p85"/>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CONFM: Wichtige Begriffe</a:t>
            </a:r>
            <a:endParaRPr/>
          </a:p>
        </p:txBody>
      </p:sp>
      <p:sp>
        <p:nvSpPr>
          <p:cNvPr id="1219" name="Google Shape;1219;p85"/>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85</a:t>
            </a:fld>
            <a:endParaRPr/>
          </a:p>
        </p:txBody>
      </p:sp>
      <p:graphicFrame>
        <p:nvGraphicFramePr>
          <p:cNvPr id="1220" name="Google Shape;1220;p85"/>
          <p:cNvGraphicFramePr/>
          <p:nvPr>
            <p:extLst>
              <p:ext uri="{D42A27DB-BD31-4B8C-83A1-F6EECF244321}">
                <p14:modId xmlns:p14="http://schemas.microsoft.com/office/powerpoint/2010/main" val="4254554369"/>
              </p:ext>
            </p:extLst>
          </p:nvPr>
        </p:nvGraphicFramePr>
        <p:xfrm>
          <a:off x="609601" y="1696601"/>
          <a:ext cx="10972798" cy="1630680"/>
        </p:xfrm>
        <a:graphic>
          <a:graphicData uri="http://schemas.openxmlformats.org/drawingml/2006/table">
            <a:tbl>
              <a:tblPr firstRow="1" firstCol="1" bandRow="1">
                <a:tableStyleId>{B301B821-A1FF-4177-AEE7-76D212191A09}</a:tableStyleId>
              </a:tblPr>
              <a:tblGrid>
                <a:gridCol w="10972798">
                  <a:extLst>
                    <a:ext uri="{9D8B030D-6E8A-4147-A177-3AD203B41FA5}">
                      <a16:colId xmlns:a16="http://schemas.microsoft.com/office/drawing/2014/main" val="20000"/>
                    </a:ext>
                  </a:extLst>
                </a:gridCol>
              </a:tblGrid>
              <a:tr h="192625">
                <a:tc>
                  <a:txBody>
                    <a:bodyPr/>
                    <a:lstStyle/>
                    <a:p>
                      <a:pPr marL="0" marR="0" lvl="0" indent="0" algn="l" rtl="0">
                        <a:spcBef>
                          <a:spcPts val="0"/>
                        </a:spcBef>
                        <a:spcAft>
                          <a:spcPts val="0"/>
                        </a:spcAft>
                        <a:buNone/>
                      </a:pPr>
                      <a:r>
                        <a:rPr lang="en-US" sz="1400"/>
                        <a:t>Definition nach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908575">
                <a:tc>
                  <a:txBody>
                    <a:bodyPr/>
                    <a:lstStyle/>
                    <a:p>
                      <a:pPr marL="0" marR="0" lvl="0" indent="0" algn="l" rtl="0">
                        <a:lnSpc>
                          <a:spcPct val="100000"/>
                        </a:lnSpc>
                        <a:spcBef>
                          <a:spcPts val="0"/>
                        </a:spcBef>
                        <a:spcAft>
                          <a:spcPts val="0"/>
                        </a:spcAft>
                        <a:buClr>
                          <a:schemeClr val="dk1"/>
                        </a:buClr>
                        <a:buSzPts val="2000"/>
                        <a:buFont typeface="Calibri"/>
                        <a:buNone/>
                      </a:pPr>
                      <a:r>
                        <a:rPr lang="en-US" sz="2000" dirty="0">
                          <a:solidFill>
                            <a:schemeClr val="dk1"/>
                          </a:solidFill>
                        </a:rPr>
                        <a:t>Configuration Item (CI):</a:t>
                      </a:r>
                      <a:endParaRPr dirty="0"/>
                    </a:p>
                    <a:p>
                      <a:pPr marL="457200" marR="0" lvl="1" indent="0" algn="l" rtl="0">
                        <a:lnSpc>
                          <a:spcPct val="100000"/>
                        </a:lnSpc>
                        <a:spcBef>
                          <a:spcPts val="0"/>
                        </a:spcBef>
                        <a:spcAft>
                          <a:spcPts val="600"/>
                        </a:spcAft>
                        <a:buClr>
                          <a:schemeClr val="dk1"/>
                        </a:buClr>
                        <a:buSzPts val="1800"/>
                        <a:buFont typeface="Calibri"/>
                        <a:buNone/>
                      </a:pPr>
                      <a:r>
                        <a:rPr lang="en-US" sz="1800" b="0" u="none" strike="noStrike" cap="none" dirty="0">
                          <a:solidFill>
                            <a:schemeClr val="dk1"/>
                          </a:solidFill>
                          <a:sym typeface="Calibri"/>
                        </a:rPr>
                        <a:t>Element, das zur Bereitstellung eines oder mehrerer Services oder Service-Komponenten beiträgt und daher die Kontrolle über seine Konfiguration erfordert</a:t>
                      </a:r>
                      <a:endParaRPr sz="1800" b="0" u="none" strike="noStrike" cap="none" dirty="0">
                        <a:solidFill>
                          <a:schemeClr val="dk1"/>
                        </a:solidFill>
                        <a:sym typeface="Calibri"/>
                      </a:endParaRPr>
                    </a:p>
                    <a:p>
                      <a:pPr marL="457200" marR="0" lvl="1" indent="0" algn="l" rtl="0">
                        <a:lnSpc>
                          <a:spcPct val="100000"/>
                        </a:lnSpc>
                        <a:spcBef>
                          <a:spcPts val="0"/>
                        </a:spcBef>
                        <a:spcAft>
                          <a:spcPts val="0"/>
                        </a:spcAft>
                        <a:buClr>
                          <a:schemeClr val="dk1"/>
                        </a:buClr>
                        <a:buSzPts val="1800"/>
                        <a:buFont typeface="Calibri"/>
                        <a:buNone/>
                      </a:pPr>
                      <a:r>
                        <a:rPr lang="en-US" sz="1600" b="0" u="none" strike="noStrike" cap="none" dirty="0">
                          <a:solidFill>
                            <a:schemeClr val="dk1"/>
                          </a:solidFill>
                          <a:sym typeface="Calibri"/>
                        </a:rPr>
                        <a:t>Hinweis: CIs können sehr unterschiedlich sein, von technischen Komponenten (z. B. Computerhardware, Netzwerkkomponenten, Software) bis hin zu nichttechnischen Gegenständen wie Dokumenten (z. B. Service Level Agreements, Handbücher, Lizenzdokumentation).</a:t>
                      </a:r>
                      <a:endParaRPr sz="1200" dirty="0"/>
                    </a:p>
                  </a:txBody>
                  <a:tcPr marL="68575" marR="68575" marT="0" marB="0"/>
                </a:tc>
                <a:extLst>
                  <a:ext uri="{0D108BD9-81ED-4DB2-BD59-A6C34878D82A}">
                    <a16:rowId xmlns:a16="http://schemas.microsoft.com/office/drawing/2014/main" val="10001"/>
                  </a:ext>
                </a:extLst>
              </a:tr>
            </a:tbl>
          </a:graphicData>
        </a:graphic>
      </p:graphicFrame>
      <p:graphicFrame>
        <p:nvGraphicFramePr>
          <p:cNvPr id="1221" name="Google Shape;1221;p85"/>
          <p:cNvGraphicFramePr/>
          <p:nvPr>
            <p:extLst>
              <p:ext uri="{D42A27DB-BD31-4B8C-83A1-F6EECF244321}">
                <p14:modId xmlns:p14="http://schemas.microsoft.com/office/powerpoint/2010/main" val="2069294885"/>
              </p:ext>
            </p:extLst>
          </p:nvPr>
        </p:nvGraphicFramePr>
        <p:xfrm>
          <a:off x="609601" y="4071669"/>
          <a:ext cx="10972798" cy="1356360"/>
        </p:xfrm>
        <a:graphic>
          <a:graphicData uri="http://schemas.openxmlformats.org/drawingml/2006/table">
            <a:tbl>
              <a:tblPr firstRow="1" firstCol="1" bandRow="1">
                <a:tableStyleId>{B301B821-A1FF-4177-AEE7-76D212191A09}</a:tableStyleId>
              </a:tblPr>
              <a:tblGrid>
                <a:gridCol w="10972798">
                  <a:extLst>
                    <a:ext uri="{9D8B030D-6E8A-4147-A177-3AD203B41FA5}">
                      <a16:colId xmlns:a16="http://schemas.microsoft.com/office/drawing/2014/main" val="20000"/>
                    </a:ext>
                  </a:extLst>
                </a:gridCol>
              </a:tblGrid>
              <a:tr h="192325">
                <a:tc>
                  <a:txBody>
                    <a:bodyPr/>
                    <a:lstStyle/>
                    <a:p>
                      <a:pPr marL="0" marR="0" lvl="0" indent="0" algn="l" rtl="0">
                        <a:spcBef>
                          <a:spcPts val="0"/>
                        </a:spcBef>
                        <a:spcAft>
                          <a:spcPts val="0"/>
                        </a:spcAft>
                        <a:buNone/>
                      </a:pPr>
                      <a:r>
                        <a:rPr lang="en-US" sz="1400" b="1"/>
                        <a:t>Definition nach FitSM-0:</a:t>
                      </a:r>
                      <a:endParaRPr sz="1400" b="1">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797375">
                <a:tc>
                  <a:txBody>
                    <a:bodyPr/>
                    <a:lstStyle/>
                    <a:p>
                      <a:pPr marL="0" marR="0" lvl="0" indent="0" algn="l" rtl="0">
                        <a:lnSpc>
                          <a:spcPct val="100000"/>
                        </a:lnSpc>
                        <a:spcBef>
                          <a:spcPts val="0"/>
                        </a:spcBef>
                        <a:spcAft>
                          <a:spcPts val="0"/>
                        </a:spcAft>
                        <a:buClr>
                          <a:schemeClr val="dk1"/>
                        </a:buClr>
                        <a:buSzPts val="2000"/>
                        <a:buFont typeface="Calibri"/>
                        <a:buNone/>
                      </a:pPr>
                      <a:r>
                        <a:rPr lang="en-US" sz="2000" dirty="0">
                          <a:solidFill>
                            <a:schemeClr val="dk1"/>
                          </a:solidFill>
                        </a:rPr>
                        <a:t>Configuration Management Database (CMDB):</a:t>
                      </a:r>
                      <a:endParaRPr dirty="0"/>
                    </a:p>
                    <a:p>
                      <a:pPr marL="457200" marR="0" lvl="1" indent="0" algn="l" rtl="0">
                        <a:spcBef>
                          <a:spcPts val="0"/>
                        </a:spcBef>
                        <a:spcAft>
                          <a:spcPts val="600"/>
                        </a:spcAft>
                        <a:buNone/>
                      </a:pPr>
                      <a:r>
                        <a:rPr lang="en-US" sz="1800" b="0" u="none" strike="noStrike" cap="none" dirty="0">
                          <a:solidFill>
                            <a:schemeClr val="dk1"/>
                          </a:solidFill>
                          <a:sym typeface="Calibri"/>
                        </a:rPr>
                        <a:t>Speicher für </a:t>
                      </a:r>
                      <a:r>
                        <a:rPr lang="en-US" sz="1800" b="0" dirty="0"/>
                        <a:t>Daten </a:t>
                      </a:r>
                      <a:r>
                        <a:rPr lang="en-US" sz="1800" b="0" u="none" strike="noStrike" cap="none" dirty="0">
                          <a:solidFill>
                            <a:schemeClr val="dk1"/>
                          </a:solidFill>
                          <a:sym typeface="Calibri"/>
                        </a:rPr>
                        <a:t>über Configuration Items (CIs)</a:t>
                      </a:r>
                      <a:endParaRPr sz="1800" b="0" u="none" strike="noStrike" cap="none" dirty="0">
                        <a:solidFill>
                          <a:schemeClr val="dk1"/>
                        </a:solidFill>
                        <a:sym typeface="Calibri"/>
                      </a:endParaRPr>
                    </a:p>
                    <a:p>
                      <a:pPr marL="457200" marR="0" lvl="1" indent="0" algn="l" rtl="0">
                        <a:spcBef>
                          <a:spcPts val="0"/>
                        </a:spcBef>
                        <a:spcAft>
                          <a:spcPts val="0"/>
                        </a:spcAft>
                        <a:buNone/>
                      </a:pPr>
                      <a:r>
                        <a:rPr lang="en-US" sz="1600" b="0" u="none" strike="noStrike" cap="none" dirty="0">
                          <a:solidFill>
                            <a:schemeClr val="dk1"/>
                          </a:solidFill>
                          <a:sym typeface="Calibri"/>
                        </a:rPr>
                        <a:t>Hinweis: Eine CMDB ist nicht unbedingt eine einzige Datenbank, die alle Configuration Items (CIs) abdeckt. Sie kann vielmehr aus mehreren Datenspeichern zusammengesetzt sein.</a:t>
                      </a:r>
                      <a:endParaRPr sz="1200" dirty="0"/>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86.xml><?xml version="1.0" encoding="utf-8"?>
<p:sld xmlns:a16="http://schemas.microsoft.com/office/drawing/2014/main" xmlns:a="http://schemas.openxmlformats.org/drawingml/2006/main" xmlns:r="http://schemas.openxmlformats.org/officeDocument/2006/relationships" xmlns:p="http://schemas.openxmlformats.org/presentationml/2006/main">
  <p:cSld>
    <p:spTree>
      <p:nvGrpSpPr>
        <p:cNvPr id="1" name="Shape 1225"/>
        <p:cNvGrpSpPr/>
        <p:nvPr/>
      </p:nvGrpSpPr>
      <p:grpSpPr>
        <a:xfrm>
          <a:off x="0" y="0"/>
          <a:ext cx="0" cy="0"/>
          <a:chOff x="0" y="0"/>
          <a:chExt cx="0" cy="0"/>
        </a:xfrm>
      </p:grpSpPr>
      <p:sp>
        <p:nvSpPr>
          <p:cNvPr id="1226" name="Google Shape;1226;p86"/>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CONFM: Anforderungen gemäß FitSM-1</a:t>
            </a:r>
            <a:endParaRPr/>
          </a:p>
        </p:txBody>
      </p:sp>
      <p:sp>
        <p:nvSpPr>
          <p:cNvPr id="1227" name="Google Shape;1227;p86"/>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86</a:t>
            </a:fld>
            <a:endParaRPr/>
          </a:p>
        </p:txBody>
      </p:sp>
      <p:graphicFrame>
        <p:nvGraphicFramePr>
          <p:cNvPr id="1228" name="Google Shape;1228;p86"/>
          <p:cNvGraphicFramePr/>
          <p:nvPr/>
        </p:nvGraphicFramePr>
        <p:xfrm>
          <a:off x="1981200" y="1697038"/>
          <a:ext cx="8229600" cy="2743454"/>
        </p:xfrm>
        <a:graphic>
          <a:graphicData uri="http://schemas.openxmlformats.org/drawingml/2006/table">
            <a:tbl>
              <a:tblPr>
                <a:noFill/>
              </a:tblPr>
              <a:tblGrid>
                <a:gridCol w="8229600">
                  <a:extLst>
                    <a:ext uri="{9D8B030D-6E8A-4147-A177-3AD203B41FA5}">
                      <a16:colId xmlns:a16="http://schemas.microsoft.com/office/drawing/2014/main" val="20000"/>
                    </a:ext>
                  </a:extLst>
                </a:gridCol>
              </a:tblGrid>
              <a:tr h="203200">
                <a:tc>
                  <a:txBody>
                    <a:bodyPr/>
                    <a:lstStyle/>
                    <a:p>
                      <a:pPr marL="0" marR="0" lvl="0" indent="0" algn="l" rtl="0">
                        <a:spcBef>
                          <a:spcPts val="0"/>
                        </a:spcBef>
                        <a:spcAft>
                          <a:spcPts val="0"/>
                        </a:spcAft>
                        <a:buNone/>
                      </a:pPr>
                      <a:r>
                        <a:rPr lang="en-US" sz="1600">
                          <a:solidFill>
                            <a:srgbClr val="FFFFFF"/>
                          </a:solidFill>
                          <a:latin typeface="Calibri"/>
                          <a:ea typeface="Calibri"/>
                          <a:cs typeface="Calibri"/>
                          <a:sym typeface="Calibri"/>
                        </a:rPr>
                        <a:t>PR11 Configuration Management</a:t>
                      </a:r>
                      <a:endParaRPr sz="1600">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8600">
                <a:tc>
                  <a:txBody>
                    <a:bodyPr/>
                    <a:lstStyle/>
                    <a:p>
                      <a:pPr marL="0" marR="0" lvl="0" indent="0" algn="l" rtl="0">
                        <a:spcBef>
                          <a:spcPts val="0"/>
                        </a:spcBef>
                        <a:spcAft>
                          <a:spcPts val="0"/>
                        </a:spcAft>
                        <a:buNone/>
                      </a:pPr>
                      <a:r>
                        <a:rPr lang="en-US" sz="1800" cap="none">
                          <a:solidFill>
                            <a:srgbClr val="FFFFFF"/>
                          </a:solidFill>
                          <a:latin typeface="Calibri"/>
                          <a:ea typeface="Calibri"/>
                          <a:cs typeface="Calibri"/>
                          <a:sym typeface="Calibri"/>
                        </a:rPr>
                        <a:t>VORAUSSETZUNGEN</a:t>
                      </a:r>
                      <a:endParaRPr sz="1800"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032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PR11.1 Der Anwendungsbereich des Configuration Managements muss zusammen mit den Typen von Configuration Items (CIs) und den zu berücksichtigenden Beziehungen definiert werden.</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PR11.2 Der Detaillierungsgrad der Konfigurationsinformationen muss ausreichend sein, um eine effektive Kontrolle über CIs zu unterstützen.</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PR11.3 Informationen über CIs und ihre Beziehungen zu anderen CIs müssen in einer Configuration Management Database (CMDB) gepflegt werden.</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PR11.4 CIs müssen in der CMDB gesteuert und Changes an CIs nachverfolgt werden.</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PR11.5 Die in der CMDB gespeicherten Informationen müssen in geplanten Abständen überprüft werden.</a:t>
                      </a:r>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231"/>
        <p:cNvGrpSpPr/>
        <p:nvPr/>
      </p:nvGrpSpPr>
      <p:grpSpPr>
        <a:xfrm>
          <a:off x="0" y="0"/>
          <a:ext cx="0" cy="0"/>
          <a:chOff x="0" y="0"/>
          <a:chExt cx="0" cy="0"/>
        </a:xfrm>
      </p:grpSpPr>
      <p:sp>
        <p:nvSpPr>
          <p:cNvPr id="1232" name="Google Shape;1232;p87"/>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CONFM: Schlüsselbegriffe</a:t>
            </a:r>
            <a:endParaRPr/>
          </a:p>
        </p:txBody>
      </p:sp>
      <p:sp>
        <p:nvSpPr>
          <p:cNvPr id="1233" name="Google Shape;1233;p87"/>
          <p:cNvSpPr txBox="1">
            <a:spLocks noGrp="1"/>
          </p:cNvSpPr>
          <p:nvPr>
            <p:ph type="body" idx="1"/>
          </p:nvPr>
        </p:nvSpPr>
        <p:spPr>
          <a:xfrm>
            <a:off x="609600" y="1696600"/>
            <a:ext cx="10972800" cy="2889454"/>
          </a:xfrm>
          <a:prstGeom prst="rect">
            <a:avLst/>
          </a:prstGeom>
          <a:noFill/>
          <a:ln>
            <a:noFill/>
          </a:ln>
        </p:spPr>
        <p:txBody>
          <a:bodyPr spcFirstLastPara="1" wrap="square" lIns="91425" tIns="45700" rIns="91425" bIns="45700" anchor="t" anchorCtr="0">
            <a:normAutofit/>
          </a:bodyPr>
          <a:lstStyle/>
          <a:p>
            <a:pPr marL="342900" lvl="0" indent="-356235" algn="l" rtl="0">
              <a:spcBef>
                <a:spcPts val="0"/>
              </a:spcBef>
              <a:spcAft>
                <a:spcPts val="0"/>
              </a:spcAft>
              <a:buClr>
                <a:schemeClr val="dk1"/>
              </a:buClr>
              <a:buSzPts val="2800"/>
              <a:buChar char="•"/>
            </a:pPr>
            <a:r>
              <a:rPr lang="en-US" sz="2000" dirty="0"/>
              <a:t>Beim Configuration Management geht es </a:t>
            </a:r>
            <a:r>
              <a:rPr lang="en-US" sz="2000" u="sng" dirty="0"/>
              <a:t>nicht </a:t>
            </a:r>
            <a:r>
              <a:rPr lang="en-US" sz="2000" dirty="0"/>
              <a:t>um die Konfiguration von Ressourcen</a:t>
            </a:r>
            <a:endParaRPr sz="2000" dirty="0"/>
          </a:p>
          <a:p>
            <a:pPr marL="342900" lvl="0" indent="-356235" algn="l" rtl="0">
              <a:spcBef>
                <a:spcPts val="518"/>
              </a:spcBef>
              <a:spcAft>
                <a:spcPts val="0"/>
              </a:spcAft>
              <a:buClr>
                <a:schemeClr val="dk1"/>
              </a:buClr>
              <a:buSzPts val="2800"/>
              <a:buChar char="•"/>
            </a:pPr>
            <a:r>
              <a:rPr lang="en-US" sz="2000" dirty="0"/>
              <a:t>Beim Configuration Management geht es darum, die CIs, ihre Attribute und Beziehungen zu verstehen (und zu dokumentieren).</a:t>
            </a:r>
            <a:endParaRPr sz="2000" dirty="0"/>
          </a:p>
          <a:p>
            <a:pPr marL="342900" lvl="0" indent="-356235" algn="l" rtl="0">
              <a:spcBef>
                <a:spcPts val="518"/>
              </a:spcBef>
              <a:spcAft>
                <a:spcPts val="0"/>
              </a:spcAft>
              <a:buClr>
                <a:schemeClr val="dk1"/>
              </a:buClr>
              <a:buSzPts val="2800"/>
              <a:buChar char="•"/>
            </a:pPr>
            <a:r>
              <a:rPr lang="en-US" sz="2000" dirty="0"/>
              <a:t>Wählen Sie den geeigneten Detaillierungsgrad für </a:t>
            </a:r>
            <a:r>
              <a:rPr lang="en-US" sz="2000" u="sng" dirty="0"/>
              <a:t>Ihre </a:t>
            </a:r>
            <a:r>
              <a:rPr lang="en-US" sz="2000" dirty="0"/>
              <a:t>CMDB:</a:t>
            </a:r>
            <a:endParaRPr sz="2000" dirty="0"/>
          </a:p>
          <a:p>
            <a:pPr marL="742950" lvl="1" indent="-297180" algn="l" rtl="0">
              <a:spcBef>
                <a:spcPts val="444"/>
              </a:spcBef>
              <a:spcAft>
                <a:spcPts val="0"/>
              </a:spcAft>
              <a:buClr>
                <a:schemeClr val="dk1"/>
              </a:buClr>
              <a:buSzPts val="2400"/>
              <a:buChar char="–"/>
            </a:pPr>
            <a:r>
              <a:rPr lang="en-US" sz="1800" dirty="0"/>
              <a:t>Zu wenig Details -&gt; keine ausreichende Kontrolle</a:t>
            </a:r>
            <a:endParaRPr sz="1800" dirty="0"/>
          </a:p>
          <a:p>
            <a:pPr marL="742950" lvl="1" indent="-297180" algn="l" rtl="0">
              <a:spcBef>
                <a:spcPts val="444"/>
              </a:spcBef>
              <a:spcAft>
                <a:spcPts val="0"/>
              </a:spcAft>
              <a:buClr>
                <a:schemeClr val="dk1"/>
              </a:buClr>
              <a:buSzPts val="2400"/>
              <a:buChar char="–"/>
            </a:pPr>
            <a:r>
              <a:rPr lang="en-US" sz="1800" dirty="0"/>
              <a:t>Zu viele Details -&gt; übermäßige Bürokratie</a:t>
            </a:r>
            <a:endParaRPr sz="1800" dirty="0"/>
          </a:p>
          <a:p>
            <a:pPr marL="342900" lvl="0" indent="-356235" algn="l" rtl="0">
              <a:spcBef>
                <a:spcPts val="518"/>
              </a:spcBef>
              <a:spcAft>
                <a:spcPts val="0"/>
              </a:spcAft>
              <a:buClr>
                <a:schemeClr val="dk1"/>
              </a:buClr>
              <a:buSzPts val="2800"/>
              <a:buChar char="•"/>
            </a:pPr>
            <a:r>
              <a:rPr lang="en-US" sz="2000" dirty="0"/>
              <a:t>Die CMDB ist eine wichtige Informationsquelle für Mitarbeiter, die an vielen anderen ITSM-Prozessen beteiligt sind.</a:t>
            </a:r>
          </a:p>
          <a:p>
            <a:pPr marL="342900" lvl="0" indent="-356235" algn="l" rtl="0">
              <a:spcBef>
                <a:spcPts val="518"/>
              </a:spcBef>
              <a:spcAft>
                <a:spcPts val="0"/>
              </a:spcAft>
              <a:buClr>
                <a:schemeClr val="dk1"/>
              </a:buClr>
              <a:buSzPts val="2800"/>
              <a:buChar char="•"/>
            </a:pPr>
            <a:r>
              <a:rPr lang="en-US" sz="2000" dirty="0"/>
              <a:t>Wichtigster Output dieses Prozesses:</a:t>
            </a:r>
            <a:endParaRPr sz="2000" dirty="0"/>
          </a:p>
        </p:txBody>
      </p:sp>
      <p:sp>
        <p:nvSpPr>
          <p:cNvPr id="1234" name="Google Shape;1234;p87"/>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87</a:t>
            </a:fld>
            <a:endParaRPr/>
          </a:p>
        </p:txBody>
      </p:sp>
      <p:sp>
        <p:nvSpPr>
          <p:cNvPr id="1235" name="Google Shape;1235;p87"/>
          <p:cNvSpPr txBox="1"/>
          <p:nvPr/>
        </p:nvSpPr>
        <p:spPr>
          <a:xfrm>
            <a:off x="2525133" y="5167362"/>
            <a:ext cx="8144534"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dirty="0">
                <a:solidFill>
                  <a:schemeClr val="dk1"/>
                </a:solidFill>
                <a:latin typeface="Calibri"/>
                <a:ea typeface="Calibri"/>
                <a:cs typeface="Calibri"/>
                <a:sym typeface="Calibri"/>
              </a:rPr>
              <a:t>Logische </a:t>
            </a:r>
            <a:r>
              <a:rPr lang="en-US" sz="1800" dirty="0">
                <a:solidFill>
                  <a:schemeClr val="dk1"/>
                </a:solidFill>
                <a:latin typeface="Calibri"/>
                <a:ea typeface="Calibri"/>
                <a:cs typeface="Calibri"/>
                <a:sym typeface="Calibri"/>
              </a:rPr>
              <a:t>CMDB:</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Informationen über CIs, ihre Eigenschaften und Beziehungen</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Basierend auf Informationen aus verschiedenen Quellen (physische Datenbanken, Bestandsverzeichnisse)</a:t>
            </a:r>
            <a:endParaRPr dirty="0"/>
          </a:p>
        </p:txBody>
      </p:sp>
      <p:sp>
        <p:nvSpPr>
          <p:cNvPr id="1236" name="Google Shape;1236;p87"/>
          <p:cNvSpPr/>
          <p:nvPr/>
        </p:nvSpPr>
        <p:spPr>
          <a:xfrm>
            <a:off x="1434246" y="5280481"/>
            <a:ext cx="1046602" cy="738130"/>
          </a:xfrm>
          <a:prstGeom prst="can">
            <a:avLst>
              <a:gd name="adj" fmla="val 25000"/>
            </a:avLst>
          </a:prstGeom>
          <a:no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dk1"/>
                </a:solidFill>
                <a:latin typeface="Calibri"/>
                <a:ea typeface="Calibri"/>
                <a:cs typeface="Calibri"/>
                <a:sym typeface="Calibri"/>
              </a:rPr>
              <a:t>CMDB</a:t>
            </a:r>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243"/>
        <p:cNvGrpSpPr/>
        <p:nvPr/>
      </p:nvGrpSpPr>
      <p:grpSpPr>
        <a:xfrm>
          <a:off x="0" y="0"/>
          <a:ext cx="0" cy="0"/>
          <a:chOff x="0" y="0"/>
          <a:chExt cx="0" cy="0"/>
        </a:xfrm>
      </p:grpSpPr>
      <p:sp>
        <p:nvSpPr>
          <p:cNvPr id="1244" name="Google Shape;1244;p88"/>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CONFM: Schlüsselkonzepte - Services, Service-Komponenten und CIs</a:t>
            </a:r>
            <a:endParaRPr/>
          </a:p>
        </p:txBody>
      </p:sp>
      <p:sp>
        <p:nvSpPr>
          <p:cNvPr id="1245" name="Google Shape;1245;p8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88</a:t>
            </a:fld>
            <a:endParaRPr/>
          </a:p>
        </p:txBody>
      </p:sp>
      <p:grpSp>
        <p:nvGrpSpPr>
          <p:cNvPr id="1246" name="Google Shape;1246;p88"/>
          <p:cNvGrpSpPr/>
          <p:nvPr/>
        </p:nvGrpSpPr>
        <p:grpSpPr>
          <a:xfrm>
            <a:off x="3965738" y="2212713"/>
            <a:ext cx="5970216" cy="3327609"/>
            <a:chOff x="3640547" y="3961561"/>
            <a:chExt cx="5044116" cy="2647473"/>
          </a:xfrm>
        </p:grpSpPr>
        <p:sp>
          <p:nvSpPr>
            <p:cNvPr id="1247" name="Google Shape;1247;p88"/>
            <p:cNvSpPr/>
            <p:nvPr/>
          </p:nvSpPr>
          <p:spPr>
            <a:xfrm>
              <a:off x="3659999" y="5665450"/>
              <a:ext cx="5024664" cy="943584"/>
            </a:xfrm>
            <a:prstGeom prst="cloud">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CIs</a:t>
              </a:r>
              <a:endParaRPr/>
            </a:p>
            <a:p>
              <a:pPr marL="0" marR="0" lvl="0" indent="0" algn="ctr" rtl="0">
                <a:spcBef>
                  <a:spcPts val="0"/>
                </a:spcBef>
                <a:spcAft>
                  <a:spcPts val="0"/>
                </a:spcAft>
                <a:buNone/>
              </a:pPr>
              <a:r>
                <a:rPr lang="en-US" sz="1400">
                  <a:solidFill>
                    <a:schemeClr val="dk1"/>
                  </a:solidFill>
                  <a:latin typeface="Calibri"/>
                  <a:ea typeface="Calibri"/>
                  <a:cs typeface="Calibri"/>
                  <a:sym typeface="Calibri"/>
                </a:rPr>
                <a:t>(Hardware, Software, Kommunikationsinfrastruktur, ...)</a:t>
              </a:r>
              <a:endParaRPr/>
            </a:p>
          </p:txBody>
        </p:sp>
        <p:sp>
          <p:nvSpPr>
            <p:cNvPr id="1248" name="Google Shape;1248;p88"/>
            <p:cNvSpPr/>
            <p:nvPr/>
          </p:nvSpPr>
          <p:spPr>
            <a:xfrm>
              <a:off x="3640547" y="3963936"/>
              <a:ext cx="2386659"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Service 1</a:t>
              </a:r>
              <a:endParaRPr sz="1800">
                <a:solidFill>
                  <a:schemeClr val="dk1"/>
                </a:solidFill>
                <a:latin typeface="Calibri"/>
                <a:ea typeface="Calibri"/>
                <a:cs typeface="Calibri"/>
                <a:sym typeface="Calibri"/>
              </a:endParaRPr>
            </a:p>
          </p:txBody>
        </p:sp>
        <p:sp>
          <p:nvSpPr>
            <p:cNvPr id="1249" name="Google Shape;1249;p88"/>
            <p:cNvSpPr/>
            <p:nvPr/>
          </p:nvSpPr>
          <p:spPr>
            <a:xfrm>
              <a:off x="3659392" y="4896372"/>
              <a:ext cx="775096"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SC 1</a:t>
              </a:r>
              <a:endParaRPr sz="1800">
                <a:solidFill>
                  <a:schemeClr val="dk1"/>
                </a:solidFill>
                <a:latin typeface="Calibri"/>
                <a:ea typeface="Calibri"/>
                <a:cs typeface="Calibri"/>
                <a:sym typeface="Calibri"/>
              </a:endParaRPr>
            </a:p>
          </p:txBody>
        </p:sp>
        <p:sp>
          <p:nvSpPr>
            <p:cNvPr id="1250" name="Google Shape;1250;p88"/>
            <p:cNvSpPr/>
            <p:nvPr/>
          </p:nvSpPr>
          <p:spPr>
            <a:xfrm>
              <a:off x="4721784" y="4896371"/>
              <a:ext cx="775096"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SC 2</a:t>
              </a:r>
              <a:endParaRPr sz="1800">
                <a:solidFill>
                  <a:schemeClr val="dk1"/>
                </a:solidFill>
                <a:latin typeface="Calibri"/>
                <a:ea typeface="Calibri"/>
                <a:cs typeface="Calibri"/>
                <a:sym typeface="Calibri"/>
              </a:endParaRPr>
            </a:p>
          </p:txBody>
        </p:sp>
        <p:sp>
          <p:nvSpPr>
            <p:cNvPr id="1251" name="Google Shape;1251;p88"/>
            <p:cNvSpPr/>
            <p:nvPr/>
          </p:nvSpPr>
          <p:spPr>
            <a:xfrm>
              <a:off x="5784176" y="4896370"/>
              <a:ext cx="775096"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SC 3</a:t>
              </a:r>
              <a:endParaRPr sz="1800">
                <a:solidFill>
                  <a:schemeClr val="dk1"/>
                </a:solidFill>
                <a:latin typeface="Calibri"/>
                <a:ea typeface="Calibri"/>
                <a:cs typeface="Calibri"/>
                <a:sym typeface="Calibri"/>
              </a:endParaRPr>
            </a:p>
          </p:txBody>
        </p:sp>
        <p:sp>
          <p:nvSpPr>
            <p:cNvPr id="1252" name="Google Shape;1252;p88"/>
            <p:cNvSpPr/>
            <p:nvPr/>
          </p:nvSpPr>
          <p:spPr>
            <a:xfrm>
              <a:off x="6846568" y="4896369"/>
              <a:ext cx="775096"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SC 4</a:t>
              </a:r>
              <a:endParaRPr sz="1800">
                <a:solidFill>
                  <a:schemeClr val="dk1"/>
                </a:solidFill>
                <a:latin typeface="Calibri"/>
                <a:ea typeface="Calibri"/>
                <a:cs typeface="Calibri"/>
                <a:sym typeface="Calibri"/>
              </a:endParaRPr>
            </a:p>
          </p:txBody>
        </p:sp>
        <p:sp>
          <p:nvSpPr>
            <p:cNvPr id="1253" name="Google Shape;1253;p88"/>
            <p:cNvSpPr/>
            <p:nvPr/>
          </p:nvSpPr>
          <p:spPr>
            <a:xfrm>
              <a:off x="7908960" y="4896368"/>
              <a:ext cx="775096"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SC 5</a:t>
              </a:r>
              <a:endParaRPr sz="1800">
                <a:solidFill>
                  <a:schemeClr val="dk1"/>
                </a:solidFill>
                <a:latin typeface="Calibri"/>
                <a:ea typeface="Calibri"/>
                <a:cs typeface="Calibri"/>
                <a:sym typeface="Calibri"/>
              </a:endParaRPr>
            </a:p>
          </p:txBody>
        </p:sp>
        <p:sp>
          <p:nvSpPr>
            <p:cNvPr id="1254" name="Google Shape;1254;p88"/>
            <p:cNvSpPr/>
            <p:nvPr/>
          </p:nvSpPr>
          <p:spPr>
            <a:xfrm>
              <a:off x="6297397" y="3961561"/>
              <a:ext cx="2386659"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Service 2</a:t>
              </a:r>
              <a:endParaRPr sz="1800">
                <a:solidFill>
                  <a:schemeClr val="dk1"/>
                </a:solidFill>
                <a:latin typeface="Calibri"/>
                <a:ea typeface="Calibri"/>
                <a:cs typeface="Calibri"/>
                <a:sym typeface="Calibri"/>
              </a:endParaRPr>
            </a:p>
          </p:txBody>
        </p:sp>
        <p:cxnSp>
          <p:nvCxnSpPr>
            <p:cNvPr id="1255" name="Google Shape;1255;p88"/>
            <p:cNvCxnSpPr>
              <a:stCxn id="1249" idx="0"/>
              <a:endCxn id="1248" idx="2"/>
            </p:cNvCxnSpPr>
            <p:nvPr/>
          </p:nvCxnSpPr>
          <p:spPr>
            <a:xfrm rot="10800000" flipH="1">
              <a:off x="4046940" y="4416072"/>
              <a:ext cx="786900" cy="480300"/>
            </a:xfrm>
            <a:prstGeom prst="straightConnector1">
              <a:avLst/>
            </a:prstGeom>
            <a:noFill/>
            <a:ln w="19050" cap="flat" cmpd="sng">
              <a:solidFill>
                <a:srgbClr val="4A7DBA"/>
              </a:solidFill>
              <a:prstDash val="solid"/>
              <a:round/>
              <a:headEnd type="none" w="sm" len="sm"/>
              <a:tailEnd type="none" w="sm" len="sm"/>
            </a:ln>
          </p:spPr>
        </p:cxnSp>
        <p:cxnSp>
          <p:nvCxnSpPr>
            <p:cNvPr id="1256" name="Google Shape;1256;p88"/>
            <p:cNvCxnSpPr>
              <a:stCxn id="1250" idx="0"/>
              <a:endCxn id="1248" idx="2"/>
            </p:cNvCxnSpPr>
            <p:nvPr/>
          </p:nvCxnSpPr>
          <p:spPr>
            <a:xfrm rot="10800000">
              <a:off x="4833932" y="4416071"/>
              <a:ext cx="275400" cy="480300"/>
            </a:xfrm>
            <a:prstGeom prst="straightConnector1">
              <a:avLst/>
            </a:prstGeom>
            <a:noFill/>
            <a:ln w="19050" cap="flat" cmpd="sng">
              <a:solidFill>
                <a:srgbClr val="4A7DBA"/>
              </a:solidFill>
              <a:prstDash val="solid"/>
              <a:round/>
              <a:headEnd type="none" w="sm" len="sm"/>
              <a:tailEnd type="none" w="sm" len="sm"/>
            </a:ln>
          </p:spPr>
        </p:cxnSp>
        <p:cxnSp>
          <p:nvCxnSpPr>
            <p:cNvPr id="1257" name="Google Shape;1257;p88"/>
            <p:cNvCxnSpPr>
              <a:stCxn id="1251" idx="0"/>
              <a:endCxn id="1248" idx="2"/>
            </p:cNvCxnSpPr>
            <p:nvPr/>
          </p:nvCxnSpPr>
          <p:spPr>
            <a:xfrm rot="10800000">
              <a:off x="4834024" y="4416070"/>
              <a:ext cx="1337700" cy="480300"/>
            </a:xfrm>
            <a:prstGeom prst="straightConnector1">
              <a:avLst/>
            </a:prstGeom>
            <a:noFill/>
            <a:ln w="19050" cap="flat" cmpd="sng">
              <a:solidFill>
                <a:srgbClr val="4A7DBA"/>
              </a:solidFill>
              <a:prstDash val="solid"/>
              <a:round/>
              <a:headEnd type="none" w="sm" len="sm"/>
              <a:tailEnd type="none" w="sm" len="sm"/>
            </a:ln>
          </p:spPr>
        </p:cxnSp>
        <p:cxnSp>
          <p:nvCxnSpPr>
            <p:cNvPr id="1258" name="Google Shape;1258;p88"/>
            <p:cNvCxnSpPr>
              <a:stCxn id="1251" idx="0"/>
              <a:endCxn id="1254" idx="2"/>
            </p:cNvCxnSpPr>
            <p:nvPr/>
          </p:nvCxnSpPr>
          <p:spPr>
            <a:xfrm rot="10800000" flipH="1">
              <a:off x="6171724" y="4413670"/>
              <a:ext cx="1319100" cy="482700"/>
            </a:xfrm>
            <a:prstGeom prst="straightConnector1">
              <a:avLst/>
            </a:prstGeom>
            <a:noFill/>
            <a:ln w="19050" cap="flat" cmpd="sng">
              <a:solidFill>
                <a:srgbClr val="4A7DBA"/>
              </a:solidFill>
              <a:prstDash val="solid"/>
              <a:round/>
              <a:headEnd type="none" w="sm" len="sm"/>
              <a:tailEnd type="none" w="sm" len="sm"/>
            </a:ln>
          </p:spPr>
        </p:cxnSp>
        <p:cxnSp>
          <p:nvCxnSpPr>
            <p:cNvPr id="1259" name="Google Shape;1259;p88"/>
            <p:cNvCxnSpPr>
              <a:stCxn id="1250" idx="0"/>
              <a:endCxn id="1254" idx="2"/>
            </p:cNvCxnSpPr>
            <p:nvPr/>
          </p:nvCxnSpPr>
          <p:spPr>
            <a:xfrm rot="10800000" flipH="1">
              <a:off x="5109332" y="4413671"/>
              <a:ext cx="2381400" cy="482700"/>
            </a:xfrm>
            <a:prstGeom prst="straightConnector1">
              <a:avLst/>
            </a:prstGeom>
            <a:noFill/>
            <a:ln w="19050" cap="flat" cmpd="sng">
              <a:solidFill>
                <a:srgbClr val="4A7DBA"/>
              </a:solidFill>
              <a:prstDash val="solid"/>
              <a:round/>
              <a:headEnd type="none" w="sm" len="sm"/>
              <a:tailEnd type="none" w="sm" len="sm"/>
            </a:ln>
          </p:spPr>
        </p:cxnSp>
        <p:cxnSp>
          <p:nvCxnSpPr>
            <p:cNvPr id="1260" name="Google Shape;1260;p88"/>
            <p:cNvCxnSpPr>
              <a:stCxn id="1252" idx="0"/>
              <a:endCxn id="1254" idx="2"/>
            </p:cNvCxnSpPr>
            <p:nvPr/>
          </p:nvCxnSpPr>
          <p:spPr>
            <a:xfrm rot="10800000" flipH="1">
              <a:off x="7234116" y="4413669"/>
              <a:ext cx="256500" cy="482700"/>
            </a:xfrm>
            <a:prstGeom prst="straightConnector1">
              <a:avLst/>
            </a:prstGeom>
            <a:noFill/>
            <a:ln w="19050" cap="flat" cmpd="sng">
              <a:solidFill>
                <a:srgbClr val="4A7DBA"/>
              </a:solidFill>
              <a:prstDash val="solid"/>
              <a:round/>
              <a:headEnd type="none" w="sm" len="sm"/>
              <a:tailEnd type="none" w="sm" len="sm"/>
            </a:ln>
          </p:spPr>
        </p:cxnSp>
        <p:cxnSp>
          <p:nvCxnSpPr>
            <p:cNvPr id="1261" name="Google Shape;1261;p88"/>
            <p:cNvCxnSpPr>
              <a:stCxn id="1253" idx="0"/>
              <a:endCxn id="1254" idx="2"/>
            </p:cNvCxnSpPr>
            <p:nvPr/>
          </p:nvCxnSpPr>
          <p:spPr>
            <a:xfrm rot="10800000">
              <a:off x="7490708" y="4413668"/>
              <a:ext cx="805800" cy="482700"/>
            </a:xfrm>
            <a:prstGeom prst="straightConnector1">
              <a:avLst/>
            </a:prstGeom>
            <a:noFill/>
            <a:ln w="19050" cap="flat" cmpd="sng">
              <a:solidFill>
                <a:srgbClr val="4A7DBA"/>
              </a:solidFill>
              <a:prstDash val="solid"/>
              <a:round/>
              <a:headEnd type="none" w="sm" len="sm"/>
              <a:tailEnd type="none" w="sm" len="sm"/>
            </a:ln>
          </p:spPr>
        </p:cxnSp>
        <p:cxnSp>
          <p:nvCxnSpPr>
            <p:cNvPr id="1262" name="Google Shape;1262;p88"/>
            <p:cNvCxnSpPr>
              <a:stCxn id="1249" idx="2"/>
            </p:cNvCxnSpPr>
            <p:nvPr/>
          </p:nvCxnSpPr>
          <p:spPr>
            <a:xfrm>
              <a:off x="4046940" y="5348531"/>
              <a:ext cx="124500" cy="522600"/>
            </a:xfrm>
            <a:prstGeom prst="straightConnector1">
              <a:avLst/>
            </a:prstGeom>
            <a:noFill/>
            <a:ln w="19050" cap="flat" cmpd="sng">
              <a:solidFill>
                <a:srgbClr val="4A7DBA"/>
              </a:solidFill>
              <a:prstDash val="solid"/>
              <a:round/>
              <a:headEnd type="none" w="sm" len="sm"/>
              <a:tailEnd type="none" w="sm" len="sm"/>
            </a:ln>
          </p:spPr>
        </p:cxnSp>
        <p:cxnSp>
          <p:nvCxnSpPr>
            <p:cNvPr id="1263" name="Google Shape;1263;p88"/>
            <p:cNvCxnSpPr>
              <a:stCxn id="1249" idx="2"/>
            </p:cNvCxnSpPr>
            <p:nvPr/>
          </p:nvCxnSpPr>
          <p:spPr>
            <a:xfrm flipH="1">
              <a:off x="4002840" y="5348531"/>
              <a:ext cx="44100" cy="615000"/>
            </a:xfrm>
            <a:prstGeom prst="straightConnector1">
              <a:avLst/>
            </a:prstGeom>
            <a:noFill/>
            <a:ln w="19050" cap="flat" cmpd="sng">
              <a:solidFill>
                <a:srgbClr val="4A7DBA"/>
              </a:solidFill>
              <a:prstDash val="solid"/>
              <a:round/>
              <a:headEnd type="none" w="sm" len="sm"/>
              <a:tailEnd type="none" w="sm" len="sm"/>
            </a:ln>
          </p:spPr>
        </p:cxnSp>
        <p:cxnSp>
          <p:nvCxnSpPr>
            <p:cNvPr id="1264" name="Google Shape;1264;p88"/>
            <p:cNvCxnSpPr>
              <a:stCxn id="1249" idx="2"/>
            </p:cNvCxnSpPr>
            <p:nvPr/>
          </p:nvCxnSpPr>
          <p:spPr>
            <a:xfrm>
              <a:off x="4046940" y="5348531"/>
              <a:ext cx="315300" cy="426300"/>
            </a:xfrm>
            <a:prstGeom prst="straightConnector1">
              <a:avLst/>
            </a:prstGeom>
            <a:noFill/>
            <a:ln w="19050" cap="flat" cmpd="sng">
              <a:solidFill>
                <a:srgbClr val="4A7DBA"/>
              </a:solidFill>
              <a:prstDash val="solid"/>
              <a:round/>
              <a:headEnd type="none" w="sm" len="sm"/>
              <a:tailEnd type="none" w="sm" len="sm"/>
            </a:ln>
          </p:spPr>
        </p:cxnSp>
        <p:cxnSp>
          <p:nvCxnSpPr>
            <p:cNvPr id="1265" name="Google Shape;1265;p88"/>
            <p:cNvCxnSpPr>
              <a:stCxn id="1250" idx="2"/>
            </p:cNvCxnSpPr>
            <p:nvPr/>
          </p:nvCxnSpPr>
          <p:spPr>
            <a:xfrm flipH="1">
              <a:off x="4971632" y="5348530"/>
              <a:ext cx="137700" cy="426300"/>
            </a:xfrm>
            <a:prstGeom prst="straightConnector1">
              <a:avLst/>
            </a:prstGeom>
            <a:noFill/>
            <a:ln w="19050" cap="flat" cmpd="sng">
              <a:solidFill>
                <a:srgbClr val="4A7DBA"/>
              </a:solidFill>
              <a:prstDash val="solid"/>
              <a:round/>
              <a:headEnd type="none" w="sm" len="sm"/>
              <a:tailEnd type="none" w="sm" len="sm"/>
            </a:ln>
          </p:spPr>
        </p:cxnSp>
        <p:cxnSp>
          <p:nvCxnSpPr>
            <p:cNvPr id="1266" name="Google Shape;1266;p88"/>
            <p:cNvCxnSpPr>
              <a:stCxn id="1251" idx="2"/>
            </p:cNvCxnSpPr>
            <p:nvPr/>
          </p:nvCxnSpPr>
          <p:spPr>
            <a:xfrm flipH="1">
              <a:off x="6001624" y="5348529"/>
              <a:ext cx="170100" cy="370800"/>
            </a:xfrm>
            <a:prstGeom prst="straightConnector1">
              <a:avLst/>
            </a:prstGeom>
            <a:noFill/>
            <a:ln w="19050" cap="flat" cmpd="sng">
              <a:solidFill>
                <a:srgbClr val="4A7DBA"/>
              </a:solidFill>
              <a:prstDash val="solid"/>
              <a:round/>
              <a:headEnd type="none" w="sm" len="sm"/>
              <a:tailEnd type="none" w="sm" len="sm"/>
            </a:ln>
          </p:spPr>
        </p:cxnSp>
        <p:cxnSp>
          <p:nvCxnSpPr>
            <p:cNvPr id="1267" name="Google Shape;1267;p88"/>
            <p:cNvCxnSpPr>
              <a:stCxn id="1250" idx="2"/>
            </p:cNvCxnSpPr>
            <p:nvPr/>
          </p:nvCxnSpPr>
          <p:spPr>
            <a:xfrm>
              <a:off x="5109332" y="5348530"/>
              <a:ext cx="47100" cy="426300"/>
            </a:xfrm>
            <a:prstGeom prst="straightConnector1">
              <a:avLst/>
            </a:prstGeom>
            <a:noFill/>
            <a:ln w="19050" cap="flat" cmpd="sng">
              <a:solidFill>
                <a:srgbClr val="4A7DBA"/>
              </a:solidFill>
              <a:prstDash val="solid"/>
              <a:round/>
              <a:headEnd type="none" w="sm" len="sm"/>
              <a:tailEnd type="none" w="sm" len="sm"/>
            </a:ln>
          </p:spPr>
        </p:cxnSp>
        <p:cxnSp>
          <p:nvCxnSpPr>
            <p:cNvPr id="1268" name="Google Shape;1268;p88"/>
            <p:cNvCxnSpPr>
              <a:stCxn id="1250" idx="2"/>
            </p:cNvCxnSpPr>
            <p:nvPr/>
          </p:nvCxnSpPr>
          <p:spPr>
            <a:xfrm>
              <a:off x="5109332" y="5348530"/>
              <a:ext cx="286200" cy="378900"/>
            </a:xfrm>
            <a:prstGeom prst="straightConnector1">
              <a:avLst/>
            </a:prstGeom>
            <a:noFill/>
            <a:ln w="19050" cap="flat" cmpd="sng">
              <a:solidFill>
                <a:srgbClr val="4A7DBA"/>
              </a:solidFill>
              <a:prstDash val="solid"/>
              <a:round/>
              <a:headEnd type="none" w="sm" len="sm"/>
              <a:tailEnd type="none" w="sm" len="sm"/>
            </a:ln>
          </p:spPr>
        </p:cxnSp>
        <p:cxnSp>
          <p:nvCxnSpPr>
            <p:cNvPr id="1269" name="Google Shape;1269;p88"/>
            <p:cNvCxnSpPr>
              <a:stCxn id="1251" idx="2"/>
              <a:endCxn id="1247" idx="3"/>
            </p:cNvCxnSpPr>
            <p:nvPr/>
          </p:nvCxnSpPr>
          <p:spPr>
            <a:xfrm>
              <a:off x="6171724" y="5348529"/>
              <a:ext cx="600" cy="370800"/>
            </a:xfrm>
            <a:prstGeom prst="straightConnector1">
              <a:avLst/>
            </a:prstGeom>
            <a:noFill/>
            <a:ln w="19050" cap="flat" cmpd="sng">
              <a:solidFill>
                <a:srgbClr val="4A7DBA"/>
              </a:solidFill>
              <a:prstDash val="solid"/>
              <a:round/>
              <a:headEnd type="none" w="sm" len="sm"/>
              <a:tailEnd type="none" w="sm" len="sm"/>
            </a:ln>
          </p:spPr>
        </p:cxnSp>
        <p:cxnSp>
          <p:nvCxnSpPr>
            <p:cNvPr id="1270" name="Google Shape;1270;p88"/>
            <p:cNvCxnSpPr>
              <a:stCxn id="1251" idx="2"/>
            </p:cNvCxnSpPr>
            <p:nvPr/>
          </p:nvCxnSpPr>
          <p:spPr>
            <a:xfrm>
              <a:off x="6171724" y="5348529"/>
              <a:ext cx="163500" cy="331200"/>
            </a:xfrm>
            <a:prstGeom prst="straightConnector1">
              <a:avLst/>
            </a:prstGeom>
            <a:noFill/>
            <a:ln w="19050" cap="flat" cmpd="sng">
              <a:solidFill>
                <a:srgbClr val="4A7DBA"/>
              </a:solidFill>
              <a:prstDash val="solid"/>
              <a:round/>
              <a:headEnd type="none" w="sm" len="sm"/>
              <a:tailEnd type="none" w="sm" len="sm"/>
            </a:ln>
          </p:spPr>
        </p:cxnSp>
        <p:cxnSp>
          <p:nvCxnSpPr>
            <p:cNvPr id="1271" name="Google Shape;1271;p88"/>
            <p:cNvCxnSpPr>
              <a:endCxn id="1252" idx="2"/>
            </p:cNvCxnSpPr>
            <p:nvPr/>
          </p:nvCxnSpPr>
          <p:spPr>
            <a:xfrm rot="10800000" flipH="1">
              <a:off x="7010016" y="5348528"/>
              <a:ext cx="224100" cy="370800"/>
            </a:xfrm>
            <a:prstGeom prst="straightConnector1">
              <a:avLst/>
            </a:prstGeom>
            <a:noFill/>
            <a:ln w="19050" cap="flat" cmpd="sng">
              <a:solidFill>
                <a:srgbClr val="4A7DBA"/>
              </a:solidFill>
              <a:prstDash val="solid"/>
              <a:round/>
              <a:headEnd type="none" w="sm" len="sm"/>
              <a:tailEnd type="none" w="sm" len="sm"/>
            </a:ln>
          </p:spPr>
        </p:cxnSp>
        <p:cxnSp>
          <p:nvCxnSpPr>
            <p:cNvPr id="1272" name="Google Shape;1272;p88"/>
            <p:cNvCxnSpPr>
              <a:endCxn id="1252" idx="2"/>
            </p:cNvCxnSpPr>
            <p:nvPr/>
          </p:nvCxnSpPr>
          <p:spPr>
            <a:xfrm rot="10800000">
              <a:off x="7234116" y="5348528"/>
              <a:ext cx="38400" cy="316800"/>
            </a:xfrm>
            <a:prstGeom prst="straightConnector1">
              <a:avLst/>
            </a:prstGeom>
            <a:noFill/>
            <a:ln w="19050" cap="flat" cmpd="sng">
              <a:solidFill>
                <a:srgbClr val="4A7DBA"/>
              </a:solidFill>
              <a:prstDash val="solid"/>
              <a:round/>
              <a:headEnd type="none" w="sm" len="sm"/>
              <a:tailEnd type="none" w="sm" len="sm"/>
            </a:ln>
          </p:spPr>
        </p:cxnSp>
        <p:cxnSp>
          <p:nvCxnSpPr>
            <p:cNvPr id="1273" name="Google Shape;1273;p88"/>
            <p:cNvCxnSpPr>
              <a:endCxn id="1252" idx="2"/>
            </p:cNvCxnSpPr>
            <p:nvPr/>
          </p:nvCxnSpPr>
          <p:spPr>
            <a:xfrm rot="10800000">
              <a:off x="7234116" y="5348528"/>
              <a:ext cx="256500" cy="316800"/>
            </a:xfrm>
            <a:prstGeom prst="straightConnector1">
              <a:avLst/>
            </a:prstGeom>
            <a:noFill/>
            <a:ln w="19050" cap="flat" cmpd="sng">
              <a:solidFill>
                <a:srgbClr val="4A7DBA"/>
              </a:solidFill>
              <a:prstDash val="solid"/>
              <a:round/>
              <a:headEnd type="none" w="sm" len="sm"/>
              <a:tailEnd type="none" w="sm" len="sm"/>
            </a:ln>
          </p:spPr>
        </p:cxnSp>
        <p:cxnSp>
          <p:nvCxnSpPr>
            <p:cNvPr id="1274" name="Google Shape;1274;p88"/>
            <p:cNvCxnSpPr>
              <a:endCxn id="1253" idx="2"/>
            </p:cNvCxnSpPr>
            <p:nvPr/>
          </p:nvCxnSpPr>
          <p:spPr>
            <a:xfrm rot="10800000" flipH="1">
              <a:off x="8071808" y="5348527"/>
              <a:ext cx="224700" cy="378900"/>
            </a:xfrm>
            <a:prstGeom prst="straightConnector1">
              <a:avLst/>
            </a:prstGeom>
            <a:noFill/>
            <a:ln w="19050" cap="flat" cmpd="sng">
              <a:solidFill>
                <a:srgbClr val="4A7DBA"/>
              </a:solidFill>
              <a:prstDash val="solid"/>
              <a:round/>
              <a:headEnd type="none" w="sm" len="sm"/>
              <a:tailEnd type="none" w="sm" len="sm"/>
            </a:ln>
          </p:spPr>
        </p:cxnSp>
        <p:cxnSp>
          <p:nvCxnSpPr>
            <p:cNvPr id="1275" name="Google Shape;1275;p88"/>
            <p:cNvCxnSpPr>
              <a:endCxn id="1253" idx="2"/>
            </p:cNvCxnSpPr>
            <p:nvPr/>
          </p:nvCxnSpPr>
          <p:spPr>
            <a:xfrm rot="10800000" flipH="1">
              <a:off x="8248208" y="5348527"/>
              <a:ext cx="48300" cy="452100"/>
            </a:xfrm>
            <a:prstGeom prst="straightConnector1">
              <a:avLst/>
            </a:prstGeom>
            <a:noFill/>
            <a:ln w="19050" cap="flat" cmpd="sng">
              <a:solidFill>
                <a:srgbClr val="4A7DBA"/>
              </a:solidFill>
              <a:prstDash val="solid"/>
              <a:round/>
              <a:headEnd type="none" w="sm" len="sm"/>
              <a:tailEnd type="none" w="sm" len="sm"/>
            </a:ln>
          </p:spPr>
        </p:cxnSp>
        <p:cxnSp>
          <p:nvCxnSpPr>
            <p:cNvPr id="1276" name="Google Shape;1276;p88"/>
            <p:cNvCxnSpPr>
              <a:endCxn id="1253" idx="2"/>
            </p:cNvCxnSpPr>
            <p:nvPr/>
          </p:nvCxnSpPr>
          <p:spPr>
            <a:xfrm rot="10800000">
              <a:off x="8296508" y="5348527"/>
              <a:ext cx="142800" cy="522300"/>
            </a:xfrm>
            <a:prstGeom prst="straightConnector1">
              <a:avLst/>
            </a:prstGeom>
            <a:noFill/>
            <a:ln w="19050" cap="flat" cmpd="sng">
              <a:solidFill>
                <a:srgbClr val="4A7DBA"/>
              </a:solidFill>
              <a:prstDash val="solid"/>
              <a:round/>
              <a:headEnd type="none" w="sm" len="sm"/>
              <a:tailEnd type="none" w="sm" len="sm"/>
            </a:ln>
          </p:spPr>
        </p:cxnSp>
      </p:grpSp>
      <p:sp>
        <p:nvSpPr>
          <p:cNvPr id="1277" name="Google Shape;1277;p88"/>
          <p:cNvSpPr txBox="1"/>
          <p:nvPr/>
        </p:nvSpPr>
        <p:spPr>
          <a:xfrm>
            <a:off x="1634571" y="2288819"/>
            <a:ext cx="20115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chemeClr val="dk1"/>
                </a:solidFill>
                <a:latin typeface="Calibri"/>
                <a:ea typeface="Calibri"/>
                <a:cs typeface="Calibri"/>
                <a:sym typeface="Calibri"/>
              </a:rPr>
              <a:t>Serviceleistungen</a:t>
            </a:r>
            <a:endParaRPr sz="1400">
              <a:solidFill>
                <a:schemeClr val="dk1"/>
              </a:solidFill>
              <a:latin typeface="Calibri"/>
              <a:ea typeface="Calibri"/>
              <a:cs typeface="Calibri"/>
              <a:sym typeface="Calibri"/>
            </a:endParaRPr>
          </a:p>
        </p:txBody>
      </p:sp>
      <p:sp>
        <p:nvSpPr>
          <p:cNvPr id="1278" name="Google Shape;1278;p88"/>
          <p:cNvSpPr txBox="1"/>
          <p:nvPr/>
        </p:nvSpPr>
        <p:spPr>
          <a:xfrm>
            <a:off x="1632460" y="3478475"/>
            <a:ext cx="20115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chemeClr val="dk1"/>
                </a:solidFill>
                <a:latin typeface="Calibri"/>
                <a:ea typeface="Calibri"/>
                <a:cs typeface="Calibri"/>
                <a:sym typeface="Calibri"/>
              </a:rPr>
              <a:t>Service-Komponenten</a:t>
            </a:r>
            <a:endParaRPr sz="1400">
              <a:solidFill>
                <a:schemeClr val="dk1"/>
              </a:solidFill>
              <a:latin typeface="Calibri"/>
              <a:ea typeface="Calibri"/>
              <a:cs typeface="Calibri"/>
              <a:sym typeface="Calibri"/>
            </a:endParaRPr>
          </a:p>
        </p:txBody>
      </p:sp>
      <p:sp>
        <p:nvSpPr>
          <p:cNvPr id="1279" name="Google Shape;1279;p88"/>
          <p:cNvSpPr txBox="1"/>
          <p:nvPr/>
        </p:nvSpPr>
        <p:spPr>
          <a:xfrm>
            <a:off x="1630350" y="4668131"/>
            <a:ext cx="20115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chemeClr val="dk1"/>
                </a:solidFill>
                <a:latin typeface="Calibri"/>
                <a:ea typeface="Calibri"/>
                <a:cs typeface="Calibri"/>
                <a:sym typeface="Calibri"/>
              </a:rPr>
              <a:t>Configuration Items</a:t>
            </a:r>
            <a:endParaRPr sz="1400">
              <a:solidFill>
                <a:schemeClr val="dk1"/>
              </a:solidFill>
              <a:latin typeface="Calibri"/>
              <a:ea typeface="Calibri"/>
              <a:cs typeface="Calibri"/>
              <a:sym typeface="Calibri"/>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sp>
        <p:nvSpPr>
          <p:cNvPr id="1285" name="Google Shape;1285;p89"/>
          <p:cNvSpPr txBox="1">
            <a:spLocks noGrp="1"/>
          </p:cNvSpPr>
          <p:nvPr>
            <p:ph type="ctr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t>Change Management (CHM)</a:t>
            </a:r>
            <a:endParaRPr/>
          </a:p>
        </p:txBody>
      </p:sp>
      <p:sp>
        <p:nvSpPr>
          <p:cNvPr id="1286" name="Google Shape;1286;p89"/>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89</a:t>
            </a:fld>
            <a:endParaRPr/>
          </a:p>
        </p:txBody>
      </p:sp>
      <p:sp>
        <p:nvSpPr>
          <p:cNvPr id="1287" name="Google Shape;1287;p89"/>
          <p:cNvSpPr/>
          <p:nvPr/>
        </p:nvSpPr>
        <p:spPr>
          <a:xfrm>
            <a:off x="2895601" y="3933700"/>
            <a:ext cx="6400800" cy="1705100"/>
          </a:xfrm>
          <a:prstGeom prst="snip1Rect">
            <a:avLst>
              <a:gd name="adj" fmla="val 16667"/>
            </a:avLst>
          </a:prstGeom>
          <a:solidFill>
            <a:srgbClr val="93B3D7">
              <a:alpha val="3686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288" name="Google Shape;1288;p89"/>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Zielsetzung</a:t>
            </a:r>
            <a:endParaRPr/>
          </a:p>
        </p:txBody>
      </p:sp>
      <p:sp>
        <p:nvSpPr>
          <p:cNvPr id="1289" name="Google Shape;1289;p89"/>
          <p:cNvSpPr/>
          <p:nvPr/>
        </p:nvSpPr>
        <p:spPr>
          <a:xfrm>
            <a:off x="2969743" y="4448465"/>
            <a:ext cx="623301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Planung, Genehmigung und Review von Changes in kontrollierter Weise, um negative Auswirkungen auf die Services zu vermeiden</a:t>
            </a: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p14="http://schemas.microsoft.com/office/powerpoint/2010/main" xmlns:a16="http://schemas.microsoft.com/office/drawing/2014/main"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0"/>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Was ist ein Service?</a:t>
            </a:r>
            <a:endParaRPr i="1"/>
          </a:p>
        </p:txBody>
      </p:sp>
      <p:sp>
        <p:nvSpPr>
          <p:cNvPr id="129" name="Google Shape;129;p10"/>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sp>
        <p:nvSpPr>
          <p:cNvPr id="130" name="Google Shape;130;p10"/>
          <p:cNvSpPr/>
          <p:nvPr/>
        </p:nvSpPr>
        <p:spPr>
          <a:xfrm>
            <a:off x="1913754" y="3050350"/>
            <a:ext cx="8394356" cy="2042984"/>
          </a:xfrm>
          <a:prstGeom prst="rect">
            <a:avLst/>
          </a:prstGeom>
          <a:noFill/>
          <a:ln>
            <a:noFill/>
          </a:ln>
        </p:spPr>
        <p:txBody>
          <a:bodyPr spcFirstLastPara="1" wrap="square" lIns="91425" tIns="45700" rIns="116975" bIns="45700" anchor="t" anchorCtr="0">
            <a:noAutofit/>
          </a:bodyPr>
          <a:lstStyle/>
          <a:p>
            <a:pPr marL="27905" marR="0" lvl="0" indent="0" algn="l" rtl="0">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Beispiele für IT-Services:</a:t>
            </a:r>
            <a:endParaRPr/>
          </a:p>
          <a:p>
            <a:pPr marL="761230" marR="0" lvl="1" indent="-241092" algn="l" rtl="0">
              <a:spcBef>
                <a:spcPts val="422"/>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Bereitstellung von Standard-Desktop-Arbeitsplätzen</a:t>
            </a:r>
            <a:endParaRPr/>
          </a:p>
          <a:p>
            <a:pPr marL="761230" marR="0" lvl="1" indent="-241092" algn="l" rtl="0">
              <a:spcBef>
                <a:spcPts val="422"/>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Konnektivität: E-Mail, LAN, Internetzugang</a:t>
            </a:r>
            <a:endParaRPr/>
          </a:p>
          <a:p>
            <a:pPr marL="761230" marR="0" lvl="1" indent="-241092" algn="l" rtl="0">
              <a:spcBef>
                <a:spcPts val="422"/>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Bereitstellung von Rechenleistungen</a:t>
            </a:r>
            <a:endParaRPr/>
          </a:p>
          <a:p>
            <a:pPr marL="761230" marR="0" lvl="1" indent="-241092" algn="l" rtl="0">
              <a:spcBef>
                <a:spcPts val="422"/>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Bereitstellung von Standard- und Spezialanwendungen</a:t>
            </a:r>
            <a:endParaRPr/>
          </a:p>
          <a:p>
            <a:pPr marL="761230" marR="0" lvl="1" indent="-241092" algn="l" rtl="0">
              <a:spcBef>
                <a:spcPts val="422"/>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Speicherung, Sicherung, Archivierung</a:t>
            </a:r>
            <a:endParaRPr/>
          </a:p>
        </p:txBody>
      </p:sp>
      <p:graphicFrame>
        <p:nvGraphicFramePr>
          <p:cNvPr id="131" name="Google Shape;131;p10"/>
          <p:cNvGraphicFramePr/>
          <p:nvPr>
            <p:extLst>
              <p:ext uri="{D42A27DB-BD31-4B8C-83A1-F6EECF244321}">
                <p14:modId xmlns:p14="http://schemas.microsoft.com/office/powerpoint/2010/main" val="1507976848"/>
              </p:ext>
            </p:extLst>
          </p:nvPr>
        </p:nvGraphicFramePr>
        <p:xfrm>
          <a:off x="673100" y="1696602"/>
          <a:ext cx="10845806" cy="1150960"/>
        </p:xfrm>
        <a:graphic>
          <a:graphicData uri="http://schemas.openxmlformats.org/drawingml/2006/table">
            <a:tbl>
              <a:tblPr firstRow="1" firstCol="1" bandRow="1">
                <a:tableStyleId>{B301B821-A1FF-4177-AEE7-76D212191A09}</a:tableStyleId>
              </a:tblPr>
              <a:tblGrid>
                <a:gridCol w="10845806">
                  <a:extLst>
                    <a:ext uri="{9D8B030D-6E8A-4147-A177-3AD203B41FA5}">
                      <a16:colId xmlns:a16="http://schemas.microsoft.com/office/drawing/2014/main" val="20000"/>
                    </a:ext>
                  </a:extLst>
                </a:gridCol>
              </a:tblGrid>
              <a:tr h="206975">
                <a:tc>
                  <a:txBody>
                    <a:bodyPr/>
                    <a:lstStyle/>
                    <a:p>
                      <a:pPr marL="0" marR="0" lvl="0" indent="0" algn="l" rtl="0">
                        <a:spcBef>
                          <a:spcPts val="0"/>
                        </a:spcBef>
                        <a:spcAft>
                          <a:spcPts val="0"/>
                        </a:spcAft>
                        <a:buNone/>
                      </a:pPr>
                      <a:r>
                        <a:rPr lang="en-US" sz="1400" u="none" strike="noStrike" cap="none" dirty="0"/>
                        <a:t>Definition nach FitSM-0:</a:t>
                      </a:r>
                      <a:endParaRPr sz="1400" u="none" strike="noStrike" cap="none" dirty="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937600">
                <a:tc>
                  <a:txBody>
                    <a:bodyPr/>
                    <a:lstStyle/>
                    <a:p>
                      <a:pPr marL="0" marR="0" lvl="0" indent="0" algn="l" rtl="0">
                        <a:lnSpc>
                          <a:spcPct val="100000"/>
                        </a:lnSpc>
                        <a:spcBef>
                          <a:spcPts val="0"/>
                        </a:spcBef>
                        <a:spcAft>
                          <a:spcPts val="0"/>
                        </a:spcAft>
                        <a:buClr>
                          <a:schemeClr val="dk1"/>
                        </a:buClr>
                        <a:buSzPts val="2000"/>
                        <a:buFont typeface="Calibri"/>
                        <a:buNone/>
                      </a:pPr>
                      <a:r>
                        <a:rPr lang="en-US" sz="2000" u="none" strike="noStrike" cap="none" dirty="0"/>
                        <a:t>Service:</a:t>
                      </a:r>
                      <a:endParaRPr dirty="0"/>
                    </a:p>
                    <a:p>
                      <a:pPr marL="457200" marR="0" lvl="1" indent="0" algn="l" rtl="0">
                        <a:lnSpc>
                          <a:spcPct val="100000"/>
                        </a:lnSpc>
                        <a:spcBef>
                          <a:spcPts val="0"/>
                        </a:spcBef>
                        <a:spcAft>
                          <a:spcPts val="0"/>
                        </a:spcAft>
                        <a:buClr>
                          <a:schemeClr val="dk1"/>
                        </a:buClr>
                        <a:buSzPts val="1800"/>
                        <a:buFont typeface="Calibri"/>
                        <a:buNone/>
                      </a:pPr>
                      <a:r>
                        <a:rPr lang="en-US" sz="1800" b="0" u="none" strike="noStrike" cap="none" dirty="0"/>
                        <a:t>Eine Weise, einem Anwender/Kunden einen Mehrwert zu liefern, indem er Ergebnisse erzielt, die er erreichen möchte</a:t>
                      </a:r>
                      <a:endParaRPr sz="1800" b="0" u="none" strike="noStrike" cap="none" dirty="0"/>
                    </a:p>
                  </a:txBody>
                  <a:tcPr marL="68575" marR="68575" marT="0" marB="0"/>
                </a:tc>
                <a:extLst>
                  <a:ext uri="{0D108BD9-81ED-4DB2-BD59-A6C34878D82A}">
                    <a16:rowId xmlns:a16="http://schemas.microsoft.com/office/drawing/2014/main" val="10001"/>
                  </a:ext>
                </a:extLst>
              </a:tr>
            </a:tbl>
          </a:graphicData>
        </a:graphic>
      </p:graphicFrame>
      <p:graphicFrame>
        <p:nvGraphicFramePr>
          <p:cNvPr id="132" name="Google Shape;132;p10"/>
          <p:cNvGraphicFramePr/>
          <p:nvPr>
            <p:extLst>
              <p:ext uri="{D42A27DB-BD31-4B8C-83A1-F6EECF244321}">
                <p14:modId xmlns:p14="http://schemas.microsoft.com/office/powerpoint/2010/main" val="3080126894"/>
              </p:ext>
            </p:extLst>
          </p:nvPr>
        </p:nvGraphicFramePr>
        <p:xfrm>
          <a:off x="673097" y="5315375"/>
          <a:ext cx="10845806" cy="1150960"/>
        </p:xfrm>
        <a:graphic>
          <a:graphicData uri="http://schemas.openxmlformats.org/drawingml/2006/table">
            <a:tbl>
              <a:tblPr firstRow="1" firstCol="1" bandRow="1">
                <a:tableStyleId>{B301B821-A1FF-4177-AEE7-76D212191A09}</a:tableStyleId>
              </a:tblPr>
              <a:tblGrid>
                <a:gridCol w="10845806">
                  <a:extLst>
                    <a:ext uri="{9D8B030D-6E8A-4147-A177-3AD203B41FA5}">
                      <a16:colId xmlns:a16="http://schemas.microsoft.com/office/drawing/2014/main" val="20000"/>
                    </a:ext>
                  </a:extLst>
                </a:gridCol>
              </a:tblGrid>
              <a:tr h="206975">
                <a:tc>
                  <a:txBody>
                    <a:bodyPr/>
                    <a:lstStyle/>
                    <a:p>
                      <a:pPr marL="0" marR="0" lvl="0" indent="0" algn="l" rtl="0">
                        <a:spcBef>
                          <a:spcPts val="0"/>
                        </a:spcBef>
                        <a:spcAft>
                          <a:spcPts val="0"/>
                        </a:spcAft>
                        <a:buNone/>
                      </a:pPr>
                      <a:r>
                        <a:rPr lang="en-US" sz="1400" u="none" strike="noStrike" cap="none"/>
                        <a:t>Definition nach FitSM-0:</a:t>
                      </a:r>
                      <a:endParaRPr sz="1400" u="none" strike="noStrike" cap="none">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937600">
                <a:tc>
                  <a:txBody>
                    <a:bodyPr/>
                    <a:lstStyle/>
                    <a:p>
                      <a:pPr marL="0" marR="0" lvl="0" indent="0" algn="l" rtl="0">
                        <a:lnSpc>
                          <a:spcPct val="100000"/>
                        </a:lnSpc>
                        <a:spcBef>
                          <a:spcPts val="0"/>
                        </a:spcBef>
                        <a:spcAft>
                          <a:spcPts val="0"/>
                        </a:spcAft>
                        <a:buClr>
                          <a:schemeClr val="dk1"/>
                        </a:buClr>
                        <a:buSzPts val="2000"/>
                        <a:buFont typeface="Calibri"/>
                        <a:buNone/>
                      </a:pPr>
                      <a:r>
                        <a:rPr lang="en-US" sz="2000" u="none" strike="noStrike" cap="none" dirty="0"/>
                        <a:t>Service Provider:</a:t>
                      </a:r>
                      <a:endParaRPr dirty="0"/>
                    </a:p>
                    <a:p>
                      <a:pPr marL="457200" marR="0" lvl="1" indent="0" algn="l" rtl="0">
                        <a:lnSpc>
                          <a:spcPct val="100000"/>
                        </a:lnSpc>
                        <a:spcBef>
                          <a:spcPts val="0"/>
                        </a:spcBef>
                        <a:spcAft>
                          <a:spcPts val="0"/>
                        </a:spcAft>
                        <a:buClr>
                          <a:schemeClr val="dk1"/>
                        </a:buClr>
                        <a:buSzPts val="1800"/>
                        <a:buFont typeface="Calibri"/>
                        <a:buNone/>
                      </a:pPr>
                      <a:r>
                        <a:rPr lang="en-US" sz="1800" b="0" u="none" strike="noStrike" cap="none" dirty="0" err="1">
                          <a:solidFill>
                            <a:schemeClr val="dk1"/>
                          </a:solidFill>
                          <a:sym typeface="Calibri"/>
                        </a:rPr>
                        <a:t>Organisation </a:t>
                      </a:r>
                      <a:r>
                        <a:rPr lang="en-US" sz="1800" b="0" u="none" strike="noStrike" cap="none" dirty="0">
                          <a:solidFill>
                            <a:schemeClr val="dk1"/>
                          </a:solidFill>
                          <a:sym typeface="Calibri"/>
                        </a:rPr>
                        <a:t>oder Föderation (oder Teil einer </a:t>
                      </a:r>
                      <a:r>
                        <a:rPr lang="en-US" sz="1800" b="0" u="none" strike="noStrike" cap="none" dirty="0" err="1">
                          <a:solidFill>
                            <a:schemeClr val="dk1"/>
                          </a:solidFill>
                          <a:sym typeface="Calibri"/>
                        </a:rPr>
                        <a:t>Organisation </a:t>
                      </a:r>
                      <a:r>
                        <a:rPr lang="en-US" sz="1800" b="0" u="none" strike="noStrike" cap="none" dirty="0">
                          <a:solidFill>
                            <a:schemeClr val="dk1"/>
                          </a:solidFill>
                          <a:sym typeface="Calibri"/>
                        </a:rPr>
                        <a:t>oder Föderation), die einen Service oder Services für Kunden verwaltet und bereitstellt</a:t>
                      </a:r>
                      <a:endParaRPr sz="1800" b="0" u="none" strike="noStrike" cap="none" dirty="0"/>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90.xml><?xml version="1.0" encoding="utf-8"?>
<p:sld xmlns:p14="http://schemas.microsoft.com/office/powerpoint/2010/main" xmlns:a16="http://schemas.microsoft.com/office/drawing/2014/main" xmlns:a="http://schemas.openxmlformats.org/drawingml/2006/main" xmlns:r="http://schemas.openxmlformats.org/officeDocument/2006/relationships" xmlns:p="http://schemas.openxmlformats.org/presentationml/2006/main">
  <p:cSld>
    <p:spTree>
      <p:nvGrpSpPr>
        <p:cNvPr id="1" name="Shape 1294"/>
        <p:cNvGrpSpPr/>
        <p:nvPr/>
      </p:nvGrpSpPr>
      <p:grpSpPr>
        <a:xfrm>
          <a:off x="0" y="0"/>
          <a:ext cx="0" cy="0"/>
          <a:chOff x="0" y="0"/>
          <a:chExt cx="0" cy="0"/>
        </a:xfrm>
      </p:grpSpPr>
      <p:sp>
        <p:nvSpPr>
          <p:cNvPr id="1295" name="Google Shape;1295;p90"/>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CHM: Wichtige Begriffe</a:t>
            </a:r>
            <a:endParaRPr/>
          </a:p>
        </p:txBody>
      </p:sp>
      <p:sp>
        <p:nvSpPr>
          <p:cNvPr id="1296" name="Google Shape;1296;p90"/>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90</a:t>
            </a:fld>
            <a:endParaRPr/>
          </a:p>
        </p:txBody>
      </p:sp>
      <p:graphicFrame>
        <p:nvGraphicFramePr>
          <p:cNvPr id="1297" name="Google Shape;1297;p90"/>
          <p:cNvGraphicFramePr/>
          <p:nvPr>
            <p:extLst>
              <p:ext uri="{D42A27DB-BD31-4B8C-83A1-F6EECF244321}">
                <p14:modId xmlns:p14="http://schemas.microsoft.com/office/powerpoint/2010/main" val="2841675393"/>
              </p:ext>
            </p:extLst>
          </p:nvPr>
        </p:nvGraphicFramePr>
        <p:xfrm>
          <a:off x="609601" y="1696601"/>
          <a:ext cx="10972798" cy="977235"/>
        </p:xfrm>
        <a:graphic>
          <a:graphicData uri="http://schemas.openxmlformats.org/drawingml/2006/table">
            <a:tbl>
              <a:tblPr firstRow="1" firstCol="1" bandRow="1">
                <a:tableStyleId>{B301B821-A1FF-4177-AEE7-76D212191A09}</a:tableStyleId>
              </a:tblPr>
              <a:tblGrid>
                <a:gridCol w="10972798">
                  <a:extLst>
                    <a:ext uri="{9D8B030D-6E8A-4147-A177-3AD203B41FA5}">
                      <a16:colId xmlns:a16="http://schemas.microsoft.com/office/drawing/2014/main" val="20000"/>
                    </a:ext>
                  </a:extLst>
                </a:gridCol>
              </a:tblGrid>
              <a:tr h="182100">
                <a:tc>
                  <a:txBody>
                    <a:bodyPr/>
                    <a:lstStyle/>
                    <a:p>
                      <a:pPr marL="0" marR="0" lvl="0" indent="0" algn="l" rtl="0">
                        <a:spcBef>
                          <a:spcPts val="0"/>
                        </a:spcBef>
                        <a:spcAft>
                          <a:spcPts val="0"/>
                        </a:spcAft>
                        <a:buNone/>
                      </a:pPr>
                      <a:r>
                        <a:rPr lang="en-US" sz="1400" b="1"/>
                        <a:t>Definition nach FitSM-0:</a:t>
                      </a:r>
                      <a:endParaRPr sz="1400" b="1">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763875">
                <a:tc>
                  <a:txBody>
                    <a:bodyPr/>
                    <a:lstStyle/>
                    <a:p>
                      <a:pPr marL="0" marR="0" lvl="0" indent="0" algn="l" rtl="0">
                        <a:lnSpc>
                          <a:spcPct val="100000"/>
                        </a:lnSpc>
                        <a:spcBef>
                          <a:spcPts val="0"/>
                        </a:spcBef>
                        <a:spcAft>
                          <a:spcPts val="0"/>
                        </a:spcAft>
                        <a:buClr>
                          <a:schemeClr val="dk1"/>
                        </a:buClr>
                        <a:buSzPts val="2000"/>
                        <a:buFont typeface="Calibri"/>
                        <a:buNone/>
                      </a:pPr>
                      <a:r>
                        <a:rPr lang="en-US" sz="2000" dirty="0">
                          <a:solidFill>
                            <a:schemeClr val="dk1"/>
                          </a:solidFill>
                        </a:rPr>
                        <a:t>Request for Change (RFC):</a:t>
                      </a:r>
                      <a:endParaRPr dirty="0"/>
                    </a:p>
                    <a:p>
                      <a:pPr marL="457200" marR="0" lvl="1" indent="0" algn="l" rtl="0">
                        <a:lnSpc>
                          <a:spcPct val="100000"/>
                        </a:lnSpc>
                        <a:spcBef>
                          <a:spcPts val="0"/>
                        </a:spcBef>
                        <a:spcAft>
                          <a:spcPts val="0"/>
                        </a:spcAft>
                        <a:buClr>
                          <a:schemeClr val="dk1"/>
                        </a:buClr>
                        <a:buSzPts val="1800"/>
                        <a:buFont typeface="Calibri"/>
                        <a:buNone/>
                      </a:pPr>
                      <a:r>
                        <a:rPr lang="en-US" sz="1800" b="0" u="none" strike="noStrike" cap="none" dirty="0">
                          <a:solidFill>
                            <a:schemeClr val="dk1"/>
                          </a:solidFill>
                          <a:sym typeface="Calibri"/>
                        </a:rPr>
                        <a:t>Dokumentierter Vorschlag für einen Change</a:t>
                      </a:r>
                      <a:endParaRPr sz="1800" b="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graphicFrame>
        <p:nvGraphicFramePr>
          <p:cNvPr id="1298" name="Google Shape;1298;p90"/>
          <p:cNvGraphicFramePr/>
          <p:nvPr>
            <p:extLst>
              <p:ext uri="{D42A27DB-BD31-4B8C-83A1-F6EECF244321}">
                <p14:modId xmlns:p14="http://schemas.microsoft.com/office/powerpoint/2010/main" val="67142969"/>
              </p:ext>
            </p:extLst>
          </p:nvPr>
        </p:nvGraphicFramePr>
        <p:xfrm>
          <a:off x="609601" y="3277603"/>
          <a:ext cx="10972798" cy="1487448"/>
        </p:xfrm>
        <a:graphic>
          <a:graphicData uri="http://schemas.openxmlformats.org/drawingml/2006/table">
            <a:tbl>
              <a:tblPr firstRow="1" firstCol="1" bandRow="1">
                <a:tableStyleId>{B301B821-A1FF-4177-AEE7-76D212191A09}</a:tableStyleId>
              </a:tblPr>
              <a:tblGrid>
                <a:gridCol w="10972798">
                  <a:extLst>
                    <a:ext uri="{9D8B030D-6E8A-4147-A177-3AD203B41FA5}">
                      <a16:colId xmlns:a16="http://schemas.microsoft.com/office/drawing/2014/main" val="20000"/>
                    </a:ext>
                  </a:extLst>
                </a:gridCol>
              </a:tblGrid>
              <a:tr h="269903">
                <a:tc>
                  <a:txBody>
                    <a:bodyPr/>
                    <a:lstStyle/>
                    <a:p>
                      <a:pPr marL="0" marR="0" lvl="0" indent="0" algn="l" rtl="0">
                        <a:spcBef>
                          <a:spcPts val="0"/>
                        </a:spcBef>
                        <a:spcAft>
                          <a:spcPts val="0"/>
                        </a:spcAft>
                        <a:buNone/>
                      </a:pPr>
                      <a:r>
                        <a:rPr lang="en-US" sz="1400" b="1"/>
                        <a:t>Definition nach FitSM-0:</a:t>
                      </a:r>
                      <a:endParaRPr sz="1400" b="1">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1217545">
                <a:tc>
                  <a:txBody>
                    <a:bodyPr/>
                    <a:lstStyle/>
                    <a:p>
                      <a:pPr marL="0" marR="0" lvl="0" indent="0" algn="l" rtl="0">
                        <a:lnSpc>
                          <a:spcPct val="100000"/>
                        </a:lnSpc>
                        <a:spcBef>
                          <a:spcPts val="0"/>
                        </a:spcBef>
                        <a:spcAft>
                          <a:spcPts val="0"/>
                        </a:spcAft>
                        <a:buClr>
                          <a:schemeClr val="dk1"/>
                        </a:buClr>
                        <a:buSzPts val="2000"/>
                        <a:buFont typeface="Calibri"/>
                        <a:buNone/>
                      </a:pPr>
                      <a:r>
                        <a:rPr lang="en-US" sz="2000" dirty="0">
                          <a:solidFill>
                            <a:schemeClr val="dk1"/>
                          </a:solidFill>
                        </a:rPr>
                        <a:t>Change:</a:t>
                      </a:r>
                      <a:endParaRPr dirty="0"/>
                    </a:p>
                    <a:p>
                      <a:pPr marL="457200" marR="0" lvl="1" indent="0" algn="l" rtl="0">
                        <a:lnSpc>
                          <a:spcPct val="100000"/>
                        </a:lnSpc>
                        <a:spcBef>
                          <a:spcPts val="0"/>
                        </a:spcBef>
                        <a:spcAft>
                          <a:spcPts val="0"/>
                        </a:spcAft>
                        <a:buClr>
                          <a:schemeClr val="dk1"/>
                        </a:buClr>
                        <a:buSzPts val="1800"/>
                        <a:buFont typeface="Calibri"/>
                        <a:buNone/>
                      </a:pPr>
                      <a:r>
                        <a:rPr lang="en-US" sz="1800" b="0" u="none" strike="noStrike" cap="none" dirty="0">
                          <a:solidFill>
                            <a:schemeClr val="dk1"/>
                          </a:solidFill>
                          <a:sym typeface="Calibri"/>
                        </a:rPr>
                        <a:t>Änderung (z. B. Hinzufügen, Entfernen, Modifizieren, Ersetzen) eines Configuration Items (CI) </a:t>
                      </a:r>
                      <a:r>
                        <a:rPr lang="en-US" sz="1800" b="0" dirty="0"/>
                        <a:t>oder einer anderen Entität, die eine Change Control erfordert</a:t>
                      </a:r>
                      <a:endParaRPr sz="1800" b="0" i="1"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91.xml><?xml version="1.0" encoding="utf-8"?>
<p:sld xmlns:a16="http://schemas.microsoft.com/office/drawing/2014/main" xmlns:a="http://schemas.openxmlformats.org/drawingml/2006/main" xmlns:r="http://schemas.openxmlformats.org/officeDocument/2006/relationships" xmlns:p="http://schemas.openxmlformats.org/presentationml/2006/main">
  <p:cSld>
    <p:spTree>
      <p:nvGrpSpPr>
        <p:cNvPr id="1" name="Shape 1303"/>
        <p:cNvGrpSpPr/>
        <p:nvPr/>
      </p:nvGrpSpPr>
      <p:grpSpPr>
        <a:xfrm>
          <a:off x="0" y="0"/>
          <a:ext cx="0" cy="0"/>
          <a:chOff x="0" y="0"/>
          <a:chExt cx="0" cy="0"/>
        </a:xfrm>
      </p:grpSpPr>
      <p:sp>
        <p:nvSpPr>
          <p:cNvPr id="1304" name="Google Shape;1304;p9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CHM: Anforderungen gemäß FitSM-1</a:t>
            </a:r>
            <a:endParaRPr/>
          </a:p>
        </p:txBody>
      </p:sp>
      <p:graphicFrame>
        <p:nvGraphicFramePr>
          <p:cNvPr id="1305" name="Google Shape;1305;p91"/>
          <p:cNvGraphicFramePr/>
          <p:nvPr/>
        </p:nvGraphicFramePr>
        <p:xfrm>
          <a:off x="1981200" y="1697038"/>
          <a:ext cx="8229600" cy="4145534"/>
        </p:xfrm>
        <a:graphic>
          <a:graphicData uri="http://schemas.openxmlformats.org/drawingml/2006/table">
            <a:tbl>
              <a:tblPr>
                <a:noFill/>
              </a:tblPr>
              <a:tblGrid>
                <a:gridCol w="8229600">
                  <a:extLst>
                    <a:ext uri="{9D8B030D-6E8A-4147-A177-3AD203B41FA5}">
                      <a16:colId xmlns:a16="http://schemas.microsoft.com/office/drawing/2014/main" val="20000"/>
                    </a:ext>
                  </a:extLst>
                </a:gridCol>
              </a:tblGrid>
              <a:tr h="203200">
                <a:tc>
                  <a:txBody>
                    <a:bodyPr/>
                    <a:lstStyle/>
                    <a:p>
                      <a:pPr marL="0" marR="0" lvl="0" indent="0" algn="l" rtl="0">
                        <a:spcBef>
                          <a:spcPts val="0"/>
                        </a:spcBef>
                        <a:spcAft>
                          <a:spcPts val="0"/>
                        </a:spcAft>
                        <a:buNone/>
                      </a:pPr>
                      <a:r>
                        <a:rPr lang="en-US" sz="1600">
                          <a:solidFill>
                            <a:srgbClr val="FFFFFF"/>
                          </a:solidFill>
                          <a:latin typeface="Calibri"/>
                          <a:ea typeface="Calibri"/>
                          <a:cs typeface="Calibri"/>
                          <a:sym typeface="Calibri"/>
                        </a:rPr>
                        <a:t>PR12 Change Management</a:t>
                      </a:r>
                      <a:endParaRPr sz="1600">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8600">
                <a:tc>
                  <a:txBody>
                    <a:bodyPr/>
                    <a:lstStyle/>
                    <a:p>
                      <a:pPr marL="0" marR="0" lvl="0" indent="0" algn="l" rtl="0">
                        <a:spcBef>
                          <a:spcPts val="0"/>
                        </a:spcBef>
                        <a:spcAft>
                          <a:spcPts val="0"/>
                        </a:spcAft>
                        <a:buNone/>
                      </a:pPr>
                      <a:r>
                        <a:rPr lang="en-US" sz="1800" cap="none">
                          <a:solidFill>
                            <a:srgbClr val="FFFFFF"/>
                          </a:solidFill>
                          <a:latin typeface="Calibri"/>
                          <a:ea typeface="Calibri"/>
                          <a:cs typeface="Calibri"/>
                          <a:sym typeface="Calibri"/>
                        </a:rPr>
                        <a:t>VORAUSSETZUNGEN</a:t>
                      </a:r>
                      <a:endParaRPr sz="1800"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032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PR12.1 Alle Changes müssen auf konsistente Art und Weise registriert und klassifiziert werden. Die Klassifikation muss auf definierten Kriterien basieren und verschiedene Typen von Changes, einschließlich Notfall-Changes und Major Changes, berücksichtigen.</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PR12.2 Für jeden Typ von Change müssen Schritte definiert werden, um ihn auf konsistente Art und Weise zu behandeln.</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PR12.3 Changes müssen auf konsistente Art und Weise beurteilt werden, unter Berücksichtigung von Nutzen, Risiken, möglichen Auswirkungen, Aufwand und technischer Machbarkeit.</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PR12.4 Changes müssen auf konsistente Art und Weise genehmigt werden. Die erforderliche Genehmigungsstufe muss auf der Grundlage definierter Kriterien festgelegt werden.</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PR12.5 Changes müssen bei Bedarf einem Post Implementation Review unterzogen werden und auf konsistente Art und Weise abgeschlossen werden.</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PR12.6 Es muss ein Zeitplan für Changes geführt werden. Er muss Einzelheiten über genehmigte Changes und beabsichtigte Deployment-Termine enthalten, die den interessierten Parteien kommuniziert werden müssen.</a:t>
                      </a:r>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306" name="Google Shape;1306;p9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91</a:t>
            </a:fld>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317"/>
        <p:cNvGrpSpPr/>
        <p:nvPr/>
      </p:nvGrpSpPr>
      <p:grpSpPr>
        <a:xfrm>
          <a:off x="0" y="0"/>
          <a:ext cx="0" cy="0"/>
          <a:chOff x="0" y="0"/>
          <a:chExt cx="0" cy="0"/>
        </a:xfrm>
      </p:grpSpPr>
      <p:grpSp>
        <p:nvGrpSpPr>
          <p:cNvPr id="1318" name="Google Shape;1318;p93"/>
          <p:cNvGrpSpPr/>
          <p:nvPr/>
        </p:nvGrpSpPr>
        <p:grpSpPr>
          <a:xfrm>
            <a:off x="2871730" y="2104809"/>
            <a:ext cx="8427862" cy="4004547"/>
            <a:chOff x="2020198" y="3449678"/>
            <a:chExt cx="11618426" cy="5704981"/>
          </a:xfrm>
        </p:grpSpPr>
        <p:grpSp>
          <p:nvGrpSpPr>
            <p:cNvPr id="1319" name="Google Shape;1319;p93"/>
            <p:cNvGrpSpPr/>
            <p:nvPr/>
          </p:nvGrpSpPr>
          <p:grpSpPr>
            <a:xfrm>
              <a:off x="2163763" y="6731000"/>
              <a:ext cx="11474861" cy="1231900"/>
              <a:chOff x="0" y="0"/>
              <a:chExt cx="7227" cy="776"/>
            </a:xfrm>
          </p:grpSpPr>
          <p:sp>
            <p:nvSpPr>
              <p:cNvPr id="1320" name="Google Shape;1320;p93"/>
              <p:cNvSpPr/>
              <p:nvPr/>
            </p:nvSpPr>
            <p:spPr>
              <a:xfrm>
                <a:off x="0" y="0"/>
                <a:ext cx="7227" cy="776"/>
              </a:xfrm>
              <a:prstGeom prst="rect">
                <a:avLst/>
              </a:prstGeom>
              <a:noFill/>
              <a:ln w="254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21" name="Google Shape;1321;p93"/>
              <p:cNvSpPr/>
              <p:nvPr/>
            </p:nvSpPr>
            <p:spPr>
              <a:xfrm>
                <a:off x="3777" y="273"/>
                <a:ext cx="3258" cy="249"/>
              </a:xfrm>
              <a:prstGeom prst="rect">
                <a:avLst/>
              </a:prstGeom>
              <a:noFill/>
              <a:ln>
                <a:noFill/>
              </a:ln>
            </p:spPr>
            <p:txBody>
              <a:bodyPr spcFirstLastPara="1" wrap="square" lIns="0" tIns="0" rIns="0" bIns="0" anchor="ctr" anchorCtr="0">
                <a:spAutoFit/>
              </a:bodyPr>
              <a:lstStyle/>
              <a:p>
                <a:pPr marL="0" marR="0" lvl="0" indent="0" algn="r" rtl="0">
                  <a:spcBef>
                    <a:spcPts val="0"/>
                  </a:spcBef>
                  <a:spcAft>
                    <a:spcPts val="0"/>
                  </a:spcAft>
                  <a:buNone/>
                </a:pPr>
                <a:r>
                  <a:rPr lang="en-US" sz="1800" dirty="0">
                    <a:solidFill>
                      <a:schemeClr val="dk1"/>
                    </a:solidFill>
                    <a:latin typeface="Calibri"/>
                    <a:ea typeface="Calibri"/>
                    <a:cs typeface="Calibri"/>
                    <a:sym typeface="Calibri"/>
                  </a:rPr>
                  <a:t>Release und Deployment Management</a:t>
                </a:r>
                <a:endParaRPr dirty="0"/>
              </a:p>
            </p:txBody>
          </p:sp>
        </p:grpSp>
        <p:sp>
          <p:nvSpPr>
            <p:cNvPr id="1322" name="Google Shape;1322;p93"/>
            <p:cNvSpPr/>
            <p:nvPr/>
          </p:nvSpPr>
          <p:spPr>
            <a:xfrm>
              <a:off x="4226586" y="3570288"/>
              <a:ext cx="663878" cy="39528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Filter</a:t>
              </a:r>
              <a:endParaRPr/>
            </a:p>
          </p:txBody>
        </p:sp>
        <p:cxnSp>
          <p:nvCxnSpPr>
            <p:cNvPr id="1323" name="Google Shape;1323;p93"/>
            <p:cNvCxnSpPr/>
            <p:nvPr/>
          </p:nvCxnSpPr>
          <p:spPr>
            <a:xfrm>
              <a:off x="4522788" y="5211763"/>
              <a:ext cx="3175" cy="484187"/>
            </a:xfrm>
            <a:prstGeom prst="straightConnector1">
              <a:avLst/>
            </a:prstGeom>
            <a:noFill/>
            <a:ln w="25400" cap="flat" cmpd="sng">
              <a:solidFill>
                <a:schemeClr val="dk1"/>
              </a:solidFill>
              <a:prstDash val="solid"/>
              <a:round/>
              <a:headEnd type="none" w="med" len="med"/>
              <a:tailEnd type="triangle" w="med" len="med"/>
            </a:ln>
          </p:spPr>
        </p:cxnSp>
        <p:sp>
          <p:nvSpPr>
            <p:cNvPr id="1325" name="Google Shape;1325;p93"/>
            <p:cNvSpPr/>
            <p:nvPr/>
          </p:nvSpPr>
          <p:spPr>
            <a:xfrm>
              <a:off x="2782888" y="3449678"/>
              <a:ext cx="3481387" cy="717550"/>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de-DE" sz="1600" dirty="0" err="1">
                  <a:solidFill>
                    <a:schemeClr val="lt1"/>
                  </a:solidFill>
                  <a:latin typeface="Calibri"/>
                  <a:ea typeface="Calibri"/>
                  <a:cs typeface="Calibri"/>
                  <a:sym typeface="Calibri"/>
                </a:rPr>
                <a:t>Registrieren</a:t>
              </a:r>
              <a:endParaRPr sz="1600" dirty="0">
                <a:solidFill>
                  <a:schemeClr val="lt1"/>
                </a:solidFill>
                <a:latin typeface="Calibri"/>
                <a:ea typeface="Calibri"/>
                <a:cs typeface="Calibri"/>
                <a:sym typeface="Calibri"/>
              </a:endParaRPr>
            </a:p>
          </p:txBody>
        </p:sp>
        <p:sp>
          <p:nvSpPr>
            <p:cNvPr id="1328" name="Google Shape;1328;p93"/>
            <p:cNvSpPr/>
            <p:nvPr/>
          </p:nvSpPr>
          <p:spPr>
            <a:xfrm>
              <a:off x="2782888" y="5707063"/>
              <a:ext cx="3482976" cy="717550"/>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de-DE" sz="1600" dirty="0" err="1">
                  <a:solidFill>
                    <a:schemeClr val="lt1"/>
                  </a:solidFill>
                  <a:latin typeface="Calibri"/>
                  <a:ea typeface="Calibri"/>
                  <a:cs typeface="Calibri"/>
                  <a:sym typeface="Calibri"/>
                </a:rPr>
                <a:t>Beurteilen </a:t>
              </a:r>
              <a:r>
                <a:rPr lang="de-DE" sz="1600" dirty="0">
                  <a:solidFill>
                    <a:schemeClr val="lt1"/>
                  </a:solidFill>
                  <a:latin typeface="Calibri"/>
                  <a:ea typeface="Calibri"/>
                  <a:cs typeface="Calibri"/>
                  <a:sym typeface="Calibri"/>
                </a:rPr>
                <a:t>und </a:t>
              </a:r>
              <a:r>
                <a:rPr lang="de-DE" sz="1600" dirty="0" err="1">
                  <a:solidFill>
                    <a:schemeClr val="lt1"/>
                  </a:solidFill>
                  <a:latin typeface="Calibri"/>
                  <a:ea typeface="Calibri"/>
                  <a:cs typeface="Calibri"/>
                  <a:sym typeface="Calibri"/>
                </a:rPr>
                <a:t>Genehmigen</a:t>
              </a:r>
              <a:endParaRPr sz="1600" dirty="0">
                <a:solidFill>
                  <a:schemeClr val="lt1"/>
                </a:solidFill>
                <a:latin typeface="Calibri"/>
                <a:ea typeface="Calibri"/>
                <a:cs typeface="Calibri"/>
                <a:sym typeface="Calibri"/>
              </a:endParaRPr>
            </a:p>
          </p:txBody>
        </p:sp>
        <p:cxnSp>
          <p:nvCxnSpPr>
            <p:cNvPr id="1330" name="Google Shape;1330;p93"/>
            <p:cNvCxnSpPr/>
            <p:nvPr/>
          </p:nvCxnSpPr>
          <p:spPr>
            <a:xfrm flipH="1">
              <a:off x="4521199" y="4105710"/>
              <a:ext cx="1588" cy="481011"/>
            </a:xfrm>
            <a:prstGeom prst="straightConnector1">
              <a:avLst/>
            </a:prstGeom>
            <a:noFill/>
            <a:ln w="25400" cap="flat" cmpd="sng">
              <a:solidFill>
                <a:schemeClr val="dk1"/>
              </a:solidFill>
              <a:prstDash val="solid"/>
              <a:round/>
              <a:headEnd type="none" w="med" len="med"/>
              <a:tailEnd type="triangle" w="med" len="med"/>
            </a:ln>
          </p:spPr>
        </p:cxnSp>
        <p:sp>
          <p:nvSpPr>
            <p:cNvPr id="1332" name="Google Shape;1332;p93"/>
            <p:cNvSpPr/>
            <p:nvPr/>
          </p:nvSpPr>
          <p:spPr>
            <a:xfrm>
              <a:off x="2782887" y="4579938"/>
              <a:ext cx="3481387" cy="717550"/>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de-DE" sz="1600" dirty="0" err="1">
                  <a:solidFill>
                    <a:schemeClr val="lt1"/>
                  </a:solidFill>
                  <a:latin typeface="Calibri"/>
                  <a:ea typeface="Calibri"/>
                  <a:cs typeface="Calibri"/>
                  <a:sym typeface="Calibri"/>
                </a:rPr>
                <a:t>Klassifizieren</a:t>
              </a:r>
              <a:endParaRPr sz="1600" dirty="0">
                <a:solidFill>
                  <a:schemeClr val="lt1"/>
                </a:solidFill>
                <a:latin typeface="Calibri"/>
                <a:ea typeface="Calibri"/>
                <a:cs typeface="Calibri"/>
                <a:sym typeface="Calibri"/>
              </a:endParaRPr>
            </a:p>
          </p:txBody>
        </p:sp>
        <p:sp>
          <p:nvSpPr>
            <p:cNvPr id="1335" name="Google Shape;1335;p93"/>
            <p:cNvSpPr/>
            <p:nvPr/>
          </p:nvSpPr>
          <p:spPr>
            <a:xfrm>
              <a:off x="2782888" y="7038976"/>
              <a:ext cx="3482975" cy="717550"/>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de-DE" sz="1600" dirty="0" err="1">
                  <a:solidFill>
                    <a:schemeClr val="lt1"/>
                  </a:solidFill>
                  <a:latin typeface="Calibri"/>
                  <a:ea typeface="Calibri"/>
                  <a:cs typeface="Calibri"/>
                  <a:sym typeface="Calibri"/>
                </a:rPr>
                <a:t>Umsetzen</a:t>
              </a:r>
              <a:endParaRPr sz="1600" dirty="0">
                <a:solidFill>
                  <a:schemeClr val="lt1"/>
                </a:solidFill>
                <a:latin typeface="Calibri"/>
                <a:ea typeface="Calibri"/>
                <a:cs typeface="Calibri"/>
                <a:sym typeface="Calibri"/>
              </a:endParaRPr>
            </a:p>
          </p:txBody>
        </p:sp>
        <p:sp>
          <p:nvSpPr>
            <p:cNvPr id="1338" name="Google Shape;1338;p93"/>
            <p:cNvSpPr/>
            <p:nvPr/>
          </p:nvSpPr>
          <p:spPr>
            <a:xfrm>
              <a:off x="2782888" y="8374063"/>
              <a:ext cx="3481386" cy="717550"/>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de-DE" sz="1600" dirty="0" err="1">
                  <a:solidFill>
                    <a:schemeClr val="lt1"/>
                  </a:solidFill>
                  <a:latin typeface="Calibri"/>
                  <a:ea typeface="Calibri"/>
                  <a:cs typeface="Calibri"/>
                  <a:sym typeface="Calibri"/>
                </a:rPr>
                <a:t>Reviewen</a:t>
              </a:r>
              <a:endParaRPr sz="1600" dirty="0">
                <a:solidFill>
                  <a:schemeClr val="lt1"/>
                </a:solidFill>
                <a:latin typeface="Calibri"/>
                <a:ea typeface="Calibri"/>
                <a:cs typeface="Calibri"/>
                <a:sym typeface="Calibri"/>
              </a:endParaRPr>
            </a:p>
          </p:txBody>
        </p:sp>
        <p:cxnSp>
          <p:nvCxnSpPr>
            <p:cNvPr id="1340" name="Google Shape;1340;p93"/>
            <p:cNvCxnSpPr/>
            <p:nvPr/>
          </p:nvCxnSpPr>
          <p:spPr>
            <a:xfrm>
              <a:off x="4522788" y="7666038"/>
              <a:ext cx="3175" cy="688975"/>
            </a:xfrm>
            <a:prstGeom prst="straightConnector1">
              <a:avLst/>
            </a:prstGeom>
            <a:noFill/>
            <a:ln w="25400" cap="flat" cmpd="sng">
              <a:solidFill>
                <a:schemeClr val="dk1"/>
              </a:solidFill>
              <a:prstDash val="solid"/>
              <a:round/>
              <a:headEnd type="none" w="med" len="med"/>
              <a:tailEnd type="triangle" w="med" len="med"/>
            </a:ln>
          </p:spPr>
        </p:cxnSp>
        <p:cxnSp>
          <p:nvCxnSpPr>
            <p:cNvPr id="1341" name="Google Shape;1341;p93"/>
            <p:cNvCxnSpPr/>
            <p:nvPr/>
          </p:nvCxnSpPr>
          <p:spPr>
            <a:xfrm rot="10800000" flipH="1">
              <a:off x="2020198" y="3787924"/>
              <a:ext cx="762690" cy="17507"/>
            </a:xfrm>
            <a:prstGeom prst="straightConnector1">
              <a:avLst/>
            </a:prstGeom>
            <a:noFill/>
            <a:ln w="25400" cap="flat" cmpd="sng">
              <a:solidFill>
                <a:schemeClr val="dk1"/>
              </a:solidFill>
              <a:prstDash val="solid"/>
              <a:round/>
              <a:headEnd type="none" w="med" len="med"/>
              <a:tailEnd type="triangle" w="med" len="med"/>
            </a:ln>
          </p:spPr>
        </p:cxnSp>
        <p:grpSp>
          <p:nvGrpSpPr>
            <p:cNvPr id="1342" name="Google Shape;1342;p93"/>
            <p:cNvGrpSpPr/>
            <p:nvPr/>
          </p:nvGrpSpPr>
          <p:grpSpPr>
            <a:xfrm>
              <a:off x="6977063" y="4579938"/>
              <a:ext cx="2662237" cy="1433512"/>
              <a:chOff x="0" y="0"/>
              <a:chExt cx="1676" cy="903"/>
            </a:xfrm>
          </p:grpSpPr>
          <p:sp>
            <p:nvSpPr>
              <p:cNvPr id="1343" name="Google Shape;1343;p93"/>
              <p:cNvSpPr/>
              <p:nvPr/>
            </p:nvSpPr>
            <p:spPr>
              <a:xfrm>
                <a:off x="0" y="0"/>
                <a:ext cx="1676" cy="903"/>
              </a:xfrm>
              <a:custGeom>
                <a:avLst/>
                <a:gdLst/>
                <a:ahLst/>
                <a:cxnLst/>
                <a:rect l="l" t="t" r="r" b="b"/>
                <a:pathLst>
                  <a:path w="21600" h="21600" extrusionOk="0">
                    <a:moveTo>
                      <a:pt x="10800" y="0"/>
                    </a:moveTo>
                    <a:lnTo>
                      <a:pt x="0" y="10800"/>
                    </a:lnTo>
                    <a:lnTo>
                      <a:pt x="10800" y="21600"/>
                    </a:lnTo>
                    <a:lnTo>
                      <a:pt x="21600" y="10800"/>
                    </a:lnTo>
                    <a:close/>
                    <a:moveTo>
                      <a:pt x="10800" y="0"/>
                    </a:moveTo>
                  </a:path>
                </a:pathLst>
              </a:custGeom>
              <a:solidFill>
                <a:srgbClr val="C5D8F1"/>
              </a:solidFill>
              <a:ln w="25400"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344" name="Google Shape;1344;p93"/>
              <p:cNvSpPr/>
              <p:nvPr/>
            </p:nvSpPr>
            <p:spPr>
              <a:xfrm>
                <a:off x="414" y="349"/>
                <a:ext cx="886" cy="22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1600">
                    <a:solidFill>
                      <a:schemeClr val="dk1"/>
                    </a:solidFill>
                    <a:latin typeface="Calibri"/>
                    <a:ea typeface="Calibri"/>
                    <a:cs typeface="Calibri"/>
                    <a:sym typeface="Calibri"/>
                  </a:rPr>
                  <a:t>Genehmigt?</a:t>
                </a:r>
                <a:endParaRPr sz="1600"/>
              </a:p>
            </p:txBody>
          </p:sp>
        </p:grpSp>
        <p:sp>
          <p:nvSpPr>
            <p:cNvPr id="1345" name="Google Shape;1345;p93"/>
            <p:cNvSpPr/>
            <p:nvPr/>
          </p:nvSpPr>
          <p:spPr>
            <a:xfrm rot="10800000" flipH="1">
              <a:off x="6276975" y="5300663"/>
              <a:ext cx="685800" cy="714375"/>
            </a:xfrm>
            <a:custGeom>
              <a:avLst/>
              <a:gdLst/>
              <a:ahLst/>
              <a:cxnLst/>
              <a:rect l="l" t="t" r="r" b="b"/>
              <a:pathLst>
                <a:path w="21600" h="21600" extrusionOk="0">
                  <a:moveTo>
                    <a:pt x="0" y="0"/>
                  </a:moveTo>
                  <a:lnTo>
                    <a:pt x="10729" y="0"/>
                  </a:lnTo>
                  <a:lnTo>
                    <a:pt x="10729" y="21600"/>
                  </a:lnTo>
                  <a:lnTo>
                    <a:pt x="21600" y="21600"/>
                  </a:lnTo>
                </a:path>
              </a:pathLst>
            </a:custGeom>
            <a:noFill/>
            <a:ln w="25400" cap="flat" cmpd="sng">
              <a:solidFill>
                <a:schemeClr val="dk1"/>
              </a:solidFill>
              <a:prstDash val="solid"/>
              <a:miter lim="800000"/>
              <a:headEnd type="none" w="med" len="med"/>
              <a:tailEnd type="triangle"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93"/>
            <p:cNvSpPr txBox="1"/>
            <p:nvPr/>
          </p:nvSpPr>
          <p:spPr>
            <a:xfrm flipH="1">
              <a:off x="6276975" y="5300650"/>
              <a:ext cx="685800" cy="71437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48" name="Google Shape;1348;p93"/>
            <p:cNvSpPr/>
            <p:nvPr/>
          </p:nvSpPr>
          <p:spPr>
            <a:xfrm>
              <a:off x="10542588" y="4889500"/>
              <a:ext cx="2662237" cy="815974"/>
            </a:xfrm>
            <a:prstGeom prst="rect">
              <a:avLst/>
            </a:prstGeom>
            <a:noFill/>
            <a:ln w="254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de-DE" sz="1800" dirty="0">
                  <a:solidFill>
                    <a:schemeClr val="dk1"/>
                  </a:solidFill>
                  <a:latin typeface="Calibri"/>
                  <a:ea typeface="Calibri"/>
                  <a:cs typeface="Calibri"/>
                  <a:sym typeface="Calibri"/>
                </a:rPr>
                <a:t>Change </a:t>
              </a:r>
              <a:r>
                <a:rPr lang="de-DE" sz="1800" dirty="0" err="1">
                  <a:solidFill>
                    <a:schemeClr val="dk1"/>
                  </a:solidFill>
                  <a:latin typeface="Calibri"/>
                  <a:ea typeface="Calibri"/>
                  <a:cs typeface="Calibri"/>
                  <a:sym typeface="Calibri"/>
                </a:rPr>
                <a:t>abgelehnt</a:t>
              </a:r>
              <a:endParaRPr sz="1800" dirty="0">
                <a:solidFill>
                  <a:schemeClr val="dk1"/>
                </a:solidFill>
                <a:latin typeface="Calibri"/>
                <a:ea typeface="Calibri"/>
                <a:cs typeface="Calibri"/>
                <a:sym typeface="Calibri"/>
              </a:endParaRPr>
            </a:p>
          </p:txBody>
        </p:sp>
        <p:cxnSp>
          <p:nvCxnSpPr>
            <p:cNvPr id="1350" name="Google Shape;1350;p93"/>
            <p:cNvCxnSpPr/>
            <p:nvPr/>
          </p:nvCxnSpPr>
          <p:spPr>
            <a:xfrm>
              <a:off x="9653588" y="5300663"/>
              <a:ext cx="879475" cy="1587"/>
            </a:xfrm>
            <a:prstGeom prst="straightConnector1">
              <a:avLst/>
            </a:prstGeom>
            <a:noFill/>
            <a:ln w="25400" cap="flat" cmpd="sng">
              <a:solidFill>
                <a:schemeClr val="dk1"/>
              </a:solidFill>
              <a:prstDash val="solid"/>
              <a:round/>
              <a:headEnd type="none" w="med" len="med"/>
              <a:tailEnd type="triangle" w="med" len="med"/>
            </a:ln>
          </p:spPr>
        </p:cxnSp>
        <p:sp>
          <p:nvSpPr>
            <p:cNvPr id="1351" name="Google Shape;1351;p93"/>
            <p:cNvSpPr/>
            <p:nvPr/>
          </p:nvSpPr>
          <p:spPr>
            <a:xfrm>
              <a:off x="9639300" y="4905373"/>
              <a:ext cx="879475" cy="39462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Nein</a:t>
              </a:r>
              <a:endParaRPr/>
            </a:p>
          </p:txBody>
        </p:sp>
        <p:sp>
          <p:nvSpPr>
            <p:cNvPr id="1352" name="Google Shape;1352;p93"/>
            <p:cNvSpPr/>
            <p:nvPr/>
          </p:nvSpPr>
          <p:spPr>
            <a:xfrm rot="5400000">
              <a:off x="5917407" y="4631531"/>
              <a:ext cx="996950" cy="3786187"/>
            </a:xfrm>
            <a:custGeom>
              <a:avLst/>
              <a:gdLst/>
              <a:ahLst/>
              <a:cxnLst/>
              <a:rect l="l" t="t" r="r" b="b"/>
              <a:pathLst>
                <a:path w="21600" h="21600" extrusionOk="0">
                  <a:moveTo>
                    <a:pt x="0" y="0"/>
                  </a:moveTo>
                  <a:lnTo>
                    <a:pt x="10751" y="0"/>
                  </a:lnTo>
                  <a:lnTo>
                    <a:pt x="10751" y="21600"/>
                  </a:lnTo>
                  <a:lnTo>
                    <a:pt x="21600" y="21600"/>
                  </a:lnTo>
                </a:path>
              </a:pathLst>
            </a:custGeom>
            <a:noFill/>
            <a:ln w="25400" cap="flat" cmpd="sng">
              <a:solidFill>
                <a:schemeClr val="dk1"/>
              </a:solidFill>
              <a:prstDash val="solid"/>
              <a:miter lim="800000"/>
              <a:headEnd type="none" w="med" len="med"/>
              <a:tailEnd type="triangle"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93"/>
            <p:cNvSpPr txBox="1"/>
            <p:nvPr/>
          </p:nvSpPr>
          <p:spPr>
            <a:xfrm>
              <a:off x="4522782" y="6026144"/>
              <a:ext cx="3786187" cy="99695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54" name="Google Shape;1354;p93"/>
            <p:cNvSpPr/>
            <p:nvPr/>
          </p:nvSpPr>
          <p:spPr>
            <a:xfrm>
              <a:off x="8382269" y="6030921"/>
              <a:ext cx="762600" cy="3945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Ja</a:t>
              </a:r>
              <a:endParaRPr/>
            </a:p>
          </p:txBody>
        </p:sp>
        <p:sp>
          <p:nvSpPr>
            <p:cNvPr id="1355" name="Google Shape;1355;p93"/>
            <p:cNvSpPr/>
            <p:nvPr/>
          </p:nvSpPr>
          <p:spPr>
            <a:xfrm>
              <a:off x="2574519" y="8760039"/>
              <a:ext cx="90" cy="394620"/>
            </a:xfrm>
            <a:prstGeom prst="rect">
              <a:avLst/>
            </a:prstGeom>
            <a:noFill/>
            <a:ln>
              <a:noFill/>
            </a:ln>
          </p:spPr>
          <p:txBody>
            <a:bodyPr spcFirstLastPara="1" wrap="square" lIns="0" tIns="0" rIns="0" bIns="0" anchor="b" anchorCtr="0">
              <a:sp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1356" name="Google Shape;1356;p93"/>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t>CHM: Schlüsselkonzepte - Exemplarischer Workflow</a:t>
            </a:r>
            <a:endParaRPr dirty="0"/>
          </a:p>
        </p:txBody>
      </p:sp>
      <p:sp>
        <p:nvSpPr>
          <p:cNvPr id="1357" name="Google Shape;1357;p9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92</a:t>
            </a:fld>
            <a:endParaRPr/>
          </a:p>
        </p:txBody>
      </p:sp>
      <p:sp>
        <p:nvSpPr>
          <p:cNvPr id="1358" name="Google Shape;1358;p93"/>
          <p:cNvSpPr/>
          <p:nvPr/>
        </p:nvSpPr>
        <p:spPr>
          <a:xfrm>
            <a:off x="1875444" y="2104809"/>
            <a:ext cx="996286" cy="626390"/>
          </a:xfrm>
          <a:prstGeom prst="foldedCorner">
            <a:avLst>
              <a:gd name="adj"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RFC</a:t>
            </a:r>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309"/>
        <p:cNvGrpSpPr/>
        <p:nvPr/>
      </p:nvGrpSpPr>
      <p:grpSpPr>
        <a:xfrm>
          <a:off x="0" y="0"/>
          <a:ext cx="0" cy="0"/>
          <a:chOff x="0" y="0"/>
          <a:chExt cx="0" cy="0"/>
        </a:xfrm>
      </p:grpSpPr>
      <p:sp>
        <p:nvSpPr>
          <p:cNvPr id="1310" name="Google Shape;1310;p92"/>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CHM: Schlüsselbegriffe</a:t>
            </a:r>
            <a:endParaRPr/>
          </a:p>
        </p:txBody>
      </p:sp>
      <p:sp>
        <p:nvSpPr>
          <p:cNvPr id="1311" name="Google Shape;1311;p92"/>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sz="2400" dirty="0"/>
              <a:t>Changes an CIs müssen in der CMDB widergespiegelt werden (Schnittstelle zu CONFM).</a:t>
            </a:r>
            <a:endParaRPr sz="2400" dirty="0"/>
          </a:p>
          <a:p>
            <a:pPr marL="342900" lvl="0" indent="-342900" algn="l" rtl="0">
              <a:spcBef>
                <a:spcPts val="560"/>
              </a:spcBef>
              <a:spcAft>
                <a:spcPts val="0"/>
              </a:spcAft>
              <a:buClr>
                <a:schemeClr val="dk1"/>
              </a:buClr>
              <a:buSzPts val="2800"/>
              <a:buChar char="•"/>
            </a:pPr>
            <a:r>
              <a:rPr lang="en-US" sz="2400" dirty="0"/>
              <a:t>Häufige Typen von Changes:</a:t>
            </a:r>
            <a:endParaRPr sz="2400" dirty="0"/>
          </a:p>
          <a:p>
            <a:pPr marL="1143000" lvl="2" indent="-228600" algn="l" rtl="0">
              <a:spcBef>
                <a:spcPts val="400"/>
              </a:spcBef>
              <a:spcAft>
                <a:spcPts val="0"/>
              </a:spcAft>
              <a:buClr>
                <a:schemeClr val="dk1"/>
              </a:buClr>
              <a:buSzPts val="2000"/>
              <a:buChar char="•"/>
            </a:pPr>
            <a:r>
              <a:rPr lang="en-US" sz="1800" dirty="0"/>
              <a:t>Standard / normaler Change (geringer Aufwand und Auswirkungen)</a:t>
            </a:r>
          </a:p>
          <a:p>
            <a:pPr marL="1143000" lvl="2" indent="-228600" algn="l" rtl="0">
              <a:spcBef>
                <a:spcPts val="400"/>
              </a:spcBef>
              <a:spcAft>
                <a:spcPts val="0"/>
              </a:spcAft>
              <a:buClr>
                <a:schemeClr val="dk1"/>
              </a:buClr>
              <a:buSzPts val="2000"/>
              <a:buChar char="•"/>
            </a:pPr>
            <a:r>
              <a:rPr lang="en-US" sz="1800" dirty="0"/>
              <a:t>Geringfügiger Change (mittlerer Aufwand und Auswirkungen)</a:t>
            </a:r>
            <a:endParaRPr sz="1800" dirty="0"/>
          </a:p>
          <a:p>
            <a:pPr marL="1143000" lvl="2" indent="-228600" algn="l" rtl="0">
              <a:spcBef>
                <a:spcPts val="400"/>
              </a:spcBef>
              <a:spcAft>
                <a:spcPts val="0"/>
              </a:spcAft>
              <a:buClr>
                <a:schemeClr val="dk1"/>
              </a:buClr>
              <a:buSzPts val="2000"/>
              <a:buChar char="•"/>
            </a:pPr>
            <a:r>
              <a:rPr lang="en-US" sz="1800" dirty="0"/>
              <a:t>Major Change (erheblicher Aufwand und Auswirkungen)</a:t>
            </a:r>
            <a:endParaRPr sz="1800" dirty="0"/>
          </a:p>
          <a:p>
            <a:pPr marL="1143000" lvl="2" indent="-228600" algn="l" rtl="0">
              <a:spcBef>
                <a:spcPts val="400"/>
              </a:spcBef>
              <a:spcAft>
                <a:spcPts val="0"/>
              </a:spcAft>
              <a:buClr>
                <a:schemeClr val="dk1"/>
              </a:buClr>
              <a:buSzPts val="2000"/>
              <a:buChar char="•"/>
            </a:pPr>
            <a:r>
              <a:rPr lang="en-US" sz="1800" dirty="0"/>
              <a:t>Notfall-Change (erheblicher Aufwand und Auswirkungen, aber auch hohe Dringlichkeit)</a:t>
            </a:r>
            <a:endParaRPr sz="1800" dirty="0"/>
          </a:p>
          <a:p>
            <a:pPr marL="342900" lvl="0" indent="-342900" algn="l" rtl="0">
              <a:spcBef>
                <a:spcPts val="560"/>
              </a:spcBef>
              <a:spcAft>
                <a:spcPts val="0"/>
              </a:spcAft>
              <a:buClr>
                <a:schemeClr val="dk1"/>
              </a:buClr>
              <a:buSzPts val="2800"/>
              <a:buChar char="•"/>
            </a:pPr>
            <a:r>
              <a:rPr lang="en-US" sz="2400" dirty="0"/>
              <a:t>Klare Definition von Genehmigungsmechanismen und Change-Autoritäten, wie z. B. ein Change Advisory Board (CAB).</a:t>
            </a:r>
            <a:endParaRPr sz="2400" dirty="0"/>
          </a:p>
          <a:p>
            <a:pPr marL="342900" lvl="0" indent="-342900" algn="l" rtl="0">
              <a:spcBef>
                <a:spcPts val="560"/>
              </a:spcBef>
              <a:spcAft>
                <a:spcPts val="0"/>
              </a:spcAft>
              <a:buClr>
                <a:schemeClr val="dk1"/>
              </a:buClr>
              <a:buSzPts val="2800"/>
              <a:buChar char="•"/>
            </a:pPr>
            <a:r>
              <a:rPr lang="en-US" sz="2400" dirty="0"/>
              <a:t>Viele andere ITSM-Prozesse lösen RFCs als Teil ihres Outputs aus (und triggern damit den CHM Workflow).</a:t>
            </a:r>
            <a:endParaRPr sz="2400" dirty="0"/>
          </a:p>
          <a:p>
            <a:pPr marL="342900" lvl="0" indent="-165100" algn="l" rtl="0">
              <a:spcBef>
                <a:spcPts val="560"/>
              </a:spcBef>
              <a:spcAft>
                <a:spcPts val="0"/>
              </a:spcAft>
              <a:buClr>
                <a:schemeClr val="dk1"/>
              </a:buClr>
              <a:buSzPts val="2800"/>
              <a:buNone/>
            </a:pPr>
            <a:endParaRPr sz="2400" dirty="0"/>
          </a:p>
        </p:txBody>
      </p:sp>
      <p:sp>
        <p:nvSpPr>
          <p:cNvPr id="1312" name="Google Shape;1312;p92"/>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93</a:t>
            </a:fld>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365"/>
        <p:cNvGrpSpPr/>
        <p:nvPr/>
      </p:nvGrpSpPr>
      <p:grpSpPr>
        <a:xfrm>
          <a:off x="0" y="0"/>
          <a:ext cx="0" cy="0"/>
          <a:chOff x="0" y="0"/>
          <a:chExt cx="0" cy="0"/>
        </a:xfrm>
      </p:grpSpPr>
      <p:sp>
        <p:nvSpPr>
          <p:cNvPr id="1366" name="Google Shape;1366;p94"/>
          <p:cNvSpPr txBox="1">
            <a:spLocks noGrp="1"/>
          </p:cNvSpPr>
          <p:nvPr>
            <p:ph type="ctr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t>Release und Deployment Management (RDM)</a:t>
            </a:r>
            <a:endParaRPr/>
          </a:p>
        </p:txBody>
      </p:sp>
      <p:sp>
        <p:nvSpPr>
          <p:cNvPr id="1367" name="Google Shape;1367;p94"/>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94</a:t>
            </a:fld>
            <a:endParaRPr/>
          </a:p>
        </p:txBody>
      </p:sp>
      <p:sp>
        <p:nvSpPr>
          <p:cNvPr id="1368" name="Google Shape;1368;p94"/>
          <p:cNvSpPr/>
          <p:nvPr/>
        </p:nvSpPr>
        <p:spPr>
          <a:xfrm>
            <a:off x="2895601" y="3933700"/>
            <a:ext cx="6400800" cy="1705100"/>
          </a:xfrm>
          <a:prstGeom prst="snip1Rect">
            <a:avLst>
              <a:gd name="adj" fmla="val 16667"/>
            </a:avLst>
          </a:prstGeom>
          <a:solidFill>
            <a:srgbClr val="93B3D7">
              <a:alpha val="3686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369" name="Google Shape;1369;p94"/>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Zielsetzung</a:t>
            </a:r>
            <a:endParaRPr/>
          </a:p>
        </p:txBody>
      </p:sp>
      <p:sp>
        <p:nvSpPr>
          <p:cNvPr id="1370" name="Google Shape;1370;p94"/>
          <p:cNvSpPr/>
          <p:nvPr/>
        </p:nvSpPr>
        <p:spPr>
          <a:xfrm>
            <a:off x="2969743" y="4448462"/>
            <a:ext cx="623301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Bündelung von Changes in geeigneten Typen von Releases und deren effektives Deployment</a:t>
            </a:r>
            <a:endParaRPr sz="1800">
              <a:solidFill>
                <a:schemeClr val="dk1"/>
              </a:solidFill>
              <a:latin typeface="Calibri"/>
              <a:ea typeface="Calibri"/>
              <a:cs typeface="Calibri"/>
              <a:sym typeface="Calibri"/>
            </a:endParaRPr>
          </a:p>
        </p:txBody>
      </p:sp>
    </p:spTree>
  </p:cSld>
  <p:clrMapOvr>
    <a:masterClrMapping/>
  </p:clrMapOvr>
</p:sld>
</file>

<file path=ppt/slides/slide95.xml><?xml version="1.0" encoding="utf-8"?>
<p:sld xmlns:p14="http://schemas.microsoft.com/office/powerpoint/2010/main" xmlns:a16="http://schemas.microsoft.com/office/drawing/2014/main" xmlns:a="http://schemas.openxmlformats.org/drawingml/2006/main" xmlns:r="http://schemas.openxmlformats.org/officeDocument/2006/relationships" xmlns:p="http://schemas.openxmlformats.org/presentationml/2006/main">
  <p:cSld>
    <p:spTree>
      <p:nvGrpSpPr>
        <p:cNvPr id="1" name="Shape 1375"/>
        <p:cNvGrpSpPr/>
        <p:nvPr/>
      </p:nvGrpSpPr>
      <p:grpSpPr>
        <a:xfrm>
          <a:off x="0" y="0"/>
          <a:ext cx="0" cy="0"/>
          <a:chOff x="0" y="0"/>
          <a:chExt cx="0" cy="0"/>
        </a:xfrm>
      </p:grpSpPr>
      <p:sp>
        <p:nvSpPr>
          <p:cNvPr id="1376" name="Google Shape;1376;p95"/>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RDM: Wichtige Begriffe</a:t>
            </a:r>
            <a:endParaRPr/>
          </a:p>
        </p:txBody>
      </p:sp>
      <p:sp>
        <p:nvSpPr>
          <p:cNvPr id="1377" name="Google Shape;1377;p95"/>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95</a:t>
            </a:fld>
            <a:endParaRPr/>
          </a:p>
        </p:txBody>
      </p:sp>
      <p:graphicFrame>
        <p:nvGraphicFramePr>
          <p:cNvPr id="1378" name="Google Shape;1378;p95"/>
          <p:cNvGraphicFramePr/>
          <p:nvPr>
            <p:extLst>
              <p:ext uri="{D42A27DB-BD31-4B8C-83A1-F6EECF244321}">
                <p14:modId xmlns:p14="http://schemas.microsoft.com/office/powerpoint/2010/main" val="2337594520"/>
              </p:ext>
            </p:extLst>
          </p:nvPr>
        </p:nvGraphicFramePr>
        <p:xfrm>
          <a:off x="609601" y="1696598"/>
          <a:ext cx="10972798" cy="954835"/>
        </p:xfrm>
        <a:graphic>
          <a:graphicData uri="http://schemas.openxmlformats.org/drawingml/2006/table">
            <a:tbl>
              <a:tblPr firstRow="1" firstCol="1" bandRow="1">
                <a:tableStyleId>{B301B821-A1FF-4177-AEE7-76D212191A09}</a:tableStyleId>
              </a:tblPr>
              <a:tblGrid>
                <a:gridCol w="10972798">
                  <a:extLst>
                    <a:ext uri="{9D8B030D-6E8A-4147-A177-3AD203B41FA5}">
                      <a16:colId xmlns:a16="http://schemas.microsoft.com/office/drawing/2014/main" val="20000"/>
                    </a:ext>
                  </a:extLst>
                </a:gridCol>
              </a:tblGrid>
              <a:tr h="185375">
                <a:tc>
                  <a:txBody>
                    <a:bodyPr/>
                    <a:lstStyle/>
                    <a:p>
                      <a:pPr marL="0" marR="0" lvl="0" indent="0" algn="l" rtl="0">
                        <a:spcBef>
                          <a:spcPts val="0"/>
                        </a:spcBef>
                        <a:spcAft>
                          <a:spcPts val="0"/>
                        </a:spcAft>
                        <a:buNone/>
                      </a:pPr>
                      <a:r>
                        <a:rPr lang="en-US" sz="1400" b="1"/>
                        <a:t>Definition nach FitSM-0:</a:t>
                      </a:r>
                      <a:endParaRPr sz="1400" b="1">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741475">
                <a:tc>
                  <a:txBody>
                    <a:bodyPr/>
                    <a:lstStyle/>
                    <a:p>
                      <a:pPr marL="0" marR="0" lvl="0" indent="0" algn="l" rtl="0">
                        <a:lnSpc>
                          <a:spcPct val="100000"/>
                        </a:lnSpc>
                        <a:spcBef>
                          <a:spcPts val="0"/>
                        </a:spcBef>
                        <a:spcAft>
                          <a:spcPts val="0"/>
                        </a:spcAft>
                        <a:buClr>
                          <a:schemeClr val="dk1"/>
                        </a:buClr>
                        <a:buSzPts val="2000"/>
                        <a:buFont typeface="Calibri"/>
                        <a:buNone/>
                      </a:pPr>
                      <a:r>
                        <a:rPr lang="en-US" sz="2000" dirty="0">
                          <a:solidFill>
                            <a:schemeClr val="dk1"/>
                          </a:solidFill>
                        </a:rPr>
                        <a:t>Release:</a:t>
                      </a:r>
                      <a:endParaRPr dirty="0"/>
                    </a:p>
                    <a:p>
                      <a:pPr marL="457200" marR="0" lvl="1" indent="0" algn="l" rtl="0">
                        <a:spcBef>
                          <a:spcPts val="0"/>
                        </a:spcBef>
                        <a:spcAft>
                          <a:spcPts val="0"/>
                        </a:spcAft>
                        <a:buNone/>
                      </a:pPr>
                      <a:r>
                        <a:rPr lang="en-US" sz="1800" b="0" u="none" strike="noStrike" cap="none" dirty="0">
                          <a:solidFill>
                            <a:schemeClr val="dk1"/>
                          </a:solidFill>
                          <a:sym typeface="Calibri"/>
                        </a:rPr>
                        <a:t>Gruppe von einem oder mehreren Changes, die als logische Einheit gruppiert und deployed werden</a:t>
                      </a:r>
                      <a:endParaRPr sz="1800" b="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graphicFrame>
        <p:nvGraphicFramePr>
          <p:cNvPr id="1379" name="Google Shape;1379;p95"/>
          <p:cNvGraphicFramePr/>
          <p:nvPr>
            <p:extLst>
              <p:ext uri="{D42A27DB-BD31-4B8C-83A1-F6EECF244321}">
                <p14:modId xmlns:p14="http://schemas.microsoft.com/office/powerpoint/2010/main" val="380222792"/>
              </p:ext>
            </p:extLst>
          </p:nvPr>
        </p:nvGraphicFramePr>
        <p:xfrm>
          <a:off x="609601" y="3429000"/>
          <a:ext cx="10972798" cy="1341120"/>
        </p:xfrm>
        <a:graphic>
          <a:graphicData uri="http://schemas.openxmlformats.org/drawingml/2006/table">
            <a:tbl>
              <a:tblPr firstRow="1" firstCol="1" bandRow="1">
                <a:tableStyleId>{B301B821-A1FF-4177-AEE7-76D212191A09}</a:tableStyleId>
              </a:tblPr>
              <a:tblGrid>
                <a:gridCol w="10972798">
                  <a:extLst>
                    <a:ext uri="{9D8B030D-6E8A-4147-A177-3AD203B41FA5}">
                      <a16:colId xmlns:a16="http://schemas.microsoft.com/office/drawing/2014/main" val="20000"/>
                    </a:ext>
                  </a:extLst>
                </a:gridCol>
              </a:tblGrid>
              <a:tr h="185375">
                <a:tc>
                  <a:txBody>
                    <a:bodyPr/>
                    <a:lstStyle/>
                    <a:p>
                      <a:pPr marL="0" marR="0" lvl="0" indent="0" algn="l" rtl="0">
                        <a:spcBef>
                          <a:spcPts val="0"/>
                        </a:spcBef>
                        <a:spcAft>
                          <a:spcPts val="0"/>
                        </a:spcAft>
                        <a:buNone/>
                      </a:pPr>
                      <a:r>
                        <a:rPr lang="en-US" sz="1400" b="1"/>
                        <a:t>Definition nach FitSM-0:</a:t>
                      </a:r>
                      <a:endParaRPr sz="1400" b="1">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741475">
                <a:tc>
                  <a:txBody>
                    <a:bodyPr/>
                    <a:lstStyle/>
                    <a:p>
                      <a:pPr marL="0" marR="0" lvl="0" indent="0" algn="l" rtl="0">
                        <a:lnSpc>
                          <a:spcPct val="100000"/>
                        </a:lnSpc>
                        <a:spcBef>
                          <a:spcPts val="0"/>
                        </a:spcBef>
                        <a:spcAft>
                          <a:spcPts val="0"/>
                        </a:spcAft>
                        <a:buClr>
                          <a:schemeClr val="dk1"/>
                        </a:buClr>
                        <a:buSzPts val="2000"/>
                        <a:buFont typeface="Calibri"/>
                        <a:buNone/>
                      </a:pPr>
                      <a:r>
                        <a:rPr lang="en-US" sz="2000" dirty="0">
                          <a:solidFill>
                            <a:schemeClr val="dk1"/>
                          </a:solidFill>
                        </a:rPr>
                        <a:t>Release and Deployment Strategie:</a:t>
                      </a:r>
                      <a:endParaRPr dirty="0"/>
                    </a:p>
                    <a:p>
                      <a:pPr marL="457200" marR="0" lvl="1" indent="0" algn="l" rtl="0">
                        <a:spcBef>
                          <a:spcPts val="0"/>
                        </a:spcBef>
                        <a:spcAft>
                          <a:spcPts val="0"/>
                        </a:spcAft>
                        <a:buNone/>
                      </a:pPr>
                      <a:r>
                        <a:rPr lang="en-US" sz="1800" b="0" u="none" strike="noStrike" cap="none" dirty="0">
                          <a:solidFill>
                            <a:schemeClr val="dk1"/>
                          </a:solidFill>
                          <a:sym typeface="Calibri"/>
                        </a:rPr>
                        <a:t>Ansatz für das Management von Releases und deren Deployment für einen bestimmten Satz von Service-Komponenten und zugehörigen Configuration Items (CIs), einschließlich </a:t>
                      </a:r>
                      <a:r>
                        <a:rPr lang="en-US" sz="1800" b="0" u="none" strike="noStrike" cap="none" dirty="0" err="1">
                          <a:solidFill>
                            <a:schemeClr val="dk1"/>
                          </a:solidFill>
                          <a:sym typeface="Calibri"/>
                        </a:rPr>
                        <a:t>organisatorischer </a:t>
                      </a:r>
                      <a:r>
                        <a:rPr lang="en-US" sz="1800" b="0" u="none" strike="noStrike" cap="none" dirty="0">
                          <a:solidFill>
                            <a:schemeClr val="dk1"/>
                          </a:solidFill>
                          <a:sym typeface="Calibri"/>
                        </a:rPr>
                        <a:t>und technischer Aspekte der Planung, Erstellung, Prüfung, Bewertung, Abnahme und des Deployments von Releases </a:t>
                      </a:r>
                      <a:endParaRPr sz="1800" b="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96.xml><?xml version="1.0" encoding="utf-8"?>
<p:sld xmlns:a16="http://schemas.microsoft.com/office/drawing/2014/main" xmlns:a="http://schemas.openxmlformats.org/drawingml/2006/main" xmlns:r="http://schemas.openxmlformats.org/officeDocument/2006/relationships" xmlns:p="http://schemas.openxmlformats.org/presentationml/2006/main">
  <p:cSld>
    <p:spTree>
      <p:nvGrpSpPr>
        <p:cNvPr id="1" name="Shape 1384"/>
        <p:cNvGrpSpPr/>
        <p:nvPr/>
      </p:nvGrpSpPr>
      <p:grpSpPr>
        <a:xfrm>
          <a:off x="0" y="0"/>
          <a:ext cx="0" cy="0"/>
          <a:chOff x="0" y="0"/>
          <a:chExt cx="0" cy="0"/>
        </a:xfrm>
      </p:grpSpPr>
      <p:sp>
        <p:nvSpPr>
          <p:cNvPr id="1385" name="Google Shape;1385;p96"/>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RDM: Anforderungen gemäß FitSM-1</a:t>
            </a:r>
            <a:endParaRPr/>
          </a:p>
        </p:txBody>
      </p:sp>
      <p:sp>
        <p:nvSpPr>
          <p:cNvPr id="1386" name="Google Shape;1386;p96"/>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96</a:t>
            </a:fld>
            <a:endParaRPr/>
          </a:p>
        </p:txBody>
      </p:sp>
      <p:graphicFrame>
        <p:nvGraphicFramePr>
          <p:cNvPr id="1387" name="Google Shape;1387;p96"/>
          <p:cNvGraphicFramePr/>
          <p:nvPr/>
        </p:nvGraphicFramePr>
        <p:xfrm>
          <a:off x="1981200" y="1697038"/>
          <a:ext cx="8229600" cy="3865118"/>
        </p:xfrm>
        <a:graphic>
          <a:graphicData uri="http://schemas.openxmlformats.org/drawingml/2006/table">
            <a:tbl>
              <a:tblPr>
                <a:noFill/>
              </a:tblPr>
              <a:tblGrid>
                <a:gridCol w="8229600">
                  <a:extLst>
                    <a:ext uri="{9D8B030D-6E8A-4147-A177-3AD203B41FA5}">
                      <a16:colId xmlns:a16="http://schemas.microsoft.com/office/drawing/2014/main" val="20000"/>
                    </a:ext>
                  </a:extLst>
                </a:gridCol>
              </a:tblGrid>
              <a:tr h="203200">
                <a:tc>
                  <a:txBody>
                    <a:bodyPr/>
                    <a:lstStyle/>
                    <a:p>
                      <a:pPr marL="0" marR="0" lvl="0" indent="0" algn="l" rtl="0">
                        <a:spcBef>
                          <a:spcPts val="0"/>
                        </a:spcBef>
                        <a:spcAft>
                          <a:spcPts val="0"/>
                        </a:spcAft>
                        <a:buNone/>
                      </a:pPr>
                      <a:r>
                        <a:rPr lang="en-US" sz="1600">
                          <a:solidFill>
                            <a:srgbClr val="FFFFFF"/>
                          </a:solidFill>
                          <a:latin typeface="Calibri"/>
                          <a:ea typeface="Calibri"/>
                          <a:cs typeface="Calibri"/>
                          <a:sym typeface="Calibri"/>
                        </a:rPr>
                        <a:t>PR13 Release und Deployment Management</a:t>
                      </a:r>
                      <a:endParaRPr sz="1600">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8600">
                <a:tc>
                  <a:txBody>
                    <a:bodyPr/>
                    <a:lstStyle/>
                    <a:p>
                      <a:pPr marL="0" marR="0" lvl="0" indent="0" algn="l" rtl="0">
                        <a:spcBef>
                          <a:spcPts val="0"/>
                        </a:spcBef>
                        <a:spcAft>
                          <a:spcPts val="0"/>
                        </a:spcAft>
                        <a:buNone/>
                      </a:pPr>
                      <a:r>
                        <a:rPr lang="en-US" sz="1800" cap="none">
                          <a:solidFill>
                            <a:srgbClr val="FFFFFF"/>
                          </a:solidFill>
                          <a:latin typeface="Calibri"/>
                          <a:ea typeface="Calibri"/>
                          <a:cs typeface="Calibri"/>
                          <a:sym typeface="Calibri"/>
                        </a:rPr>
                        <a:t>VORAUSSETZUNGEN</a:t>
                      </a:r>
                      <a:endParaRPr sz="1800"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032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PR13.1 Release- und Deployment-Strategien müssen zusammen mit den Service-Komponenten und CIs, auf die sie angewendet werden, definiert werden. Die Strategien müssen auf die Häufigkeit und die Auswirkungen von Releases sowie auf die Technologie, die das Deployment unterstützt, abgestimmt sein.</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PR13.2 Kriterien für die Aufnahme genehmigter Changes in ein Release müssen unter Berücksichtigung der jeweiligen Release- und Deployment-Strategie festgelegt werden.</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PR13.3 Das Deployment von Releases muss geplant werden, einschließlich der Akzeptanzkriterien, soweit erforderlich.</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PR13.4 Releases müssen vor dem Deployment erstellt, getestet und anhand von Abnahmekriterien bewertet werden. Der Umfang der Release-Tests muss dem Typ des Releases und seinen möglichen Auswirkungen auf die Services angemessen sein.</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PR13.5 Die Deployment-Vorbereitung muss Maßnahmen für den Fall eines erfolglosen Deployments vorsehen.</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PR13.6 Deployment-Aktivitäten müssen auf Erfolg oder Misserfolg bewertet werden.</a:t>
                      </a:r>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398"/>
        <p:cNvGrpSpPr/>
        <p:nvPr/>
      </p:nvGrpSpPr>
      <p:grpSpPr>
        <a:xfrm>
          <a:off x="0" y="0"/>
          <a:ext cx="0" cy="0"/>
          <a:chOff x="0" y="0"/>
          <a:chExt cx="0" cy="0"/>
        </a:xfrm>
      </p:grpSpPr>
      <p:sp>
        <p:nvSpPr>
          <p:cNvPr id="1399" name="Google Shape;1399;p98"/>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RDM: Wichtige Aktivitäten - Beispielhafter Workflow</a:t>
            </a:r>
            <a:endParaRPr/>
          </a:p>
        </p:txBody>
      </p:sp>
      <p:grpSp>
        <p:nvGrpSpPr>
          <p:cNvPr id="1401" name="Google Shape;1401;p98"/>
          <p:cNvGrpSpPr/>
          <p:nvPr/>
        </p:nvGrpSpPr>
        <p:grpSpPr>
          <a:xfrm>
            <a:off x="609600" y="1681715"/>
            <a:ext cx="3814493" cy="4876986"/>
            <a:chOff x="-66" y="0"/>
            <a:chExt cx="2517" cy="4733"/>
          </a:xfrm>
        </p:grpSpPr>
        <p:sp>
          <p:nvSpPr>
            <p:cNvPr id="1402" name="Google Shape;1402;p98"/>
            <p:cNvSpPr/>
            <p:nvPr/>
          </p:nvSpPr>
          <p:spPr>
            <a:xfrm>
              <a:off x="-66" y="0"/>
              <a:ext cx="2517" cy="4708"/>
            </a:xfrm>
            <a:prstGeom prst="rect">
              <a:avLst/>
            </a:prstGeom>
            <a:noFill/>
            <a:ln w="28575" cap="flat" cmpd="sng">
              <a:solidFill>
                <a:srgbClr val="7030A0"/>
              </a:solidFill>
              <a:prstDash val="solid"/>
              <a:miter lim="800000"/>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1600">
                <a:solidFill>
                  <a:schemeClr val="dk1"/>
                </a:solidFill>
                <a:latin typeface="Arial"/>
                <a:ea typeface="Arial"/>
                <a:cs typeface="Arial"/>
                <a:sym typeface="Arial"/>
              </a:endParaRPr>
            </a:p>
          </p:txBody>
        </p:sp>
        <p:sp>
          <p:nvSpPr>
            <p:cNvPr id="1403" name="Google Shape;1403;p98"/>
            <p:cNvSpPr/>
            <p:nvPr/>
          </p:nvSpPr>
          <p:spPr>
            <a:xfrm>
              <a:off x="1226" y="4494"/>
              <a:ext cx="0" cy="239"/>
            </a:xfrm>
            <a:prstGeom prst="rect">
              <a:avLst/>
            </a:prstGeom>
            <a:noFill/>
            <a:ln>
              <a:noFill/>
            </a:ln>
          </p:spPr>
          <p:txBody>
            <a:bodyPr spcFirstLastPara="1" wrap="square" lIns="0" tIns="0" rIns="0" bIns="0" anchor="b" anchorCtr="0">
              <a:spAutoFit/>
            </a:bodyPr>
            <a:lstStyle/>
            <a:p>
              <a:pPr marL="0" marR="0" lvl="0" indent="0" algn="ctr" rtl="0">
                <a:spcBef>
                  <a:spcPts val="0"/>
                </a:spcBef>
                <a:spcAft>
                  <a:spcPts val="0"/>
                </a:spcAft>
                <a:buNone/>
              </a:pPr>
              <a:endParaRPr sz="1600">
                <a:solidFill>
                  <a:srgbClr val="808080"/>
                </a:solidFill>
                <a:latin typeface="Arial"/>
                <a:ea typeface="Arial"/>
                <a:cs typeface="Arial"/>
                <a:sym typeface="Arial"/>
              </a:endParaRPr>
            </a:p>
          </p:txBody>
        </p:sp>
      </p:grpSp>
      <p:grpSp>
        <p:nvGrpSpPr>
          <p:cNvPr id="1404" name="Google Shape;1404;p98"/>
          <p:cNvGrpSpPr/>
          <p:nvPr/>
        </p:nvGrpSpPr>
        <p:grpSpPr>
          <a:xfrm>
            <a:off x="4984596" y="1681715"/>
            <a:ext cx="7036716" cy="4876986"/>
            <a:chOff x="0" y="0"/>
            <a:chExt cx="4747" cy="4733"/>
          </a:xfrm>
        </p:grpSpPr>
        <p:sp>
          <p:nvSpPr>
            <p:cNvPr id="1405" name="Google Shape;1405;p98"/>
            <p:cNvSpPr/>
            <p:nvPr/>
          </p:nvSpPr>
          <p:spPr>
            <a:xfrm>
              <a:off x="0" y="0"/>
              <a:ext cx="4747" cy="4708"/>
            </a:xfrm>
            <a:prstGeom prst="rect">
              <a:avLst/>
            </a:prstGeom>
            <a:noFill/>
            <a:ln w="28575"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1600">
                <a:solidFill>
                  <a:schemeClr val="dk1"/>
                </a:solidFill>
                <a:latin typeface="Arial"/>
                <a:ea typeface="Arial"/>
                <a:cs typeface="Arial"/>
                <a:sym typeface="Arial"/>
              </a:endParaRPr>
            </a:p>
          </p:txBody>
        </p:sp>
        <p:sp>
          <p:nvSpPr>
            <p:cNvPr id="1406" name="Google Shape;1406;p98"/>
            <p:cNvSpPr/>
            <p:nvPr/>
          </p:nvSpPr>
          <p:spPr>
            <a:xfrm>
              <a:off x="2096" y="4494"/>
              <a:ext cx="0" cy="239"/>
            </a:xfrm>
            <a:prstGeom prst="rect">
              <a:avLst/>
            </a:prstGeom>
            <a:noFill/>
            <a:ln>
              <a:noFill/>
            </a:ln>
          </p:spPr>
          <p:txBody>
            <a:bodyPr spcFirstLastPara="1" wrap="square" lIns="0" tIns="0" rIns="0" bIns="0" anchor="b" anchorCtr="0">
              <a:spAutoFit/>
            </a:bodyPr>
            <a:lstStyle/>
            <a:p>
              <a:pPr marL="0" marR="0" lvl="0" indent="0" algn="ctr" rtl="0">
                <a:spcBef>
                  <a:spcPts val="0"/>
                </a:spcBef>
                <a:spcAft>
                  <a:spcPts val="0"/>
                </a:spcAft>
                <a:buNone/>
              </a:pPr>
              <a:endParaRPr sz="1600">
                <a:solidFill>
                  <a:schemeClr val="dk1"/>
                </a:solidFill>
                <a:latin typeface="Arial"/>
                <a:ea typeface="Arial"/>
                <a:cs typeface="Arial"/>
                <a:sym typeface="Arial"/>
              </a:endParaRPr>
            </a:p>
          </p:txBody>
        </p:sp>
      </p:grpSp>
      <p:cxnSp>
        <p:nvCxnSpPr>
          <p:cNvPr id="1407" name="Google Shape;1407;p98"/>
          <p:cNvCxnSpPr/>
          <p:nvPr/>
        </p:nvCxnSpPr>
        <p:spPr>
          <a:xfrm>
            <a:off x="2568373" y="3758448"/>
            <a:ext cx="3030" cy="336559"/>
          </a:xfrm>
          <a:prstGeom prst="straightConnector1">
            <a:avLst/>
          </a:prstGeom>
          <a:noFill/>
          <a:ln w="25400" cap="flat" cmpd="sng">
            <a:solidFill>
              <a:schemeClr val="dk1"/>
            </a:solidFill>
            <a:prstDash val="solid"/>
            <a:round/>
            <a:headEnd type="none" w="med" len="med"/>
            <a:tailEnd type="triangle" w="med" len="med"/>
          </a:ln>
        </p:spPr>
      </p:cxnSp>
      <p:sp>
        <p:nvSpPr>
          <p:cNvPr id="1409" name="Google Shape;1409;p98"/>
          <p:cNvSpPr/>
          <p:nvPr/>
        </p:nvSpPr>
        <p:spPr>
          <a:xfrm>
            <a:off x="891408" y="2525871"/>
            <a:ext cx="3322118" cy="423733"/>
          </a:xfrm>
          <a:prstGeom prst="rect">
            <a:avLst/>
          </a:prstGeom>
          <a:solidFill>
            <a:srgbClr val="8064A2"/>
          </a:solidFill>
          <a:ln w="25400" cap="flat" cmpd="sng">
            <a:solidFill>
              <a:schemeClr val="accent4"/>
            </a:solidFill>
            <a:prstDash val="solid"/>
            <a:round/>
            <a:headEnd type="none" w="sm" len="sm"/>
            <a:tailEnd type="none" w="sm" len="sm"/>
          </a:ln>
        </p:spPr>
        <p:txBody>
          <a:bodyPr spcFirstLastPara="1" wrap="square" lIns="0" tIns="0" rIns="0" bIns="0" anchor="ctr" anchorCtr="0">
            <a:noAutofit/>
          </a:bodyPr>
          <a:lstStyle/>
          <a:p>
            <a:pPr algn="ctr"/>
            <a:r>
              <a:rPr lang="en-US" sz="1600" dirty="0">
                <a:solidFill>
                  <a:schemeClr val="bg1"/>
                </a:solidFill>
              </a:rPr>
              <a:t>Registrieren</a:t>
            </a:r>
            <a:endParaRPr lang="en-US" sz="1200" dirty="0">
              <a:solidFill>
                <a:schemeClr val="bg1"/>
              </a:solidFill>
            </a:endParaRPr>
          </a:p>
        </p:txBody>
      </p:sp>
      <p:sp>
        <p:nvSpPr>
          <p:cNvPr id="1412" name="Google Shape;1412;p98"/>
          <p:cNvSpPr/>
          <p:nvPr/>
        </p:nvSpPr>
        <p:spPr>
          <a:xfrm>
            <a:off x="905042" y="4102731"/>
            <a:ext cx="3325147" cy="423733"/>
          </a:xfrm>
          <a:prstGeom prst="rect">
            <a:avLst/>
          </a:prstGeom>
          <a:solidFill>
            <a:srgbClr val="8064A2"/>
          </a:solidFill>
          <a:ln w="25400" cap="flat" cmpd="sng">
            <a:solidFill>
              <a:schemeClr val="accent4"/>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dirty="0">
                <a:solidFill>
                  <a:schemeClr val="lt1"/>
                </a:solidFill>
                <a:latin typeface="Arial"/>
                <a:ea typeface="Arial"/>
                <a:cs typeface="Arial"/>
                <a:sym typeface="Arial"/>
              </a:rPr>
              <a:t>Beurteilen und genehmigen</a:t>
            </a:r>
            <a:endParaRPr lang="en-US" sz="1200" dirty="0"/>
          </a:p>
        </p:txBody>
      </p:sp>
      <p:sp>
        <p:nvSpPr>
          <p:cNvPr id="1415" name="Google Shape;1415;p98"/>
          <p:cNvSpPr/>
          <p:nvPr/>
        </p:nvSpPr>
        <p:spPr>
          <a:xfrm>
            <a:off x="911101" y="3319266"/>
            <a:ext cx="3322117" cy="423733"/>
          </a:xfrm>
          <a:prstGeom prst="rect">
            <a:avLst/>
          </a:prstGeom>
          <a:solidFill>
            <a:srgbClr val="8064A2"/>
          </a:solidFill>
          <a:ln w="25400" cap="flat" cmpd="sng">
            <a:solidFill>
              <a:schemeClr val="accent4"/>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dirty="0">
                <a:solidFill>
                  <a:schemeClr val="lt1"/>
                </a:solidFill>
                <a:latin typeface="Arial"/>
                <a:ea typeface="Arial"/>
                <a:cs typeface="Arial"/>
                <a:sym typeface="Arial"/>
              </a:rPr>
              <a:t>Klassifizieren</a:t>
            </a:r>
            <a:endParaRPr sz="1600" dirty="0">
              <a:solidFill>
                <a:schemeClr val="dk1"/>
              </a:solidFill>
              <a:latin typeface="Arial"/>
              <a:ea typeface="Arial"/>
              <a:cs typeface="Arial"/>
              <a:sym typeface="Arial"/>
            </a:endParaRPr>
          </a:p>
        </p:txBody>
      </p:sp>
      <p:cxnSp>
        <p:nvCxnSpPr>
          <p:cNvPr id="1417" name="Google Shape;1417;p98"/>
          <p:cNvCxnSpPr/>
          <p:nvPr/>
        </p:nvCxnSpPr>
        <p:spPr>
          <a:xfrm>
            <a:off x="2566858" y="2969466"/>
            <a:ext cx="1515" cy="339869"/>
          </a:xfrm>
          <a:prstGeom prst="straightConnector1">
            <a:avLst/>
          </a:prstGeom>
          <a:noFill/>
          <a:ln w="25400" cap="flat" cmpd="sng">
            <a:solidFill>
              <a:schemeClr val="dk1"/>
            </a:solidFill>
            <a:prstDash val="solid"/>
            <a:round/>
            <a:headEnd type="none" w="med" len="med"/>
            <a:tailEnd type="triangle" w="med" len="med"/>
          </a:ln>
        </p:spPr>
      </p:cxnSp>
      <p:sp>
        <p:nvSpPr>
          <p:cNvPr id="1419" name="Google Shape;1419;p98"/>
          <p:cNvSpPr/>
          <p:nvPr/>
        </p:nvSpPr>
        <p:spPr>
          <a:xfrm>
            <a:off x="911101" y="6024978"/>
            <a:ext cx="3322117" cy="423733"/>
          </a:xfrm>
          <a:prstGeom prst="rect">
            <a:avLst/>
          </a:prstGeom>
          <a:solidFill>
            <a:srgbClr val="8064A2"/>
          </a:solidFill>
          <a:ln w="25400" cap="flat" cmpd="sng">
            <a:solidFill>
              <a:schemeClr val="accent4"/>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dirty="0">
                <a:solidFill>
                  <a:schemeClr val="lt1"/>
                </a:solidFill>
                <a:latin typeface="Arial"/>
                <a:ea typeface="Arial"/>
                <a:cs typeface="Arial"/>
                <a:sym typeface="Arial"/>
              </a:rPr>
              <a:t>Reviewen</a:t>
            </a:r>
            <a:endParaRPr lang="en-US" sz="1200" dirty="0"/>
          </a:p>
        </p:txBody>
      </p:sp>
      <p:grpSp>
        <p:nvGrpSpPr>
          <p:cNvPr id="1421" name="Google Shape;1421;p98"/>
          <p:cNvGrpSpPr/>
          <p:nvPr/>
        </p:nvGrpSpPr>
        <p:grpSpPr>
          <a:xfrm>
            <a:off x="7647744" y="2465180"/>
            <a:ext cx="3323632" cy="423733"/>
            <a:chOff x="-1" y="0"/>
            <a:chExt cx="2194" cy="384"/>
          </a:xfrm>
        </p:grpSpPr>
        <p:sp>
          <p:nvSpPr>
            <p:cNvPr id="1422" name="Google Shape;1422;p98"/>
            <p:cNvSpPr/>
            <p:nvPr/>
          </p:nvSpPr>
          <p:spPr>
            <a:xfrm>
              <a:off x="0" y="0"/>
              <a:ext cx="2193" cy="384"/>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1423" name="Google Shape;1423;p98"/>
            <p:cNvSpPr/>
            <p:nvPr/>
          </p:nvSpPr>
          <p:spPr>
            <a:xfrm>
              <a:off x="-1" y="77"/>
              <a:ext cx="2179" cy="25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dirty="0">
                  <a:solidFill>
                    <a:schemeClr val="lt1"/>
                  </a:solidFill>
                  <a:latin typeface="Arial"/>
                  <a:ea typeface="Arial"/>
                  <a:cs typeface="Arial"/>
                  <a:sym typeface="Arial"/>
                </a:rPr>
                <a:t>Release-Zusammenstellung</a:t>
              </a:r>
              <a:endParaRPr sz="1200" dirty="0"/>
            </a:p>
          </p:txBody>
        </p:sp>
      </p:grpSp>
      <p:cxnSp>
        <p:nvCxnSpPr>
          <p:cNvPr id="1424" name="Google Shape;1424;p98"/>
          <p:cNvCxnSpPr/>
          <p:nvPr/>
        </p:nvCxnSpPr>
        <p:spPr>
          <a:xfrm>
            <a:off x="9311075" y="3613894"/>
            <a:ext cx="1515" cy="265936"/>
          </a:xfrm>
          <a:prstGeom prst="straightConnector1">
            <a:avLst/>
          </a:prstGeom>
          <a:noFill/>
          <a:ln w="25400" cap="flat" cmpd="sng">
            <a:solidFill>
              <a:schemeClr val="dk1"/>
            </a:solidFill>
            <a:prstDash val="solid"/>
            <a:round/>
            <a:headEnd type="none" w="med" len="med"/>
            <a:tailEnd type="triangle" w="med" len="med"/>
          </a:ln>
        </p:spPr>
      </p:cxnSp>
      <p:grpSp>
        <p:nvGrpSpPr>
          <p:cNvPr id="1425" name="Google Shape;1425;p98"/>
          <p:cNvGrpSpPr/>
          <p:nvPr/>
        </p:nvGrpSpPr>
        <p:grpSpPr>
          <a:xfrm>
            <a:off x="7647744" y="1754544"/>
            <a:ext cx="3323632" cy="423733"/>
            <a:chOff x="-1" y="0"/>
            <a:chExt cx="2194" cy="384"/>
          </a:xfrm>
        </p:grpSpPr>
        <p:sp>
          <p:nvSpPr>
            <p:cNvPr id="1426" name="Google Shape;1426;p98"/>
            <p:cNvSpPr/>
            <p:nvPr/>
          </p:nvSpPr>
          <p:spPr>
            <a:xfrm>
              <a:off x="0" y="0"/>
              <a:ext cx="2193" cy="384"/>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1427" name="Google Shape;1427;p98"/>
            <p:cNvSpPr/>
            <p:nvPr/>
          </p:nvSpPr>
          <p:spPr>
            <a:xfrm>
              <a:off x="-1" y="77"/>
              <a:ext cx="2193" cy="25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a:solidFill>
                    <a:schemeClr val="lt1"/>
                  </a:solidFill>
                  <a:latin typeface="Arial"/>
                  <a:ea typeface="Arial"/>
                  <a:cs typeface="Arial"/>
                  <a:sym typeface="Arial"/>
                </a:rPr>
                <a:t>Release-Planung</a:t>
              </a:r>
              <a:endParaRPr sz="1200"/>
            </a:p>
          </p:txBody>
        </p:sp>
      </p:grpSp>
      <p:grpSp>
        <p:nvGrpSpPr>
          <p:cNvPr id="1428" name="Google Shape;1428;p98"/>
          <p:cNvGrpSpPr/>
          <p:nvPr/>
        </p:nvGrpSpPr>
        <p:grpSpPr>
          <a:xfrm>
            <a:off x="7647744" y="3888658"/>
            <a:ext cx="3325148" cy="423733"/>
            <a:chOff x="-1" y="0"/>
            <a:chExt cx="2195" cy="384"/>
          </a:xfrm>
        </p:grpSpPr>
        <p:sp>
          <p:nvSpPr>
            <p:cNvPr id="1429" name="Google Shape;1429;p98"/>
            <p:cNvSpPr/>
            <p:nvPr/>
          </p:nvSpPr>
          <p:spPr>
            <a:xfrm>
              <a:off x="0" y="0"/>
              <a:ext cx="2194" cy="384"/>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1600" dirty="0">
                <a:solidFill>
                  <a:schemeClr val="lt1"/>
                </a:solidFill>
                <a:latin typeface="Arial"/>
                <a:ea typeface="Arial"/>
                <a:cs typeface="Arial"/>
                <a:sym typeface="Arial"/>
              </a:endParaRPr>
            </a:p>
          </p:txBody>
        </p:sp>
        <p:sp>
          <p:nvSpPr>
            <p:cNvPr id="1430" name="Google Shape;1430;p98"/>
            <p:cNvSpPr/>
            <p:nvPr/>
          </p:nvSpPr>
          <p:spPr>
            <a:xfrm>
              <a:off x="-1" y="77"/>
              <a:ext cx="2194" cy="25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dirty="0">
                  <a:solidFill>
                    <a:schemeClr val="lt1"/>
                  </a:solidFill>
                  <a:latin typeface="Arial"/>
                  <a:ea typeface="Arial"/>
                  <a:cs typeface="Arial"/>
                  <a:sym typeface="Arial"/>
                </a:rPr>
                <a:t>Review: Go / No-Go?</a:t>
              </a:r>
              <a:endParaRPr sz="1200" dirty="0"/>
            </a:p>
          </p:txBody>
        </p:sp>
      </p:grpSp>
      <p:cxnSp>
        <p:nvCxnSpPr>
          <p:cNvPr id="1431" name="Google Shape;1431;p98"/>
          <p:cNvCxnSpPr/>
          <p:nvPr/>
        </p:nvCxnSpPr>
        <p:spPr>
          <a:xfrm flipH="1">
            <a:off x="9308045" y="2190416"/>
            <a:ext cx="3030" cy="265936"/>
          </a:xfrm>
          <a:prstGeom prst="straightConnector1">
            <a:avLst/>
          </a:prstGeom>
          <a:noFill/>
          <a:ln w="25400" cap="flat" cmpd="sng">
            <a:solidFill>
              <a:schemeClr val="dk1"/>
            </a:solidFill>
            <a:prstDash val="solid"/>
            <a:round/>
            <a:headEnd type="none" w="med" len="med"/>
            <a:tailEnd type="triangle" w="med" len="med"/>
          </a:ln>
        </p:spPr>
      </p:cxnSp>
      <p:grpSp>
        <p:nvGrpSpPr>
          <p:cNvPr id="1432" name="Google Shape;1432;p98"/>
          <p:cNvGrpSpPr/>
          <p:nvPr/>
        </p:nvGrpSpPr>
        <p:grpSpPr>
          <a:xfrm>
            <a:off x="7647744" y="3175815"/>
            <a:ext cx="3323632" cy="423733"/>
            <a:chOff x="-1" y="0"/>
            <a:chExt cx="2194" cy="384"/>
          </a:xfrm>
        </p:grpSpPr>
        <p:sp>
          <p:nvSpPr>
            <p:cNvPr id="1433" name="Google Shape;1433;p98"/>
            <p:cNvSpPr/>
            <p:nvPr/>
          </p:nvSpPr>
          <p:spPr>
            <a:xfrm>
              <a:off x="0" y="0"/>
              <a:ext cx="2193" cy="384"/>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1434" name="Google Shape;1434;p98"/>
            <p:cNvSpPr/>
            <p:nvPr/>
          </p:nvSpPr>
          <p:spPr>
            <a:xfrm>
              <a:off x="-1" y="81"/>
              <a:ext cx="2193" cy="25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a:solidFill>
                    <a:schemeClr val="lt1"/>
                  </a:solidFill>
                  <a:latin typeface="Arial"/>
                  <a:ea typeface="Arial"/>
                  <a:cs typeface="Arial"/>
                  <a:sym typeface="Arial"/>
                </a:rPr>
                <a:t>Abnahmetests</a:t>
              </a:r>
              <a:endParaRPr sz="1200"/>
            </a:p>
          </p:txBody>
        </p:sp>
      </p:grpSp>
      <p:cxnSp>
        <p:nvCxnSpPr>
          <p:cNvPr id="1435" name="Google Shape;1435;p98"/>
          <p:cNvCxnSpPr/>
          <p:nvPr/>
        </p:nvCxnSpPr>
        <p:spPr>
          <a:xfrm>
            <a:off x="9308045" y="2902154"/>
            <a:ext cx="3030" cy="265937"/>
          </a:xfrm>
          <a:prstGeom prst="straightConnector1">
            <a:avLst/>
          </a:prstGeom>
          <a:noFill/>
          <a:ln w="25400" cap="flat" cmpd="sng">
            <a:solidFill>
              <a:schemeClr val="dk1"/>
            </a:solidFill>
            <a:prstDash val="solid"/>
            <a:round/>
            <a:headEnd type="none" w="med" len="med"/>
            <a:tailEnd type="triangle" w="med" len="med"/>
          </a:ln>
        </p:spPr>
      </p:cxnSp>
      <p:grpSp>
        <p:nvGrpSpPr>
          <p:cNvPr id="1436" name="Google Shape;1436;p98"/>
          <p:cNvGrpSpPr/>
          <p:nvPr/>
        </p:nvGrpSpPr>
        <p:grpSpPr>
          <a:xfrm>
            <a:off x="7647744" y="5312136"/>
            <a:ext cx="3323632" cy="423733"/>
            <a:chOff x="-1" y="0"/>
            <a:chExt cx="2194" cy="384"/>
          </a:xfrm>
        </p:grpSpPr>
        <p:sp>
          <p:nvSpPr>
            <p:cNvPr id="1437" name="Google Shape;1437;p98"/>
            <p:cNvSpPr/>
            <p:nvPr/>
          </p:nvSpPr>
          <p:spPr>
            <a:xfrm>
              <a:off x="0" y="0"/>
              <a:ext cx="2193" cy="384"/>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1438" name="Google Shape;1438;p98"/>
            <p:cNvSpPr/>
            <p:nvPr/>
          </p:nvSpPr>
          <p:spPr>
            <a:xfrm>
              <a:off x="-1" y="50"/>
              <a:ext cx="2193" cy="25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dirty="0">
                  <a:solidFill>
                    <a:schemeClr val="lt1"/>
                  </a:solidFill>
                  <a:latin typeface="Arial"/>
                  <a:ea typeface="Arial"/>
                  <a:cs typeface="Arial"/>
                  <a:sym typeface="Arial"/>
                </a:rPr>
                <a:t>Deployment-Vorbereitung</a:t>
              </a:r>
              <a:endParaRPr sz="1200" dirty="0"/>
            </a:p>
          </p:txBody>
        </p:sp>
      </p:grpSp>
      <p:grpSp>
        <p:nvGrpSpPr>
          <p:cNvPr id="1439" name="Google Shape;1439;p98"/>
          <p:cNvGrpSpPr/>
          <p:nvPr/>
        </p:nvGrpSpPr>
        <p:grpSpPr>
          <a:xfrm>
            <a:off x="7647744" y="4601500"/>
            <a:ext cx="3325148" cy="423733"/>
            <a:chOff x="-1" y="0"/>
            <a:chExt cx="2195" cy="384"/>
          </a:xfrm>
        </p:grpSpPr>
        <p:sp>
          <p:nvSpPr>
            <p:cNvPr id="1440" name="Google Shape;1440;p98"/>
            <p:cNvSpPr/>
            <p:nvPr/>
          </p:nvSpPr>
          <p:spPr>
            <a:xfrm>
              <a:off x="0" y="0"/>
              <a:ext cx="2194" cy="384"/>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1441" name="Google Shape;1441;p98"/>
            <p:cNvSpPr/>
            <p:nvPr/>
          </p:nvSpPr>
          <p:spPr>
            <a:xfrm>
              <a:off x="-1" y="77"/>
              <a:ext cx="2193" cy="25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dirty="0">
                  <a:solidFill>
                    <a:schemeClr val="lt1"/>
                  </a:solidFill>
                  <a:latin typeface="Arial"/>
                  <a:ea typeface="Arial"/>
                  <a:cs typeface="Arial"/>
                  <a:sym typeface="Arial"/>
                </a:rPr>
                <a:t>Deployment-Planung</a:t>
              </a:r>
              <a:endParaRPr sz="1200" dirty="0"/>
            </a:p>
          </p:txBody>
        </p:sp>
      </p:grpSp>
      <p:grpSp>
        <p:nvGrpSpPr>
          <p:cNvPr id="1442" name="Google Shape;1442;p98"/>
          <p:cNvGrpSpPr/>
          <p:nvPr/>
        </p:nvGrpSpPr>
        <p:grpSpPr>
          <a:xfrm>
            <a:off x="7649259" y="6024978"/>
            <a:ext cx="3322117" cy="423733"/>
            <a:chOff x="0" y="0"/>
            <a:chExt cx="2193" cy="384"/>
          </a:xfrm>
        </p:grpSpPr>
        <p:sp>
          <p:nvSpPr>
            <p:cNvPr id="1443" name="Google Shape;1443;p98"/>
            <p:cNvSpPr/>
            <p:nvPr/>
          </p:nvSpPr>
          <p:spPr>
            <a:xfrm>
              <a:off x="0" y="0"/>
              <a:ext cx="2193" cy="384"/>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1444" name="Google Shape;1444;p98"/>
            <p:cNvSpPr/>
            <p:nvPr/>
          </p:nvSpPr>
          <p:spPr>
            <a:xfrm>
              <a:off x="40" y="77"/>
              <a:ext cx="2138" cy="25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a:solidFill>
                    <a:schemeClr val="lt1"/>
                  </a:solidFill>
                  <a:latin typeface="Arial"/>
                  <a:ea typeface="Arial"/>
                  <a:cs typeface="Arial"/>
                  <a:sym typeface="Arial"/>
                </a:rPr>
                <a:t>Deployment/Rollout</a:t>
              </a:r>
              <a:endParaRPr sz="1200"/>
            </a:p>
          </p:txBody>
        </p:sp>
      </p:grpSp>
      <p:grpSp>
        <p:nvGrpSpPr>
          <p:cNvPr id="1445" name="Google Shape;1445;p98"/>
          <p:cNvGrpSpPr/>
          <p:nvPr/>
        </p:nvGrpSpPr>
        <p:grpSpPr>
          <a:xfrm>
            <a:off x="5204253" y="2540216"/>
            <a:ext cx="1563350" cy="567184"/>
            <a:chOff x="0" y="0"/>
            <a:chExt cx="1032" cy="514"/>
          </a:xfrm>
        </p:grpSpPr>
        <p:sp>
          <p:nvSpPr>
            <p:cNvPr id="1446" name="Google Shape;1446;p98"/>
            <p:cNvSpPr/>
            <p:nvPr/>
          </p:nvSpPr>
          <p:spPr>
            <a:xfrm>
              <a:off x="0" y="0"/>
              <a:ext cx="1032" cy="514"/>
            </a:xfrm>
            <a:custGeom>
              <a:avLst/>
              <a:gdLst/>
              <a:ahLst/>
              <a:cxnLst/>
              <a:rect l="l" t="t" r="r" b="b"/>
              <a:pathLst>
                <a:path w="21600" h="21600" extrusionOk="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rgbClr val="93B3D7"/>
            </a:solidFill>
            <a:ln w="25400"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1447" name="Google Shape;1447;p98"/>
            <p:cNvSpPr/>
            <p:nvPr/>
          </p:nvSpPr>
          <p:spPr>
            <a:xfrm>
              <a:off x="96" y="121"/>
              <a:ext cx="866" cy="153"/>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1100" b="1" dirty="0">
                  <a:solidFill>
                    <a:schemeClr val="lt1"/>
                  </a:solidFill>
                  <a:latin typeface="Arial"/>
                  <a:ea typeface="Arial"/>
                  <a:cs typeface="Arial"/>
                  <a:sym typeface="Arial"/>
                </a:rPr>
                <a:t>Genehmigter Change</a:t>
              </a:r>
              <a:endParaRPr sz="1200" dirty="0"/>
            </a:p>
          </p:txBody>
        </p:sp>
      </p:grpSp>
      <p:grpSp>
        <p:nvGrpSpPr>
          <p:cNvPr id="1448" name="Google Shape;1448;p98"/>
          <p:cNvGrpSpPr/>
          <p:nvPr/>
        </p:nvGrpSpPr>
        <p:grpSpPr>
          <a:xfrm>
            <a:off x="5204253" y="3248644"/>
            <a:ext cx="1563350" cy="568288"/>
            <a:chOff x="0" y="0"/>
            <a:chExt cx="1032" cy="514"/>
          </a:xfrm>
        </p:grpSpPr>
        <p:sp>
          <p:nvSpPr>
            <p:cNvPr id="1449" name="Google Shape;1449;p98"/>
            <p:cNvSpPr/>
            <p:nvPr/>
          </p:nvSpPr>
          <p:spPr>
            <a:xfrm>
              <a:off x="0" y="0"/>
              <a:ext cx="1032" cy="514"/>
            </a:xfrm>
            <a:custGeom>
              <a:avLst/>
              <a:gdLst/>
              <a:ahLst/>
              <a:cxnLst/>
              <a:rect l="l" t="t" r="r" b="b"/>
              <a:pathLst>
                <a:path w="21600" h="21600" extrusionOk="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rgbClr val="93B3D7"/>
            </a:solidFill>
            <a:ln w="25400"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1450" name="Google Shape;1450;p98"/>
            <p:cNvSpPr/>
            <p:nvPr/>
          </p:nvSpPr>
          <p:spPr>
            <a:xfrm>
              <a:off x="116" y="122"/>
              <a:ext cx="846" cy="153"/>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1100" b="1" dirty="0">
                  <a:solidFill>
                    <a:schemeClr val="lt1"/>
                  </a:solidFill>
                  <a:latin typeface="Arial"/>
                  <a:ea typeface="Arial"/>
                  <a:cs typeface="Arial"/>
                  <a:sym typeface="Arial"/>
                </a:rPr>
                <a:t>Genehmigter Change</a:t>
              </a:r>
              <a:endParaRPr sz="1200" dirty="0"/>
            </a:p>
          </p:txBody>
        </p:sp>
      </p:grpSp>
      <p:grpSp>
        <p:nvGrpSpPr>
          <p:cNvPr id="1451" name="Google Shape;1451;p98"/>
          <p:cNvGrpSpPr/>
          <p:nvPr/>
        </p:nvGrpSpPr>
        <p:grpSpPr>
          <a:xfrm>
            <a:off x="5204253" y="3962591"/>
            <a:ext cx="1563350" cy="568287"/>
            <a:chOff x="0" y="0"/>
            <a:chExt cx="1032" cy="514"/>
          </a:xfrm>
        </p:grpSpPr>
        <p:sp>
          <p:nvSpPr>
            <p:cNvPr id="1452" name="Google Shape;1452;p98"/>
            <p:cNvSpPr/>
            <p:nvPr/>
          </p:nvSpPr>
          <p:spPr>
            <a:xfrm>
              <a:off x="0" y="0"/>
              <a:ext cx="1032" cy="514"/>
            </a:xfrm>
            <a:custGeom>
              <a:avLst/>
              <a:gdLst/>
              <a:ahLst/>
              <a:cxnLst/>
              <a:rect l="l" t="t" r="r" b="b"/>
              <a:pathLst>
                <a:path w="21600" h="21600" extrusionOk="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rgbClr val="93B3D7"/>
            </a:solidFill>
            <a:ln w="25400"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1600" dirty="0">
                <a:solidFill>
                  <a:schemeClr val="lt1"/>
                </a:solidFill>
                <a:latin typeface="Arial"/>
                <a:ea typeface="Arial"/>
                <a:cs typeface="Arial"/>
                <a:sym typeface="Arial"/>
              </a:endParaRPr>
            </a:p>
          </p:txBody>
        </p:sp>
        <p:sp>
          <p:nvSpPr>
            <p:cNvPr id="1453" name="Google Shape;1453;p98"/>
            <p:cNvSpPr/>
            <p:nvPr/>
          </p:nvSpPr>
          <p:spPr>
            <a:xfrm>
              <a:off x="116" y="122"/>
              <a:ext cx="813" cy="153"/>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1100" b="1" dirty="0">
                  <a:solidFill>
                    <a:schemeClr val="lt1"/>
                  </a:solidFill>
                  <a:latin typeface="Arial"/>
                  <a:ea typeface="Arial"/>
                  <a:cs typeface="Arial"/>
                  <a:sym typeface="Arial"/>
                </a:rPr>
                <a:t>Genehmigter Change</a:t>
              </a:r>
              <a:endParaRPr sz="1200" dirty="0"/>
            </a:p>
          </p:txBody>
        </p:sp>
      </p:grpSp>
      <p:sp>
        <p:nvSpPr>
          <p:cNvPr id="1454" name="Google Shape;1454;p98"/>
          <p:cNvSpPr/>
          <p:nvPr/>
        </p:nvSpPr>
        <p:spPr>
          <a:xfrm rot="16200000">
            <a:off x="2913613" y="2477876"/>
            <a:ext cx="1933282" cy="2620731"/>
          </a:xfrm>
          <a:custGeom>
            <a:avLst/>
            <a:gdLst/>
            <a:ahLst/>
            <a:cxnLst/>
            <a:rect l="l" t="t" r="r" b="b"/>
            <a:pathLst>
              <a:path w="21600" h="21600" extrusionOk="0">
                <a:moveTo>
                  <a:pt x="2420" y="0"/>
                </a:moveTo>
                <a:lnTo>
                  <a:pt x="0" y="0"/>
                </a:lnTo>
                <a:lnTo>
                  <a:pt x="0" y="17695"/>
                </a:lnTo>
                <a:lnTo>
                  <a:pt x="21600" y="17695"/>
                </a:lnTo>
                <a:lnTo>
                  <a:pt x="21600" y="21600"/>
                </a:lnTo>
              </a:path>
            </a:pathLst>
          </a:custGeom>
          <a:noFill/>
          <a:ln w="25400" cap="flat" cmpd="sng">
            <a:solidFill>
              <a:schemeClr val="dk1"/>
            </a:solidFill>
            <a:prstDash val="solid"/>
            <a:miter lim="800000"/>
            <a:headEnd type="none" w="med" len="med"/>
            <a:tailEnd type="triangle" w="med" len="med"/>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456" name="Google Shape;1456;p98"/>
          <p:cNvSpPr/>
          <p:nvPr/>
        </p:nvSpPr>
        <p:spPr>
          <a:xfrm rot="16200000">
            <a:off x="3268173" y="2832437"/>
            <a:ext cx="1222646" cy="2622246"/>
          </a:xfrm>
          <a:custGeom>
            <a:avLst/>
            <a:gdLst/>
            <a:ahLst/>
            <a:cxnLst/>
            <a:rect l="l" t="t" r="r" b="b"/>
            <a:pathLst>
              <a:path w="21600" h="21600" extrusionOk="0">
                <a:moveTo>
                  <a:pt x="3826" y="0"/>
                </a:moveTo>
                <a:lnTo>
                  <a:pt x="0" y="0"/>
                </a:lnTo>
                <a:lnTo>
                  <a:pt x="0" y="17695"/>
                </a:lnTo>
                <a:lnTo>
                  <a:pt x="21600" y="17695"/>
                </a:lnTo>
                <a:lnTo>
                  <a:pt x="21600" y="21600"/>
                </a:lnTo>
              </a:path>
            </a:pathLst>
          </a:custGeom>
          <a:noFill/>
          <a:ln w="25400" cap="flat" cmpd="sng">
            <a:solidFill>
              <a:schemeClr val="dk1"/>
            </a:solidFill>
            <a:prstDash val="solid"/>
            <a:miter lim="800000"/>
            <a:headEnd type="none" w="med" len="med"/>
            <a:tailEnd type="triangle" w="med" len="med"/>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458" name="Google Shape;1458;p98"/>
          <p:cNvSpPr/>
          <p:nvPr/>
        </p:nvSpPr>
        <p:spPr>
          <a:xfrm rot="16200000">
            <a:off x="3625146" y="3189410"/>
            <a:ext cx="508701" cy="2622246"/>
          </a:xfrm>
          <a:custGeom>
            <a:avLst/>
            <a:gdLst/>
            <a:ahLst/>
            <a:cxnLst/>
            <a:rect l="l" t="t" r="r" b="b"/>
            <a:pathLst>
              <a:path w="21600" h="21600" extrusionOk="0">
                <a:moveTo>
                  <a:pt x="9200" y="0"/>
                </a:moveTo>
                <a:lnTo>
                  <a:pt x="0" y="0"/>
                </a:lnTo>
                <a:lnTo>
                  <a:pt x="0" y="17695"/>
                </a:lnTo>
                <a:lnTo>
                  <a:pt x="21600" y="17695"/>
                </a:lnTo>
                <a:lnTo>
                  <a:pt x="21600" y="21600"/>
                </a:lnTo>
              </a:path>
            </a:pathLst>
          </a:custGeom>
          <a:noFill/>
          <a:ln w="25400" cap="flat" cmpd="sng">
            <a:solidFill>
              <a:schemeClr val="dk1"/>
            </a:solidFill>
            <a:prstDash val="solid"/>
            <a:miter lim="800000"/>
            <a:headEnd type="none" w="med" len="med"/>
            <a:tailEnd type="triangle" w="med" len="med"/>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cxnSp>
        <p:nvCxnSpPr>
          <p:cNvPr id="1460" name="Google Shape;1460;p98"/>
          <p:cNvCxnSpPr/>
          <p:nvPr/>
        </p:nvCxnSpPr>
        <p:spPr>
          <a:xfrm rot="10800000">
            <a:off x="4243823" y="6237948"/>
            <a:ext cx="3390287" cy="2207"/>
          </a:xfrm>
          <a:prstGeom prst="straightConnector1">
            <a:avLst/>
          </a:prstGeom>
          <a:noFill/>
          <a:ln w="25400" cap="flat" cmpd="sng">
            <a:solidFill>
              <a:schemeClr val="dk1"/>
            </a:solidFill>
            <a:prstDash val="solid"/>
            <a:round/>
            <a:headEnd type="none" w="med" len="med"/>
            <a:tailEnd type="triangle" w="med" len="med"/>
          </a:ln>
        </p:spPr>
      </p:cxnSp>
      <p:cxnSp>
        <p:nvCxnSpPr>
          <p:cNvPr id="1461" name="Google Shape;1461;p98"/>
          <p:cNvCxnSpPr/>
          <p:nvPr/>
        </p:nvCxnSpPr>
        <p:spPr>
          <a:xfrm>
            <a:off x="9311075" y="4324529"/>
            <a:ext cx="1515" cy="267040"/>
          </a:xfrm>
          <a:prstGeom prst="straightConnector1">
            <a:avLst/>
          </a:prstGeom>
          <a:noFill/>
          <a:ln w="25400" cap="flat" cmpd="sng">
            <a:solidFill>
              <a:schemeClr val="dk1"/>
            </a:solidFill>
            <a:prstDash val="solid"/>
            <a:round/>
            <a:headEnd type="none" w="med" len="med"/>
            <a:tailEnd type="triangle" w="med" len="med"/>
          </a:ln>
        </p:spPr>
      </p:cxnSp>
      <p:cxnSp>
        <p:nvCxnSpPr>
          <p:cNvPr id="1462" name="Google Shape;1462;p98"/>
          <p:cNvCxnSpPr/>
          <p:nvPr/>
        </p:nvCxnSpPr>
        <p:spPr>
          <a:xfrm>
            <a:off x="9311075" y="5037372"/>
            <a:ext cx="1515" cy="265936"/>
          </a:xfrm>
          <a:prstGeom prst="straightConnector1">
            <a:avLst/>
          </a:prstGeom>
          <a:noFill/>
          <a:ln w="25400" cap="flat" cmpd="sng">
            <a:solidFill>
              <a:schemeClr val="dk1"/>
            </a:solidFill>
            <a:prstDash val="solid"/>
            <a:round/>
            <a:headEnd type="none" w="med" len="med"/>
            <a:tailEnd type="triangle" w="med" len="med"/>
          </a:ln>
        </p:spPr>
      </p:cxnSp>
      <p:cxnSp>
        <p:nvCxnSpPr>
          <p:cNvPr id="1463" name="Google Shape;1463;p98"/>
          <p:cNvCxnSpPr/>
          <p:nvPr/>
        </p:nvCxnSpPr>
        <p:spPr>
          <a:xfrm flipH="1">
            <a:off x="9308045" y="5748007"/>
            <a:ext cx="3030" cy="267040"/>
          </a:xfrm>
          <a:prstGeom prst="straightConnector1">
            <a:avLst/>
          </a:prstGeom>
          <a:noFill/>
          <a:ln w="25400" cap="flat" cmpd="sng">
            <a:solidFill>
              <a:schemeClr val="dk1"/>
            </a:solidFill>
            <a:prstDash val="solid"/>
            <a:round/>
            <a:headEnd type="none" w="med" len="med"/>
            <a:tailEnd type="triangle" w="med" len="med"/>
          </a:ln>
        </p:spPr>
      </p:cxnSp>
      <p:sp>
        <p:nvSpPr>
          <p:cNvPr id="1464" name="Google Shape;1464;p98"/>
          <p:cNvSpPr txBox="1"/>
          <p:nvPr/>
        </p:nvSpPr>
        <p:spPr>
          <a:xfrm>
            <a:off x="953693" y="1735671"/>
            <a:ext cx="3236935"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dk1"/>
                </a:solidFill>
                <a:latin typeface="Arial"/>
                <a:ea typeface="Arial"/>
                <a:cs typeface="Arial"/>
                <a:sym typeface="Arial"/>
              </a:rPr>
              <a:t>Change Management</a:t>
            </a:r>
            <a:endParaRPr sz="1200"/>
          </a:p>
        </p:txBody>
      </p:sp>
      <p:sp>
        <p:nvSpPr>
          <p:cNvPr id="1465" name="Google Shape;1465;p98"/>
          <p:cNvSpPr txBox="1"/>
          <p:nvPr/>
        </p:nvSpPr>
        <p:spPr>
          <a:xfrm rot="5400000">
            <a:off x="9183354" y="3932372"/>
            <a:ext cx="4694168"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dk1"/>
                </a:solidFill>
                <a:latin typeface="Arial"/>
                <a:ea typeface="Arial"/>
                <a:cs typeface="Arial"/>
                <a:sym typeface="Arial"/>
              </a:rPr>
              <a:t>Release und Deployment Management (Freigabe- und Bereitstellungsmanagement)</a:t>
            </a:r>
            <a:endParaRPr sz="1200"/>
          </a:p>
        </p:txBody>
      </p:sp>
      <p:sp>
        <p:nvSpPr>
          <p:cNvPr id="1466" name="Google Shape;1466;p98"/>
          <p:cNvSpPr/>
          <p:nvPr/>
        </p:nvSpPr>
        <p:spPr>
          <a:xfrm rot="10800000" flipH="1">
            <a:off x="6732760" y="2681460"/>
            <a:ext cx="892261" cy="850777"/>
          </a:xfrm>
          <a:custGeom>
            <a:avLst/>
            <a:gdLst/>
            <a:ahLst/>
            <a:cxnLst/>
            <a:rect l="l" t="t" r="r" b="b"/>
            <a:pathLst>
              <a:path w="21600" h="21600" extrusionOk="0">
                <a:moveTo>
                  <a:pt x="0" y="0"/>
                </a:moveTo>
                <a:lnTo>
                  <a:pt x="10773" y="0"/>
                </a:lnTo>
                <a:lnTo>
                  <a:pt x="10773" y="21600"/>
                </a:lnTo>
                <a:lnTo>
                  <a:pt x="21600" y="21600"/>
                </a:lnTo>
              </a:path>
            </a:pathLst>
          </a:custGeom>
          <a:noFill/>
          <a:ln w="25400" cap="flat" cmpd="sng">
            <a:solidFill>
              <a:schemeClr val="dk1"/>
            </a:solidFill>
            <a:prstDash val="solid"/>
            <a:miter lim="800000"/>
            <a:headEnd type="none" w="med" len="med"/>
            <a:tailEnd type="triangle" w="med" len="med"/>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467" name="Google Shape;1467;p98"/>
          <p:cNvSpPr txBox="1"/>
          <p:nvPr/>
        </p:nvSpPr>
        <p:spPr>
          <a:xfrm flipH="1">
            <a:off x="6732760" y="2681460"/>
            <a:ext cx="892261" cy="850777"/>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endParaRPr sz="1600">
              <a:solidFill>
                <a:schemeClr val="dk1"/>
              </a:solidFill>
              <a:latin typeface="Arial"/>
              <a:ea typeface="Arial"/>
              <a:cs typeface="Arial"/>
              <a:sym typeface="Arial"/>
            </a:endParaRPr>
          </a:p>
        </p:txBody>
      </p:sp>
      <p:sp>
        <p:nvSpPr>
          <p:cNvPr id="1468" name="Google Shape;1468;p98"/>
          <p:cNvSpPr/>
          <p:nvPr/>
        </p:nvSpPr>
        <p:spPr>
          <a:xfrm rot="10800000" flipH="1">
            <a:off x="6732760" y="2681460"/>
            <a:ext cx="892261" cy="1551481"/>
          </a:xfrm>
          <a:custGeom>
            <a:avLst/>
            <a:gdLst/>
            <a:ahLst/>
            <a:cxnLst/>
            <a:rect l="l" t="t" r="r" b="b"/>
            <a:pathLst>
              <a:path w="21600" h="21600" extrusionOk="0">
                <a:moveTo>
                  <a:pt x="0" y="0"/>
                </a:moveTo>
                <a:lnTo>
                  <a:pt x="10773" y="0"/>
                </a:lnTo>
                <a:lnTo>
                  <a:pt x="10773" y="21600"/>
                </a:lnTo>
                <a:lnTo>
                  <a:pt x="21600" y="21600"/>
                </a:lnTo>
              </a:path>
            </a:pathLst>
          </a:custGeom>
          <a:noFill/>
          <a:ln w="25400" cap="flat" cmpd="sng">
            <a:solidFill>
              <a:schemeClr val="dk1"/>
            </a:solidFill>
            <a:prstDash val="solid"/>
            <a:miter lim="800000"/>
            <a:headEnd type="none" w="med" len="med"/>
            <a:tailEnd type="triangle" w="med" len="med"/>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469" name="Google Shape;1469;p98"/>
          <p:cNvSpPr txBox="1"/>
          <p:nvPr/>
        </p:nvSpPr>
        <p:spPr>
          <a:xfrm flipH="1">
            <a:off x="6732760" y="2681460"/>
            <a:ext cx="892261" cy="1551481"/>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endParaRPr sz="1600">
              <a:solidFill>
                <a:schemeClr val="dk1"/>
              </a:solidFill>
              <a:latin typeface="Arial"/>
              <a:ea typeface="Arial"/>
              <a:cs typeface="Arial"/>
              <a:sym typeface="Arial"/>
            </a:endParaRPr>
          </a:p>
        </p:txBody>
      </p:sp>
      <p:cxnSp>
        <p:nvCxnSpPr>
          <p:cNvPr id="1470" name="Google Shape;1470;p98"/>
          <p:cNvCxnSpPr/>
          <p:nvPr/>
        </p:nvCxnSpPr>
        <p:spPr>
          <a:xfrm rot="10800000">
            <a:off x="6800930" y="2681460"/>
            <a:ext cx="412046" cy="0"/>
          </a:xfrm>
          <a:prstGeom prst="straightConnector1">
            <a:avLst/>
          </a:prstGeom>
          <a:noFill/>
          <a:ln w="25400" cap="flat" cmpd="sng">
            <a:solidFill>
              <a:schemeClr val="dk1"/>
            </a:solidFill>
            <a:prstDash val="solid"/>
            <a:round/>
            <a:headEnd type="none" w="med" len="med"/>
            <a:tailEnd type="none" w="sm" len="sm"/>
          </a:ln>
        </p:spPr>
      </p:cxnSp>
      <p:sp>
        <p:nvSpPr>
          <p:cNvPr id="1471" name="Google Shape;1471;p9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97</a:t>
            </a:fld>
            <a:endParaRPr/>
          </a:p>
        </p:txBody>
      </p:sp>
      <p:sp>
        <p:nvSpPr>
          <p:cNvPr id="1472" name="Google Shape;1472;p98"/>
          <p:cNvSpPr/>
          <p:nvPr/>
        </p:nvSpPr>
        <p:spPr>
          <a:xfrm>
            <a:off x="5211839" y="5952742"/>
            <a:ext cx="1555763" cy="568270"/>
          </a:xfrm>
          <a:custGeom>
            <a:avLst/>
            <a:gdLst/>
            <a:ahLst/>
            <a:cxnLst/>
            <a:rect l="l" t="t" r="r" b="b"/>
            <a:pathLst>
              <a:path w="21600" h="21600" extrusionOk="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rgbClr val="93B3D7"/>
          </a:solidFill>
          <a:ln w="254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GB" sz="1100" dirty="0">
                <a:solidFill>
                  <a:schemeClr val="lt1"/>
                </a:solidFill>
                <a:latin typeface="Arial"/>
                <a:ea typeface="Arial"/>
                <a:cs typeface="Arial"/>
                <a:sym typeface="Arial"/>
              </a:rPr>
              <a:t>Release-Aufzeichnung</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390"/>
        <p:cNvGrpSpPr/>
        <p:nvPr/>
      </p:nvGrpSpPr>
      <p:grpSpPr>
        <a:xfrm>
          <a:off x="0" y="0"/>
          <a:ext cx="0" cy="0"/>
          <a:chOff x="0" y="0"/>
          <a:chExt cx="0" cy="0"/>
        </a:xfrm>
      </p:grpSpPr>
      <p:sp>
        <p:nvSpPr>
          <p:cNvPr id="1391" name="Google Shape;1391;p97"/>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RDM: Schlüsselkonzepte - Release- und Deployment-Strategien</a:t>
            </a:r>
            <a:endParaRPr/>
          </a:p>
        </p:txBody>
      </p:sp>
      <p:sp>
        <p:nvSpPr>
          <p:cNvPr id="1392" name="Google Shape;1392;p97"/>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dirty="0"/>
              <a:t>In der Praxis können Service Provider unterschiedliche Ansätze für Release und Deployment anwenden. Zum Beispiel:</a:t>
            </a:r>
            <a:endParaRPr dirty="0"/>
          </a:p>
          <a:p>
            <a:pPr marL="742950" lvl="1" indent="-285750" algn="l" rtl="0">
              <a:spcBef>
                <a:spcPts val="480"/>
              </a:spcBef>
              <a:spcAft>
                <a:spcPts val="0"/>
              </a:spcAft>
              <a:buClr>
                <a:schemeClr val="dk1"/>
              </a:buClr>
              <a:buSzPts val="2400"/>
              <a:buChar char="–"/>
            </a:pPr>
            <a:r>
              <a:rPr lang="en-US" sz="2400" dirty="0">
                <a:latin typeface="Calibri"/>
                <a:ea typeface="Calibri"/>
                <a:cs typeface="Calibri"/>
                <a:sym typeface="Calibri"/>
              </a:rPr>
              <a:t>Traditionelle feste Release-Zyklen, bei denen Minor- und Major-Releases nach einem langfristigen Zeitplan geplant werden. (In der Regel können zwischen den Release-Zyklen </a:t>
            </a:r>
            <a:r>
              <a:rPr lang="en-US" dirty="0"/>
              <a:t>bei</a:t>
            </a:r>
            <a:r>
              <a:rPr lang="en-US" sz="2400" dirty="0">
                <a:latin typeface="Calibri"/>
                <a:ea typeface="Calibri"/>
                <a:cs typeface="Calibri"/>
                <a:sym typeface="Calibri"/>
              </a:rPr>
              <a:t> Bedarf Notfall-Releases bereitgestellt werden</a:t>
            </a:r>
            <a:r>
              <a:rPr lang="en-US" sz="2400" dirty="0">
                <a:latin typeface="Calibri"/>
                <a:ea typeface="Calibri"/>
                <a:cs typeface="Calibri"/>
                <a:sym typeface="Calibri"/>
              </a:rPr>
              <a:t>.)</a:t>
            </a:r>
            <a:endParaRPr dirty="0"/>
          </a:p>
          <a:p>
            <a:pPr marL="742950" lvl="1" indent="-285750" algn="l" rtl="0">
              <a:spcBef>
                <a:spcPts val="480"/>
              </a:spcBef>
              <a:spcAft>
                <a:spcPts val="0"/>
              </a:spcAft>
              <a:buClr>
                <a:schemeClr val="dk1"/>
              </a:buClr>
              <a:buSzPts val="2400"/>
              <a:buChar char="–"/>
            </a:pPr>
            <a:r>
              <a:rPr lang="en-US" sz="2400" dirty="0">
                <a:latin typeface="Calibri"/>
                <a:ea typeface="Calibri"/>
                <a:cs typeface="Calibri"/>
                <a:sym typeface="Calibri"/>
              </a:rPr>
              <a:t>Continuous </a:t>
            </a:r>
            <a:r>
              <a:rPr lang="en-US" dirty="0"/>
              <a:t>Delivery / Continuous Deployment </a:t>
            </a:r>
            <a:r>
              <a:rPr lang="en-US" sz="2400" dirty="0">
                <a:latin typeface="Calibri"/>
                <a:ea typeface="Calibri"/>
                <a:cs typeface="Calibri"/>
                <a:sym typeface="Calibri"/>
              </a:rPr>
              <a:t>- DevOps-Praktiken, bei denen automatisierte Builds und Tests sehr häufige (und sehr kleine) Releases ermöglichen.</a:t>
            </a:r>
            <a:endParaRPr dirty="0"/>
          </a:p>
        </p:txBody>
      </p:sp>
      <p:sp>
        <p:nvSpPr>
          <p:cNvPr id="1393" name="Google Shape;1393;p97"/>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98</a:t>
            </a:fld>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480"/>
        <p:cNvGrpSpPr/>
        <p:nvPr/>
      </p:nvGrpSpPr>
      <p:grpSpPr>
        <a:xfrm>
          <a:off x="0" y="0"/>
          <a:ext cx="0" cy="0"/>
          <a:chOff x="0" y="0"/>
          <a:chExt cx="0" cy="0"/>
        </a:xfrm>
      </p:grpSpPr>
      <p:sp>
        <p:nvSpPr>
          <p:cNvPr id="1481" name="Google Shape;1481;p99"/>
          <p:cNvSpPr txBox="1">
            <a:spLocks noGrp="1"/>
          </p:cNvSpPr>
          <p:nvPr>
            <p:ph type="ctr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t>Continual Service Improvement Management (CSI)</a:t>
            </a:r>
            <a:endParaRPr/>
          </a:p>
        </p:txBody>
      </p:sp>
      <p:sp>
        <p:nvSpPr>
          <p:cNvPr id="1482" name="Google Shape;1482;p99"/>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99</a:t>
            </a:fld>
            <a:endParaRPr/>
          </a:p>
        </p:txBody>
      </p:sp>
      <p:sp>
        <p:nvSpPr>
          <p:cNvPr id="1483" name="Google Shape;1483;p99"/>
          <p:cNvSpPr/>
          <p:nvPr/>
        </p:nvSpPr>
        <p:spPr>
          <a:xfrm>
            <a:off x="2895601" y="3933700"/>
            <a:ext cx="6400800" cy="1705100"/>
          </a:xfrm>
          <a:prstGeom prst="snip1Rect">
            <a:avLst>
              <a:gd name="adj" fmla="val 16667"/>
            </a:avLst>
          </a:prstGeom>
          <a:solidFill>
            <a:srgbClr val="93B3D7">
              <a:alpha val="3686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484" name="Google Shape;1484;p99"/>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Zielsetzung</a:t>
            </a:r>
            <a:endParaRPr/>
          </a:p>
        </p:txBody>
      </p:sp>
      <p:sp>
        <p:nvSpPr>
          <p:cNvPr id="1485" name="Google Shape;1485;p99"/>
          <p:cNvSpPr/>
          <p:nvPr/>
        </p:nvSpPr>
        <p:spPr>
          <a:xfrm>
            <a:off x="2969743" y="4448465"/>
            <a:ext cx="623301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Identifizieren, Priorisieren, Planen, Umsetzen und Reviewen von Verbesserungen der Services und des Service-Managements</a:t>
            </a: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FedSM_template0.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spcFirstLastPara="1" wrap="square" lIns="91425" tIns="45700" rIns="91425" bIns="45700" anchor="b" anchorCtr="0">
        <a:noAutofit/>
      </a:bodyPr>
      <a:lstStyle>
        <a:defPPr algn="ctr">
          <a:defRPr kern="0" dirty="0" smtClean="0"/>
        </a:defPPr>
      </a:lstStyle>
    </a:txDef>
  </a:objectDefaults>
  <a:extraClrSchemeLst/>
  <a:extLst>
    <a:ext uri="{05A4C25C-085E-4340-85A3-A5531E510DB2}">
      <thm15:themeFamily xmlns:thm15="http://schemas.microsoft.com/office/thememl/2012/main" name="FitSM-2023.potx" id="{419ED4DE-2AF3-4D72-A62C-9BE95BD52EB8}" vid="{596E1A04-A8B1-4826-B799-00B5CC9364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ap:Properties xmlns:vt="http://schemas.openxmlformats.org/officeDocument/2006/docPropsVTypes" xmlns:ap="http://schemas.openxmlformats.org/officeDocument/2006/extended-properties">
  <ap:Template>FitSM-2023</ap:Template>
  <ap:TotalTime>0</ap:TotalTime>
  <ap:Words>8214</ap:Words>
  <ap:Application>Microsoft Macintosh PowerPoint</ap:Application>
  <ap:PresentationFormat>Breitbild</ap:PresentationFormat>
  <ap:Paragraphs>1365</ap:Paragraphs>
  <ap:Slides>111</ap:Slides>
  <ap:Notes>110</ap:Notes>
  <ap:HiddenSlides>0</ap:HiddenSlides>
  <ap:MMClips>0</ap:MMClips>
  <ap:ScaleCrop>false</ap:ScaleCrop>
  <ap:HeadingPairs>
    <vt:vector baseType="variant" size="6">
      <vt:variant>
        <vt:lpstr>Verwendete Schriftarten</vt:lpstr>
      </vt:variant>
      <vt:variant>
        <vt:i4>7</vt:i4>
      </vt:variant>
      <vt:variant>
        <vt:lpstr>Design</vt:lpstr>
      </vt:variant>
      <vt:variant>
        <vt:i4>1</vt:i4>
      </vt:variant>
      <vt:variant>
        <vt:lpstr>Folientitel</vt:lpstr>
      </vt:variant>
      <vt:variant>
        <vt:i4>111</vt:i4>
      </vt:variant>
    </vt:vector>
  </ap:HeadingPairs>
  <ap:TitlesOfParts>
    <vt:vector baseType="lpstr" size="119">
      <vt:lpstr>Arial</vt:lpstr>
      <vt:lpstr>Arial Black</vt:lpstr>
      <vt:lpstr>Calibri</vt:lpstr>
      <vt:lpstr>Helvetica Neue</vt:lpstr>
      <vt:lpstr>Noto Sans Symbols</vt:lpstr>
      <vt:lpstr>Söhne</vt:lpstr>
      <vt:lpstr>Wingdings</vt:lpstr>
      <vt:lpstr>FedSM_template0.1</vt:lpstr>
      <vt:lpstr>FitSM Foundation</vt:lpstr>
      <vt:lpstr>Purpose of this training</vt:lpstr>
      <vt:lpstr>FitSM Foundation exam</vt:lpstr>
      <vt:lpstr>FitSM qualification program</vt:lpstr>
      <vt:lpstr>Training agenda</vt:lpstr>
      <vt:lpstr>IT Service Management: Introduction, Terms &amp; Concepts</vt:lpstr>
      <vt:lpstr>Why IT service management is needed</vt:lpstr>
      <vt:lpstr>Service and value</vt:lpstr>
      <vt:lpstr>What is a service?</vt:lpstr>
      <vt:lpstr>What is a process?</vt:lpstr>
      <vt:lpstr>Organisational structure vs. process</vt:lpstr>
      <vt:lpstr>Most important elements of a process</vt:lpstr>
      <vt:lpstr>Service management system (SMS): Overview</vt:lpstr>
      <vt:lpstr>Service management system (SMS): Key terms</vt:lpstr>
      <vt:lpstr>Service management system (SMS): Key roles</vt:lpstr>
      <vt:lpstr>Service management system (SMS): Key roles</vt:lpstr>
      <vt:lpstr>The FitSM Approach &amp; Standards Family</vt:lpstr>
      <vt:lpstr>What is FitSM?</vt:lpstr>
      <vt:lpstr>The FitSM approach</vt:lpstr>
      <vt:lpstr>ITSM principles</vt:lpstr>
      <vt:lpstr>ITSM principles: Plan-Do-Check-Act cycle (PDCA)</vt:lpstr>
      <vt:lpstr>FitSM key principles</vt:lpstr>
      <vt:lpstr>FitSM parts</vt:lpstr>
      <vt:lpstr>FitSM process model</vt:lpstr>
      <vt:lpstr>A possible grouping of the FitSM processes</vt:lpstr>
      <vt:lpstr>FitSM-0: "Overview &amp; vocabulary"</vt:lpstr>
      <vt:lpstr>FitSM-1: "Requirements"</vt:lpstr>
      <vt:lpstr>IT Service Management – General Aspects</vt:lpstr>
      <vt:lpstr>General aspects: Overview</vt:lpstr>
      <vt:lpstr>ITSM – General aspects: Top management  </vt:lpstr>
      <vt:lpstr>PDCA applied to the SMS: Key concepts</vt:lpstr>
      <vt:lpstr>General aspects: Summary</vt:lpstr>
      <vt:lpstr>IT Service Management – Processes</vt:lpstr>
      <vt:lpstr>Service Portfolio Management (SPM)</vt:lpstr>
      <vt:lpstr>What is a service?</vt:lpstr>
      <vt:lpstr>SPM: Important terms</vt:lpstr>
      <vt:lpstr>SPM: Requirements according to FitSM-1</vt:lpstr>
      <vt:lpstr>SPM: Key concepts</vt:lpstr>
      <vt:lpstr>Service Level Management (SLM)</vt:lpstr>
      <vt:lpstr>SLM: Important terms</vt:lpstr>
      <vt:lpstr>SLM: Important terms</vt:lpstr>
      <vt:lpstr>SLM: Requirements according to FitSM-1</vt:lpstr>
      <vt:lpstr>SLM: Key concepts – Service catalogue</vt:lpstr>
      <vt:lpstr>SLM: Key concepts – Types of service agreements and their relationships</vt:lpstr>
      <vt:lpstr>SLM: Key concepts and activities </vt:lpstr>
      <vt:lpstr>Service Reporting Management (SRM)</vt:lpstr>
      <vt:lpstr>SRM: Important terms</vt:lpstr>
      <vt:lpstr>SRM: Requirements according to FitSM-1</vt:lpstr>
      <vt:lpstr>SRM: Key concepts and activities</vt:lpstr>
      <vt:lpstr>Service Availability &amp; Continuity Management (SACM)</vt:lpstr>
      <vt:lpstr>SACM: Why availability AND continuity?</vt:lpstr>
      <vt:lpstr>SACM: Important terms</vt:lpstr>
      <vt:lpstr>SACM: Requirements according to FitSM-1</vt:lpstr>
      <vt:lpstr>SACM: Key concepts and activities</vt:lpstr>
      <vt:lpstr>Capacity Management (CAPM) </vt:lpstr>
      <vt:lpstr>CAPM: Important terms</vt:lpstr>
      <vt:lpstr>CAPM: Requirements according to FitSM-1</vt:lpstr>
      <vt:lpstr>CAPM: Key concepts and activties</vt:lpstr>
      <vt:lpstr>Information Security Management (ISM)</vt:lpstr>
      <vt:lpstr>ISM: What is information security?</vt:lpstr>
      <vt:lpstr>ISM: Confidentiality, integrity and availability</vt:lpstr>
      <vt:lpstr>ISM: Requirements according to FitSM-1</vt:lpstr>
      <vt:lpstr>ISM: Key concepts</vt:lpstr>
      <vt:lpstr>Customer Relationship Management (CRM)</vt:lpstr>
      <vt:lpstr>CRM: Important terms</vt:lpstr>
      <vt:lpstr>CRM: Requirements according to FitSM-1</vt:lpstr>
      <vt:lpstr>CRM: Key concepts and activties</vt:lpstr>
      <vt:lpstr>Supplier Relationship Management (SUPPM)</vt:lpstr>
      <vt:lpstr>SUPPM: Important terms</vt:lpstr>
      <vt:lpstr>SUPPM: Requirements according to FitSM-1</vt:lpstr>
      <vt:lpstr>SUPPM: Key concepts and activties</vt:lpstr>
      <vt:lpstr>Incident &amp; Service Request Management (ISRM)</vt:lpstr>
      <vt:lpstr>ISRM: Important terms</vt:lpstr>
      <vt:lpstr>ISRM: Requirements according to FitSM-1</vt:lpstr>
      <vt:lpstr>ISRM: Key concepts – Exemplary workflow</vt:lpstr>
      <vt:lpstr>ISRM: Key concepts – Service request or incident?</vt:lpstr>
      <vt:lpstr>ISRM: Key concepts – Summary</vt:lpstr>
      <vt:lpstr>Problem Management (PM)</vt:lpstr>
      <vt:lpstr>PM: Important terms</vt:lpstr>
      <vt:lpstr>PM: Important terms – visualization</vt:lpstr>
      <vt:lpstr>PM: Requirements according to FitSM-1</vt:lpstr>
      <vt:lpstr>PM: Key concepts – From incidents to problems to resolutions</vt:lpstr>
      <vt:lpstr>PM: Key concepts – Summary</vt:lpstr>
      <vt:lpstr>Configuration Management (CONFM)</vt:lpstr>
      <vt:lpstr>CONFM: Important terms</vt:lpstr>
      <vt:lpstr>CONFM: Requirements according to FitSM-1</vt:lpstr>
      <vt:lpstr>CONFM: Key concepts</vt:lpstr>
      <vt:lpstr>CONFM: Key concepts – Services, service components and CIs</vt:lpstr>
      <vt:lpstr>Change Management (CHM)</vt:lpstr>
      <vt:lpstr>CHM: Important terms</vt:lpstr>
      <vt:lpstr>CHM: Requirements according to FitSM-1</vt:lpstr>
      <vt:lpstr>CHM: Key concepts – Exemplary workflow</vt:lpstr>
      <vt:lpstr>CHM: Key concepts</vt:lpstr>
      <vt:lpstr>Release &amp; Deployment Management (RDM)</vt:lpstr>
      <vt:lpstr>RDM: Important terms</vt:lpstr>
      <vt:lpstr>RDM: Requirements according to FitSM-1</vt:lpstr>
      <vt:lpstr>RDM: Key activities – Exemplary workflow</vt:lpstr>
      <vt:lpstr>RDM: Key concepts – Release and deployment strategies</vt:lpstr>
      <vt:lpstr>Continual Service Improvement Management (CSI)</vt:lpstr>
      <vt:lpstr>CSI: Important terms</vt:lpstr>
      <vt:lpstr>CSI: Requirements according to FitSM-1</vt:lpstr>
      <vt:lpstr>CSI: Key concepts</vt:lpstr>
      <vt:lpstr>Benefits, Risks &amp; Challenges of Implementing IT Service Management</vt:lpstr>
      <vt:lpstr>ITSM: Benefits and risks in practice</vt:lpstr>
      <vt:lpstr>Federated IT service provisioning</vt:lpstr>
      <vt:lpstr>Federated IT service provisioning: Comparison with non-federated IT service provisioning</vt:lpstr>
      <vt:lpstr>Related Standards &amp; Frameworks</vt:lpstr>
      <vt:lpstr>ITIL, ISO/IEC 20000 and ISO/IEC 27000</vt:lpstr>
      <vt:lpstr>Foundation exam</vt:lpstr>
      <vt:lpstr>FitSM Foundation Level exam</vt:lpstr>
      <vt:lpstr>PowerPoint-Präsentation</vt:lpstr>
    </vt:vector>
  </ap:TitlesOfParts>
  <ap:Company/>
  <ap:LinksUpToDate>false</ap:LinksUpToDate>
  <ap:SharedDoc>false</ap:SharedDoc>
  <ap:HyperlinksChanged>false</ap:HyperlinksChanged>
  <ap:AppVersion>16.0000</ap:AppVersion>
</ap:Properties>
</file>

<file path=docProps/core.xml><?xml version="1.0" encoding="utf-8"?>
<coreProperties xmlns:dc="http://purl.org/dc/elements/1.1/" xmlns:dcterms="http://purl.org/dc/terms/" xmlns:xsi="http://www.w3.org/2001/XMLSchema-instance" xmlns="http://schemas.openxmlformats.org/package/2006/metadata/core-properties">
  <dc:title>IT Service Management: Introduction, Terms &amp; Concepts</dc:title>
  <dc:creator>Owen Appleton</dc:creator>
  <lastModifiedBy>Michael Brenner</lastModifiedBy>
  <revision>32</revision>
  <dcterms:created xsi:type="dcterms:W3CDTF">2023-11-03T15:38:47.0000000Z</dcterms:created>
  <dcterms:modified xsi:type="dcterms:W3CDTF">2024-02-25T17:03:45.0000000Z</dcterms:modified>
  <keywords>, docId:EEEF411667C793672366620F3930EF63</keywords>
</coreProperties>
</file>