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Lst>
  <p:sldSz cx="12192000" cy="6858000"/>
  <p:notesSz cx="6858000" cy="9144000"/>
  <p:embeddedFontLst>
    <p:embeddedFont>
      <p:font typeface="Arial Black" panose="020B0604020202020204" pitchFamily="34" charset="0"/>
      <p:bold r:id="rId114"/>
    </p:embeddedFont>
    <p:embeddedFont>
      <p:font typeface="Helvetica Neue" panose="02000503000000020004" pitchFamily="2" charset="0"/>
      <p:regular r:id="rId115"/>
      <p:bold r:id="rId116"/>
      <p:italic r:id="rId117"/>
      <p:boldItalic r:id="rId118"/>
    </p:embeddedFont>
    <p:embeddedFont>
      <p:font typeface="Noto Sans Symbols" pitchFamily="2" charset="0"/>
      <p:regular r:id="rId119"/>
      <p:bold r:id="rId1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3" roundtripDataSignature="AMtx7mhqeN7ilJXs1BXSkYXEGByEdVTW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109595-80AC-407D-A9BC-909447D06A24}">
  <a:tblStyle styleId="{62109595-80AC-407D-A9BC-909447D06A24}" styleName="Table_0">
    <a:wholeTbl>
      <a:tcTxStyle b="off" i="off">
        <a:font>
          <a:latin typeface="Calibri"/>
          <a:ea typeface="Calibri"/>
          <a:cs typeface="Calibri"/>
        </a:font>
        <a:srgbClr val="000000"/>
      </a:tcTxStyle>
      <a:tcStyle>
        <a:tcBdr>
          <a:left>
            <a:ln w="12700" cap="flat" cmpd="sng">
              <a:solidFill>
                <a:srgbClr val="4F81BD"/>
              </a:solidFill>
              <a:prstDash val="solid"/>
              <a:round/>
              <a:headEnd type="none" w="sm" len="sm"/>
              <a:tailEnd type="none" w="sm" len="sm"/>
            </a:ln>
          </a:left>
          <a:right>
            <a:ln w="12700" cap="flat" cmpd="sng">
              <a:solidFill>
                <a:srgbClr val="4F81BD"/>
              </a:solidFill>
              <a:prstDash val="solid"/>
              <a:round/>
              <a:headEnd type="none" w="sm" len="sm"/>
              <a:tailEnd type="none" w="sm" len="sm"/>
            </a:ln>
          </a:right>
          <a:top>
            <a:ln w="12700" cap="flat" cmpd="sng">
              <a:solidFill>
                <a:srgbClr val="4F81BD"/>
              </a:solidFill>
              <a:prstDash val="solid"/>
              <a:round/>
              <a:headEnd type="none" w="sm" len="sm"/>
              <a:tailEnd type="none" w="sm" len="sm"/>
            </a:ln>
          </a:top>
          <a:bottom>
            <a:ln w="12700" cap="flat" cmpd="sng">
              <a:solidFill>
                <a:srgbClr val="4F81BD"/>
              </a:solidFill>
              <a:prstDash val="solid"/>
              <a:round/>
              <a:headEnd type="none" w="sm" len="sm"/>
              <a:tailEnd type="none" w="sm" len="sm"/>
            </a:ln>
          </a:bottom>
          <a:insideH>
            <a:ln w="12700" cap="flat" cmpd="sng">
              <a:solidFill>
                <a:srgbClr val="4F81BD"/>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wholeTbl>
    <a:band1H>
      <a:tcTxStyle/>
      <a:tcStyle>
        <a:tcBdr/>
        <a:fill>
          <a:solidFill>
            <a:srgbClr val="E8ECF4"/>
          </a:solidFill>
        </a:fill>
      </a:tcStyle>
    </a:band1H>
    <a:band2H>
      <a:tcTxStyle/>
      <a:tcStyle>
        <a:tcBdr/>
      </a:tcStyle>
    </a:band2H>
    <a:band1V>
      <a:tcTxStyle/>
      <a:tcStyle>
        <a:tcBdr/>
        <a:fill>
          <a:solidFill>
            <a:srgbClr val="E8ECF4"/>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rgbClr val="4F81BD"/>
              </a:solidFill>
              <a:prstDash val="solid"/>
              <a:round/>
              <a:headEnd type="none" w="sm" len="sm"/>
              <a:tailEnd type="none" w="sm" len="sm"/>
            </a:ln>
          </a:top>
        </a:tcBdr>
        <a:fill>
          <a:solidFill>
            <a:srgbClr val="FFFFFF"/>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fill>
          <a:solidFill>
            <a:srgbClr val="4F81BD"/>
          </a:solidFill>
        </a:fill>
      </a:tcStyle>
    </a:firstRow>
    <a:neCell>
      <a:tcTxStyle/>
      <a:tcStyle>
        <a:tcBdr/>
      </a:tcStyle>
    </a:neCell>
    <a:nwCell>
      <a:tcTxStyle/>
      <a:tcStyle>
        <a:tcBdr/>
      </a:tcStyle>
    </a:nwCell>
  </a:tblStyle>
  <a:tblStyle styleId="{7BB07519-A8F3-4188-B358-2C89F047C96F}" styleName="Table_1">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CF4"/>
          </a:solidFill>
        </a:fill>
      </a:tcStyle>
    </a:band1H>
    <a:band2H>
      <a:tcTxStyle/>
      <a:tcStyle>
        <a:tcBdr/>
      </a:tcStyle>
    </a:band2H>
    <a:band1V>
      <a:tcTxStyle/>
      <a:tcStyle>
        <a:tcBdr/>
        <a:fill>
          <a:solidFill>
            <a:srgbClr val="E8ECF4"/>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1"/>
          </a:solidFill>
        </a:fill>
      </a:tcStyle>
    </a:firstRow>
    <a:neCell>
      <a:tcTxStyle/>
      <a:tcStyle>
        <a:tcBdr/>
      </a:tcStyle>
    </a:neCell>
    <a:nwCell>
      <a:tcTxStyle/>
      <a:tcStyle>
        <a:tcBdr/>
      </a:tcStyle>
    </a:nwCell>
  </a:tblStyle>
  <a:tblStyle styleId="{5652652C-6163-4765-869B-413487751996}"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F463F0C-C1F6-4362-83DA-536061202AA2}" styleName="Table_3">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15"/>
    <p:restoredTop sz="94674"/>
  </p:normalViewPr>
  <p:slideViewPr>
    <p:cSldViewPr snapToGrid="0">
      <p:cViewPr varScale="1">
        <p:scale>
          <a:sx n="196" d="100"/>
          <a:sy n="196" d="100"/>
        </p:scale>
        <p:origin x="19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4.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customschemas.google.com/relationships/presentationmetadata" Target="meta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font" Target="fonts/font5.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fntdata"/><Relationship Id="rId119" Type="http://schemas.openxmlformats.org/officeDocument/2006/relationships/font" Target="fonts/font6.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7.fntdata"/><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A.3</a:t>
            </a:r>
            <a:endParaRPr/>
          </a:p>
        </p:txBody>
      </p:sp>
      <p:sp>
        <p:nvSpPr>
          <p:cNvPr id="155" name="Google Shape;15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7"/>
        <p:cNvGrpSpPr/>
        <p:nvPr/>
      </p:nvGrpSpPr>
      <p:grpSpPr>
        <a:xfrm>
          <a:off x="0" y="0"/>
          <a:ext cx="0" cy="0"/>
          <a:chOff x="0" y="0"/>
          <a:chExt cx="0" cy="0"/>
        </a:xfrm>
      </p:grpSpPr>
      <p:sp>
        <p:nvSpPr>
          <p:cNvPr id="1428" name="Google Shape;1428;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9" name="Google Shape;1429;p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C.6</a:t>
            </a:r>
            <a:endParaRPr/>
          </a:p>
        </p:txBody>
      </p:sp>
      <p:sp>
        <p:nvSpPr>
          <p:cNvPr id="1430" name="Google Shape;1430;p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p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37" name="Google Shape;1437;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4" name="Google Shape;1444;p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C.6</a:t>
            </a:r>
            <a:endParaRPr/>
          </a:p>
        </p:txBody>
      </p:sp>
      <p:sp>
        <p:nvSpPr>
          <p:cNvPr id="1445" name="Google Shape;1445;p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52" name="Google Shape;1452;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8" name="Google Shape;1458;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A.2</a:t>
            </a:r>
            <a:endParaRPr/>
          </a:p>
        </p:txBody>
      </p:sp>
      <p:sp>
        <p:nvSpPr>
          <p:cNvPr id="1459" name="Google Shape;1459;p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p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6" name="Google Shape;1466;p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A.6</a:t>
            </a:r>
            <a:endParaRPr/>
          </a:p>
        </p:txBody>
      </p:sp>
      <p:sp>
        <p:nvSpPr>
          <p:cNvPr id="1467" name="Google Shape;1467;p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p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5" name="Google Shape;1475;p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A.6</a:t>
            </a:r>
            <a:endParaRPr/>
          </a:p>
        </p:txBody>
      </p:sp>
      <p:sp>
        <p:nvSpPr>
          <p:cNvPr id="1476" name="Google Shape;1476;p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p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83" name="Google Shape;1483;p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p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9" name="Google Shape;1489;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E.2</a:t>
            </a:r>
            <a:endParaRPr/>
          </a:p>
        </p:txBody>
      </p:sp>
      <p:sp>
        <p:nvSpPr>
          <p:cNvPr id="1490" name="Google Shape;1490;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108</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p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00" name="Google Shape;1500;p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Discussion: Imagine the handling of an incident that is reported to the service desk. Who is responsible for the overall outcome? The service desk says it is a DB issue. The DB server team say it is a network issue. The Network team says it is a Desktop support issue, who refer it back to the helpdesk.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Without ITSM roles and responsibilities: who is responsible for  the resolution of the incident? Perhaps Top Management, but does that help the user get their service running again? </a:t>
            </a:r>
            <a:endParaRPr/>
          </a:p>
          <a:p>
            <a:pPr marL="0" lvl="0" indent="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FND Syllabus: A.3</a:t>
            </a:r>
            <a:endParaRPr/>
          </a:p>
        </p:txBody>
      </p:sp>
      <p:sp>
        <p:nvSpPr>
          <p:cNvPr id="164" name="Google Shape;16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p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6" name="Google Shape;1506;p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07" name="Google Shape;1507;p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Noto Sans Symbols"/>
              <a:buNone/>
            </a:pPr>
            <a:fld id="{00000000-1234-1234-1234-123412341234}" type="slidenum">
              <a:rPr lang="en-US">
                <a:latin typeface="Noto Sans Symbols"/>
                <a:ea typeface="Noto Sans Symbols"/>
                <a:cs typeface="Noto Sans Symbols"/>
                <a:sym typeface="Noto Sans Symbols"/>
              </a:rPr>
              <a:t>110</a:t>
            </a:fld>
            <a:endParaRPr>
              <a:latin typeface="Noto Sans Symbols"/>
              <a:ea typeface="Noto Sans Symbols"/>
              <a:cs typeface="Noto Sans Symbols"/>
              <a:sym typeface="Noto Sans Symbol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p1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5" name="Google Shape;1515;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A.3</a:t>
            </a:r>
            <a:endParaRPr/>
          </a:p>
        </p:txBody>
      </p:sp>
      <p:sp>
        <p:nvSpPr>
          <p:cNvPr id="222" name="Google Shape;22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A.2, A.3</a:t>
            </a:r>
            <a:endParaRPr/>
          </a:p>
        </p:txBody>
      </p:sp>
      <p:sp>
        <p:nvSpPr>
          <p:cNvPr id="245" name="Google Shape;24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A.2, A.3</a:t>
            </a:r>
            <a:endParaRPr/>
          </a:p>
        </p:txBody>
      </p:sp>
      <p:sp>
        <p:nvSpPr>
          <p:cNvPr id="286" name="Google Shape;286;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A.3</a:t>
            </a:r>
            <a:endParaRPr/>
          </a:p>
        </p:txBody>
      </p:sp>
      <p:sp>
        <p:nvSpPr>
          <p:cNvPr id="297" name="Google Shape;29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A.3</a:t>
            </a:r>
            <a:endParaRPr/>
          </a:p>
        </p:txBody>
      </p:sp>
      <p:sp>
        <p:nvSpPr>
          <p:cNvPr id="306" name="Google Shape;30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38" name="Google Shape;33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E.1</a:t>
            </a:r>
            <a:endParaRPr/>
          </a:p>
        </p:txBody>
      </p:sp>
      <p:sp>
        <p:nvSpPr>
          <p:cNvPr id="345" name="Google Shape;34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E.1</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54" name="Google Shape;35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E.1</a:t>
            </a:r>
            <a:endParaRPr/>
          </a:p>
        </p:txBody>
      </p:sp>
      <p:sp>
        <p:nvSpPr>
          <p:cNvPr id="371" name="Google Shape;37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A.5</a:t>
            </a:r>
            <a:endParaRPr/>
          </a:p>
        </p:txBody>
      </p:sp>
      <p:sp>
        <p:nvSpPr>
          <p:cNvPr id="379" name="Google Shape;379;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E.1</a:t>
            </a:r>
            <a:endParaRPr/>
          </a:p>
        </p:txBody>
      </p:sp>
      <p:sp>
        <p:nvSpPr>
          <p:cNvPr id="393" name="Google Shape;39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E.1</a:t>
            </a:r>
            <a:endParaRPr/>
          </a:p>
        </p:txBody>
      </p:sp>
      <p:sp>
        <p:nvSpPr>
          <p:cNvPr id="401" name="Google Shape;401;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E.1</a:t>
            </a:r>
            <a:endParaRPr/>
          </a:p>
        </p:txBody>
      </p:sp>
      <p:sp>
        <p:nvSpPr>
          <p:cNvPr id="431" name="Google Shape;431;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53" name="Google Shape;45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66" name="Google Shape;46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79" name="Google Shape;479;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86" name="Google Shape;48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93" name="Google Shape;49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 name="Google Shape;7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5" name="Google Shape;7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A.4</a:t>
            </a:r>
            <a:endParaRPr/>
          </a:p>
        </p:txBody>
      </p:sp>
      <p:sp>
        <p:nvSpPr>
          <p:cNvPr id="508" name="Google Shape;508;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A.5</a:t>
            </a:r>
            <a:endParaRPr/>
          </a:p>
        </p:txBody>
      </p:sp>
      <p:sp>
        <p:nvSpPr>
          <p:cNvPr id="518" name="Google Shape;518;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A.4, A.5</a:t>
            </a:r>
            <a:endParaRPr/>
          </a:p>
        </p:txBody>
      </p:sp>
      <p:sp>
        <p:nvSpPr>
          <p:cNvPr id="530" name="Google Shape;530;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37" name="Google Shape;53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B.1</a:t>
            </a:r>
            <a:endParaRPr/>
          </a:p>
        </p:txBody>
      </p:sp>
      <p:sp>
        <p:nvSpPr>
          <p:cNvPr id="544" name="Google Shape;544;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FND Syllabus: A.1</a:t>
            </a:r>
            <a:endParaRPr/>
          </a:p>
        </p:txBody>
      </p:sp>
      <p:sp>
        <p:nvSpPr>
          <p:cNvPr id="554" name="Google Shape;554;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B.1</a:t>
            </a:r>
            <a:endParaRPr/>
          </a:p>
        </p:txBody>
      </p:sp>
      <p:sp>
        <p:nvSpPr>
          <p:cNvPr id="580" name="Google Shape;580;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B.1</a:t>
            </a:r>
            <a:endParaRPr/>
          </a:p>
        </p:txBody>
      </p:sp>
      <p:sp>
        <p:nvSpPr>
          <p:cNvPr id="589" name="Google Shape;589;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B.1</a:t>
            </a:r>
            <a:endParaRPr/>
          </a:p>
        </p:txBody>
      </p:sp>
      <p:sp>
        <p:nvSpPr>
          <p:cNvPr id="597" name="Google Shape;597;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05" name="Google Shape;605;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Full training titles:</a:t>
            </a:r>
            <a:endParaRPr/>
          </a:p>
          <a:p>
            <a:pPr marL="171450" marR="0" lvl="0" indent="-171450" algn="l" rtl="0">
              <a:lnSpc>
                <a:spcPct val="100000"/>
              </a:lnSpc>
              <a:spcBef>
                <a:spcPts val="0"/>
              </a:spcBef>
              <a:spcAft>
                <a:spcPts val="0"/>
              </a:spcAft>
              <a:buClr>
                <a:schemeClr val="dk1"/>
              </a:buClr>
              <a:buSzPts val="1200"/>
              <a:buFont typeface="Arial"/>
              <a:buChar char="•"/>
            </a:pPr>
            <a:r>
              <a:rPr lang="en-US" b="0"/>
              <a:t>Expert training in IT service management according to FitSM (typically 2-3 days)</a:t>
            </a:r>
            <a:endParaRPr/>
          </a:p>
          <a:p>
            <a:pPr marL="171450" marR="0" lvl="0" indent="-171450" algn="l" rtl="0">
              <a:lnSpc>
                <a:spcPct val="100000"/>
              </a:lnSpc>
              <a:spcBef>
                <a:spcPts val="0"/>
              </a:spcBef>
              <a:spcAft>
                <a:spcPts val="0"/>
              </a:spcAft>
              <a:buClr>
                <a:schemeClr val="dk1"/>
              </a:buClr>
              <a:buSzPts val="1200"/>
              <a:buFont typeface="Arial"/>
              <a:buChar char="•"/>
            </a:pPr>
            <a:r>
              <a:rPr lang="en-US" b="0"/>
              <a:t>Advanced training in service planning and delivery according to FitSM (typically 2 days)</a:t>
            </a:r>
            <a:endParaRPr/>
          </a:p>
          <a:p>
            <a:pPr marL="171450" marR="0" lvl="0" indent="-171450" algn="l" rtl="0">
              <a:lnSpc>
                <a:spcPct val="100000"/>
              </a:lnSpc>
              <a:spcBef>
                <a:spcPts val="0"/>
              </a:spcBef>
              <a:spcAft>
                <a:spcPts val="0"/>
              </a:spcAft>
              <a:buClr>
                <a:schemeClr val="dk1"/>
              </a:buClr>
              <a:buSzPts val="1200"/>
              <a:buFont typeface="Arial"/>
              <a:buChar char="•"/>
            </a:pPr>
            <a:r>
              <a:rPr lang="en-US" b="0"/>
              <a:t>Advanced training in service operation and control according to FitSM (typically 2 days)</a:t>
            </a:r>
            <a:endParaRPr/>
          </a:p>
          <a:p>
            <a:pPr marL="171450" marR="0" lvl="0" indent="-171450" algn="l" rtl="0">
              <a:lnSpc>
                <a:spcPct val="100000"/>
              </a:lnSpc>
              <a:spcBef>
                <a:spcPts val="0"/>
              </a:spcBef>
              <a:spcAft>
                <a:spcPts val="0"/>
              </a:spcAft>
              <a:buClr>
                <a:schemeClr val="dk1"/>
              </a:buClr>
              <a:buSzPts val="1200"/>
              <a:buFont typeface="Arial"/>
              <a:buChar char="•"/>
            </a:pPr>
            <a:r>
              <a:rPr lang="en-US" b="0"/>
              <a:t>Foundation training in IT service management according to FitSM (typically 1 day)</a:t>
            </a:r>
            <a:endParaRPr/>
          </a:p>
          <a:p>
            <a:pPr marL="0" lvl="0" indent="0" algn="l" rtl="0">
              <a:spcBef>
                <a:spcPts val="0"/>
              </a:spcBef>
              <a:spcAft>
                <a:spcPts val="0"/>
              </a:spcAft>
              <a:buClr>
                <a:schemeClr val="dk1"/>
              </a:buClr>
              <a:buSzPts val="1200"/>
              <a:buFont typeface="Calibri"/>
              <a:buNone/>
            </a:pPr>
            <a:endParaRPr b="0"/>
          </a:p>
        </p:txBody>
      </p:sp>
      <p:sp>
        <p:nvSpPr>
          <p:cNvPr id="83" name="Google Shape;8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15" name="Google Shape;615;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25" name="Google Shape;625;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34" name="Google Shape;634;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42" name="Google Shape;642;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58" name="Google Shape;658;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 D.1</a:t>
            </a:r>
            <a:endParaRPr/>
          </a:p>
        </p:txBody>
      </p:sp>
      <p:sp>
        <p:nvSpPr>
          <p:cNvPr id="717" name="Google Shape;717;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B.3</a:t>
            </a:r>
            <a:endParaRPr/>
          </a:p>
        </p:txBody>
      </p:sp>
      <p:sp>
        <p:nvSpPr>
          <p:cNvPr id="725" name="Google Shape;725;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B.3</a:t>
            </a:r>
            <a:endParaRPr/>
          </a:p>
        </p:txBody>
      </p:sp>
      <p:sp>
        <p:nvSpPr>
          <p:cNvPr id="735" name="Google Shape;735;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743" name="Google Shape;743;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B.3</a:t>
            </a:r>
            <a:endParaRPr/>
          </a:p>
        </p:txBody>
      </p:sp>
      <p:sp>
        <p:nvSpPr>
          <p:cNvPr id="751" name="Google Shape;751;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1" name="Google Shape;10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B.4</a:t>
            </a:r>
            <a:endParaRPr/>
          </a:p>
        </p:txBody>
      </p:sp>
      <p:sp>
        <p:nvSpPr>
          <p:cNvPr id="759" name="Google Shape;759;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B.4</a:t>
            </a:r>
            <a:endParaRPr/>
          </a:p>
        </p:txBody>
      </p:sp>
      <p:sp>
        <p:nvSpPr>
          <p:cNvPr id="769" name="Google Shape;769;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B.4</a:t>
            </a:r>
            <a:endParaRPr/>
          </a:p>
        </p:txBody>
      </p:sp>
      <p:sp>
        <p:nvSpPr>
          <p:cNvPr id="779" name="Google Shape;779;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93" name="Google Shape;79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B.4</a:t>
            </a:r>
            <a:endParaRPr/>
          </a:p>
        </p:txBody>
      </p:sp>
      <p:sp>
        <p:nvSpPr>
          <p:cNvPr id="801" name="Google Shape;801;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B.5</a:t>
            </a:r>
            <a:endParaRPr/>
          </a:p>
        </p:txBody>
      </p:sp>
      <p:sp>
        <p:nvSpPr>
          <p:cNvPr id="809" name="Google Shape;809;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B.5</a:t>
            </a:r>
            <a:endParaRPr/>
          </a:p>
        </p:txBody>
      </p:sp>
      <p:sp>
        <p:nvSpPr>
          <p:cNvPr id="819" name="Google Shape;819;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827" name="Google Shape;827;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B.5</a:t>
            </a:r>
            <a:endParaRPr/>
          </a:p>
        </p:txBody>
      </p:sp>
      <p:sp>
        <p:nvSpPr>
          <p:cNvPr id="835" name="Google Shape;835;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B.6</a:t>
            </a:r>
            <a:endParaRPr/>
          </a:p>
        </p:txBody>
      </p:sp>
      <p:sp>
        <p:nvSpPr>
          <p:cNvPr id="845" name="Google Shape;845;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8" name="Google Shape;10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4" name="Google Shape;854;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B.6</a:t>
            </a:r>
            <a:endParaRPr/>
          </a:p>
        </p:txBody>
      </p:sp>
      <p:sp>
        <p:nvSpPr>
          <p:cNvPr id="855" name="Google Shape;855;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B.6</a:t>
            </a:r>
            <a:endParaRPr/>
          </a:p>
        </p:txBody>
      </p:sp>
      <p:sp>
        <p:nvSpPr>
          <p:cNvPr id="863" name="Google Shape;863;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0" name="Google Shape;900;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01" name="Google Shape;901;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8" name="Google Shape;908;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B.6</a:t>
            </a:r>
            <a:endParaRPr/>
          </a:p>
        </p:txBody>
      </p:sp>
      <p:sp>
        <p:nvSpPr>
          <p:cNvPr id="909" name="Google Shape;909;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6" name="Google Shape;916;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B.7</a:t>
            </a:r>
            <a:endParaRPr/>
          </a:p>
        </p:txBody>
      </p:sp>
      <p:sp>
        <p:nvSpPr>
          <p:cNvPr id="917" name="Google Shape;917;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6" name="Google Shape;926;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B.7</a:t>
            </a:r>
            <a:endParaRPr/>
          </a:p>
        </p:txBody>
      </p:sp>
      <p:sp>
        <p:nvSpPr>
          <p:cNvPr id="927" name="Google Shape;927;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35" name="Google Shape;935;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2" name="Google Shape;942;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B.7</a:t>
            </a:r>
            <a:endParaRPr/>
          </a:p>
        </p:txBody>
      </p:sp>
      <p:sp>
        <p:nvSpPr>
          <p:cNvPr id="943" name="Google Shape;943;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B.8</a:t>
            </a:r>
            <a:endParaRPr/>
          </a:p>
        </p:txBody>
      </p:sp>
      <p:sp>
        <p:nvSpPr>
          <p:cNvPr id="951" name="Google Shape;951;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B.8</a:t>
            </a:r>
            <a:endParaRPr/>
          </a:p>
        </p:txBody>
      </p:sp>
      <p:sp>
        <p:nvSpPr>
          <p:cNvPr id="961" name="Google Shape;961;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4" name="Google Shape;11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68" name="Google Shape;968;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B.8</a:t>
            </a:r>
            <a:endParaRPr/>
          </a:p>
        </p:txBody>
      </p:sp>
      <p:sp>
        <p:nvSpPr>
          <p:cNvPr id="976" name="Google Shape;976;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984" name="Google Shape;984;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3" name="Google Shape;993;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994" name="Google Shape;994;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1003" name="Google Shape;1003;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0" name="Google Shape;1010;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1011" name="Google Shape;1011;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1042" name="Google Shape;1042;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0" name="Google Shape;1070;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1071" name="Google Shape;1071;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8" name="Google Shape;1078;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C.2</a:t>
            </a:r>
            <a:endParaRPr/>
          </a:p>
        </p:txBody>
      </p:sp>
      <p:sp>
        <p:nvSpPr>
          <p:cNvPr id="1079" name="Google Shape;1079;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8" name="Google Shape;1088;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C.2</a:t>
            </a:r>
            <a:endParaRPr/>
          </a:p>
        </p:txBody>
      </p:sp>
      <p:sp>
        <p:nvSpPr>
          <p:cNvPr id="1089" name="Google Shape;1089;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The distinction between </a:t>
            </a:r>
            <a:r>
              <a:rPr lang="en-US" i="1"/>
              <a:t>service function </a:t>
            </a:r>
            <a:r>
              <a:rPr lang="en-US"/>
              <a:t>and </a:t>
            </a:r>
            <a:r>
              <a:rPr lang="en-US" i="1"/>
              <a:t>service quality </a:t>
            </a:r>
            <a:r>
              <a:rPr lang="en-US"/>
              <a:t>in IT Service Management is similar to the distinction made in the field of Requirements Engineering between </a:t>
            </a:r>
            <a:r>
              <a:rPr lang="en-US" i="1"/>
              <a:t>functional requirements </a:t>
            </a:r>
            <a:r>
              <a:rPr lang="en-US"/>
              <a:t>and </a:t>
            </a:r>
            <a:r>
              <a:rPr lang="en-US" i="1"/>
              <a:t>non-functional requirements </a:t>
            </a:r>
            <a:r>
              <a:rPr lang="en-US"/>
              <a:t>(often called quality attributes) </a:t>
            </a:r>
            <a:endParaRPr/>
          </a:p>
          <a:p>
            <a:pPr marL="0" lvl="0" indent="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FND Syllabus: A.1</a:t>
            </a:r>
            <a:endParaRPr/>
          </a:p>
        </p:txBody>
      </p:sp>
      <p:sp>
        <p:nvSpPr>
          <p:cNvPr id="124" name="Google Shape;12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8" name="Google Shape;1098;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C.2</a:t>
            </a:r>
            <a:endParaRPr/>
          </a:p>
        </p:txBody>
      </p:sp>
      <p:sp>
        <p:nvSpPr>
          <p:cNvPr id="1099" name="Google Shape;1099;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9" name="Google Shape;1129;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C.2</a:t>
            </a:r>
            <a:endParaRPr/>
          </a:p>
        </p:txBody>
      </p:sp>
      <p:sp>
        <p:nvSpPr>
          <p:cNvPr id="1130" name="Google Shape;1130;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7" name="Google Shape;1137;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C.2</a:t>
            </a:r>
            <a:endParaRPr/>
          </a:p>
        </p:txBody>
      </p:sp>
      <p:sp>
        <p:nvSpPr>
          <p:cNvPr id="1138" name="Google Shape;1138;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3" name="Google Shape;1163;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C.2</a:t>
            </a:r>
            <a:endParaRPr/>
          </a:p>
        </p:txBody>
      </p:sp>
      <p:sp>
        <p:nvSpPr>
          <p:cNvPr id="1164" name="Google Shape;1164;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1" name="Google Shape;1171;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C.3</a:t>
            </a:r>
            <a:endParaRPr/>
          </a:p>
        </p:txBody>
      </p:sp>
      <p:sp>
        <p:nvSpPr>
          <p:cNvPr id="1172" name="Google Shape;1172;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1" name="Google Shape;1181;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C.3</a:t>
            </a:r>
            <a:endParaRPr/>
          </a:p>
        </p:txBody>
      </p:sp>
      <p:sp>
        <p:nvSpPr>
          <p:cNvPr id="1182" name="Google Shape;1182;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90" name="Google Shape;1190;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7" name="Google Shape;1197;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C.3, D2</a:t>
            </a:r>
            <a:endParaRPr/>
          </a:p>
        </p:txBody>
      </p:sp>
      <p:sp>
        <p:nvSpPr>
          <p:cNvPr id="1198" name="Google Shape;1198;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7" name="Google Shape;1207;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C.3</a:t>
            </a:r>
            <a:endParaRPr/>
          </a:p>
        </p:txBody>
      </p:sp>
      <p:sp>
        <p:nvSpPr>
          <p:cNvPr id="1208" name="Google Shape;1208;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8" name="Google Shape;1248;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FND Syllabus: C.4</a:t>
            </a:r>
            <a:endParaRPr/>
          </a:p>
        </p:txBody>
      </p:sp>
      <p:sp>
        <p:nvSpPr>
          <p:cNvPr id="1249" name="Google Shape;1249;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FND Syllabus: A.1</a:t>
            </a:r>
            <a:endParaRPr/>
          </a:p>
        </p:txBody>
      </p:sp>
      <p:sp>
        <p:nvSpPr>
          <p:cNvPr id="145" name="Google Shape;14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8" name="Google Shape;1258;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FND Syllabus: C.4</a:t>
            </a:r>
            <a:endParaRPr/>
          </a:p>
        </p:txBody>
      </p:sp>
      <p:sp>
        <p:nvSpPr>
          <p:cNvPr id="1259" name="Google Shape;1259;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7" name="Google Shape;1267;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C.4</a:t>
            </a:r>
            <a:endParaRPr/>
          </a:p>
        </p:txBody>
      </p:sp>
      <p:sp>
        <p:nvSpPr>
          <p:cNvPr id="1268" name="Google Shape;1268;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5" name="Google Shape;1275;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C.4</a:t>
            </a:r>
            <a:endParaRPr/>
          </a:p>
        </p:txBody>
      </p:sp>
      <p:sp>
        <p:nvSpPr>
          <p:cNvPr id="1276" name="Google Shape;1276;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9" name="Google Shape;1309;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C.4, D.2</a:t>
            </a:r>
            <a:endParaRPr/>
          </a:p>
        </p:txBody>
      </p:sp>
      <p:sp>
        <p:nvSpPr>
          <p:cNvPr id="1310" name="Google Shape;1310;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7" name="Google Shape;1317;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C.5</a:t>
            </a:r>
            <a:endParaRPr/>
          </a:p>
        </p:txBody>
      </p:sp>
      <p:sp>
        <p:nvSpPr>
          <p:cNvPr id="1318" name="Google Shape;1318;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7" name="Google Shape;1327;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C.5</a:t>
            </a:r>
            <a:endParaRPr/>
          </a:p>
        </p:txBody>
      </p:sp>
      <p:sp>
        <p:nvSpPr>
          <p:cNvPr id="1328" name="Google Shape;1328;p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6" name="Google Shape;1336;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37" name="Google Shape;1337;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4" name="Google Shape;1344;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C.5</a:t>
            </a:r>
            <a:endParaRPr/>
          </a:p>
        </p:txBody>
      </p:sp>
      <p:sp>
        <p:nvSpPr>
          <p:cNvPr id="1345" name="Google Shape;1345;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1" name="Google Shape;1411;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C.4, D.2</a:t>
            </a:r>
            <a:endParaRPr/>
          </a:p>
        </p:txBody>
      </p:sp>
      <p:sp>
        <p:nvSpPr>
          <p:cNvPr id="1412" name="Google Shape;1412;p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9" name="Google Shape;1419;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C.6</a:t>
            </a:r>
            <a:endParaRPr/>
          </a:p>
        </p:txBody>
      </p:sp>
      <p:sp>
        <p:nvSpPr>
          <p:cNvPr id="1420" name="Google Shape;1420;p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hyperlink" Target="http://creativecommons.org/licenses/by/4.0/" TargetMode="Externa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www.fitsm.eu/" TargetMode="External"/><Relationship Id="rId5" Type="http://schemas.openxmlformats.org/officeDocument/2006/relationships/hyperlink" Target="https://creativecommons.org/licenses/by/4.0/" TargetMode="Externa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le Slide">
    <p:spTree>
      <p:nvGrpSpPr>
        <p:cNvPr id="1" name="Shape 18"/>
        <p:cNvGrpSpPr/>
        <p:nvPr/>
      </p:nvGrpSpPr>
      <p:grpSpPr>
        <a:xfrm>
          <a:off x="0" y="0"/>
          <a:ext cx="0" cy="0"/>
          <a:chOff x="0" y="0"/>
          <a:chExt cx="0" cy="0"/>
        </a:xfrm>
      </p:grpSpPr>
      <p:pic>
        <p:nvPicPr>
          <p:cNvPr id="19" name="Google Shape;19;p113" descr="TitlePage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113"/>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05595"/>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13"/>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400"/>
              <a:buFont typeface="Calibri"/>
              <a:buNone/>
              <a:defRPr>
                <a:solidFill>
                  <a:schemeClr val="lt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 name="Google Shape;22;p113"/>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Calibri"/>
              <a:buNone/>
              <a:defRPr>
                <a:solidFill>
                  <a:srgbClr val="FFFFFF"/>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 name="Google Shape;23;p11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113" descr="bar.png"/>
          <p:cNvPicPr preferRelativeResize="0"/>
          <p:nvPr/>
        </p:nvPicPr>
        <p:blipFill rotWithShape="1">
          <a:blip r:embed="rId3">
            <a:alphaModFix/>
          </a:blip>
          <a:srcRect/>
          <a:stretch/>
        </p:blipFill>
        <p:spPr>
          <a:xfrm>
            <a:off x="719668" y="3674649"/>
            <a:ext cx="10752667" cy="114300"/>
          </a:xfrm>
          <a:prstGeom prst="rect">
            <a:avLst/>
          </a:prstGeom>
          <a:noFill/>
          <a:ln>
            <a:noFill/>
          </a:ln>
        </p:spPr>
      </p:pic>
      <p:pic>
        <p:nvPicPr>
          <p:cNvPr id="25" name="Google Shape;25;p113" descr="http://www.fedsm.eu/sites/default/files/FitSM%20logo-name-1.2.png"/>
          <p:cNvPicPr preferRelativeResize="0"/>
          <p:nvPr/>
        </p:nvPicPr>
        <p:blipFill rotWithShape="1">
          <a:blip r:embed="rId4">
            <a:alphaModFix/>
          </a:blip>
          <a:srcRect/>
          <a:stretch/>
        </p:blipFill>
        <p:spPr>
          <a:xfrm>
            <a:off x="3682595" y="433708"/>
            <a:ext cx="4826809" cy="1263015"/>
          </a:xfrm>
          <a:prstGeom prst="rect">
            <a:avLst/>
          </a:prstGeom>
          <a:noFill/>
          <a:ln>
            <a:noFill/>
          </a:ln>
        </p:spPr>
      </p:pic>
      <p:sp>
        <p:nvSpPr>
          <p:cNvPr id="26" name="Google Shape;26;p113"/>
          <p:cNvSpPr txBox="1"/>
          <p:nvPr/>
        </p:nvSpPr>
        <p:spPr>
          <a:xfrm>
            <a:off x="4389120" y="6021977"/>
            <a:ext cx="343553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www.fitsm.eu</a:t>
            </a:r>
            <a:endParaRPr/>
          </a:p>
        </p:txBody>
      </p:sp>
      <p:sp>
        <p:nvSpPr>
          <p:cNvPr id="27" name="Google Shape;27;p113"/>
          <p:cNvSpPr txBox="1">
            <a:spLocks noGrp="1"/>
          </p:cNvSpPr>
          <p:nvPr>
            <p:ph type="subTitle" idx="1"/>
          </p:nvPr>
        </p:nvSpPr>
        <p:spPr>
          <a:xfrm>
            <a:off x="1828800" y="3886200"/>
            <a:ext cx="8534400" cy="94705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560"/>
              </a:spcBef>
              <a:spcAft>
                <a:spcPts val="0"/>
              </a:spcAft>
              <a:buClr>
                <a:srgbClr val="888888"/>
              </a:buClr>
              <a:buSzPts val="2800"/>
              <a:buNone/>
              <a:defRPr>
                <a:solidFill>
                  <a:srgbClr val="888888"/>
                </a:solidFill>
              </a:defRPr>
            </a:lvl1pPr>
            <a:lvl2pPr lvl="1" algn="ctr">
              <a:lnSpc>
                <a:spcPct val="100000"/>
              </a:lnSpc>
              <a:spcBef>
                <a:spcPts val="480"/>
              </a:spcBef>
              <a:spcAft>
                <a:spcPts val="0"/>
              </a:spcAft>
              <a:buClr>
                <a:srgbClr val="888888"/>
              </a:buClr>
              <a:buSzPts val="2400"/>
              <a:buNone/>
              <a:defRPr>
                <a:solidFill>
                  <a:srgbClr val="888888"/>
                </a:solidFill>
              </a:defRPr>
            </a:lvl2pPr>
            <a:lvl3pPr lvl="2" algn="ctr">
              <a:lnSpc>
                <a:spcPct val="100000"/>
              </a:lnSpc>
              <a:spcBef>
                <a:spcPts val="400"/>
              </a:spcBef>
              <a:spcAft>
                <a:spcPts val="0"/>
              </a:spcAft>
              <a:buClr>
                <a:srgbClr val="888888"/>
              </a:buClr>
              <a:buSzPts val="2000"/>
              <a:buNone/>
              <a:defRPr>
                <a:solidFill>
                  <a:srgbClr val="888888"/>
                </a:solidFill>
              </a:defRPr>
            </a:lvl3pPr>
            <a:lvl4pPr lvl="3" algn="ctr">
              <a:lnSpc>
                <a:spcPct val="100000"/>
              </a:lnSpc>
              <a:spcBef>
                <a:spcPts val="360"/>
              </a:spcBef>
              <a:spcAft>
                <a:spcPts val="0"/>
              </a:spcAft>
              <a:buClr>
                <a:srgbClr val="888888"/>
              </a:buClr>
              <a:buSzPts val="1800"/>
              <a:buNone/>
              <a:defRPr>
                <a:solidFill>
                  <a:srgbClr val="888888"/>
                </a:solidFill>
              </a:defRPr>
            </a:lvl4pPr>
            <a:lvl5pPr lvl="4" algn="ctr">
              <a:lnSpc>
                <a:spcPct val="100000"/>
              </a:lnSpc>
              <a:spcBef>
                <a:spcPts val="36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grpSp>
        <p:nvGrpSpPr>
          <p:cNvPr id="28" name="Google Shape;28;p113"/>
          <p:cNvGrpSpPr/>
          <p:nvPr/>
        </p:nvGrpSpPr>
        <p:grpSpPr>
          <a:xfrm>
            <a:off x="4545806" y="5133071"/>
            <a:ext cx="3938588" cy="577081"/>
            <a:chOff x="3509962" y="5191293"/>
            <a:chExt cx="3938588" cy="577081"/>
          </a:xfrm>
        </p:grpSpPr>
        <p:sp>
          <p:nvSpPr>
            <p:cNvPr id="29" name="Google Shape;29;p113"/>
            <p:cNvSpPr/>
            <p:nvPr/>
          </p:nvSpPr>
          <p:spPr>
            <a:xfrm>
              <a:off x="3509962" y="5191293"/>
              <a:ext cx="3328987" cy="5770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050"/>
                <a:buFont typeface="Calibri"/>
                <a:buNone/>
              </a:pPr>
              <a:r>
                <a:rPr lang="en-US" sz="1050" b="0" i="0" u="none" strike="noStrike" cap="none">
                  <a:solidFill>
                    <a:schemeClr val="dk1"/>
                  </a:solidFill>
                  <a:latin typeface="Calibri"/>
                  <a:ea typeface="Calibri"/>
                  <a:cs typeface="Calibri"/>
                  <a:sym typeface="Calibri"/>
                </a:rPr>
                <a:t>This work has been funded by the European Commission. It is licensed under a </a:t>
              </a:r>
              <a:r>
                <a:rPr lang="en-US" sz="105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Creative Commons Attribution 4.0 International License</a:t>
              </a:r>
              <a:r>
                <a:rPr lang="en-US" sz="1050" b="0" i="0" u="none" strike="noStrike" cap="none">
                  <a:solidFill>
                    <a:schemeClr val="dk1"/>
                  </a:solidFill>
                  <a:latin typeface="Calibri"/>
                  <a:ea typeface="Calibri"/>
                  <a:cs typeface="Calibri"/>
                  <a:sym typeface="Calibri"/>
                </a:rPr>
                <a:t>.</a:t>
              </a:r>
              <a:endParaRPr sz="1050" b="0" i="0" u="none" strike="noStrike" cap="none">
                <a:solidFill>
                  <a:schemeClr val="dk1"/>
                </a:solidFill>
                <a:latin typeface="Calibri"/>
                <a:ea typeface="Calibri"/>
                <a:cs typeface="Calibri"/>
                <a:sym typeface="Calibri"/>
              </a:endParaRPr>
            </a:p>
          </p:txBody>
        </p:sp>
        <p:pic>
          <p:nvPicPr>
            <p:cNvPr id="30" name="Google Shape;30;p113" descr="Macintosh HD:Users:owen:Google Drive:ETL online:FedSM:Branding:Useful logos etc:EC_logo.jpeg"/>
            <p:cNvPicPr preferRelativeResize="0"/>
            <p:nvPr/>
          </p:nvPicPr>
          <p:blipFill rotWithShape="1">
            <a:blip r:embed="rId6">
              <a:alphaModFix/>
            </a:blip>
            <a:srcRect/>
            <a:stretch/>
          </p:blipFill>
          <p:spPr>
            <a:xfrm>
              <a:off x="6822440" y="5255569"/>
              <a:ext cx="626110" cy="425872"/>
            </a:xfrm>
            <a:prstGeom prst="rect">
              <a:avLst/>
            </a:prstGeom>
            <a:noFill/>
            <a:ln>
              <a:noFill/>
            </a:ln>
          </p:spPr>
        </p:pic>
      </p:grpSp>
      <p:pic>
        <p:nvPicPr>
          <p:cNvPr id="31" name="Google Shape;31;p113" descr="Creative Commons License"/>
          <p:cNvPicPr preferRelativeResize="0"/>
          <p:nvPr/>
        </p:nvPicPr>
        <p:blipFill rotWithShape="1">
          <a:blip r:embed="rId7">
            <a:alphaModFix/>
          </a:blip>
          <a:srcRect/>
          <a:stretch/>
        </p:blipFill>
        <p:spPr>
          <a:xfrm>
            <a:off x="3707607" y="5262645"/>
            <a:ext cx="838200" cy="2952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bg>
      <p:bgPr>
        <a:solidFill>
          <a:schemeClr val="lt1"/>
        </a:solidFill>
        <a:effectLst/>
      </p:bgPr>
    </p:bg>
    <p:spTree>
      <p:nvGrpSpPr>
        <p:cNvPr id="1" name="Shape 32"/>
        <p:cNvGrpSpPr/>
        <p:nvPr/>
      </p:nvGrpSpPr>
      <p:grpSpPr>
        <a:xfrm>
          <a:off x="0" y="0"/>
          <a:ext cx="0" cy="0"/>
          <a:chOff x="0" y="0"/>
          <a:chExt cx="0" cy="0"/>
        </a:xfrm>
      </p:grpSpPr>
      <p:sp>
        <p:nvSpPr>
          <p:cNvPr id="33" name="Google Shape;33;p11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05595"/>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4"/>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 name="Google Shape;35;p114"/>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6" name="Google Shape;36;p114"/>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7" name="Google Shape;37;p11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p:cSld name="Section header">
    <p:spTree>
      <p:nvGrpSpPr>
        <p:cNvPr id="1" name="Shape 38"/>
        <p:cNvGrpSpPr/>
        <p:nvPr/>
      </p:nvGrpSpPr>
      <p:grpSpPr>
        <a:xfrm>
          <a:off x="0" y="0"/>
          <a:ext cx="0" cy="0"/>
          <a:chOff x="0" y="0"/>
          <a:chExt cx="0" cy="0"/>
        </a:xfrm>
      </p:grpSpPr>
      <p:pic>
        <p:nvPicPr>
          <p:cNvPr id="39" name="Google Shape;39;p115" descr="TitlePage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0" name="Google Shape;40;p115"/>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05595"/>
              </a:buClr>
              <a:buSzPts val="3200"/>
              <a:buFont typeface="Calibri"/>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5"/>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400"/>
              <a:buFont typeface="Calibri"/>
              <a:buNone/>
              <a:defRPr>
                <a:solidFill>
                  <a:schemeClr val="lt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2" name="Google Shape;42;p115"/>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Calibri"/>
              <a:buNone/>
              <a:defRPr>
                <a:solidFill>
                  <a:srgbClr val="FFFFFF"/>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3" name="Google Shape;43;p11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115" descr="bar.png"/>
          <p:cNvPicPr preferRelativeResize="0"/>
          <p:nvPr/>
        </p:nvPicPr>
        <p:blipFill rotWithShape="1">
          <a:blip r:embed="rId3">
            <a:alphaModFix/>
          </a:blip>
          <a:srcRect/>
          <a:stretch/>
        </p:blipFill>
        <p:spPr>
          <a:xfrm>
            <a:off x="719668" y="3674649"/>
            <a:ext cx="10752667" cy="114300"/>
          </a:xfrm>
          <a:prstGeom prst="rect">
            <a:avLst/>
          </a:prstGeom>
          <a:noFill/>
          <a:ln>
            <a:noFill/>
          </a:ln>
        </p:spPr>
      </p:pic>
      <p:pic>
        <p:nvPicPr>
          <p:cNvPr id="45" name="Google Shape;45;p115" descr="http://www.fedsm.eu/sites/default/files/FitSM%20logo-name-1.2.png"/>
          <p:cNvPicPr preferRelativeResize="0"/>
          <p:nvPr/>
        </p:nvPicPr>
        <p:blipFill rotWithShape="1">
          <a:blip r:embed="rId4">
            <a:alphaModFix/>
          </a:blip>
          <a:srcRect/>
          <a:stretch/>
        </p:blipFill>
        <p:spPr>
          <a:xfrm>
            <a:off x="4845049" y="274334"/>
            <a:ext cx="2501902" cy="654664"/>
          </a:xfrm>
          <a:prstGeom prst="rect">
            <a:avLst/>
          </a:prstGeom>
          <a:noFill/>
          <a:ln>
            <a:noFill/>
          </a:ln>
        </p:spPr>
      </p:pic>
      <p:sp>
        <p:nvSpPr>
          <p:cNvPr id="46" name="Google Shape;46;p115"/>
          <p:cNvSpPr txBox="1"/>
          <p:nvPr/>
        </p:nvSpPr>
        <p:spPr>
          <a:xfrm>
            <a:off x="4389120" y="6021977"/>
            <a:ext cx="343553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www.fitsm.eu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folie">
  <p:cSld name="End slide">
    <p:spTree>
      <p:nvGrpSpPr>
        <p:cNvPr id="1" name="Shape 47"/>
        <p:cNvGrpSpPr/>
        <p:nvPr/>
      </p:nvGrpSpPr>
      <p:grpSpPr>
        <a:xfrm>
          <a:off x="0" y="0"/>
          <a:ext cx="0" cy="0"/>
          <a:chOff x="0" y="0"/>
          <a:chExt cx="0" cy="0"/>
        </a:xfrm>
      </p:grpSpPr>
      <p:pic>
        <p:nvPicPr>
          <p:cNvPr id="48" name="Google Shape;48;p116" descr="TitlePage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9" name="Google Shape;49;p116"/>
          <p:cNvSpPr txBox="1">
            <a:spLocks noGrp="1"/>
          </p:cNvSpPr>
          <p:nvPr>
            <p:ph type="ctrTitle"/>
          </p:nvPr>
        </p:nvSpPr>
        <p:spPr>
          <a:xfrm>
            <a:off x="914400" y="814953"/>
            <a:ext cx="10363200" cy="77369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05595"/>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6"/>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Calibri"/>
              <a:buNone/>
              <a:defRPr>
                <a:solidFill>
                  <a:srgbClr val="FFFFFF"/>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pic>
        <p:nvPicPr>
          <p:cNvPr id="51" name="Google Shape;51;p116" descr="bar.png"/>
          <p:cNvPicPr preferRelativeResize="0"/>
          <p:nvPr/>
        </p:nvPicPr>
        <p:blipFill rotWithShape="1">
          <a:blip r:embed="rId3">
            <a:alphaModFix/>
          </a:blip>
          <a:srcRect/>
          <a:stretch/>
        </p:blipFill>
        <p:spPr>
          <a:xfrm>
            <a:off x="719667" y="1665938"/>
            <a:ext cx="10752667" cy="114300"/>
          </a:xfrm>
          <a:prstGeom prst="rect">
            <a:avLst/>
          </a:prstGeom>
          <a:noFill/>
          <a:ln>
            <a:noFill/>
          </a:ln>
        </p:spPr>
      </p:pic>
      <p:pic>
        <p:nvPicPr>
          <p:cNvPr id="52" name="Google Shape;52;p116" descr="http://www.fedsm.eu/sites/default/files/FitSM%20logo-name-1.2.png"/>
          <p:cNvPicPr preferRelativeResize="0"/>
          <p:nvPr/>
        </p:nvPicPr>
        <p:blipFill rotWithShape="1">
          <a:blip r:embed="rId4">
            <a:alphaModFix/>
          </a:blip>
          <a:srcRect/>
          <a:stretch/>
        </p:blipFill>
        <p:spPr>
          <a:xfrm>
            <a:off x="9584267" y="279721"/>
            <a:ext cx="2413404" cy="631507"/>
          </a:xfrm>
          <a:prstGeom prst="rect">
            <a:avLst/>
          </a:prstGeom>
          <a:noFill/>
          <a:ln>
            <a:noFill/>
          </a:ln>
        </p:spPr>
      </p:pic>
      <p:sp>
        <p:nvSpPr>
          <p:cNvPr id="53" name="Google Shape;53;p116"/>
          <p:cNvSpPr txBox="1"/>
          <p:nvPr/>
        </p:nvSpPr>
        <p:spPr>
          <a:xfrm>
            <a:off x="4389120" y="6021977"/>
            <a:ext cx="343553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www.fitsm.eu </a:t>
            </a:r>
            <a:endParaRPr/>
          </a:p>
        </p:txBody>
      </p:sp>
      <p:sp>
        <p:nvSpPr>
          <p:cNvPr id="54" name="Google Shape;54;p116"/>
          <p:cNvSpPr txBox="1"/>
          <p:nvPr/>
        </p:nvSpPr>
        <p:spPr>
          <a:xfrm>
            <a:off x="914400" y="2133600"/>
            <a:ext cx="10363200"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This material was prepared to support the use of the </a:t>
            </a:r>
            <a:r>
              <a:rPr lang="en-US" sz="1800" dirty="0" err="1">
                <a:solidFill>
                  <a:schemeClr val="dk1"/>
                </a:solidFill>
                <a:latin typeface="Calibri"/>
                <a:ea typeface="Calibri"/>
                <a:cs typeface="Calibri"/>
                <a:sym typeface="Calibri"/>
              </a:rPr>
              <a:t>FitSM</a:t>
            </a:r>
            <a:r>
              <a:rPr lang="en-US" sz="1800" dirty="0">
                <a:solidFill>
                  <a:schemeClr val="dk1"/>
                </a:solidFill>
                <a:latin typeface="Calibri"/>
                <a:ea typeface="Calibri"/>
                <a:cs typeface="Calibri"/>
                <a:sym typeface="Calibri"/>
              </a:rPr>
              <a:t> standard for lightweight IT Service Management.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It is offered under a Creative Contributions Attribution </a:t>
            </a:r>
            <a:r>
              <a:rPr lang="en-US" sz="1800" dirty="0" err="1">
                <a:solidFill>
                  <a:schemeClr val="dk1"/>
                </a:solidFill>
                <a:latin typeface="Calibri"/>
                <a:ea typeface="Calibri"/>
                <a:cs typeface="Calibri"/>
                <a:sym typeface="Calibri"/>
              </a:rPr>
              <a:t>Licence</a:t>
            </a:r>
            <a:r>
              <a:rPr lang="en-US" sz="1800" dirty="0">
                <a:solidFill>
                  <a:schemeClr val="dk1"/>
                </a:solidFill>
                <a:latin typeface="Calibri"/>
                <a:ea typeface="Calibri"/>
                <a:cs typeface="Calibri"/>
                <a:sym typeface="Calibri"/>
              </a:rPr>
              <a:t> (CC-BY 4.0) – see </a:t>
            </a:r>
            <a:r>
              <a:rPr lang="en-US" sz="18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https://creativecommons.org/licenses/by/4.0/</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 making use of this material, apart from respecting the </a:t>
            </a:r>
            <a:r>
              <a:rPr lang="en-US" sz="1800" dirty="0" err="1">
                <a:solidFill>
                  <a:schemeClr val="dk1"/>
                </a:solidFill>
                <a:latin typeface="Calibri"/>
                <a:ea typeface="Calibri"/>
                <a:cs typeface="Calibri"/>
                <a:sym typeface="Calibri"/>
              </a:rPr>
              <a:t>licence</a:t>
            </a:r>
            <a:r>
              <a:rPr lang="en-US" sz="1800" dirty="0">
                <a:solidFill>
                  <a:schemeClr val="dk1"/>
                </a:solidFill>
                <a:latin typeface="Calibri"/>
                <a:ea typeface="Calibri"/>
                <a:cs typeface="Calibri"/>
                <a:sym typeface="Calibri"/>
              </a:rPr>
              <a:t> and attributing it to </a:t>
            </a:r>
            <a:r>
              <a:rPr lang="en-US" sz="1800" dirty="0" err="1">
                <a:solidFill>
                  <a:schemeClr val="dk1"/>
                </a:solidFill>
                <a:latin typeface="Calibri"/>
                <a:ea typeface="Calibri"/>
                <a:cs typeface="Calibri"/>
                <a:sym typeface="Calibri"/>
              </a:rPr>
              <a:t>FitSM</a:t>
            </a:r>
            <a:r>
              <a:rPr lang="en-US" sz="1800" dirty="0">
                <a:solidFill>
                  <a:schemeClr val="dk1"/>
                </a:solidFill>
                <a:latin typeface="Calibri"/>
                <a:ea typeface="Calibri"/>
                <a:cs typeface="Calibri"/>
                <a:sym typeface="Calibri"/>
              </a:rPr>
              <a:t>, we ask you to maintain this slide to provide context and traceability.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Information and other resources on </a:t>
            </a:r>
            <a:r>
              <a:rPr lang="en-US" sz="1800" dirty="0" err="1">
                <a:solidFill>
                  <a:schemeClr val="dk1"/>
                </a:solidFill>
                <a:latin typeface="Calibri"/>
                <a:ea typeface="Calibri"/>
                <a:cs typeface="Calibri"/>
                <a:sym typeface="Calibri"/>
              </a:rPr>
              <a:t>FitSM</a:t>
            </a:r>
            <a:r>
              <a:rPr lang="en-US" sz="1800" dirty="0">
                <a:solidFill>
                  <a:schemeClr val="dk1"/>
                </a:solidFill>
                <a:latin typeface="Calibri"/>
                <a:ea typeface="Calibri"/>
                <a:cs typeface="Calibri"/>
                <a:sym typeface="Calibri"/>
              </a:rPr>
              <a:t> including contact information, are available at </a:t>
            </a:r>
            <a:r>
              <a:rPr lang="en-US" sz="18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www.fitsm.eu</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5" name="Google Shape;55;p116"/>
          <p:cNvPicPr preferRelativeResize="0"/>
          <p:nvPr/>
        </p:nvPicPr>
        <p:blipFill rotWithShape="1">
          <a:blip r:embed="rId7">
            <a:alphaModFix/>
          </a:blip>
          <a:srcRect/>
          <a:stretch/>
        </p:blipFill>
        <p:spPr>
          <a:xfrm>
            <a:off x="9407403" y="2962967"/>
            <a:ext cx="1666997" cy="583242"/>
          </a:xfrm>
          <a:prstGeom prst="rect">
            <a:avLst/>
          </a:prstGeom>
          <a:noFill/>
          <a:ln>
            <a:noFill/>
          </a:ln>
        </p:spPr>
      </p:pic>
      <p:sp>
        <p:nvSpPr>
          <p:cNvPr id="56" name="Google Shape;56;p11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116"/>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400"/>
              <a:buFont typeface="Calibri"/>
              <a:buNone/>
              <a:defRPr>
                <a:solidFill>
                  <a:schemeClr val="lt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12" descr="Backdrop.png"/>
          <p:cNvPicPr preferRelativeResize="0"/>
          <p:nvPr/>
        </p:nvPicPr>
        <p:blipFill rotWithShape="1">
          <a:blip r:embed="rId6">
            <a:alphaModFix/>
          </a:blip>
          <a:srcRect/>
          <a:stretch/>
        </p:blipFill>
        <p:spPr>
          <a:xfrm>
            <a:off x="0" y="0"/>
            <a:ext cx="12192000" cy="6858000"/>
          </a:xfrm>
          <a:prstGeom prst="rect">
            <a:avLst/>
          </a:prstGeom>
          <a:noFill/>
          <a:ln>
            <a:noFill/>
          </a:ln>
        </p:spPr>
      </p:pic>
      <p:sp>
        <p:nvSpPr>
          <p:cNvPr id="11" name="Google Shape;11;p112"/>
          <p:cNvSpPr txBox="1">
            <a:spLocks noGrp="1"/>
          </p:cNvSpPr>
          <p:nvPr>
            <p:ph type="title"/>
          </p:nvPr>
        </p:nvSpPr>
        <p:spPr>
          <a:xfrm>
            <a:off x="609601" y="274641"/>
            <a:ext cx="9416955" cy="1047859"/>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205595"/>
              </a:buClr>
              <a:buSzPts val="3200"/>
              <a:buFont typeface="Calibri"/>
              <a:buNone/>
              <a:defRPr sz="3200" b="0" i="0" u="none" strike="noStrike" cap="none">
                <a:solidFill>
                  <a:srgbClr val="205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2"/>
          <p:cNvSpPr txBox="1">
            <a:spLocks noGrp="1"/>
          </p:cNvSpPr>
          <p:nvPr>
            <p:ph type="body" idx="1"/>
          </p:nvPr>
        </p:nvSpPr>
        <p:spPr>
          <a:xfrm>
            <a:off x="609600" y="1705973"/>
            <a:ext cx="10972800" cy="461664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12"/>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2"/>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1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12" descr="bar.png"/>
          <p:cNvPicPr preferRelativeResize="0"/>
          <p:nvPr/>
        </p:nvPicPr>
        <p:blipFill rotWithShape="1">
          <a:blip r:embed="rId7">
            <a:alphaModFix/>
          </a:blip>
          <a:srcRect/>
          <a:stretch/>
        </p:blipFill>
        <p:spPr>
          <a:xfrm>
            <a:off x="-22576" y="1447022"/>
            <a:ext cx="12214576" cy="129600"/>
          </a:xfrm>
          <a:prstGeom prst="rect">
            <a:avLst/>
          </a:prstGeom>
          <a:noFill/>
          <a:ln>
            <a:noFill/>
          </a:ln>
        </p:spPr>
      </p:pic>
      <p:pic>
        <p:nvPicPr>
          <p:cNvPr id="17" name="Google Shape;17;p112" descr="Macintosh HD:Users:owen:Google Drive:ETL online:FedSM:Branding:FitSm logo:FitSM logo-woutname.png"/>
          <p:cNvPicPr preferRelativeResize="0"/>
          <p:nvPr/>
        </p:nvPicPr>
        <p:blipFill rotWithShape="1">
          <a:blip r:embed="rId8">
            <a:alphaModFix/>
          </a:blip>
          <a:srcRect/>
          <a:stretch/>
        </p:blipFill>
        <p:spPr>
          <a:xfrm>
            <a:off x="10760935" y="190469"/>
            <a:ext cx="1080395" cy="10803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fitsm.e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dirty="0"/>
              <a:t>FitSM Foundation</a:t>
            </a:r>
            <a:endParaRPr dirty="0"/>
          </a:p>
        </p:txBody>
      </p:sp>
      <p:sp>
        <p:nvSpPr>
          <p:cNvPr id="63" name="Google Shape;63;p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1</a:t>
            </a:fld>
            <a:endParaRPr/>
          </a:p>
        </p:txBody>
      </p:sp>
      <p:sp>
        <p:nvSpPr>
          <p:cNvPr id="64" name="Google Shape;64;p1"/>
          <p:cNvSpPr txBox="1">
            <a:spLocks noGrp="1"/>
          </p:cNvSpPr>
          <p:nvPr>
            <p:ph type="subTitle" idx="1"/>
          </p:nvPr>
        </p:nvSpPr>
        <p:spPr>
          <a:xfrm>
            <a:off x="1828800" y="3886200"/>
            <a:ext cx="8534400" cy="947057"/>
          </a:xfrm>
          <a:prstGeom prst="rect">
            <a:avLst/>
          </a:prstGeom>
          <a:noFill/>
          <a:ln>
            <a:noFill/>
          </a:ln>
        </p:spPr>
        <p:txBody>
          <a:bodyPr spcFirstLastPara="1" wrap="square" lIns="91425" tIns="45700" rIns="91425" bIns="45700" anchor="t" anchorCtr="0">
            <a:normAutofit fontScale="85000" lnSpcReduction="10000"/>
          </a:bodyPr>
          <a:lstStyle/>
          <a:p>
            <a:pPr marL="457200" lvl="0" indent="-406400" algn="ctr" rtl="0">
              <a:lnSpc>
                <a:spcPct val="100000"/>
              </a:lnSpc>
              <a:spcBef>
                <a:spcPts val="560"/>
              </a:spcBef>
              <a:spcAft>
                <a:spcPts val="0"/>
              </a:spcAft>
              <a:buClr>
                <a:srgbClr val="888888"/>
              </a:buClr>
              <a:buSzPct val="117647"/>
              <a:buNone/>
            </a:pPr>
            <a:r>
              <a:rPr lang="en-US"/>
              <a:t>Foundation training in IT Service Management according to FitSM</a:t>
            </a:r>
            <a:endParaRPr/>
          </a:p>
          <a:p>
            <a:pPr marL="457200" lvl="0" indent="-406400" algn="ctr" rtl="0">
              <a:lnSpc>
                <a:spcPct val="100000"/>
              </a:lnSpc>
              <a:spcBef>
                <a:spcPts val="560"/>
              </a:spcBef>
              <a:spcAft>
                <a:spcPts val="0"/>
              </a:spcAft>
              <a:buClr>
                <a:srgbClr val="888888"/>
              </a:buClr>
              <a:buSzPct val="205882"/>
              <a:buNone/>
            </a:pPr>
            <a:r>
              <a:rPr lang="en-US" sz="1600"/>
              <a:t>Version 3.0.6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What is a process?</a:t>
            </a:r>
            <a:endParaRPr i="1"/>
          </a:p>
        </p:txBody>
      </p:sp>
      <p:sp>
        <p:nvSpPr>
          <p:cNvPr id="158" name="Google Shape;158;p10"/>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165100" algn="l" rtl="0">
              <a:lnSpc>
                <a:spcPct val="100000"/>
              </a:lnSpc>
              <a:spcBef>
                <a:spcPts val="0"/>
              </a:spcBef>
              <a:spcAft>
                <a:spcPts val="0"/>
              </a:spcAft>
              <a:buClr>
                <a:schemeClr val="dk1"/>
              </a:buClr>
              <a:buSzPts val="2800"/>
              <a:buNone/>
            </a:pPr>
            <a:endParaRPr dirty="0"/>
          </a:p>
          <a:p>
            <a:pPr marL="342900" lvl="0" indent="-165100" algn="l" rtl="0">
              <a:lnSpc>
                <a:spcPct val="100000"/>
              </a:lnSpc>
              <a:spcBef>
                <a:spcPts val="560"/>
              </a:spcBef>
              <a:spcAft>
                <a:spcPts val="0"/>
              </a:spcAft>
              <a:buClr>
                <a:schemeClr val="dk1"/>
              </a:buClr>
              <a:buSzPts val="2800"/>
              <a:buNone/>
            </a:pPr>
            <a:endParaRPr dirty="0"/>
          </a:p>
          <a:p>
            <a:pPr marL="342900" lvl="0" indent="-165100" algn="l" rtl="0">
              <a:lnSpc>
                <a:spcPct val="100000"/>
              </a:lnSpc>
              <a:spcBef>
                <a:spcPts val="560"/>
              </a:spcBef>
              <a:spcAft>
                <a:spcPts val="0"/>
              </a:spcAft>
              <a:buClr>
                <a:schemeClr val="dk1"/>
              </a:buClr>
              <a:buSzPts val="2800"/>
              <a:buNone/>
            </a:pPr>
            <a:endParaRPr dirty="0"/>
          </a:p>
          <a:p>
            <a:pPr marL="342900" lvl="0" indent="-342900" algn="l" rtl="0">
              <a:lnSpc>
                <a:spcPct val="100000"/>
              </a:lnSpc>
              <a:spcBef>
                <a:spcPts val="560"/>
              </a:spcBef>
              <a:spcAft>
                <a:spcPts val="0"/>
              </a:spcAft>
              <a:buClr>
                <a:schemeClr val="dk1"/>
              </a:buClr>
              <a:buSzPts val="2800"/>
              <a:buChar char="•"/>
            </a:pPr>
            <a:r>
              <a:rPr lang="en-US" dirty="0"/>
              <a:t>Key facts about ITSM processes:</a:t>
            </a:r>
            <a:endParaRPr dirty="0"/>
          </a:p>
          <a:p>
            <a:pPr marL="742950" lvl="1" indent="-285750" algn="l" rtl="0">
              <a:lnSpc>
                <a:spcPct val="100000"/>
              </a:lnSpc>
              <a:spcBef>
                <a:spcPts val="480"/>
              </a:spcBef>
              <a:spcAft>
                <a:spcPts val="0"/>
              </a:spcAft>
              <a:buClr>
                <a:schemeClr val="dk1"/>
              </a:buClr>
              <a:buSzPts val="2400"/>
              <a:buChar char="–"/>
            </a:pPr>
            <a:r>
              <a:rPr lang="en-US" dirty="0"/>
              <a:t>ITSM processes support and control the delivery of IT services.</a:t>
            </a:r>
            <a:endParaRPr dirty="0"/>
          </a:p>
          <a:p>
            <a:pPr marL="742950" lvl="1" indent="-285750" algn="l" rtl="0">
              <a:lnSpc>
                <a:spcPct val="100000"/>
              </a:lnSpc>
              <a:spcBef>
                <a:spcPts val="480"/>
              </a:spcBef>
              <a:spcAft>
                <a:spcPts val="0"/>
              </a:spcAft>
              <a:buClr>
                <a:schemeClr val="dk1"/>
              </a:buClr>
              <a:buSzPts val="2400"/>
              <a:buChar char="–"/>
            </a:pPr>
            <a:r>
              <a:rPr lang="en-US" dirty="0"/>
              <a:t>ITSM processes interact with each other, and  with other processes in the service provider </a:t>
            </a:r>
            <a:r>
              <a:rPr lang="en-US" dirty="0" err="1"/>
              <a:t>organisation</a:t>
            </a:r>
            <a:r>
              <a:rPr lang="en-US" dirty="0"/>
              <a:t>.</a:t>
            </a:r>
            <a:endParaRPr dirty="0"/>
          </a:p>
          <a:p>
            <a:pPr marL="742950" lvl="1" indent="-285750" algn="l" rtl="0">
              <a:lnSpc>
                <a:spcPct val="100000"/>
              </a:lnSpc>
              <a:spcBef>
                <a:spcPts val="480"/>
              </a:spcBef>
              <a:spcAft>
                <a:spcPts val="0"/>
              </a:spcAft>
              <a:buClr>
                <a:schemeClr val="dk1"/>
              </a:buClr>
              <a:buSzPts val="2400"/>
              <a:buChar char="–"/>
            </a:pPr>
            <a:r>
              <a:rPr lang="en-US" dirty="0"/>
              <a:t>Successful provisioning of IT service involves several processes.</a:t>
            </a:r>
            <a:endParaRPr dirty="0"/>
          </a:p>
          <a:p>
            <a:pPr marL="342900" lvl="0" indent="-342900" algn="l" rtl="0">
              <a:lnSpc>
                <a:spcPct val="100000"/>
              </a:lnSpc>
              <a:spcBef>
                <a:spcPts val="560"/>
              </a:spcBef>
              <a:spcAft>
                <a:spcPts val="0"/>
              </a:spcAft>
              <a:buClr>
                <a:schemeClr val="dk1"/>
              </a:buClr>
              <a:buSzPts val="2800"/>
              <a:buChar char="•"/>
            </a:pPr>
            <a:r>
              <a:rPr lang="en-US" dirty="0"/>
              <a:t>The ITSM processes of an IT service provider are part of the </a:t>
            </a:r>
            <a:r>
              <a:rPr lang="en-US" b="1" dirty="0"/>
              <a:t>service management system (SMS)</a:t>
            </a:r>
            <a:r>
              <a:rPr lang="en-US" dirty="0"/>
              <a:t>. </a:t>
            </a:r>
            <a:endParaRPr dirty="0"/>
          </a:p>
        </p:txBody>
      </p:sp>
      <p:sp>
        <p:nvSpPr>
          <p:cNvPr id="159" name="Google Shape;159;p1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10</a:t>
            </a:fld>
            <a:endParaRPr/>
          </a:p>
        </p:txBody>
      </p:sp>
      <p:graphicFrame>
        <p:nvGraphicFramePr>
          <p:cNvPr id="160" name="Google Shape;160;p10"/>
          <p:cNvGraphicFramePr/>
          <p:nvPr>
            <p:extLst>
              <p:ext uri="{D42A27DB-BD31-4B8C-83A1-F6EECF244321}">
                <p14:modId xmlns:p14="http://schemas.microsoft.com/office/powerpoint/2010/main" val="2959251981"/>
              </p:ext>
            </p:extLst>
          </p:nvPr>
        </p:nvGraphicFramePr>
        <p:xfrm>
          <a:off x="609600" y="1696601"/>
          <a:ext cx="10972800" cy="1187575"/>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2375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Definition following FitSM-0:</a:t>
                      </a:r>
                      <a:endParaRPr sz="1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95005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Process:</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latin typeface="Calibri" panose="020F0502020204030204" pitchFamily="34" charset="0"/>
                          <a:cs typeface="Calibri" panose="020F0502020204030204" pitchFamily="34" charset="0"/>
                        </a:rPr>
                        <a:t>Structured set of activities, with clearly defined responsibilities, that bring about a specific objective or set of results from a set of defined inputs</a:t>
                      </a:r>
                      <a:endParaRPr sz="18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Google Shape;1432;p10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CSI: Important terms</a:t>
            </a:r>
            <a:endParaRPr/>
          </a:p>
        </p:txBody>
      </p:sp>
      <p:sp>
        <p:nvSpPr>
          <p:cNvPr id="1433" name="Google Shape;1433;p10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100</a:t>
            </a:fld>
            <a:endParaRPr/>
          </a:p>
        </p:txBody>
      </p:sp>
      <p:graphicFrame>
        <p:nvGraphicFramePr>
          <p:cNvPr id="1434" name="Google Shape;1434;p100"/>
          <p:cNvGraphicFramePr/>
          <p:nvPr>
            <p:extLst>
              <p:ext uri="{D42A27DB-BD31-4B8C-83A1-F6EECF244321}">
                <p14:modId xmlns:p14="http://schemas.microsoft.com/office/powerpoint/2010/main" val="865301527"/>
              </p:ext>
            </p:extLst>
          </p:nvPr>
        </p:nvGraphicFramePr>
        <p:xfrm>
          <a:off x="609601" y="1696598"/>
          <a:ext cx="10972800" cy="1341120"/>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195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2209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Improvement:</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panose="020F0502020204030204" pitchFamily="34" charset="0"/>
                          <a:cs typeface="Calibri" panose="020F0502020204030204" pitchFamily="34" charset="0"/>
                        </a:rPr>
                        <a:t>Action or set of actions carried out to increase the level of conformity, effectiveness or efficiency of a management system, process or activity, or to increase the quality or performance of a service or service component</a:t>
                      </a:r>
                      <a:endParaRPr sz="18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p10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CSI: Requirements according to FitSM-1</a:t>
            </a:r>
            <a:endParaRPr/>
          </a:p>
        </p:txBody>
      </p:sp>
      <p:graphicFrame>
        <p:nvGraphicFramePr>
          <p:cNvPr id="1440" name="Google Shape;1440;p101"/>
          <p:cNvGraphicFramePr/>
          <p:nvPr/>
        </p:nvGraphicFramePr>
        <p:xfrm>
          <a:off x="1981200" y="1697038"/>
          <a:ext cx="8229600" cy="2463038"/>
        </p:xfrm>
        <a:graphic>
          <a:graphicData uri="http://schemas.openxmlformats.org/drawingml/2006/table">
            <a:tbl>
              <a:tblPr>
                <a:noFill/>
                <a:tableStyleId>{5652652C-6163-4765-869B-413487751996}</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PR14 Continual Service Improvement Management</a:t>
                      </a:r>
                      <a:endParaRPr sz="16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PR14.1 Opportunities for improvement of services and processes shall be identified and registered, based on reports as well as results from measurements, assessments and audits of the SMS.</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PR14.2 Opportunities for improvement shall be assessed in a consistent manner and actions to achieve them identified.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PR14.3 The implementation of actions for improvement shall be controlled in a consistent manner.</a:t>
                      </a:r>
                      <a:endParaRPr sz="1400" u="none" strike="noStrike" cap="none"/>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441" name="Google Shape;1441;p10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101</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10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dirty="0"/>
              <a:t>CSI: Key concepts</a:t>
            </a:r>
            <a:endParaRPr dirty="0"/>
          </a:p>
        </p:txBody>
      </p:sp>
      <p:sp>
        <p:nvSpPr>
          <p:cNvPr id="1448" name="Google Shape;1448;p10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560"/>
              </a:spcBef>
              <a:spcAft>
                <a:spcPts val="0"/>
              </a:spcAft>
              <a:buClr>
                <a:schemeClr val="dk1"/>
              </a:buClr>
              <a:buSzPts val="2800"/>
              <a:buChar char="•"/>
            </a:pPr>
            <a:r>
              <a:rPr lang="en-US" sz="2400" dirty="0"/>
              <a:t>In an SMS, all things are subject to continual improvement:</a:t>
            </a:r>
            <a:endParaRPr sz="2400" dirty="0"/>
          </a:p>
          <a:p>
            <a:pPr marL="742950" lvl="1" indent="-285750" algn="l" rtl="0">
              <a:lnSpc>
                <a:spcPct val="90000"/>
              </a:lnSpc>
              <a:spcBef>
                <a:spcPts val="560"/>
              </a:spcBef>
              <a:spcAft>
                <a:spcPts val="0"/>
              </a:spcAft>
              <a:buClr>
                <a:schemeClr val="dk1"/>
              </a:buClr>
              <a:buSzPts val="2400"/>
              <a:buChar char="–"/>
            </a:pPr>
            <a:r>
              <a:rPr lang="en-US" sz="2000" dirty="0"/>
              <a:t>Services (including underlying service components)</a:t>
            </a:r>
            <a:endParaRPr sz="2000" dirty="0"/>
          </a:p>
          <a:p>
            <a:pPr marL="742950" lvl="1" indent="-285750" algn="l" rtl="0">
              <a:lnSpc>
                <a:spcPct val="90000"/>
              </a:lnSpc>
              <a:spcBef>
                <a:spcPts val="560"/>
              </a:spcBef>
              <a:spcAft>
                <a:spcPts val="0"/>
              </a:spcAft>
              <a:buClr>
                <a:schemeClr val="dk1"/>
              </a:buClr>
              <a:buSzPts val="2400"/>
              <a:buChar char="–"/>
            </a:pPr>
            <a:r>
              <a:rPr lang="en-US" sz="2000" dirty="0"/>
              <a:t>The SMS, including all ITSM processes</a:t>
            </a:r>
            <a:endParaRPr sz="2000" dirty="0"/>
          </a:p>
          <a:p>
            <a:pPr marL="342900" lvl="0" indent="-342900" algn="l" rtl="0">
              <a:lnSpc>
                <a:spcPct val="90000"/>
              </a:lnSpc>
              <a:spcBef>
                <a:spcPts val="560"/>
              </a:spcBef>
              <a:spcAft>
                <a:spcPts val="0"/>
              </a:spcAft>
              <a:buClr>
                <a:schemeClr val="dk1"/>
              </a:buClr>
              <a:buSzPts val="2800"/>
              <a:buChar char="•"/>
            </a:pPr>
            <a:r>
              <a:rPr lang="en-US" sz="2400" dirty="0"/>
              <a:t>Typical sources of improvements: KPI reports, service reviews, internal audits, management reviews, internal suggestions / feedback.</a:t>
            </a:r>
            <a:endParaRPr sz="2400" dirty="0"/>
          </a:p>
          <a:p>
            <a:pPr marL="342900" lvl="0" indent="-342900" algn="l" rtl="0">
              <a:lnSpc>
                <a:spcPct val="90000"/>
              </a:lnSpc>
              <a:spcBef>
                <a:spcPts val="560"/>
              </a:spcBef>
              <a:spcAft>
                <a:spcPts val="0"/>
              </a:spcAft>
              <a:buClr>
                <a:schemeClr val="dk1"/>
              </a:buClr>
              <a:buSzPts val="2800"/>
              <a:buChar char="•"/>
            </a:pPr>
            <a:r>
              <a:rPr lang="en-US" sz="2400" dirty="0"/>
              <a:t>Ensuring that improvements are taken seriously, addressed and tracked.</a:t>
            </a:r>
            <a:endParaRPr sz="2400" dirty="0"/>
          </a:p>
          <a:p>
            <a:pPr marL="342900" lvl="0" indent="-342900" algn="l" rtl="0">
              <a:lnSpc>
                <a:spcPct val="90000"/>
              </a:lnSpc>
              <a:spcBef>
                <a:spcPts val="560"/>
              </a:spcBef>
              <a:spcAft>
                <a:spcPts val="0"/>
              </a:spcAft>
              <a:buClr>
                <a:schemeClr val="dk1"/>
              </a:buClr>
              <a:buSzPts val="2800"/>
              <a:buChar char="•"/>
            </a:pPr>
            <a:r>
              <a:rPr lang="en-US" sz="2400" dirty="0"/>
              <a:t>In creating a culture of continual improvement, the CSI process is an extension of the general requirements on continually improving IT service management (GR7: ACT).</a:t>
            </a:r>
            <a:endParaRPr sz="2400" dirty="0"/>
          </a:p>
        </p:txBody>
      </p:sp>
      <p:sp>
        <p:nvSpPr>
          <p:cNvPr id="1449" name="Google Shape;1449;p10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102</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03"/>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Benefits, Risks &amp; Challenges of Implementing IT Service Management</a:t>
            </a:r>
            <a:endParaRPr/>
          </a:p>
        </p:txBody>
      </p:sp>
      <p:sp>
        <p:nvSpPr>
          <p:cNvPr id="1455" name="Google Shape;1455;p10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103</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10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ITSM: Benefits and risks in practice</a:t>
            </a:r>
            <a:endParaRPr/>
          </a:p>
        </p:txBody>
      </p:sp>
      <p:sp>
        <p:nvSpPr>
          <p:cNvPr id="1462" name="Google Shape;1462;p104"/>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en-US" sz="2000" b="1"/>
              <a:t>Typical benefits (excerpt):</a:t>
            </a:r>
            <a:endParaRPr/>
          </a:p>
          <a:p>
            <a:pPr marL="742950" lvl="1" indent="-285750" algn="l" rtl="0">
              <a:lnSpc>
                <a:spcPct val="100000"/>
              </a:lnSpc>
              <a:spcBef>
                <a:spcPts val="333"/>
              </a:spcBef>
              <a:spcAft>
                <a:spcPts val="0"/>
              </a:spcAft>
              <a:buClr>
                <a:srgbClr val="00B050"/>
              </a:buClr>
              <a:buSzPct val="100000"/>
              <a:buFont typeface="Arial Black"/>
              <a:buChar char="+"/>
            </a:pPr>
            <a:r>
              <a:rPr lang="en-US" sz="1800"/>
              <a:t>Better understanding of the organisation (federation) structure</a:t>
            </a:r>
            <a:endParaRPr/>
          </a:p>
          <a:p>
            <a:pPr marL="742950" lvl="1" indent="-285750" algn="l" rtl="0">
              <a:lnSpc>
                <a:spcPct val="100000"/>
              </a:lnSpc>
              <a:spcBef>
                <a:spcPts val="333"/>
              </a:spcBef>
              <a:spcAft>
                <a:spcPts val="0"/>
              </a:spcAft>
              <a:buClr>
                <a:srgbClr val="00B050"/>
              </a:buClr>
              <a:buSzPct val="100000"/>
              <a:buFont typeface="Arial Black"/>
              <a:buChar char="+"/>
            </a:pPr>
            <a:r>
              <a:rPr lang="en-US" sz="1800"/>
              <a:t>Improved customer orientation, better alignment of IT deliverables with customer needs</a:t>
            </a:r>
            <a:endParaRPr/>
          </a:p>
          <a:p>
            <a:pPr marL="742950" lvl="1" indent="-285750" algn="l" rtl="0">
              <a:lnSpc>
                <a:spcPct val="100000"/>
              </a:lnSpc>
              <a:spcBef>
                <a:spcPts val="333"/>
              </a:spcBef>
              <a:spcAft>
                <a:spcPts val="0"/>
              </a:spcAft>
              <a:buClr>
                <a:srgbClr val="00B050"/>
              </a:buClr>
              <a:buSzPct val="100000"/>
              <a:buFont typeface="Arial Black"/>
              <a:buChar char="+"/>
            </a:pPr>
            <a:r>
              <a:rPr lang="en-US" sz="1800"/>
              <a:t>Greater repeatability of desired results</a:t>
            </a:r>
            <a:endParaRPr/>
          </a:p>
          <a:p>
            <a:pPr marL="742950" lvl="1" indent="-285750" algn="l" rtl="0">
              <a:lnSpc>
                <a:spcPct val="100000"/>
              </a:lnSpc>
              <a:spcBef>
                <a:spcPts val="333"/>
              </a:spcBef>
              <a:spcAft>
                <a:spcPts val="0"/>
              </a:spcAft>
              <a:buClr>
                <a:srgbClr val="00B050"/>
              </a:buClr>
              <a:buSzPct val="100000"/>
              <a:buFont typeface="Arial Black"/>
              <a:buChar char="+"/>
            </a:pPr>
            <a:r>
              <a:rPr lang="en-US" sz="1800"/>
              <a:t>Increased effectiveness and efficiency</a:t>
            </a:r>
            <a:endParaRPr/>
          </a:p>
          <a:p>
            <a:pPr marL="742950" lvl="1" indent="-285750" algn="l" rtl="0">
              <a:lnSpc>
                <a:spcPct val="100000"/>
              </a:lnSpc>
              <a:spcBef>
                <a:spcPts val="333"/>
              </a:spcBef>
              <a:spcAft>
                <a:spcPts val="0"/>
              </a:spcAft>
              <a:buClr>
                <a:srgbClr val="00B050"/>
              </a:buClr>
              <a:buSzPct val="100000"/>
              <a:buFont typeface="Arial Black"/>
              <a:buChar char="+"/>
            </a:pPr>
            <a:r>
              <a:rPr lang="en-US" sz="1800"/>
              <a:t>Reduced organisational fragmentation / silos</a:t>
            </a:r>
            <a:endParaRPr/>
          </a:p>
          <a:p>
            <a:pPr marL="742950" lvl="1" indent="-285750" algn="l" rtl="0">
              <a:lnSpc>
                <a:spcPct val="100000"/>
              </a:lnSpc>
              <a:spcBef>
                <a:spcPts val="333"/>
              </a:spcBef>
              <a:spcAft>
                <a:spcPts val="0"/>
              </a:spcAft>
              <a:buClr>
                <a:srgbClr val="00B050"/>
              </a:buClr>
              <a:buSzPct val="100000"/>
              <a:buFont typeface="Arial Black"/>
              <a:buChar char="+"/>
            </a:pPr>
            <a:r>
              <a:rPr lang="en-US" sz="1800"/>
              <a:t>Facilitated innovation</a:t>
            </a:r>
            <a:endParaRPr/>
          </a:p>
          <a:p>
            <a:pPr marL="742950" lvl="1" indent="-285750" algn="l" rtl="0">
              <a:lnSpc>
                <a:spcPct val="100000"/>
              </a:lnSpc>
              <a:spcBef>
                <a:spcPts val="333"/>
              </a:spcBef>
              <a:spcAft>
                <a:spcPts val="0"/>
              </a:spcAft>
              <a:buClr>
                <a:srgbClr val="00B050"/>
              </a:buClr>
              <a:buSzPct val="100000"/>
              <a:buFont typeface="Arial Black"/>
              <a:buChar char="+"/>
            </a:pPr>
            <a:r>
              <a:rPr lang="en-US" sz="1800"/>
              <a:t>Improved reputation</a:t>
            </a:r>
            <a:endParaRPr/>
          </a:p>
          <a:p>
            <a:pPr marL="0" lvl="0" indent="0" algn="l" rtl="0">
              <a:lnSpc>
                <a:spcPct val="100000"/>
              </a:lnSpc>
              <a:spcBef>
                <a:spcPts val="370"/>
              </a:spcBef>
              <a:spcAft>
                <a:spcPts val="0"/>
              </a:spcAft>
              <a:buClr>
                <a:schemeClr val="dk1"/>
              </a:buClr>
              <a:buSzPct val="100000"/>
              <a:buNone/>
            </a:pPr>
            <a:endParaRPr sz="2000" b="1"/>
          </a:p>
          <a:p>
            <a:pPr marL="0" lvl="0" indent="0" algn="l" rtl="0">
              <a:lnSpc>
                <a:spcPct val="100000"/>
              </a:lnSpc>
              <a:spcBef>
                <a:spcPts val="370"/>
              </a:spcBef>
              <a:spcAft>
                <a:spcPts val="0"/>
              </a:spcAft>
              <a:buClr>
                <a:schemeClr val="dk1"/>
              </a:buClr>
              <a:buSzPct val="100000"/>
              <a:buNone/>
            </a:pPr>
            <a:r>
              <a:rPr lang="en-US" sz="2000" b="1"/>
              <a:t>Potential risks (excerpt):</a:t>
            </a:r>
            <a:endParaRPr/>
          </a:p>
          <a:p>
            <a:pPr marL="742950" lvl="1" indent="-285750" algn="l" rtl="0">
              <a:lnSpc>
                <a:spcPct val="100000"/>
              </a:lnSpc>
              <a:spcBef>
                <a:spcPts val="333"/>
              </a:spcBef>
              <a:spcAft>
                <a:spcPts val="0"/>
              </a:spcAft>
              <a:buClr>
                <a:srgbClr val="FF0000"/>
              </a:buClr>
              <a:buSzPct val="100000"/>
              <a:buFont typeface="Arial Black"/>
              <a:buChar char="−"/>
            </a:pPr>
            <a:r>
              <a:rPr lang="en-US" sz="1800"/>
              <a:t>Processes and procedures may become too bureaucratic, more paperwork</a:t>
            </a:r>
            <a:endParaRPr/>
          </a:p>
          <a:p>
            <a:pPr marL="742950" lvl="1" indent="-285750" algn="l" rtl="0">
              <a:lnSpc>
                <a:spcPct val="100000"/>
              </a:lnSpc>
              <a:spcBef>
                <a:spcPts val="333"/>
              </a:spcBef>
              <a:spcAft>
                <a:spcPts val="0"/>
              </a:spcAft>
              <a:buClr>
                <a:srgbClr val="FF0000"/>
              </a:buClr>
              <a:buSzPct val="100000"/>
              <a:buFont typeface="Arial Black"/>
              <a:buChar char="−"/>
            </a:pPr>
            <a:r>
              <a:rPr lang="en-US" sz="1800"/>
              <a:t>Reduced effectiveness and efficiency, if …</a:t>
            </a:r>
            <a:endParaRPr/>
          </a:p>
          <a:p>
            <a:pPr marL="1143000" lvl="2" indent="-228600" algn="l" rtl="0">
              <a:lnSpc>
                <a:spcPct val="100000"/>
              </a:lnSpc>
              <a:spcBef>
                <a:spcPts val="333"/>
              </a:spcBef>
              <a:spcAft>
                <a:spcPts val="0"/>
              </a:spcAft>
              <a:buClr>
                <a:srgbClr val="FF0000"/>
              </a:buClr>
              <a:buSzPct val="100000"/>
              <a:buFont typeface="Arial Black"/>
              <a:buChar char="−"/>
            </a:pPr>
            <a:r>
              <a:rPr lang="en-US" sz="1800"/>
              <a:t>People are not aware of processes and policies</a:t>
            </a:r>
            <a:endParaRPr/>
          </a:p>
          <a:p>
            <a:pPr marL="1143000" lvl="2" indent="-228600" algn="l" rtl="0">
              <a:lnSpc>
                <a:spcPct val="100000"/>
              </a:lnSpc>
              <a:spcBef>
                <a:spcPts val="333"/>
              </a:spcBef>
              <a:spcAft>
                <a:spcPts val="0"/>
              </a:spcAft>
              <a:buClr>
                <a:srgbClr val="FF0000"/>
              </a:buClr>
              <a:buSzPct val="100000"/>
              <a:buFont typeface="Arial Black"/>
              <a:buChar char="−"/>
            </a:pPr>
            <a:r>
              <a:rPr lang="en-US" sz="1800"/>
              <a:t>Lack of clear commitment from top management</a:t>
            </a:r>
            <a:endParaRPr/>
          </a:p>
          <a:p>
            <a:pPr marL="1143000" lvl="2" indent="-228600" algn="l" rtl="0">
              <a:lnSpc>
                <a:spcPct val="100000"/>
              </a:lnSpc>
              <a:spcBef>
                <a:spcPts val="333"/>
              </a:spcBef>
              <a:spcAft>
                <a:spcPts val="0"/>
              </a:spcAft>
              <a:buClr>
                <a:srgbClr val="FF0000"/>
              </a:buClr>
              <a:buSzPct val="100000"/>
              <a:buFont typeface="Arial Black"/>
              <a:buChar char="−"/>
            </a:pPr>
            <a:r>
              <a:rPr lang="en-US" sz="1800"/>
              <a:t>Staff do not accept the system</a:t>
            </a:r>
            <a:endParaRPr/>
          </a:p>
          <a:p>
            <a:pPr marL="1143000" lvl="2" indent="-228600" algn="l" rtl="0">
              <a:lnSpc>
                <a:spcPct val="100000"/>
              </a:lnSpc>
              <a:spcBef>
                <a:spcPts val="333"/>
              </a:spcBef>
              <a:spcAft>
                <a:spcPts val="0"/>
              </a:spcAft>
              <a:buClr>
                <a:srgbClr val="FF0000"/>
              </a:buClr>
              <a:buSzPct val="100000"/>
              <a:buFont typeface="Arial Black"/>
              <a:buChar char="−"/>
            </a:pPr>
            <a:r>
              <a:rPr lang="en-US" sz="1800"/>
              <a:t>Processes are circumvented</a:t>
            </a:r>
            <a:endParaRPr/>
          </a:p>
        </p:txBody>
      </p:sp>
      <p:sp>
        <p:nvSpPr>
          <p:cNvPr id="1463" name="Google Shape;1463;p10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104</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10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Federated IT service provisioning</a:t>
            </a:r>
            <a:endParaRPr/>
          </a:p>
        </p:txBody>
      </p:sp>
      <p:sp>
        <p:nvSpPr>
          <p:cNvPr id="1470" name="Google Shape;1470;p10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105</a:t>
            </a:fld>
            <a:endParaRPr/>
          </a:p>
        </p:txBody>
      </p:sp>
      <p:graphicFrame>
        <p:nvGraphicFramePr>
          <p:cNvPr id="1471" name="Google Shape;1471;p105"/>
          <p:cNvGraphicFramePr/>
          <p:nvPr>
            <p:extLst>
              <p:ext uri="{D42A27DB-BD31-4B8C-83A1-F6EECF244321}">
                <p14:modId xmlns:p14="http://schemas.microsoft.com/office/powerpoint/2010/main" val="1685398494"/>
              </p:ext>
            </p:extLst>
          </p:nvPr>
        </p:nvGraphicFramePr>
        <p:xfrm>
          <a:off x="609600" y="1800361"/>
          <a:ext cx="10972800" cy="1351402"/>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251534">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1099868">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Federation:</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panose="020F0502020204030204" pitchFamily="34" charset="0"/>
                          <a:cs typeface="Calibri" panose="020F0502020204030204" pitchFamily="34" charset="0"/>
                        </a:rPr>
                        <a:t>Situation in which multiple parties, the federation members, jointly contribute to the delivery of services to customers without being </a:t>
                      </a:r>
                      <a:r>
                        <a:rPr lang="en-US" sz="1800" b="0" u="none" strike="noStrike" cap="none" dirty="0" err="1">
                          <a:solidFill>
                            <a:schemeClr val="dk1"/>
                          </a:solidFill>
                          <a:latin typeface="Calibri" panose="020F0502020204030204" pitchFamily="34" charset="0"/>
                          <a:cs typeface="Calibri" panose="020F0502020204030204" pitchFamily="34" charset="0"/>
                        </a:rPr>
                        <a:t>organised</a:t>
                      </a:r>
                      <a:r>
                        <a:rPr lang="en-US" sz="1800" b="0" u="none" strike="noStrike" cap="none" dirty="0">
                          <a:solidFill>
                            <a:schemeClr val="dk1"/>
                          </a:solidFill>
                          <a:latin typeface="Calibri" panose="020F0502020204030204" pitchFamily="34" charset="0"/>
                          <a:cs typeface="Calibri" panose="020F0502020204030204" pitchFamily="34" charset="0"/>
                        </a:rPr>
                        <a:t> in a strict hierarchical setup or supply chain</a:t>
                      </a:r>
                      <a:endParaRPr sz="18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sp>
        <p:nvSpPr>
          <p:cNvPr id="1472" name="Google Shape;1472;p105"/>
          <p:cNvSpPr/>
          <p:nvPr/>
        </p:nvSpPr>
        <p:spPr>
          <a:xfrm>
            <a:off x="702618" y="3485170"/>
            <a:ext cx="10786764" cy="2849935"/>
          </a:xfrm>
          <a:prstGeom prst="rect">
            <a:avLst/>
          </a:prstGeom>
          <a:noFill/>
          <a:ln>
            <a:noFill/>
          </a:ln>
        </p:spPr>
        <p:txBody>
          <a:bodyPr spcFirstLastPara="1" wrap="square" lIns="91425" tIns="45700" rIns="116975" bIns="45700" anchor="t" anchorCtr="0">
            <a:noAutofit/>
          </a:bodyPr>
          <a:lstStyle/>
          <a:p>
            <a:pPr marL="27905" marR="0" lvl="0" indent="0" algn="l" rtl="0">
              <a:spcBef>
                <a:spcPts val="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Examples of federated IT service provisioning:</a:t>
            </a:r>
            <a:endParaRPr sz="1800" dirty="0">
              <a:solidFill>
                <a:schemeClr val="dk1"/>
              </a:solidFill>
              <a:latin typeface="Arial"/>
              <a:ea typeface="Arial"/>
              <a:cs typeface="Arial"/>
              <a:sym typeface="Arial"/>
            </a:endParaRPr>
          </a:p>
          <a:p>
            <a:pPr marL="761230" marR="0" lvl="1" indent="-241091" algn="l" rtl="0">
              <a:spcBef>
                <a:spcPts val="422"/>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In a large commercial enterprise / corporation with various business units / divisions: </a:t>
            </a:r>
            <a:r>
              <a:rPr lang="en-US" sz="1800" b="0" i="0" u="none" strike="noStrike" cap="none" dirty="0">
                <a:solidFill>
                  <a:schemeClr val="dk1"/>
                </a:solidFill>
                <a:latin typeface="Calibri"/>
                <a:ea typeface="Calibri"/>
                <a:cs typeface="Calibri"/>
                <a:sym typeface="Calibri"/>
              </a:rPr>
              <a:t>Multiple service providers need to cooperate to deliver a coherent data warehouse service for the whole corporation.</a:t>
            </a:r>
            <a:endParaRPr sz="1800" b="0" i="0" u="none" strike="noStrike" cap="none" dirty="0">
              <a:solidFill>
                <a:schemeClr val="dk1"/>
              </a:solidFill>
              <a:latin typeface="Arial"/>
              <a:ea typeface="Arial"/>
              <a:cs typeface="Arial"/>
              <a:sym typeface="Arial"/>
            </a:endParaRPr>
          </a:p>
          <a:p>
            <a:pPr marL="761230" marR="0" lvl="1" indent="-241091" algn="l" rtl="0">
              <a:spcBef>
                <a:spcPts val="422"/>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In public administration: </a:t>
            </a:r>
            <a:r>
              <a:rPr lang="en-US" sz="1800" b="0" i="0" u="none" strike="noStrike" cap="none" dirty="0">
                <a:solidFill>
                  <a:schemeClr val="dk1"/>
                </a:solidFill>
                <a:latin typeface="Calibri"/>
                <a:ea typeface="Calibri"/>
                <a:cs typeface="Calibri"/>
                <a:sym typeface="Calibri"/>
              </a:rPr>
              <a:t>Different government agencies and national bodies jointly operate a public health data service.</a:t>
            </a:r>
            <a:endParaRPr sz="1800" b="0" i="0" u="none" strike="noStrike" cap="none" dirty="0">
              <a:solidFill>
                <a:schemeClr val="dk1"/>
              </a:solidFill>
              <a:latin typeface="Arial"/>
              <a:ea typeface="Arial"/>
              <a:cs typeface="Arial"/>
              <a:sym typeface="Arial"/>
            </a:endParaRPr>
          </a:p>
          <a:p>
            <a:pPr marL="761230" marR="0" lvl="1" indent="-241091" algn="l" rtl="0">
              <a:spcBef>
                <a:spcPts val="422"/>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In a network of academic research </a:t>
            </a:r>
            <a:r>
              <a:rPr lang="en-US" sz="1800" b="1" i="0" u="none" strike="noStrike" cap="none" dirty="0" err="1">
                <a:solidFill>
                  <a:schemeClr val="dk1"/>
                </a:solidFill>
                <a:latin typeface="Calibri"/>
                <a:ea typeface="Calibri"/>
                <a:cs typeface="Calibri"/>
                <a:sym typeface="Calibri"/>
              </a:rPr>
              <a:t>organisations</a:t>
            </a:r>
            <a:r>
              <a:rPr lang="en-US" sz="1800" b="1" i="0" u="none" strike="noStrike" cap="none" dirty="0">
                <a:solidFill>
                  <a:schemeClr val="dk1"/>
                </a:solidFill>
                <a:latin typeface="Calibri"/>
                <a:ea typeface="Calibri"/>
                <a:cs typeface="Calibri"/>
                <a:sym typeface="Calibri"/>
              </a:rPr>
              <a:t> (e.g. a scientific research collaboration): </a:t>
            </a:r>
            <a:r>
              <a:rPr lang="en-US" sz="1800" b="0" i="0" u="none" strike="noStrike" cap="none" dirty="0">
                <a:solidFill>
                  <a:schemeClr val="dk1"/>
                </a:solidFill>
                <a:latin typeface="Calibri"/>
                <a:ea typeface="Calibri"/>
                <a:cs typeface="Calibri"/>
                <a:sym typeface="Calibri"/>
              </a:rPr>
              <a:t>Multiple IT departments / data centers provide resources for a very large-scale computing service used by many researchers.</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10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Federated IT service provisioning: Comparison with non-federated IT service provisioning</a:t>
            </a:r>
            <a:endParaRPr/>
          </a:p>
        </p:txBody>
      </p:sp>
      <p:sp>
        <p:nvSpPr>
          <p:cNvPr id="1479" name="Google Shape;1479;p10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106</a:t>
            </a:fld>
            <a:endParaRPr/>
          </a:p>
        </p:txBody>
      </p:sp>
      <p:graphicFrame>
        <p:nvGraphicFramePr>
          <p:cNvPr id="1480" name="Google Shape;1480;p106"/>
          <p:cNvGraphicFramePr/>
          <p:nvPr>
            <p:extLst>
              <p:ext uri="{D42A27DB-BD31-4B8C-83A1-F6EECF244321}">
                <p14:modId xmlns:p14="http://schemas.microsoft.com/office/powerpoint/2010/main" val="2819105843"/>
              </p:ext>
            </p:extLst>
          </p:nvPr>
        </p:nvGraphicFramePr>
        <p:xfrm>
          <a:off x="347241" y="1725547"/>
          <a:ext cx="11337825" cy="4718925"/>
        </p:xfrm>
        <a:graphic>
          <a:graphicData uri="http://schemas.openxmlformats.org/drawingml/2006/table">
            <a:tbl>
              <a:tblPr firstRow="1" firstCol="1" bandRow="1">
                <a:noFill/>
                <a:tableStyleId>{4F463F0C-C1F6-4362-83DA-536061202AA2}</a:tableStyleId>
              </a:tblPr>
              <a:tblGrid>
                <a:gridCol w="2838550">
                  <a:extLst>
                    <a:ext uri="{9D8B030D-6E8A-4147-A177-3AD203B41FA5}">
                      <a16:colId xmlns:a16="http://schemas.microsoft.com/office/drawing/2014/main" val="20000"/>
                    </a:ext>
                  </a:extLst>
                </a:gridCol>
                <a:gridCol w="4720000">
                  <a:extLst>
                    <a:ext uri="{9D8B030D-6E8A-4147-A177-3AD203B41FA5}">
                      <a16:colId xmlns:a16="http://schemas.microsoft.com/office/drawing/2014/main" val="20001"/>
                    </a:ext>
                  </a:extLst>
                </a:gridCol>
                <a:gridCol w="3779275">
                  <a:extLst>
                    <a:ext uri="{9D8B030D-6E8A-4147-A177-3AD203B41FA5}">
                      <a16:colId xmlns:a16="http://schemas.microsoft.com/office/drawing/2014/main" val="20002"/>
                    </a:ext>
                  </a:extLst>
                </a:gridCol>
              </a:tblGrid>
              <a:tr h="67925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panose="020F0502020204030204" pitchFamily="34" charset="0"/>
                          <a:cs typeface="Calibri" panose="020F0502020204030204" pitchFamily="34" charset="0"/>
                        </a:rPr>
                        <a:t>Non-federated (“traditional”) IT service provisioning</a:t>
                      </a:r>
                      <a:endParaRPr sz="1200" u="none" strike="noStrike" cap="none">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panose="020F0502020204030204" pitchFamily="34" charset="0"/>
                          <a:cs typeface="Calibri" panose="020F0502020204030204" pitchFamily="34" charset="0"/>
                        </a:rPr>
                        <a:t>Federated IT service provisioning</a:t>
                      </a:r>
                      <a:endParaRPr sz="1200" u="none" strike="noStrike" cap="none">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0"/>
                  </a:ext>
                </a:extLst>
              </a:tr>
              <a:tr h="12512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alibri" panose="020F0502020204030204" pitchFamily="34" charset="0"/>
                          <a:cs typeface="Calibri" panose="020F0502020204030204" pitchFamily="34" charset="0"/>
                        </a:rPr>
                        <a:t>Service provider model</a:t>
                      </a:r>
                      <a:endParaRPr sz="1200" u="none" strike="noStrike" cap="none"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panose="020F0502020204030204" pitchFamily="34" charset="0"/>
                          <a:cs typeface="Calibri" panose="020F0502020204030204" pitchFamily="34" charset="0"/>
                        </a:rPr>
                        <a:t>One organisation acting as the service provider with (sub-)contracted suppliers</a:t>
                      </a:r>
                      <a:endParaRPr sz="1200" u="none" strike="noStrike" cap="none">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panose="020F0502020204030204" pitchFamily="34" charset="0"/>
                          <a:cs typeface="Calibri" panose="020F0502020204030204" pitchFamily="34" charset="0"/>
                        </a:rPr>
                        <a:t>-&gt; Supply chain</a:t>
                      </a:r>
                      <a:endParaRPr sz="1600" u="none" strike="noStrike" cap="none">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panose="020F0502020204030204" pitchFamily="34" charset="0"/>
                          <a:cs typeface="Calibri" panose="020F0502020204030204" pitchFamily="34" charset="0"/>
                        </a:rPr>
                        <a:t>Multiple organisations collaborating and jointly acting as a service provider</a:t>
                      </a:r>
                      <a:endParaRPr sz="1200" u="none" strike="noStrike" cap="none">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panose="020F0502020204030204" pitchFamily="34" charset="0"/>
                          <a:cs typeface="Calibri" panose="020F0502020204030204" pitchFamily="34" charset="0"/>
                        </a:rPr>
                        <a:t>-&gt; Supply network</a:t>
                      </a:r>
                      <a:endParaRPr sz="1600" u="none" strike="noStrike" cap="none">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1"/>
                  </a:ext>
                </a:extLst>
              </a:tr>
              <a:tr h="1537225">
                <a:tc>
                  <a:txBody>
                    <a:bodyPr/>
                    <a:lstStyle/>
                    <a:p>
                      <a:pPr marL="0" marR="0" lvl="0" indent="0" algn="l" rtl="0">
                        <a:lnSpc>
                          <a:spcPct val="100000"/>
                        </a:lnSpc>
                        <a:spcBef>
                          <a:spcPts val="0"/>
                        </a:spcBef>
                        <a:spcAft>
                          <a:spcPts val="0"/>
                        </a:spcAft>
                        <a:buClr>
                          <a:schemeClr val="dk1"/>
                        </a:buClr>
                        <a:buSzPts val="1800"/>
                        <a:buFont typeface="Arial"/>
                        <a:buNone/>
                      </a:pPr>
                      <a:r>
                        <a:rPr lang="en-US" sz="1600" u="none" strike="noStrike" cap="none">
                          <a:latin typeface="Calibri" panose="020F0502020204030204" pitchFamily="34" charset="0"/>
                          <a:cs typeface="Calibri" panose="020F0502020204030204" pitchFamily="34" charset="0"/>
                        </a:rPr>
                        <a:t>Control over</a:t>
                      </a:r>
                      <a:endParaRPr sz="1200" u="none" strike="noStrike" cap="none">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chemeClr val="lt1"/>
                        </a:buClr>
                        <a:buSzPts val="1800"/>
                        <a:buFont typeface="Arial"/>
                        <a:buChar char="•"/>
                      </a:pPr>
                      <a:r>
                        <a:rPr lang="en-US" sz="1600" u="none" strike="noStrike" cap="none">
                          <a:latin typeface="Calibri" panose="020F0502020204030204" pitchFamily="34" charset="0"/>
                          <a:cs typeface="Calibri" panose="020F0502020204030204" pitchFamily="34" charset="0"/>
                        </a:rPr>
                        <a:t>service components</a:t>
                      </a:r>
                      <a:endParaRPr sz="1200" u="none" strike="noStrike" cap="none">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chemeClr val="lt1"/>
                        </a:buClr>
                        <a:buSzPts val="1800"/>
                        <a:buFont typeface="Arial"/>
                        <a:buChar char="•"/>
                      </a:pPr>
                      <a:r>
                        <a:rPr lang="en-US" sz="1600" u="none" strike="noStrike" cap="none">
                          <a:latin typeface="Calibri" panose="020F0502020204030204" pitchFamily="34" charset="0"/>
                          <a:cs typeface="Calibri" panose="020F0502020204030204" pitchFamily="34" charset="0"/>
                        </a:rPr>
                        <a:t>service management processes / activities</a:t>
                      </a:r>
                      <a:endParaRPr sz="1200" u="none" strike="noStrike" cap="none">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chemeClr val="lt1"/>
                        </a:buClr>
                        <a:buSzPts val="1800"/>
                        <a:buFont typeface="Arial"/>
                        <a:buChar char="•"/>
                      </a:pPr>
                      <a:r>
                        <a:rPr lang="en-US" sz="1600" u="none" strike="noStrike" cap="none">
                          <a:latin typeface="Calibri" panose="020F0502020204030204" pitchFamily="34" charset="0"/>
                          <a:cs typeface="Calibri" panose="020F0502020204030204" pitchFamily="34" charset="0"/>
                        </a:rPr>
                        <a:t>suppliers</a:t>
                      </a:r>
                      <a:endParaRPr sz="1600" u="none" strike="noStrike" cap="none">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panose="020F0502020204030204" pitchFamily="34" charset="0"/>
                          <a:cs typeface="Calibri" panose="020F0502020204030204" pitchFamily="34" charset="0"/>
                        </a:rPr>
                        <a:t>Single central control by the organisation acting as the service provider</a:t>
                      </a:r>
                      <a:endParaRPr sz="1200" u="none" strike="noStrike" cap="none">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panose="020F0502020204030204" pitchFamily="34" charset="0"/>
                          <a:cs typeface="Calibri" panose="020F0502020204030204" pitchFamily="34" charset="0"/>
                        </a:rPr>
                        <a:t>Shared / distributed control among the collaborating organisations</a:t>
                      </a:r>
                      <a:endParaRPr sz="1200" u="none" strike="noStrike" cap="none">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2"/>
                  </a:ext>
                </a:extLst>
              </a:tr>
              <a:tr h="1251225">
                <a:tc>
                  <a:txBody>
                    <a:bodyPr/>
                    <a:lstStyle/>
                    <a:p>
                      <a:pPr marL="0" marR="0" lvl="0" indent="0" algn="l" rtl="0">
                        <a:lnSpc>
                          <a:spcPct val="100000"/>
                        </a:lnSpc>
                        <a:spcBef>
                          <a:spcPts val="0"/>
                        </a:spcBef>
                        <a:spcAft>
                          <a:spcPts val="0"/>
                        </a:spcAft>
                        <a:buClr>
                          <a:schemeClr val="dk1"/>
                        </a:buClr>
                        <a:buSzPts val="1800"/>
                        <a:buFont typeface="Arial"/>
                        <a:buNone/>
                      </a:pPr>
                      <a:r>
                        <a:rPr lang="en-US" sz="1600" u="none" strike="noStrike" cap="none">
                          <a:latin typeface="Calibri" panose="020F0502020204030204" pitchFamily="34" charset="0"/>
                          <a:cs typeface="Calibri" panose="020F0502020204030204" pitchFamily="34" charset="0"/>
                        </a:rPr>
                        <a:t>Impact on the SMS</a:t>
                      </a:r>
                      <a:endParaRPr sz="1200" u="none" strike="noStrike" cap="none">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panose="020F0502020204030204" pitchFamily="34" charset="0"/>
                          <a:cs typeface="Calibri" panose="020F0502020204030204" pitchFamily="34" charset="0"/>
                        </a:rPr>
                        <a:t>Clear authorities, hierarchical control</a:t>
                      </a:r>
                      <a:endParaRPr sz="1200" u="none" strike="noStrike" cap="none">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alibri" panose="020F0502020204030204" pitchFamily="34" charset="0"/>
                          <a:cs typeface="Calibri" panose="020F0502020204030204" pitchFamily="34" charset="0"/>
                        </a:rPr>
                        <a:t>Potentially more difficult to control, more ambiguity</a:t>
                      </a:r>
                      <a:endParaRPr sz="1200" u="none" strike="noStrike" cap="none"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alibri" panose="020F0502020204030204" pitchFamily="34" charset="0"/>
                          <a:cs typeface="Calibri" panose="020F0502020204030204" pitchFamily="34" charset="0"/>
                        </a:rPr>
                        <a:t>-&gt; Requires more effort to clarify responsibilities and interfaces</a:t>
                      </a:r>
                      <a:endParaRPr sz="1600" u="none" strike="noStrike" cap="none"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107"/>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Related Standards &amp; Frameworks</a:t>
            </a:r>
            <a:endParaRPr/>
          </a:p>
        </p:txBody>
      </p:sp>
      <p:sp>
        <p:nvSpPr>
          <p:cNvPr id="1486" name="Google Shape;1486;p10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107</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p10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ITIL, ISO/IEC 20000 and ISO/IEC 27000</a:t>
            </a:r>
            <a:endParaRPr/>
          </a:p>
        </p:txBody>
      </p:sp>
      <p:sp>
        <p:nvSpPr>
          <p:cNvPr id="1493" name="Google Shape;1493;p10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108</a:t>
            </a:fld>
            <a:endParaRPr/>
          </a:p>
        </p:txBody>
      </p:sp>
      <p:graphicFrame>
        <p:nvGraphicFramePr>
          <p:cNvPr id="1494" name="Google Shape;1494;p108"/>
          <p:cNvGraphicFramePr/>
          <p:nvPr>
            <p:extLst>
              <p:ext uri="{D42A27DB-BD31-4B8C-83A1-F6EECF244321}">
                <p14:modId xmlns:p14="http://schemas.microsoft.com/office/powerpoint/2010/main" val="3744913047"/>
              </p:ext>
            </p:extLst>
          </p:nvPr>
        </p:nvGraphicFramePr>
        <p:xfrm>
          <a:off x="2381250" y="1843949"/>
          <a:ext cx="9178700" cy="3931950"/>
        </p:xfrm>
        <a:graphic>
          <a:graphicData uri="http://schemas.openxmlformats.org/drawingml/2006/table">
            <a:tbl>
              <a:tblPr bandRow="1">
                <a:noFill/>
                <a:tableStyleId>{7BB07519-A8F3-4188-B358-2C89F047C96F}</a:tableStyleId>
              </a:tblPr>
              <a:tblGrid>
                <a:gridCol w="4584200">
                  <a:extLst>
                    <a:ext uri="{9D8B030D-6E8A-4147-A177-3AD203B41FA5}">
                      <a16:colId xmlns:a16="http://schemas.microsoft.com/office/drawing/2014/main" val="20000"/>
                    </a:ext>
                  </a:extLst>
                </a:gridCol>
                <a:gridCol w="4594500">
                  <a:extLst>
                    <a:ext uri="{9D8B030D-6E8A-4147-A177-3AD203B41FA5}">
                      <a16:colId xmlns:a16="http://schemas.microsoft.com/office/drawing/2014/main" val="20001"/>
                    </a:ext>
                  </a:extLst>
                </a:gridCol>
              </a:tblGrid>
              <a:tr h="1038425">
                <a:tc>
                  <a:txBody>
                    <a:bodyPr/>
                    <a:lstStyle/>
                    <a:p>
                      <a:pPr marL="0" marR="0" lvl="0" indent="0" algn="l" rtl="0">
                        <a:lnSpc>
                          <a:spcPct val="100000"/>
                        </a:lnSpc>
                        <a:spcBef>
                          <a:spcPts val="0"/>
                        </a:spcBef>
                        <a:spcAft>
                          <a:spcPts val="0"/>
                        </a:spcAft>
                        <a:buClr>
                          <a:schemeClr val="dk1"/>
                        </a:buClr>
                        <a:buSzPts val="1800"/>
                        <a:buFont typeface="Arial"/>
                        <a:buNone/>
                      </a:pPr>
                      <a:r>
                        <a:rPr lang="en-US" sz="1600" b="1" u="none" strike="noStrike" cap="none">
                          <a:latin typeface="Calibri" panose="020F0502020204030204" pitchFamily="34" charset="0"/>
                          <a:cs typeface="Calibri" panose="020F0502020204030204" pitchFamily="34" charset="0"/>
                        </a:rPr>
                        <a:t>ITIL</a:t>
                      </a:r>
                      <a:endParaRPr sz="1200" u="none" strike="noStrike" cap="none">
                        <a:latin typeface="Calibri" panose="020F0502020204030204" pitchFamily="34" charset="0"/>
                        <a:cs typeface="Calibri" panose="020F0502020204030204" pitchFamily="34" charset="0"/>
                      </a:endParaRPr>
                    </a:p>
                    <a:p>
                      <a:pPr marL="457200" marR="0" lvl="0" indent="-342900" algn="l" rtl="0">
                        <a:lnSpc>
                          <a:spcPct val="100000"/>
                        </a:lnSpc>
                        <a:spcBef>
                          <a:spcPts val="0"/>
                        </a:spcBef>
                        <a:spcAft>
                          <a:spcPts val="0"/>
                        </a:spcAft>
                        <a:buClr>
                          <a:srgbClr val="000000"/>
                        </a:buClr>
                        <a:buSzPts val="1800"/>
                        <a:buFont typeface="Calibri"/>
                        <a:buChar char="•"/>
                      </a:pPr>
                      <a:r>
                        <a:rPr lang="en-US" sz="1600" u="none" strike="noStrike" cap="none">
                          <a:latin typeface="Calibri" panose="020F0502020204030204" pitchFamily="34" charset="0"/>
                          <a:cs typeface="Calibri" panose="020F0502020204030204" pitchFamily="34" charset="0"/>
                        </a:rPr>
                        <a:t>Collection of “good practices” in IT service management</a:t>
                      </a:r>
                      <a:endParaRPr sz="1200" u="none" strike="noStrike" cap="none">
                        <a:latin typeface="Calibri" panose="020F0502020204030204" pitchFamily="34" charset="0"/>
                        <a:cs typeface="Calibri" panose="020F0502020204030204" pitchFamily="34" charset="0"/>
                      </a:endParaRPr>
                    </a:p>
                    <a:p>
                      <a:pPr marL="457200" marR="0" lvl="0" indent="-342900" algn="l" rtl="0">
                        <a:lnSpc>
                          <a:spcPct val="100000"/>
                        </a:lnSpc>
                        <a:spcBef>
                          <a:spcPts val="0"/>
                        </a:spcBef>
                        <a:spcAft>
                          <a:spcPts val="0"/>
                        </a:spcAft>
                        <a:buClr>
                          <a:srgbClr val="000000"/>
                        </a:buClr>
                        <a:buSzPts val="1800"/>
                        <a:buFont typeface="Calibri"/>
                        <a:buChar char="•"/>
                      </a:pPr>
                      <a:r>
                        <a:rPr lang="en-US" sz="1600" u="none" strike="noStrike" cap="none">
                          <a:latin typeface="Calibri" panose="020F0502020204030204" pitchFamily="34" charset="0"/>
                          <a:cs typeface="Calibri" panose="020F0502020204030204" pitchFamily="34" charset="0"/>
                        </a:rPr>
                        <a:t>Descriptions of key principles, concepts and practices in ITSM</a:t>
                      </a:r>
                      <a:endParaRPr sz="1600" u="none" strike="noStrike" cap="none">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457200" marR="0" lvl="0" indent="0" algn="l" rtl="0">
                        <a:lnSpc>
                          <a:spcPct val="100000"/>
                        </a:lnSpc>
                        <a:spcBef>
                          <a:spcPts val="0"/>
                        </a:spcBef>
                        <a:spcAft>
                          <a:spcPts val="0"/>
                        </a:spcAft>
                        <a:buClr>
                          <a:srgbClr val="000000"/>
                        </a:buClr>
                        <a:buSzPts val="1600"/>
                        <a:buFont typeface="Arial"/>
                        <a:buNone/>
                      </a:pPr>
                      <a:endParaRPr sz="1600" u="none" strike="noStrike" cap="none">
                        <a:latin typeface="Calibri" panose="020F0502020204030204" pitchFamily="34" charset="0"/>
                        <a:cs typeface="Calibri" panose="020F0502020204030204" pitchFamily="34" charset="0"/>
                      </a:endParaRPr>
                    </a:p>
                    <a:p>
                      <a:pPr marL="457200" marR="0" lvl="0" indent="-342900" algn="l" rtl="0">
                        <a:lnSpc>
                          <a:spcPct val="100000"/>
                        </a:lnSpc>
                        <a:spcBef>
                          <a:spcPts val="0"/>
                        </a:spcBef>
                        <a:spcAft>
                          <a:spcPts val="0"/>
                        </a:spcAft>
                        <a:buClr>
                          <a:srgbClr val="000000"/>
                        </a:buClr>
                        <a:buSzPts val="1800"/>
                        <a:buFont typeface="Calibri"/>
                        <a:buChar char="•"/>
                      </a:pPr>
                      <a:r>
                        <a:rPr lang="en-US" sz="1600" u="none" strike="noStrike" cap="none">
                          <a:latin typeface="Calibri" panose="020F0502020204030204" pitchFamily="34" charset="0"/>
                          <a:cs typeface="Calibri" panose="020F0502020204030204" pitchFamily="34" charset="0"/>
                        </a:rPr>
                        <a:t>Popular and wide-spread framework</a:t>
                      </a:r>
                      <a:endParaRPr sz="1600" u="none" strike="noStrike" cap="none">
                        <a:latin typeface="Calibri" panose="020F0502020204030204" pitchFamily="34" charset="0"/>
                        <a:cs typeface="Calibri" panose="020F0502020204030204" pitchFamily="34" charset="0"/>
                      </a:endParaRPr>
                    </a:p>
                    <a:p>
                      <a:pPr marL="457200" marR="0" lvl="0" indent="-342900" algn="l" rtl="0">
                        <a:lnSpc>
                          <a:spcPct val="100000"/>
                        </a:lnSpc>
                        <a:spcBef>
                          <a:spcPts val="0"/>
                        </a:spcBef>
                        <a:spcAft>
                          <a:spcPts val="0"/>
                        </a:spcAft>
                        <a:buClr>
                          <a:srgbClr val="000000"/>
                        </a:buClr>
                        <a:buSzPts val="1800"/>
                        <a:buFont typeface="Calibri"/>
                        <a:buChar char="•"/>
                      </a:pPr>
                      <a:r>
                        <a:rPr lang="en-US" sz="1600" u="none" strike="noStrike" cap="none">
                          <a:latin typeface="Calibri" panose="020F0502020204030204" pitchFamily="34" charset="0"/>
                          <a:cs typeface="Calibri" panose="020F0502020204030204" pitchFamily="34" charset="0"/>
                        </a:rPr>
                        <a:t>Written in textbook style</a:t>
                      </a:r>
                      <a:endParaRPr>
                        <a:latin typeface="Calibri" panose="020F0502020204030204" pitchFamily="34" charset="0"/>
                        <a:cs typeface="Calibri" panose="020F0502020204030204" pitchFamily="34" charset="0"/>
                      </a:endParaRPr>
                    </a:p>
                    <a:p>
                      <a:pPr marL="457200" marR="0" lvl="0" indent="-342900" algn="l" rtl="0">
                        <a:lnSpc>
                          <a:spcPct val="100000"/>
                        </a:lnSpc>
                        <a:spcBef>
                          <a:spcPts val="0"/>
                        </a:spcBef>
                        <a:spcAft>
                          <a:spcPts val="0"/>
                        </a:spcAft>
                        <a:buClr>
                          <a:srgbClr val="000000"/>
                        </a:buClr>
                        <a:buSzPts val="1800"/>
                        <a:buFont typeface="Calibri"/>
                        <a:buChar char="•"/>
                      </a:pPr>
                      <a:r>
                        <a:rPr lang="en-US" sz="1600" u="none" strike="noStrike" cap="none">
                          <a:latin typeface="Calibri" panose="020F0502020204030204" pitchFamily="34" charset="0"/>
                          <a:cs typeface="Calibri" panose="020F0502020204030204" pitchFamily="34" charset="0"/>
                        </a:rPr>
                        <a:t>Not auditable</a:t>
                      </a:r>
                      <a:endParaRPr sz="1600" u="none" strike="noStrike" cap="none">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0"/>
                  </a:ext>
                </a:extLst>
              </a:tr>
              <a:tr h="92262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Calibri" panose="020F0502020204030204" pitchFamily="34" charset="0"/>
                          <a:cs typeface="Calibri" panose="020F0502020204030204" pitchFamily="34" charset="0"/>
                        </a:rPr>
                        <a:t>ISO/IEC 20000</a:t>
                      </a:r>
                      <a:endParaRPr sz="1200" u="none" strike="noStrike" cap="none">
                        <a:latin typeface="Calibri" panose="020F0502020204030204" pitchFamily="34" charset="0"/>
                        <a:cs typeface="Calibri" panose="020F0502020204030204" pitchFamily="34" charset="0"/>
                      </a:endParaRPr>
                    </a:p>
                    <a:p>
                      <a:pPr marL="457200" marR="0" lvl="0" indent="-342900" algn="l" rtl="0">
                        <a:lnSpc>
                          <a:spcPct val="100000"/>
                        </a:lnSpc>
                        <a:spcBef>
                          <a:spcPts val="0"/>
                        </a:spcBef>
                        <a:spcAft>
                          <a:spcPts val="0"/>
                        </a:spcAft>
                        <a:buClr>
                          <a:srgbClr val="000000"/>
                        </a:buClr>
                        <a:buSzPts val="1800"/>
                        <a:buFont typeface="Calibri"/>
                        <a:buChar char="•"/>
                      </a:pPr>
                      <a:r>
                        <a:rPr lang="en-US" sz="1600" u="none" strike="noStrike" cap="none">
                          <a:latin typeface="Calibri" panose="020F0502020204030204" pitchFamily="34" charset="0"/>
                          <a:cs typeface="Calibri" panose="020F0502020204030204" pitchFamily="34" charset="0"/>
                        </a:rPr>
                        <a:t>International standard for service management</a:t>
                      </a:r>
                      <a:endParaRPr sz="1600" u="none" strike="noStrike" cap="none">
                        <a:latin typeface="Calibri" panose="020F0502020204030204" pitchFamily="34" charset="0"/>
                        <a:cs typeface="Calibri" panose="020F0502020204030204" pitchFamily="34" charset="0"/>
                      </a:endParaRPr>
                    </a:p>
                    <a:p>
                      <a:pPr marL="457200" marR="0" lvl="0" indent="-342900" algn="l" rtl="0">
                        <a:lnSpc>
                          <a:spcPct val="100000"/>
                        </a:lnSpc>
                        <a:spcBef>
                          <a:spcPts val="0"/>
                        </a:spcBef>
                        <a:spcAft>
                          <a:spcPts val="0"/>
                        </a:spcAft>
                        <a:buClr>
                          <a:srgbClr val="000000"/>
                        </a:buClr>
                        <a:buSzPts val="1800"/>
                        <a:buFont typeface="Calibri"/>
                        <a:buChar char="•"/>
                      </a:pPr>
                      <a:r>
                        <a:rPr lang="en-US" sz="1600" u="none" strike="noStrike" cap="none">
                          <a:latin typeface="Calibri" panose="020F0502020204030204" pitchFamily="34" charset="0"/>
                          <a:cs typeface="Calibri" panose="020F0502020204030204" pitchFamily="34" charset="0"/>
                        </a:rPr>
                        <a:t>Requirements for a service management system (SMS)</a:t>
                      </a:r>
                      <a:endParaRPr sz="1600" u="none" strike="noStrike" cap="none">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457200" marR="0" lvl="0" indent="0" algn="l" rtl="0">
                        <a:lnSpc>
                          <a:spcPct val="100000"/>
                        </a:lnSpc>
                        <a:spcBef>
                          <a:spcPts val="0"/>
                        </a:spcBef>
                        <a:spcAft>
                          <a:spcPts val="0"/>
                        </a:spcAft>
                        <a:buClr>
                          <a:srgbClr val="000000"/>
                        </a:buClr>
                        <a:buSzPts val="1600"/>
                        <a:buFont typeface="Arial"/>
                        <a:buNone/>
                      </a:pPr>
                      <a:endParaRPr sz="1600" u="none" strike="noStrike" cap="none">
                        <a:latin typeface="Calibri" panose="020F0502020204030204" pitchFamily="34" charset="0"/>
                        <a:cs typeface="Calibri" panose="020F0502020204030204" pitchFamily="34" charset="0"/>
                      </a:endParaRPr>
                    </a:p>
                    <a:p>
                      <a:pPr marL="457200" marR="0" lvl="0" indent="-342900" algn="l" rtl="0">
                        <a:lnSpc>
                          <a:spcPct val="100000"/>
                        </a:lnSpc>
                        <a:spcBef>
                          <a:spcPts val="0"/>
                        </a:spcBef>
                        <a:spcAft>
                          <a:spcPts val="0"/>
                        </a:spcAft>
                        <a:buClr>
                          <a:srgbClr val="000000"/>
                        </a:buClr>
                        <a:buSzPts val="1800"/>
                        <a:buFont typeface="Calibri"/>
                        <a:buChar char="•"/>
                      </a:pPr>
                      <a:r>
                        <a:rPr lang="en-US" sz="1600" u="none" strike="noStrike" cap="none">
                          <a:latin typeface="Calibri" panose="020F0502020204030204" pitchFamily="34" charset="0"/>
                          <a:cs typeface="Calibri" panose="020F0502020204030204" pitchFamily="34" charset="0"/>
                        </a:rPr>
                        <a:t>Applicable to organisations providing IT services</a:t>
                      </a:r>
                      <a:endParaRPr sz="1600" u="none" strike="noStrike" cap="none">
                        <a:latin typeface="Calibri" panose="020F0502020204030204" pitchFamily="34" charset="0"/>
                        <a:cs typeface="Calibri" panose="020F0502020204030204" pitchFamily="34" charset="0"/>
                      </a:endParaRPr>
                    </a:p>
                    <a:p>
                      <a:pPr marL="457200" marR="0" lvl="0" indent="-342900" algn="l" rtl="0">
                        <a:lnSpc>
                          <a:spcPct val="100000"/>
                        </a:lnSpc>
                        <a:spcBef>
                          <a:spcPts val="0"/>
                        </a:spcBef>
                        <a:spcAft>
                          <a:spcPts val="0"/>
                        </a:spcAft>
                        <a:buClr>
                          <a:srgbClr val="000000"/>
                        </a:buClr>
                        <a:buSzPts val="1800"/>
                        <a:buFont typeface="Calibri"/>
                        <a:buChar char="•"/>
                      </a:pPr>
                      <a:r>
                        <a:rPr lang="en-US" sz="1600" u="none" strike="noStrike" cap="none">
                          <a:latin typeface="Calibri" panose="020F0502020204030204" pitchFamily="34" charset="0"/>
                          <a:cs typeface="Calibri" panose="020F0502020204030204" pitchFamily="34" charset="0"/>
                        </a:rPr>
                        <a:t>Auditable, certifiable</a:t>
                      </a:r>
                      <a:endParaRPr sz="1600" u="none" strike="noStrike" cap="none">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1"/>
                  </a:ext>
                </a:extLst>
              </a:tr>
              <a:tr h="10942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Calibri" panose="020F0502020204030204" pitchFamily="34" charset="0"/>
                          <a:cs typeface="Calibri" panose="020F0502020204030204" pitchFamily="34" charset="0"/>
                        </a:rPr>
                        <a:t>ISO/IEC 27000</a:t>
                      </a:r>
                      <a:endParaRPr sz="1200" u="none" strike="noStrike" cap="none">
                        <a:latin typeface="Calibri" panose="020F0502020204030204" pitchFamily="34" charset="0"/>
                        <a:cs typeface="Calibri" panose="020F0502020204030204" pitchFamily="34" charset="0"/>
                      </a:endParaRPr>
                    </a:p>
                    <a:p>
                      <a:pPr marL="457200" marR="0" lvl="0" indent="-342900" algn="l" rtl="0">
                        <a:lnSpc>
                          <a:spcPct val="100000"/>
                        </a:lnSpc>
                        <a:spcBef>
                          <a:spcPts val="0"/>
                        </a:spcBef>
                        <a:spcAft>
                          <a:spcPts val="0"/>
                        </a:spcAft>
                        <a:buClr>
                          <a:srgbClr val="000000"/>
                        </a:buClr>
                        <a:buSzPts val="1800"/>
                        <a:buFont typeface="Calibri"/>
                        <a:buChar char="•"/>
                      </a:pPr>
                      <a:r>
                        <a:rPr lang="en-US" sz="1600" u="none" strike="noStrike" cap="none">
                          <a:latin typeface="Calibri" panose="020F0502020204030204" pitchFamily="34" charset="0"/>
                          <a:cs typeface="Calibri" panose="020F0502020204030204" pitchFamily="34" charset="0"/>
                        </a:rPr>
                        <a:t>International standard for information security management</a:t>
                      </a:r>
                      <a:endParaRPr sz="1600" u="none" strike="noStrike" cap="none">
                        <a:latin typeface="Calibri" panose="020F0502020204030204" pitchFamily="34" charset="0"/>
                        <a:cs typeface="Calibri" panose="020F0502020204030204" pitchFamily="34" charset="0"/>
                      </a:endParaRPr>
                    </a:p>
                    <a:p>
                      <a:pPr marL="457200" marR="0" lvl="0" indent="-342900" algn="l" rtl="0">
                        <a:lnSpc>
                          <a:spcPct val="100000"/>
                        </a:lnSpc>
                        <a:spcBef>
                          <a:spcPts val="0"/>
                        </a:spcBef>
                        <a:spcAft>
                          <a:spcPts val="0"/>
                        </a:spcAft>
                        <a:buClr>
                          <a:srgbClr val="000000"/>
                        </a:buClr>
                        <a:buSzPts val="1800"/>
                        <a:buFont typeface="Calibri"/>
                        <a:buChar char="•"/>
                      </a:pPr>
                      <a:r>
                        <a:rPr lang="en-US" sz="1600" u="none" strike="noStrike" cap="none">
                          <a:latin typeface="Calibri" panose="020F0502020204030204" pitchFamily="34" charset="0"/>
                          <a:cs typeface="Calibri" panose="020F0502020204030204" pitchFamily="34" charset="0"/>
                        </a:rPr>
                        <a:t>Requirements for an information security management system (ISMS)</a:t>
                      </a:r>
                      <a:endParaRPr sz="1600" u="none" strike="noStrike" cap="none">
                        <a:latin typeface="Calibri" panose="020F0502020204030204" pitchFamily="34" charset="0"/>
                        <a:cs typeface="Calibri" panose="020F0502020204030204" pitchFamily="34" charset="0"/>
                      </a:endParaRPr>
                    </a:p>
                    <a:p>
                      <a:pPr marL="457200" marR="0" lvl="0" indent="-342900" algn="l" rtl="0">
                        <a:lnSpc>
                          <a:spcPct val="100000"/>
                        </a:lnSpc>
                        <a:spcBef>
                          <a:spcPts val="0"/>
                        </a:spcBef>
                        <a:spcAft>
                          <a:spcPts val="0"/>
                        </a:spcAft>
                        <a:buClr>
                          <a:srgbClr val="000000"/>
                        </a:buClr>
                        <a:buSzPts val="1800"/>
                        <a:buFont typeface="Calibri"/>
                        <a:buChar char="•"/>
                      </a:pPr>
                      <a:r>
                        <a:rPr lang="en-US" sz="1600" u="none" strike="noStrike" cap="none">
                          <a:latin typeface="Calibri" panose="020F0502020204030204" pitchFamily="34" charset="0"/>
                          <a:cs typeface="Calibri" panose="020F0502020204030204" pitchFamily="34" charset="0"/>
                        </a:rPr>
                        <a:t>Defines a number of security controls</a:t>
                      </a:r>
                      <a:endParaRPr sz="1600" u="none" strike="noStrike" cap="none">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457200" marR="0" lvl="0" indent="0" algn="l" rtl="0">
                        <a:lnSpc>
                          <a:spcPct val="100000"/>
                        </a:lnSpc>
                        <a:spcBef>
                          <a:spcPts val="0"/>
                        </a:spcBef>
                        <a:spcAft>
                          <a:spcPts val="0"/>
                        </a:spcAft>
                        <a:buClr>
                          <a:srgbClr val="000000"/>
                        </a:buClr>
                        <a:buSzPts val="1600"/>
                        <a:buFont typeface="Arial"/>
                        <a:buNone/>
                      </a:pPr>
                      <a:endParaRPr sz="1600" u="none" strike="noStrike" cap="none" dirty="0">
                        <a:latin typeface="Calibri" panose="020F0502020204030204" pitchFamily="34" charset="0"/>
                        <a:cs typeface="Calibri" panose="020F0502020204030204" pitchFamily="34" charset="0"/>
                      </a:endParaRPr>
                    </a:p>
                    <a:p>
                      <a:pPr marL="457200" marR="0" lvl="0" indent="-342900" algn="l" rtl="0">
                        <a:lnSpc>
                          <a:spcPct val="100000"/>
                        </a:lnSpc>
                        <a:spcBef>
                          <a:spcPts val="0"/>
                        </a:spcBef>
                        <a:spcAft>
                          <a:spcPts val="0"/>
                        </a:spcAft>
                        <a:buClr>
                          <a:srgbClr val="000000"/>
                        </a:buClr>
                        <a:buSzPts val="1800"/>
                        <a:buFont typeface="Calibri"/>
                        <a:buChar char="•"/>
                      </a:pPr>
                      <a:r>
                        <a:rPr lang="en-US" sz="1600" u="none" strike="noStrike" cap="none" dirty="0">
                          <a:latin typeface="Calibri" panose="020F0502020204030204" pitchFamily="34" charset="0"/>
                          <a:cs typeface="Calibri" panose="020F0502020204030204" pitchFamily="34" charset="0"/>
                        </a:rPr>
                        <a:t>Applicable to all </a:t>
                      </a:r>
                      <a:r>
                        <a:rPr lang="en-US" sz="1600" u="none" strike="noStrike" cap="none" dirty="0" err="1">
                          <a:latin typeface="Calibri" panose="020F0502020204030204" pitchFamily="34" charset="0"/>
                          <a:cs typeface="Calibri" panose="020F0502020204030204" pitchFamily="34" charset="0"/>
                        </a:rPr>
                        <a:t>organisations</a:t>
                      </a:r>
                      <a:r>
                        <a:rPr lang="en-US" sz="1600" u="none" strike="noStrike" cap="none" dirty="0">
                          <a:latin typeface="Calibri" panose="020F0502020204030204" pitchFamily="34" charset="0"/>
                          <a:cs typeface="Calibri" panose="020F0502020204030204" pitchFamily="34" charset="0"/>
                        </a:rPr>
                        <a:t> and branches</a:t>
                      </a:r>
                      <a:endParaRPr sz="1600" u="none" strike="noStrike" cap="none" dirty="0">
                        <a:latin typeface="Calibri" panose="020F0502020204030204" pitchFamily="34" charset="0"/>
                        <a:cs typeface="Calibri" panose="020F0502020204030204" pitchFamily="34" charset="0"/>
                      </a:endParaRPr>
                    </a:p>
                    <a:p>
                      <a:pPr marL="457200" marR="0" lvl="0" indent="-342900" algn="l" rtl="0">
                        <a:lnSpc>
                          <a:spcPct val="100000"/>
                        </a:lnSpc>
                        <a:spcBef>
                          <a:spcPts val="0"/>
                        </a:spcBef>
                        <a:spcAft>
                          <a:spcPts val="0"/>
                        </a:spcAft>
                        <a:buClr>
                          <a:srgbClr val="000000"/>
                        </a:buClr>
                        <a:buSzPts val="1800"/>
                        <a:buFont typeface="Calibri"/>
                        <a:buChar char="•"/>
                      </a:pPr>
                      <a:r>
                        <a:rPr lang="en-US" sz="1600" u="none" strike="noStrike" cap="none" dirty="0">
                          <a:latin typeface="Calibri" panose="020F0502020204030204" pitchFamily="34" charset="0"/>
                          <a:cs typeface="Calibri" panose="020F0502020204030204" pitchFamily="34" charset="0"/>
                        </a:rPr>
                        <a:t>Auditable, certifiable</a:t>
                      </a:r>
                      <a:endParaRPr sz="1600" u="none" strike="noStrike" cap="none"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2"/>
                  </a:ext>
                </a:extLst>
              </a:tr>
            </a:tbl>
          </a:graphicData>
        </a:graphic>
      </p:graphicFrame>
      <p:sp>
        <p:nvSpPr>
          <p:cNvPr id="1495" name="Google Shape;1495;p108"/>
          <p:cNvSpPr/>
          <p:nvPr/>
        </p:nvSpPr>
        <p:spPr>
          <a:xfrm>
            <a:off x="373415" y="1843949"/>
            <a:ext cx="1818909" cy="42974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ITIL</a:t>
            </a:r>
            <a:endParaRPr sz="1800">
              <a:solidFill>
                <a:schemeClr val="dk1"/>
              </a:solidFill>
              <a:latin typeface="Arial"/>
              <a:ea typeface="Arial"/>
              <a:cs typeface="Arial"/>
              <a:sym typeface="Arial"/>
            </a:endParaRPr>
          </a:p>
        </p:txBody>
      </p:sp>
      <p:sp>
        <p:nvSpPr>
          <p:cNvPr id="1496" name="Google Shape;1496;p108"/>
          <p:cNvSpPr/>
          <p:nvPr/>
        </p:nvSpPr>
        <p:spPr>
          <a:xfrm>
            <a:off x="373415" y="3326506"/>
            <a:ext cx="1818910" cy="429742"/>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ISO/IEC 20000</a:t>
            </a:r>
            <a:endParaRPr sz="1800">
              <a:solidFill>
                <a:schemeClr val="dk1"/>
              </a:solidFill>
              <a:latin typeface="Arial"/>
              <a:ea typeface="Arial"/>
              <a:cs typeface="Arial"/>
              <a:sym typeface="Arial"/>
            </a:endParaRPr>
          </a:p>
        </p:txBody>
      </p:sp>
      <p:sp>
        <p:nvSpPr>
          <p:cNvPr id="1497" name="Google Shape;1497;p108"/>
          <p:cNvSpPr/>
          <p:nvPr/>
        </p:nvSpPr>
        <p:spPr>
          <a:xfrm>
            <a:off x="373415" y="4809064"/>
            <a:ext cx="1818910" cy="42974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ISO/IEC 27000</a:t>
            </a:r>
            <a:endParaRPr sz="1800">
              <a:solidFill>
                <a:schemeClr val="dk1"/>
              </a:solidFill>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109"/>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Foundation exam</a:t>
            </a:r>
            <a:endParaRPr/>
          </a:p>
        </p:txBody>
      </p:sp>
      <p:sp>
        <p:nvSpPr>
          <p:cNvPr id="1503" name="Google Shape;1503;p10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109</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Organisational structure vs. process</a:t>
            </a:r>
            <a:endParaRPr/>
          </a:p>
        </p:txBody>
      </p:sp>
      <p:sp>
        <p:nvSpPr>
          <p:cNvPr id="167" name="Google Shape;167;p1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11</a:t>
            </a:fld>
            <a:endParaRPr/>
          </a:p>
        </p:txBody>
      </p:sp>
      <p:grpSp>
        <p:nvGrpSpPr>
          <p:cNvPr id="168" name="Google Shape;168;p11"/>
          <p:cNvGrpSpPr/>
          <p:nvPr/>
        </p:nvGrpSpPr>
        <p:grpSpPr>
          <a:xfrm>
            <a:off x="1977682" y="2168869"/>
            <a:ext cx="8136176" cy="3578938"/>
            <a:chOff x="528" y="543266"/>
            <a:chExt cx="8136176" cy="3578938"/>
          </a:xfrm>
        </p:grpSpPr>
        <p:sp>
          <p:nvSpPr>
            <p:cNvPr id="169" name="Google Shape;169;p11"/>
            <p:cNvSpPr/>
            <p:nvPr/>
          </p:nvSpPr>
          <p:spPr>
            <a:xfrm>
              <a:off x="6795584" y="1839827"/>
              <a:ext cx="223520" cy="1253699"/>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0" name="Google Shape;170;p11"/>
            <p:cNvSpPr/>
            <p:nvPr/>
          </p:nvSpPr>
          <p:spPr>
            <a:xfrm>
              <a:off x="6795584" y="1839827"/>
              <a:ext cx="223520" cy="492907"/>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1" name="Google Shape;171;p11"/>
            <p:cNvSpPr/>
            <p:nvPr/>
          </p:nvSpPr>
          <p:spPr>
            <a:xfrm>
              <a:off x="4068617" y="1079035"/>
              <a:ext cx="3323020" cy="225023"/>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5396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 name="Google Shape;172;p11"/>
            <p:cNvSpPr/>
            <p:nvPr/>
          </p:nvSpPr>
          <p:spPr>
            <a:xfrm>
              <a:off x="5561812" y="2600620"/>
              <a:ext cx="160730" cy="1253699"/>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 name="Google Shape;173;p11"/>
            <p:cNvSpPr/>
            <p:nvPr/>
          </p:nvSpPr>
          <p:spPr>
            <a:xfrm>
              <a:off x="5561812" y="2600620"/>
              <a:ext cx="160730" cy="492907"/>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 name="Google Shape;174;p11"/>
            <p:cNvSpPr/>
            <p:nvPr/>
          </p:nvSpPr>
          <p:spPr>
            <a:xfrm>
              <a:off x="4693866" y="1839827"/>
              <a:ext cx="1296561" cy="225023"/>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C417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 name="Google Shape;175;p11"/>
            <p:cNvSpPr/>
            <p:nvPr/>
          </p:nvSpPr>
          <p:spPr>
            <a:xfrm>
              <a:off x="4648146" y="1839827"/>
              <a:ext cx="91440" cy="225023"/>
            </a:xfrm>
            <a:custGeom>
              <a:avLst/>
              <a:gdLst/>
              <a:ahLst/>
              <a:cxnLst/>
              <a:rect l="l" t="t" r="r" b="b"/>
              <a:pathLst>
                <a:path w="120000" h="120000" extrusionOk="0">
                  <a:moveTo>
                    <a:pt x="60000" y="0"/>
                  </a:moveTo>
                  <a:lnTo>
                    <a:pt x="60000" y="120000"/>
                  </a:lnTo>
                </a:path>
              </a:pathLst>
            </a:custGeom>
            <a:noFill/>
            <a:ln w="25400" cap="flat" cmpd="sng">
              <a:solidFill>
                <a:srgbClr val="1C417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 name="Google Shape;176;p11"/>
            <p:cNvSpPr/>
            <p:nvPr/>
          </p:nvSpPr>
          <p:spPr>
            <a:xfrm>
              <a:off x="3397304" y="1839827"/>
              <a:ext cx="1296561" cy="225023"/>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C417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11"/>
            <p:cNvSpPr/>
            <p:nvPr/>
          </p:nvSpPr>
          <p:spPr>
            <a:xfrm>
              <a:off x="4068617" y="1079035"/>
              <a:ext cx="625249" cy="225023"/>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5396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 name="Google Shape;178;p11"/>
            <p:cNvSpPr/>
            <p:nvPr/>
          </p:nvSpPr>
          <p:spPr>
            <a:xfrm>
              <a:off x="1404243" y="1839827"/>
              <a:ext cx="160730" cy="1253699"/>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9" name="Google Shape;179;p11"/>
            <p:cNvSpPr/>
            <p:nvPr/>
          </p:nvSpPr>
          <p:spPr>
            <a:xfrm>
              <a:off x="1404243" y="1839827"/>
              <a:ext cx="160730" cy="492907"/>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0" name="Google Shape;180;p11"/>
            <p:cNvSpPr/>
            <p:nvPr/>
          </p:nvSpPr>
          <p:spPr>
            <a:xfrm>
              <a:off x="1832859" y="1079035"/>
              <a:ext cx="2235757" cy="225023"/>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5396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p11"/>
            <p:cNvSpPr/>
            <p:nvPr/>
          </p:nvSpPr>
          <p:spPr>
            <a:xfrm>
              <a:off x="536297" y="1079035"/>
              <a:ext cx="3532319" cy="225023"/>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5396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2" name="Google Shape;182;p11"/>
            <p:cNvSpPr/>
            <p:nvPr/>
          </p:nvSpPr>
          <p:spPr>
            <a:xfrm>
              <a:off x="3532847" y="543266"/>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 name="Google Shape;183;p11"/>
            <p:cNvSpPr txBox="1"/>
            <p:nvPr/>
          </p:nvSpPr>
          <p:spPr>
            <a:xfrm>
              <a:off x="3532847" y="543266"/>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Top management</a:t>
              </a:r>
              <a:endParaRPr sz="1800">
                <a:solidFill>
                  <a:schemeClr val="dk1"/>
                </a:solidFill>
                <a:latin typeface="Arial"/>
                <a:ea typeface="Arial"/>
                <a:cs typeface="Arial"/>
                <a:sym typeface="Arial"/>
              </a:endParaRPr>
            </a:p>
          </p:txBody>
        </p:sp>
        <p:sp>
          <p:nvSpPr>
            <p:cNvPr id="184" name="Google Shape;184;p11"/>
            <p:cNvSpPr/>
            <p:nvPr/>
          </p:nvSpPr>
          <p:spPr>
            <a:xfrm>
              <a:off x="528" y="1304058"/>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 name="Google Shape;185;p11"/>
            <p:cNvSpPr txBox="1"/>
            <p:nvPr/>
          </p:nvSpPr>
          <p:spPr>
            <a:xfrm>
              <a:off x="528" y="1304058"/>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Service desk</a:t>
              </a:r>
              <a:endParaRPr sz="1800">
                <a:solidFill>
                  <a:schemeClr val="dk1"/>
                </a:solidFill>
                <a:latin typeface="Arial"/>
                <a:ea typeface="Arial"/>
                <a:cs typeface="Arial"/>
                <a:sym typeface="Arial"/>
              </a:endParaRPr>
            </a:p>
          </p:txBody>
        </p:sp>
        <p:sp>
          <p:nvSpPr>
            <p:cNvPr id="186" name="Google Shape;186;p11"/>
            <p:cNvSpPr/>
            <p:nvPr/>
          </p:nvSpPr>
          <p:spPr>
            <a:xfrm>
              <a:off x="1297090" y="1304058"/>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 name="Google Shape;187;p11"/>
            <p:cNvSpPr txBox="1"/>
            <p:nvPr/>
          </p:nvSpPr>
          <p:spPr>
            <a:xfrm>
              <a:off x="1297090" y="1304058"/>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Client operations</a:t>
              </a:r>
              <a:endParaRPr sz="1800">
                <a:solidFill>
                  <a:schemeClr val="dk1"/>
                </a:solidFill>
                <a:latin typeface="Arial"/>
                <a:ea typeface="Arial"/>
                <a:cs typeface="Arial"/>
                <a:sym typeface="Arial"/>
              </a:endParaRPr>
            </a:p>
          </p:txBody>
        </p:sp>
        <p:sp>
          <p:nvSpPr>
            <p:cNvPr id="188" name="Google Shape;188;p11"/>
            <p:cNvSpPr/>
            <p:nvPr/>
          </p:nvSpPr>
          <p:spPr>
            <a:xfrm>
              <a:off x="1564974"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 name="Google Shape;189;p11"/>
            <p:cNvSpPr txBox="1"/>
            <p:nvPr/>
          </p:nvSpPr>
          <p:spPr>
            <a:xfrm>
              <a:off x="1564974"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Mobile devices</a:t>
              </a:r>
              <a:endParaRPr sz="1800">
                <a:solidFill>
                  <a:schemeClr val="dk1"/>
                </a:solidFill>
                <a:latin typeface="Arial"/>
                <a:ea typeface="Arial"/>
                <a:cs typeface="Arial"/>
                <a:sym typeface="Arial"/>
              </a:endParaRPr>
            </a:p>
          </p:txBody>
        </p:sp>
        <p:sp>
          <p:nvSpPr>
            <p:cNvPr id="190" name="Google Shape;190;p11"/>
            <p:cNvSpPr/>
            <p:nvPr/>
          </p:nvSpPr>
          <p:spPr>
            <a:xfrm>
              <a:off x="1564974" y="2825643"/>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 name="Google Shape;191;p11"/>
            <p:cNvSpPr txBox="1"/>
            <p:nvPr/>
          </p:nvSpPr>
          <p:spPr>
            <a:xfrm>
              <a:off x="1564974" y="2825643"/>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Desktop support</a:t>
              </a:r>
              <a:endParaRPr sz="1800">
                <a:solidFill>
                  <a:schemeClr val="dk1"/>
                </a:solidFill>
                <a:latin typeface="Arial"/>
                <a:ea typeface="Arial"/>
                <a:cs typeface="Arial"/>
                <a:sym typeface="Arial"/>
              </a:endParaRPr>
            </a:p>
          </p:txBody>
        </p:sp>
        <p:sp>
          <p:nvSpPr>
            <p:cNvPr id="192" name="Google Shape;192;p11"/>
            <p:cNvSpPr/>
            <p:nvPr/>
          </p:nvSpPr>
          <p:spPr>
            <a:xfrm>
              <a:off x="4158097" y="1304058"/>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 name="Google Shape;193;p11"/>
            <p:cNvSpPr txBox="1"/>
            <p:nvPr/>
          </p:nvSpPr>
          <p:spPr>
            <a:xfrm>
              <a:off x="4158097" y="1304058"/>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Server operations</a:t>
              </a:r>
              <a:endParaRPr sz="1800">
                <a:solidFill>
                  <a:schemeClr val="dk1"/>
                </a:solidFill>
                <a:latin typeface="Arial"/>
                <a:ea typeface="Arial"/>
                <a:cs typeface="Arial"/>
                <a:sym typeface="Arial"/>
              </a:endParaRPr>
            </a:p>
          </p:txBody>
        </p:sp>
        <p:sp>
          <p:nvSpPr>
            <p:cNvPr id="194" name="Google Shape;194;p11"/>
            <p:cNvSpPr/>
            <p:nvPr/>
          </p:nvSpPr>
          <p:spPr>
            <a:xfrm>
              <a:off x="2861535"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 name="Google Shape;195;p11"/>
            <p:cNvSpPr txBox="1"/>
            <p:nvPr/>
          </p:nvSpPr>
          <p:spPr>
            <a:xfrm>
              <a:off x="2861535"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DB servers</a:t>
              </a:r>
              <a:endParaRPr sz="1800">
                <a:solidFill>
                  <a:schemeClr val="dk1"/>
                </a:solidFill>
                <a:latin typeface="Arial"/>
                <a:ea typeface="Arial"/>
                <a:cs typeface="Arial"/>
                <a:sym typeface="Arial"/>
              </a:endParaRPr>
            </a:p>
          </p:txBody>
        </p:sp>
        <p:sp>
          <p:nvSpPr>
            <p:cNvPr id="196" name="Google Shape;196;p11"/>
            <p:cNvSpPr/>
            <p:nvPr/>
          </p:nvSpPr>
          <p:spPr>
            <a:xfrm>
              <a:off x="4158097"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 name="Google Shape;197;p11"/>
            <p:cNvSpPr txBox="1"/>
            <p:nvPr/>
          </p:nvSpPr>
          <p:spPr>
            <a:xfrm>
              <a:off x="4158097"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Web servers</a:t>
              </a:r>
              <a:endParaRPr sz="1800">
                <a:solidFill>
                  <a:schemeClr val="dk1"/>
                </a:solidFill>
                <a:latin typeface="Arial"/>
                <a:ea typeface="Arial"/>
                <a:cs typeface="Arial"/>
                <a:sym typeface="Arial"/>
              </a:endParaRPr>
            </a:p>
          </p:txBody>
        </p:sp>
        <p:sp>
          <p:nvSpPr>
            <p:cNvPr id="198" name="Google Shape;198;p11"/>
            <p:cNvSpPr/>
            <p:nvPr/>
          </p:nvSpPr>
          <p:spPr>
            <a:xfrm>
              <a:off x="5454658"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 name="Google Shape;199;p11"/>
            <p:cNvSpPr txBox="1"/>
            <p:nvPr/>
          </p:nvSpPr>
          <p:spPr>
            <a:xfrm>
              <a:off x="5454658"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Application servers</a:t>
              </a:r>
              <a:endParaRPr sz="1800">
                <a:solidFill>
                  <a:schemeClr val="dk1"/>
                </a:solidFill>
                <a:latin typeface="Arial"/>
                <a:ea typeface="Arial"/>
                <a:cs typeface="Arial"/>
                <a:sym typeface="Arial"/>
              </a:endParaRPr>
            </a:p>
          </p:txBody>
        </p:sp>
        <p:sp>
          <p:nvSpPr>
            <p:cNvPr id="200" name="Google Shape;200;p11"/>
            <p:cNvSpPr/>
            <p:nvPr/>
          </p:nvSpPr>
          <p:spPr>
            <a:xfrm>
              <a:off x="5722542" y="2825643"/>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 name="Google Shape;201;p11"/>
            <p:cNvSpPr txBox="1"/>
            <p:nvPr/>
          </p:nvSpPr>
          <p:spPr>
            <a:xfrm>
              <a:off x="5722542" y="2825643"/>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ERP</a:t>
              </a:r>
              <a:endParaRPr sz="1800">
                <a:solidFill>
                  <a:schemeClr val="dk1"/>
                </a:solidFill>
                <a:latin typeface="Arial"/>
                <a:ea typeface="Arial"/>
                <a:cs typeface="Arial"/>
                <a:sym typeface="Arial"/>
              </a:endParaRPr>
            </a:p>
          </p:txBody>
        </p:sp>
        <p:sp>
          <p:nvSpPr>
            <p:cNvPr id="202" name="Google Shape;202;p11"/>
            <p:cNvSpPr/>
            <p:nvPr/>
          </p:nvSpPr>
          <p:spPr>
            <a:xfrm>
              <a:off x="5722542" y="3586435"/>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 name="Google Shape;203;p11"/>
            <p:cNvSpPr txBox="1"/>
            <p:nvPr/>
          </p:nvSpPr>
          <p:spPr>
            <a:xfrm>
              <a:off x="5722542" y="3586435"/>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CRM</a:t>
              </a:r>
              <a:endParaRPr sz="1800">
                <a:solidFill>
                  <a:schemeClr val="dk1"/>
                </a:solidFill>
                <a:latin typeface="Arial"/>
                <a:ea typeface="Arial"/>
                <a:cs typeface="Arial"/>
                <a:sym typeface="Arial"/>
              </a:endParaRPr>
            </a:p>
          </p:txBody>
        </p:sp>
        <p:sp>
          <p:nvSpPr>
            <p:cNvPr id="204" name="Google Shape;204;p11"/>
            <p:cNvSpPr/>
            <p:nvPr/>
          </p:nvSpPr>
          <p:spPr>
            <a:xfrm>
              <a:off x="6646570" y="1304058"/>
              <a:ext cx="1490134"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 name="Google Shape;205;p11"/>
            <p:cNvSpPr txBox="1"/>
            <p:nvPr/>
          </p:nvSpPr>
          <p:spPr>
            <a:xfrm>
              <a:off x="6646570" y="1304058"/>
              <a:ext cx="1490134"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Communication networks</a:t>
              </a:r>
              <a:endParaRPr sz="1800">
                <a:solidFill>
                  <a:schemeClr val="dk1"/>
                </a:solidFill>
                <a:latin typeface="Arial"/>
                <a:ea typeface="Arial"/>
                <a:cs typeface="Arial"/>
                <a:sym typeface="Arial"/>
              </a:endParaRPr>
            </a:p>
          </p:txBody>
        </p:sp>
        <p:sp>
          <p:nvSpPr>
            <p:cNvPr id="206" name="Google Shape;206;p11"/>
            <p:cNvSpPr/>
            <p:nvPr/>
          </p:nvSpPr>
          <p:spPr>
            <a:xfrm>
              <a:off x="7019104"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 name="Google Shape;207;p11"/>
            <p:cNvSpPr txBox="1"/>
            <p:nvPr/>
          </p:nvSpPr>
          <p:spPr>
            <a:xfrm>
              <a:off x="7019104"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Network planning</a:t>
              </a:r>
              <a:endParaRPr sz="1800">
                <a:solidFill>
                  <a:schemeClr val="dk1"/>
                </a:solidFill>
                <a:latin typeface="Arial"/>
                <a:ea typeface="Arial"/>
                <a:cs typeface="Arial"/>
                <a:sym typeface="Arial"/>
              </a:endParaRPr>
            </a:p>
          </p:txBody>
        </p:sp>
        <p:sp>
          <p:nvSpPr>
            <p:cNvPr id="208" name="Google Shape;208;p11"/>
            <p:cNvSpPr/>
            <p:nvPr/>
          </p:nvSpPr>
          <p:spPr>
            <a:xfrm>
              <a:off x="7019104" y="2825643"/>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 name="Google Shape;209;p11"/>
            <p:cNvSpPr txBox="1"/>
            <p:nvPr/>
          </p:nvSpPr>
          <p:spPr>
            <a:xfrm>
              <a:off x="7019104" y="2825643"/>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Network maintenance</a:t>
              </a:r>
              <a:endParaRPr sz="1800">
                <a:solidFill>
                  <a:schemeClr val="dk1"/>
                </a:solidFill>
                <a:latin typeface="Arial"/>
                <a:ea typeface="Arial"/>
                <a:cs typeface="Arial"/>
                <a:sym typeface="Arial"/>
              </a:endParaRPr>
            </a:p>
          </p:txBody>
        </p:sp>
      </p:grpSp>
      <p:cxnSp>
        <p:nvCxnSpPr>
          <p:cNvPr id="210" name="Google Shape;210;p11"/>
          <p:cNvCxnSpPr>
            <a:stCxn id="211" idx="6"/>
            <a:endCxn id="212" idx="2"/>
          </p:cNvCxnSpPr>
          <p:nvPr/>
        </p:nvCxnSpPr>
        <p:spPr>
          <a:xfrm>
            <a:off x="3171777" y="2926841"/>
            <a:ext cx="1573200" cy="766800"/>
          </a:xfrm>
          <a:prstGeom prst="bentConnector3">
            <a:avLst>
              <a:gd name="adj1" fmla="val 77451"/>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509"/>
              </a:srgbClr>
            </a:outerShdw>
          </a:effectLst>
        </p:spPr>
      </p:cxnSp>
      <p:sp>
        <p:nvSpPr>
          <p:cNvPr id="211" name="Google Shape;211;p11"/>
          <p:cNvSpPr/>
          <p:nvPr/>
        </p:nvSpPr>
        <p:spPr>
          <a:xfrm>
            <a:off x="2847777" y="2764841"/>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1</a:t>
            </a:r>
            <a:endParaRPr sz="1800">
              <a:solidFill>
                <a:schemeClr val="dk1"/>
              </a:solidFill>
              <a:latin typeface="Arial"/>
              <a:ea typeface="Arial"/>
              <a:cs typeface="Arial"/>
              <a:sym typeface="Arial"/>
            </a:endParaRPr>
          </a:p>
        </p:txBody>
      </p:sp>
      <p:sp>
        <p:nvSpPr>
          <p:cNvPr id="212" name="Google Shape;212;p11"/>
          <p:cNvSpPr/>
          <p:nvPr/>
        </p:nvSpPr>
        <p:spPr>
          <a:xfrm>
            <a:off x="4745088" y="3531783"/>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2</a:t>
            </a:r>
            <a:endParaRPr sz="1800">
              <a:solidFill>
                <a:schemeClr val="dk1"/>
              </a:solidFill>
              <a:latin typeface="Arial"/>
              <a:ea typeface="Arial"/>
              <a:cs typeface="Arial"/>
              <a:sym typeface="Arial"/>
            </a:endParaRPr>
          </a:p>
        </p:txBody>
      </p:sp>
      <p:cxnSp>
        <p:nvCxnSpPr>
          <p:cNvPr id="213" name="Google Shape;213;p11"/>
          <p:cNvCxnSpPr>
            <a:stCxn id="212" idx="6"/>
            <a:endCxn id="214" idx="2"/>
          </p:cNvCxnSpPr>
          <p:nvPr/>
        </p:nvCxnSpPr>
        <p:spPr>
          <a:xfrm>
            <a:off x="5069088" y="3693783"/>
            <a:ext cx="3825900" cy="830100"/>
          </a:xfrm>
          <a:prstGeom prst="bentConnector3">
            <a:avLst>
              <a:gd name="adj1" fmla="val 55274"/>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509"/>
              </a:srgbClr>
            </a:outerShdw>
          </a:effectLst>
        </p:spPr>
      </p:cxnSp>
      <p:sp>
        <p:nvSpPr>
          <p:cNvPr id="214" name="Google Shape;214;p11"/>
          <p:cNvSpPr/>
          <p:nvPr/>
        </p:nvSpPr>
        <p:spPr>
          <a:xfrm>
            <a:off x="8895011" y="4361767"/>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3</a:t>
            </a:r>
            <a:endParaRPr sz="1800">
              <a:solidFill>
                <a:schemeClr val="dk1"/>
              </a:solidFill>
              <a:latin typeface="Arial"/>
              <a:ea typeface="Arial"/>
              <a:cs typeface="Arial"/>
              <a:sym typeface="Arial"/>
            </a:endParaRPr>
          </a:p>
        </p:txBody>
      </p:sp>
      <p:cxnSp>
        <p:nvCxnSpPr>
          <p:cNvPr id="215" name="Google Shape;215;p11"/>
          <p:cNvCxnSpPr>
            <a:stCxn id="214" idx="4"/>
            <a:endCxn id="216" idx="6"/>
          </p:cNvCxnSpPr>
          <p:nvPr/>
        </p:nvCxnSpPr>
        <p:spPr>
          <a:xfrm rot="5400000">
            <a:off x="6775661" y="2687617"/>
            <a:ext cx="283200" cy="4279500"/>
          </a:xfrm>
          <a:prstGeom prst="bentConnector2">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509"/>
              </a:srgbClr>
            </a:outerShdw>
          </a:effectLst>
        </p:spPr>
      </p:cxnSp>
      <p:sp>
        <p:nvSpPr>
          <p:cNvPr id="216" name="Google Shape;216;p11"/>
          <p:cNvSpPr/>
          <p:nvPr/>
        </p:nvSpPr>
        <p:spPr>
          <a:xfrm>
            <a:off x="4453484" y="4806837"/>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4</a:t>
            </a:r>
            <a:endParaRPr sz="1800">
              <a:solidFill>
                <a:schemeClr val="dk1"/>
              </a:solidFill>
              <a:latin typeface="Arial"/>
              <a:ea typeface="Arial"/>
              <a:cs typeface="Arial"/>
              <a:sym typeface="Arial"/>
            </a:endParaRPr>
          </a:p>
        </p:txBody>
      </p:sp>
      <p:cxnSp>
        <p:nvCxnSpPr>
          <p:cNvPr id="217" name="Google Shape;217;p11"/>
          <p:cNvCxnSpPr>
            <a:stCxn id="216" idx="2"/>
            <a:endCxn id="218" idx="4"/>
          </p:cNvCxnSpPr>
          <p:nvPr/>
        </p:nvCxnSpPr>
        <p:spPr>
          <a:xfrm rot="10800000">
            <a:off x="3019184" y="3695037"/>
            <a:ext cx="1434300" cy="1273800"/>
          </a:xfrm>
          <a:prstGeom prst="bentConnector2">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509"/>
              </a:srgbClr>
            </a:outerShdw>
          </a:effectLst>
        </p:spPr>
      </p:cxnSp>
      <p:sp>
        <p:nvSpPr>
          <p:cNvPr id="218" name="Google Shape;218;p11"/>
          <p:cNvSpPr/>
          <p:nvPr/>
        </p:nvSpPr>
        <p:spPr>
          <a:xfrm>
            <a:off x="2857054" y="3371018"/>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5</a:t>
            </a: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pic>
        <p:nvPicPr>
          <p:cNvPr id="1509" name="Google Shape;1509;p110" descr="Notebook and pencil on desk"/>
          <p:cNvPicPr preferRelativeResize="0"/>
          <p:nvPr/>
        </p:nvPicPr>
        <p:blipFill rotWithShape="1">
          <a:blip r:embed="rId3">
            <a:alphaModFix/>
          </a:blip>
          <a:srcRect/>
          <a:stretch/>
        </p:blipFill>
        <p:spPr>
          <a:xfrm>
            <a:off x="8155642" y="2215293"/>
            <a:ext cx="3639204" cy="2427413"/>
          </a:xfrm>
          <a:prstGeom prst="rect">
            <a:avLst/>
          </a:prstGeom>
          <a:noFill/>
          <a:ln>
            <a:noFill/>
          </a:ln>
        </p:spPr>
      </p:pic>
      <p:sp>
        <p:nvSpPr>
          <p:cNvPr id="1510" name="Google Shape;1510;p11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latin typeface="Calibri"/>
                <a:ea typeface="Calibri"/>
                <a:cs typeface="Calibri"/>
                <a:sym typeface="Calibri"/>
              </a:rPr>
              <a:t>FitSM Foundation Level exam</a:t>
            </a:r>
            <a:endParaRPr>
              <a:latin typeface="Calibri"/>
              <a:ea typeface="Calibri"/>
              <a:cs typeface="Calibri"/>
              <a:sym typeface="Calibri"/>
            </a:endParaRPr>
          </a:p>
        </p:txBody>
      </p:sp>
      <p:sp>
        <p:nvSpPr>
          <p:cNvPr id="1511" name="Google Shape;1511;p110"/>
          <p:cNvSpPr txBox="1">
            <a:spLocks noGrp="1"/>
          </p:cNvSpPr>
          <p:nvPr>
            <p:ph type="body" idx="1"/>
          </p:nvPr>
        </p:nvSpPr>
        <p:spPr>
          <a:xfrm>
            <a:off x="609599" y="1696598"/>
            <a:ext cx="7441975"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560"/>
              </a:spcBef>
              <a:spcAft>
                <a:spcPts val="0"/>
              </a:spcAft>
              <a:buClr>
                <a:schemeClr val="dk1"/>
              </a:buClr>
              <a:buSzPts val="2800"/>
              <a:buChar char="•"/>
            </a:pPr>
            <a:r>
              <a:rPr lang="en-US" sz="2400"/>
              <a:t>Closed-book exam, i.e. no aids are allowed</a:t>
            </a:r>
            <a:endParaRPr/>
          </a:p>
          <a:p>
            <a:pPr marL="342900" lvl="0" indent="-342900" algn="l" rtl="0">
              <a:lnSpc>
                <a:spcPct val="100000"/>
              </a:lnSpc>
              <a:spcBef>
                <a:spcPts val="560"/>
              </a:spcBef>
              <a:spcAft>
                <a:spcPts val="0"/>
              </a:spcAft>
              <a:buClr>
                <a:schemeClr val="dk1"/>
              </a:buClr>
              <a:buSzPts val="2800"/>
              <a:buChar char="•"/>
            </a:pPr>
            <a:r>
              <a:rPr lang="en-US" sz="2400"/>
              <a:t>Duration: 30 minutes</a:t>
            </a:r>
            <a:endParaRPr/>
          </a:p>
          <a:p>
            <a:pPr marL="342900" lvl="0" indent="-342900" algn="l" rtl="0">
              <a:lnSpc>
                <a:spcPct val="100000"/>
              </a:lnSpc>
              <a:spcBef>
                <a:spcPts val="560"/>
              </a:spcBef>
              <a:spcAft>
                <a:spcPts val="0"/>
              </a:spcAft>
              <a:buClr>
                <a:schemeClr val="dk1"/>
              </a:buClr>
              <a:buSzPts val="2800"/>
              <a:buChar char="•"/>
            </a:pPr>
            <a:r>
              <a:rPr lang="en-US" sz="2400"/>
              <a:t>20 multiple choice questions:</a:t>
            </a:r>
            <a:endParaRPr/>
          </a:p>
          <a:p>
            <a:pPr marL="742950" lvl="1" indent="-285750" algn="l" rtl="0">
              <a:lnSpc>
                <a:spcPct val="100000"/>
              </a:lnSpc>
              <a:spcBef>
                <a:spcPts val="480"/>
              </a:spcBef>
              <a:spcAft>
                <a:spcPts val="0"/>
              </a:spcAft>
              <a:buClr>
                <a:schemeClr val="dk1"/>
              </a:buClr>
              <a:buSzPts val="2400"/>
              <a:buChar char="–"/>
            </a:pPr>
            <a:r>
              <a:rPr lang="en-US" sz="2000"/>
              <a:t>Four possible answers for each question: A, B, C or D</a:t>
            </a:r>
            <a:endParaRPr/>
          </a:p>
          <a:p>
            <a:pPr marL="742950" lvl="1" indent="-285750" algn="l" rtl="0">
              <a:lnSpc>
                <a:spcPct val="100000"/>
              </a:lnSpc>
              <a:spcBef>
                <a:spcPts val="480"/>
              </a:spcBef>
              <a:spcAft>
                <a:spcPts val="0"/>
              </a:spcAft>
              <a:buClr>
                <a:schemeClr val="dk1"/>
              </a:buClr>
              <a:buSzPts val="2400"/>
              <a:buChar char="–"/>
            </a:pPr>
            <a:r>
              <a:rPr lang="en-US" sz="2000"/>
              <a:t>One correct answer per question</a:t>
            </a:r>
            <a:endParaRPr/>
          </a:p>
          <a:p>
            <a:pPr marL="342900" lvl="0" indent="-342900" algn="l" rtl="0">
              <a:lnSpc>
                <a:spcPct val="100000"/>
              </a:lnSpc>
              <a:spcBef>
                <a:spcPts val="560"/>
              </a:spcBef>
              <a:spcAft>
                <a:spcPts val="0"/>
              </a:spcAft>
              <a:buClr>
                <a:schemeClr val="dk1"/>
              </a:buClr>
              <a:buSzPts val="2800"/>
              <a:buChar char="•"/>
            </a:pPr>
            <a:r>
              <a:rPr lang="en-US" sz="2400"/>
              <a:t>At least 65% correct answers (13 of 20) are required to pass the examination</a:t>
            </a:r>
            <a:endParaRPr/>
          </a:p>
        </p:txBody>
      </p:sp>
      <p:sp>
        <p:nvSpPr>
          <p:cNvPr id="1512" name="Google Shape;1512;p11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110</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111"/>
          <p:cNvSpPr txBox="1">
            <a:spLocks noGrp="1"/>
          </p:cNvSpPr>
          <p:nvPr>
            <p:ph type="ctrTitle"/>
          </p:nvPr>
        </p:nvSpPr>
        <p:spPr>
          <a:xfrm>
            <a:off x="914400" y="814953"/>
            <a:ext cx="10363200" cy="77369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endParaRPr/>
          </a:p>
        </p:txBody>
      </p:sp>
      <p:sp>
        <p:nvSpPr>
          <p:cNvPr id="1518" name="Google Shape;1518;p111"/>
          <p:cNvSpPr txBox="1"/>
          <p:nvPr/>
        </p:nvSpPr>
        <p:spPr>
          <a:xfrm>
            <a:off x="2322414" y="4450619"/>
            <a:ext cx="0" cy="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Most important elements of a process</a:t>
            </a:r>
            <a:endParaRPr/>
          </a:p>
        </p:txBody>
      </p:sp>
      <p:sp>
        <p:nvSpPr>
          <p:cNvPr id="225" name="Google Shape;225;p1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12</a:t>
            </a:fld>
            <a:endParaRPr/>
          </a:p>
        </p:txBody>
      </p:sp>
      <p:grpSp>
        <p:nvGrpSpPr>
          <p:cNvPr id="226" name="Google Shape;226;p12"/>
          <p:cNvGrpSpPr/>
          <p:nvPr/>
        </p:nvGrpSpPr>
        <p:grpSpPr>
          <a:xfrm>
            <a:off x="3446657" y="1760929"/>
            <a:ext cx="5202988" cy="4818791"/>
            <a:chOff x="1018055" y="3637"/>
            <a:chExt cx="5202988" cy="4818791"/>
          </a:xfrm>
        </p:grpSpPr>
        <p:sp>
          <p:nvSpPr>
            <p:cNvPr id="227" name="Google Shape;227;p12"/>
            <p:cNvSpPr/>
            <p:nvPr/>
          </p:nvSpPr>
          <p:spPr>
            <a:xfrm rot="10800000">
              <a:off x="1407042" y="3637"/>
              <a:ext cx="4814001" cy="777973"/>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2"/>
            <p:cNvSpPr txBox="1"/>
            <p:nvPr/>
          </p:nvSpPr>
          <p:spPr>
            <a:xfrm>
              <a:off x="1601535" y="3637"/>
              <a:ext cx="4619508" cy="777973"/>
            </a:xfrm>
            <a:prstGeom prst="rect">
              <a:avLst/>
            </a:prstGeom>
            <a:noFill/>
            <a:ln>
              <a:noFill/>
            </a:ln>
          </p:spPr>
          <p:txBody>
            <a:bodyPr spcFirstLastPara="1" wrap="square" lIns="34305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Goal(s), objectives</a:t>
              </a:r>
              <a:endParaRPr/>
            </a:p>
          </p:txBody>
        </p:sp>
        <p:sp>
          <p:nvSpPr>
            <p:cNvPr id="229" name="Google Shape;229;p12"/>
            <p:cNvSpPr/>
            <p:nvPr/>
          </p:nvSpPr>
          <p:spPr>
            <a:xfrm>
              <a:off x="1018055" y="3637"/>
              <a:ext cx="777973" cy="777973"/>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2"/>
            <p:cNvSpPr/>
            <p:nvPr/>
          </p:nvSpPr>
          <p:spPr>
            <a:xfrm rot="10800000">
              <a:off x="1407042" y="1013842"/>
              <a:ext cx="4814001" cy="777973"/>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2"/>
            <p:cNvSpPr txBox="1"/>
            <p:nvPr/>
          </p:nvSpPr>
          <p:spPr>
            <a:xfrm>
              <a:off x="1601535" y="1013842"/>
              <a:ext cx="4619508" cy="777973"/>
            </a:xfrm>
            <a:prstGeom prst="rect">
              <a:avLst/>
            </a:prstGeom>
            <a:noFill/>
            <a:ln>
              <a:noFill/>
            </a:ln>
          </p:spPr>
          <p:txBody>
            <a:bodyPr spcFirstLastPara="1" wrap="square" lIns="343050" tIns="80000" rIns="149350" bIns="8000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100">
                  <a:solidFill>
                    <a:schemeClr val="lt1"/>
                  </a:solidFill>
                  <a:latin typeface="Calibri"/>
                  <a:ea typeface="Calibri"/>
                  <a:cs typeface="Calibri"/>
                  <a:sym typeface="Calibri"/>
                </a:rPr>
                <a:t>Clearly defined inputs, triggers and outputs</a:t>
              </a:r>
              <a:endParaRPr sz="2100">
                <a:solidFill>
                  <a:schemeClr val="lt1"/>
                </a:solidFill>
                <a:latin typeface="Arial"/>
                <a:ea typeface="Arial"/>
                <a:cs typeface="Arial"/>
                <a:sym typeface="Arial"/>
              </a:endParaRPr>
            </a:p>
          </p:txBody>
        </p:sp>
        <p:sp>
          <p:nvSpPr>
            <p:cNvPr id="232" name="Google Shape;232;p12"/>
            <p:cNvSpPr/>
            <p:nvPr/>
          </p:nvSpPr>
          <p:spPr>
            <a:xfrm>
              <a:off x="1018055" y="1013842"/>
              <a:ext cx="777973" cy="777973"/>
            </a:xfrm>
            <a:prstGeom prst="ellipse">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2"/>
            <p:cNvSpPr/>
            <p:nvPr/>
          </p:nvSpPr>
          <p:spPr>
            <a:xfrm rot="10800000">
              <a:off x="1407042" y="2024046"/>
              <a:ext cx="4814001" cy="777973"/>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txBox="1"/>
            <p:nvPr/>
          </p:nvSpPr>
          <p:spPr>
            <a:xfrm>
              <a:off x="1601535" y="2024046"/>
              <a:ext cx="4619508" cy="777973"/>
            </a:xfrm>
            <a:prstGeom prst="rect">
              <a:avLst/>
            </a:prstGeom>
            <a:noFill/>
            <a:ln>
              <a:noFill/>
            </a:ln>
          </p:spPr>
          <p:txBody>
            <a:bodyPr spcFirstLastPara="1" wrap="square" lIns="343050" tIns="80000" rIns="149350" bIns="8000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100">
                  <a:solidFill>
                    <a:schemeClr val="lt1"/>
                  </a:solidFill>
                  <a:latin typeface="Calibri"/>
                  <a:ea typeface="Calibri"/>
                  <a:cs typeface="Calibri"/>
                  <a:sym typeface="Calibri"/>
                </a:rPr>
                <a:t>Set of interrelated activities </a:t>
              </a:r>
              <a:br>
                <a:rPr lang="en-US" sz="2100">
                  <a:solidFill>
                    <a:schemeClr val="lt1"/>
                  </a:solidFill>
                  <a:latin typeface="Calibri"/>
                  <a:ea typeface="Calibri"/>
                  <a:cs typeface="Calibri"/>
                  <a:sym typeface="Calibri"/>
                </a:rPr>
              </a:br>
              <a:r>
                <a:rPr lang="en-US" sz="2100">
                  <a:solidFill>
                    <a:schemeClr val="lt1"/>
                  </a:solidFill>
                  <a:latin typeface="Calibri"/>
                  <a:ea typeface="Calibri"/>
                  <a:cs typeface="Calibri"/>
                  <a:sym typeface="Calibri"/>
                </a:rPr>
                <a:t>(across different functions)</a:t>
              </a:r>
              <a:endParaRPr sz="2100">
                <a:solidFill>
                  <a:schemeClr val="lt1"/>
                </a:solidFill>
                <a:latin typeface="Arial"/>
                <a:ea typeface="Arial"/>
                <a:cs typeface="Arial"/>
                <a:sym typeface="Arial"/>
              </a:endParaRPr>
            </a:p>
          </p:txBody>
        </p:sp>
        <p:sp>
          <p:nvSpPr>
            <p:cNvPr id="235" name="Google Shape;235;p12"/>
            <p:cNvSpPr/>
            <p:nvPr/>
          </p:nvSpPr>
          <p:spPr>
            <a:xfrm>
              <a:off x="1018055" y="2024046"/>
              <a:ext cx="777973" cy="777973"/>
            </a:xfrm>
            <a:prstGeom prst="ellipse">
              <a:avLst/>
            </a:prstGeom>
            <a:blipFill rotWithShape="1">
              <a:blip r:embed="rId5">
                <a:alphaModFix/>
              </a:blip>
              <a:stretch>
                <a:fillRect l="-31998" r="-31997"/>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2"/>
            <p:cNvSpPr/>
            <p:nvPr/>
          </p:nvSpPr>
          <p:spPr>
            <a:xfrm rot="10800000">
              <a:off x="1407042" y="3034251"/>
              <a:ext cx="4814001" cy="777973"/>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2"/>
            <p:cNvSpPr txBox="1"/>
            <p:nvPr/>
          </p:nvSpPr>
          <p:spPr>
            <a:xfrm>
              <a:off x="1601535" y="3034251"/>
              <a:ext cx="4619508" cy="777973"/>
            </a:xfrm>
            <a:prstGeom prst="rect">
              <a:avLst/>
            </a:prstGeom>
            <a:noFill/>
            <a:ln>
              <a:noFill/>
            </a:ln>
          </p:spPr>
          <p:txBody>
            <a:bodyPr spcFirstLastPara="1" wrap="square" lIns="343050" tIns="80000" rIns="149350" bIns="8000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100">
                  <a:solidFill>
                    <a:schemeClr val="lt1"/>
                  </a:solidFill>
                  <a:latin typeface="Calibri"/>
                  <a:ea typeface="Calibri"/>
                  <a:cs typeface="Calibri"/>
                  <a:sym typeface="Calibri"/>
                </a:rPr>
                <a:t>Roles and responsibilities</a:t>
              </a:r>
              <a:endParaRPr sz="2100">
                <a:solidFill>
                  <a:schemeClr val="lt1"/>
                </a:solidFill>
                <a:latin typeface="Arial"/>
                <a:ea typeface="Arial"/>
                <a:cs typeface="Arial"/>
                <a:sym typeface="Arial"/>
              </a:endParaRPr>
            </a:p>
          </p:txBody>
        </p:sp>
        <p:sp>
          <p:nvSpPr>
            <p:cNvPr id="238" name="Google Shape;238;p12"/>
            <p:cNvSpPr/>
            <p:nvPr/>
          </p:nvSpPr>
          <p:spPr>
            <a:xfrm>
              <a:off x="1018055" y="3034251"/>
              <a:ext cx="777973" cy="777973"/>
            </a:xfrm>
            <a:prstGeom prst="ellipse">
              <a:avLst/>
            </a:prstGeom>
            <a:blipFill rotWithShape="1">
              <a:blip r:embed="rId6">
                <a:alphaModFix/>
              </a:blip>
              <a:stretch>
                <a:fillRect l="-2999" r="-2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2"/>
            <p:cNvSpPr/>
            <p:nvPr/>
          </p:nvSpPr>
          <p:spPr>
            <a:xfrm rot="10800000">
              <a:off x="1407042" y="4044455"/>
              <a:ext cx="4814001" cy="777973"/>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2"/>
            <p:cNvSpPr txBox="1"/>
            <p:nvPr/>
          </p:nvSpPr>
          <p:spPr>
            <a:xfrm>
              <a:off x="1601535" y="4044455"/>
              <a:ext cx="4619508" cy="777973"/>
            </a:xfrm>
            <a:prstGeom prst="rect">
              <a:avLst/>
            </a:prstGeom>
            <a:noFill/>
            <a:ln>
              <a:noFill/>
            </a:ln>
          </p:spPr>
          <p:txBody>
            <a:bodyPr spcFirstLastPara="1" wrap="square" lIns="343050" tIns="80000" rIns="149350" bIns="8000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100">
                  <a:solidFill>
                    <a:schemeClr val="lt1"/>
                  </a:solidFill>
                  <a:latin typeface="Calibri"/>
                  <a:ea typeface="Calibri"/>
                  <a:cs typeface="Calibri"/>
                  <a:sym typeface="Calibri"/>
                </a:rPr>
                <a:t>Measurements and KPIs</a:t>
              </a:r>
              <a:endParaRPr/>
            </a:p>
          </p:txBody>
        </p:sp>
        <p:sp>
          <p:nvSpPr>
            <p:cNvPr id="241" name="Google Shape;241;p12"/>
            <p:cNvSpPr/>
            <p:nvPr/>
          </p:nvSpPr>
          <p:spPr>
            <a:xfrm>
              <a:off x="1018055" y="4044455"/>
              <a:ext cx="777973" cy="777973"/>
            </a:xfrm>
            <a:prstGeom prst="ellipse">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Service management system (SMS): Overview</a:t>
            </a:r>
            <a:endParaRPr/>
          </a:p>
        </p:txBody>
      </p:sp>
      <p:sp>
        <p:nvSpPr>
          <p:cNvPr id="248" name="Google Shape;248;p1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13</a:t>
            </a:fld>
            <a:endParaRPr/>
          </a:p>
        </p:txBody>
      </p:sp>
      <p:sp>
        <p:nvSpPr>
          <p:cNvPr id="249" name="Google Shape;249;p13"/>
          <p:cNvSpPr/>
          <p:nvPr/>
        </p:nvSpPr>
        <p:spPr>
          <a:xfrm>
            <a:off x="4890182" y="5501563"/>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Clr>
                <a:schemeClr val="dk1"/>
              </a:buClr>
              <a:buSzPts val="1400"/>
              <a:buFont typeface="Arial"/>
              <a:buNone/>
            </a:pPr>
            <a:endParaRPr sz="1400" b="1">
              <a:solidFill>
                <a:schemeClr val="dk1"/>
              </a:solidFill>
              <a:latin typeface="Arial"/>
              <a:ea typeface="Arial"/>
              <a:cs typeface="Arial"/>
              <a:sym typeface="Arial"/>
            </a:endParaRPr>
          </a:p>
        </p:txBody>
      </p:sp>
      <p:sp>
        <p:nvSpPr>
          <p:cNvPr id="250" name="Google Shape;250;p13"/>
          <p:cNvSpPr/>
          <p:nvPr/>
        </p:nvSpPr>
        <p:spPr>
          <a:xfrm>
            <a:off x="4088018"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 name="Google Shape;251;p13"/>
          <p:cNvSpPr/>
          <p:nvPr/>
        </p:nvSpPr>
        <p:spPr>
          <a:xfrm>
            <a:off x="4879627"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 name="Google Shape;252;p13"/>
          <p:cNvSpPr/>
          <p:nvPr/>
        </p:nvSpPr>
        <p:spPr>
          <a:xfrm>
            <a:off x="5671236"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 name="Google Shape;253;p13"/>
          <p:cNvSpPr/>
          <p:nvPr/>
        </p:nvSpPr>
        <p:spPr>
          <a:xfrm>
            <a:off x="6462845"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 name="Google Shape;254;p13"/>
          <p:cNvSpPr/>
          <p:nvPr/>
        </p:nvSpPr>
        <p:spPr>
          <a:xfrm>
            <a:off x="5196271" y="1742534"/>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Clr>
                <a:schemeClr val="dk1"/>
              </a:buClr>
              <a:buSzPts val="1400"/>
              <a:buFont typeface="Arial"/>
              <a:buNone/>
            </a:pPr>
            <a:r>
              <a:rPr lang="en-US" sz="1400" b="1">
                <a:solidFill>
                  <a:schemeClr val="dk1"/>
                </a:solidFill>
                <a:latin typeface="Arial"/>
                <a:ea typeface="Arial"/>
                <a:cs typeface="Arial"/>
                <a:sym typeface="Arial"/>
              </a:rPr>
              <a:t>Policy</a:t>
            </a:r>
            <a:endParaRPr sz="180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700"/>
              <a:buFont typeface="Arial"/>
              <a:buNone/>
            </a:pPr>
            <a:endParaRPr sz="70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700"/>
              <a:buFont typeface="Arial"/>
              <a:buNone/>
            </a:pPr>
            <a:r>
              <a:rPr lang="en-US" sz="700">
                <a:solidFill>
                  <a:schemeClr val="dk1"/>
                </a:solidFill>
                <a:latin typeface="Arial"/>
                <a:ea typeface="Arial"/>
                <a:cs typeface="Arial"/>
                <a:sym typeface="Arial"/>
              </a:rPr>
              <a:t>1. Abc def ghijk.</a:t>
            </a:r>
            <a:endParaRPr sz="180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700"/>
              <a:buFont typeface="Arial"/>
              <a:buNone/>
            </a:pPr>
            <a:r>
              <a:rPr lang="en-US" sz="700">
                <a:solidFill>
                  <a:schemeClr val="dk1"/>
                </a:solidFill>
                <a:latin typeface="Arial"/>
                <a:ea typeface="Arial"/>
                <a:cs typeface="Arial"/>
                <a:sym typeface="Arial"/>
              </a:rPr>
              <a:t>2. Abc def ghijk.</a:t>
            </a:r>
            <a:endParaRPr sz="180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700"/>
              <a:buFont typeface="Arial"/>
              <a:buNone/>
            </a:pPr>
            <a:r>
              <a:rPr lang="en-US" sz="700">
                <a:solidFill>
                  <a:schemeClr val="dk1"/>
                </a:solidFill>
                <a:latin typeface="Arial"/>
                <a:ea typeface="Arial"/>
                <a:cs typeface="Arial"/>
                <a:sym typeface="Arial"/>
              </a:rPr>
              <a:t>3. Abc def ghijk.</a:t>
            </a:r>
            <a:endParaRPr sz="180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700"/>
              <a:buFont typeface="Arial"/>
              <a:buNone/>
            </a:pPr>
            <a:r>
              <a:rPr lang="en-US" sz="700">
                <a:solidFill>
                  <a:schemeClr val="dk1"/>
                </a:solidFill>
                <a:latin typeface="Arial"/>
                <a:ea typeface="Arial"/>
                <a:cs typeface="Arial"/>
                <a:sym typeface="Arial"/>
              </a:rPr>
              <a:t>4. Abc def ghijk.</a:t>
            </a:r>
            <a:endParaRPr sz="1800">
              <a:solidFill>
                <a:schemeClr val="dk1"/>
              </a:solidFill>
              <a:latin typeface="Arial"/>
              <a:ea typeface="Arial"/>
              <a:cs typeface="Arial"/>
              <a:sym typeface="Arial"/>
            </a:endParaRPr>
          </a:p>
        </p:txBody>
      </p:sp>
      <p:sp>
        <p:nvSpPr>
          <p:cNvPr id="255" name="Google Shape;255;p13"/>
          <p:cNvSpPr/>
          <p:nvPr/>
        </p:nvSpPr>
        <p:spPr>
          <a:xfrm>
            <a:off x="4800470" y="5414858"/>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sp>
        <p:nvSpPr>
          <p:cNvPr id="256" name="Google Shape;256;p13"/>
          <p:cNvSpPr/>
          <p:nvPr/>
        </p:nvSpPr>
        <p:spPr>
          <a:xfrm>
            <a:off x="4721305" y="5338349"/>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Clr>
                <a:schemeClr val="dk1"/>
              </a:buClr>
              <a:buSzPts val="1200"/>
              <a:buFont typeface="Arial"/>
              <a:buNone/>
            </a:pPr>
            <a:r>
              <a:rPr lang="en-US" sz="1200" b="1">
                <a:solidFill>
                  <a:schemeClr val="dk1"/>
                </a:solidFill>
                <a:latin typeface="Arial"/>
                <a:ea typeface="Arial"/>
                <a:cs typeface="Arial"/>
                <a:sym typeface="Arial"/>
              </a:rPr>
              <a:t>Procedures</a:t>
            </a:r>
            <a:endParaRPr sz="1200">
              <a:solidFill>
                <a:schemeClr val="dk1"/>
              </a:solidFill>
              <a:latin typeface="Arial"/>
              <a:ea typeface="Arial"/>
              <a:cs typeface="Arial"/>
              <a:sym typeface="Arial"/>
            </a:endParaRPr>
          </a:p>
        </p:txBody>
      </p:sp>
      <p:sp>
        <p:nvSpPr>
          <p:cNvPr id="257" name="Google Shape;257;p13"/>
          <p:cNvSpPr txBox="1"/>
          <p:nvPr/>
        </p:nvSpPr>
        <p:spPr>
          <a:xfrm>
            <a:off x="1317390" y="3631402"/>
            <a:ext cx="1043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US" sz="1400" b="1">
                <a:solidFill>
                  <a:schemeClr val="dk1"/>
                </a:solidFill>
                <a:latin typeface="Arial"/>
                <a:ea typeface="Arial"/>
                <a:cs typeface="Arial"/>
                <a:sym typeface="Arial"/>
              </a:rPr>
              <a:t>Process:</a:t>
            </a:r>
            <a:endParaRPr sz="1800">
              <a:solidFill>
                <a:schemeClr val="dk1"/>
              </a:solidFill>
              <a:latin typeface="Arial"/>
              <a:ea typeface="Arial"/>
              <a:cs typeface="Arial"/>
              <a:sym typeface="Arial"/>
            </a:endParaRPr>
          </a:p>
        </p:txBody>
      </p:sp>
      <p:sp>
        <p:nvSpPr>
          <p:cNvPr id="258" name="Google Shape;258;p13"/>
          <p:cNvSpPr/>
          <p:nvPr/>
        </p:nvSpPr>
        <p:spPr>
          <a:xfrm>
            <a:off x="2979768" y="3578696"/>
            <a:ext cx="791640" cy="459000"/>
          </a:xfrm>
          <a:prstGeom prst="flowChartDocument">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Inputs</a:t>
            </a:r>
            <a:endParaRPr sz="1800">
              <a:solidFill>
                <a:schemeClr val="dk1"/>
              </a:solidFill>
              <a:latin typeface="Arial"/>
              <a:ea typeface="Arial"/>
              <a:cs typeface="Arial"/>
              <a:sym typeface="Arial"/>
            </a:endParaRPr>
          </a:p>
        </p:txBody>
      </p:sp>
      <p:sp>
        <p:nvSpPr>
          <p:cNvPr id="259" name="Google Shape;259;p13"/>
          <p:cNvSpPr/>
          <p:nvPr/>
        </p:nvSpPr>
        <p:spPr>
          <a:xfrm>
            <a:off x="7887751" y="4343775"/>
            <a:ext cx="849852" cy="459000"/>
          </a:xfrm>
          <a:prstGeom prst="flowChartDocument">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Outputs</a:t>
            </a:r>
            <a:endParaRPr sz="1800">
              <a:solidFill>
                <a:schemeClr val="dk1"/>
              </a:solidFill>
              <a:latin typeface="Arial"/>
              <a:ea typeface="Arial"/>
              <a:cs typeface="Arial"/>
              <a:sym typeface="Arial"/>
            </a:endParaRPr>
          </a:p>
        </p:txBody>
      </p:sp>
      <p:cxnSp>
        <p:nvCxnSpPr>
          <p:cNvPr id="260" name="Google Shape;260;p13"/>
          <p:cNvCxnSpPr>
            <a:stCxn id="258" idx="2"/>
            <a:endCxn id="250" idx="0"/>
          </p:cNvCxnSpPr>
          <p:nvPr/>
        </p:nvCxnSpPr>
        <p:spPr>
          <a:xfrm rot="-5400000" flipH="1">
            <a:off x="3743688" y="3639251"/>
            <a:ext cx="336300" cy="1072500"/>
          </a:xfrm>
          <a:prstGeom prst="bentConnector3">
            <a:avLst>
              <a:gd name="adj1" fmla="val 49959"/>
            </a:avLst>
          </a:prstGeom>
          <a:noFill/>
          <a:ln w="28575" cap="flat" cmpd="sng">
            <a:solidFill>
              <a:schemeClr val="dk1"/>
            </a:solidFill>
            <a:prstDash val="solid"/>
            <a:round/>
            <a:headEnd type="none" w="sm" len="sm"/>
            <a:tailEnd type="stealth" w="med" len="med"/>
          </a:ln>
        </p:spPr>
      </p:cxnSp>
      <p:cxnSp>
        <p:nvCxnSpPr>
          <p:cNvPr id="261" name="Google Shape;261;p13"/>
          <p:cNvCxnSpPr>
            <a:stCxn id="253" idx="3"/>
            <a:endCxn id="259" idx="1"/>
          </p:cNvCxnSpPr>
          <p:nvPr/>
        </p:nvCxnSpPr>
        <p:spPr>
          <a:xfrm>
            <a:off x="7412645" y="4573264"/>
            <a:ext cx="475200" cy="600"/>
          </a:xfrm>
          <a:prstGeom prst="bentConnector3">
            <a:avLst>
              <a:gd name="adj1" fmla="val 49990"/>
            </a:avLst>
          </a:prstGeom>
          <a:noFill/>
          <a:ln w="28575" cap="flat" cmpd="sng">
            <a:solidFill>
              <a:schemeClr val="dk1"/>
            </a:solidFill>
            <a:prstDash val="solid"/>
            <a:round/>
            <a:headEnd type="none" w="sm" len="sm"/>
            <a:tailEnd type="stealth" w="med" len="med"/>
          </a:ln>
        </p:spPr>
      </p:cxnSp>
      <p:cxnSp>
        <p:nvCxnSpPr>
          <p:cNvPr id="262" name="Google Shape;262;p13"/>
          <p:cNvCxnSpPr>
            <a:stCxn id="251" idx="2"/>
            <a:endCxn id="256" idx="0"/>
          </p:cNvCxnSpPr>
          <p:nvPr/>
        </p:nvCxnSpPr>
        <p:spPr>
          <a:xfrm flipH="1">
            <a:off x="5235877" y="4802764"/>
            <a:ext cx="3900" cy="535500"/>
          </a:xfrm>
          <a:prstGeom prst="straightConnector1">
            <a:avLst/>
          </a:prstGeom>
          <a:noFill/>
          <a:ln w="28575" cap="flat" cmpd="sng">
            <a:solidFill>
              <a:schemeClr val="dk1"/>
            </a:solidFill>
            <a:prstDash val="solid"/>
            <a:round/>
            <a:headEnd type="none" w="sm" len="sm"/>
            <a:tailEnd type="none" w="sm" len="sm"/>
          </a:ln>
        </p:spPr>
      </p:cxnSp>
      <p:sp>
        <p:nvSpPr>
          <p:cNvPr id="263" name="Google Shape;263;p13"/>
          <p:cNvSpPr/>
          <p:nvPr/>
        </p:nvSpPr>
        <p:spPr>
          <a:xfrm rot="5400000">
            <a:off x="5577194" y="1751349"/>
            <a:ext cx="306300" cy="2889900"/>
          </a:xfrm>
          <a:prstGeom prst="rightBrace">
            <a:avLst>
              <a:gd name="adj1" fmla="val 39596"/>
              <a:gd name="adj2"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cxnSp>
        <p:nvCxnSpPr>
          <p:cNvPr id="264" name="Google Shape;264;p13"/>
          <p:cNvCxnSpPr/>
          <p:nvPr/>
        </p:nvCxnSpPr>
        <p:spPr>
          <a:xfrm>
            <a:off x="1396547" y="3272666"/>
            <a:ext cx="8549100" cy="1800"/>
          </a:xfrm>
          <a:prstGeom prst="straightConnector1">
            <a:avLst/>
          </a:prstGeom>
          <a:noFill/>
          <a:ln w="9525" cap="flat" cmpd="sng">
            <a:solidFill>
              <a:schemeClr val="dk1"/>
            </a:solidFill>
            <a:prstDash val="lgDash"/>
            <a:round/>
            <a:headEnd type="none" w="sm" len="sm"/>
            <a:tailEnd type="none" w="sm" len="sm"/>
          </a:ln>
        </p:spPr>
      </p:cxnSp>
      <p:sp>
        <p:nvSpPr>
          <p:cNvPr id="265" name="Google Shape;265;p13"/>
          <p:cNvSpPr txBox="1"/>
          <p:nvPr/>
        </p:nvSpPr>
        <p:spPr>
          <a:xfrm>
            <a:off x="7650263" y="1666025"/>
            <a:ext cx="2374500" cy="861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0060A9"/>
              </a:buClr>
              <a:buSzPts val="1800"/>
              <a:buFont typeface="Arial"/>
              <a:buNone/>
            </a:pPr>
            <a:r>
              <a:rPr lang="en-US" sz="1800" b="1">
                <a:solidFill>
                  <a:srgbClr val="0060A9"/>
                </a:solidFill>
                <a:latin typeface="Arial"/>
                <a:ea typeface="Arial"/>
                <a:cs typeface="Arial"/>
                <a:sym typeface="Arial"/>
              </a:rPr>
              <a:t>Governance level</a:t>
            </a:r>
            <a:endParaRPr sz="1800">
              <a:solidFill>
                <a:schemeClr val="dk1"/>
              </a:solidFill>
              <a:latin typeface="Arial"/>
              <a:ea typeface="Arial"/>
              <a:cs typeface="Arial"/>
              <a:sym typeface="Arial"/>
            </a:endParaRPr>
          </a:p>
          <a:p>
            <a:pPr marL="0" marR="0" lvl="0" indent="0" algn="r" rtl="0">
              <a:spcBef>
                <a:spcPts val="0"/>
              </a:spcBef>
              <a:spcAft>
                <a:spcPts val="0"/>
              </a:spcAft>
              <a:buClr>
                <a:srgbClr val="0060A9"/>
              </a:buClr>
              <a:buSzPts val="1600"/>
              <a:buFont typeface="Arial"/>
              <a:buNone/>
            </a:pPr>
            <a:r>
              <a:rPr lang="en-US" sz="1600">
                <a:solidFill>
                  <a:srgbClr val="0060A9"/>
                </a:solidFill>
                <a:latin typeface="Arial"/>
                <a:ea typeface="Arial"/>
                <a:cs typeface="Arial"/>
                <a:sym typeface="Arial"/>
              </a:rPr>
              <a:t>Top management</a:t>
            </a:r>
            <a:endParaRPr sz="1800">
              <a:solidFill>
                <a:schemeClr val="dk1"/>
              </a:solidFill>
              <a:latin typeface="Arial"/>
              <a:ea typeface="Arial"/>
              <a:cs typeface="Arial"/>
              <a:sym typeface="Arial"/>
            </a:endParaRPr>
          </a:p>
          <a:p>
            <a:pPr marL="0" marR="0" lvl="0" indent="0" algn="r" rtl="0">
              <a:spcBef>
                <a:spcPts val="0"/>
              </a:spcBef>
              <a:spcAft>
                <a:spcPts val="0"/>
              </a:spcAft>
              <a:buClr>
                <a:srgbClr val="0060A9"/>
              </a:buClr>
              <a:buSzPts val="1600"/>
              <a:buFont typeface="Arial"/>
              <a:buNone/>
            </a:pPr>
            <a:r>
              <a:rPr lang="en-US" sz="1600">
                <a:solidFill>
                  <a:srgbClr val="0060A9"/>
                </a:solidFill>
                <a:latin typeface="Arial"/>
                <a:ea typeface="Arial"/>
                <a:cs typeface="Arial"/>
                <a:sym typeface="Arial"/>
              </a:rPr>
              <a:t>Process owners</a:t>
            </a:r>
            <a:endParaRPr sz="1800">
              <a:solidFill>
                <a:schemeClr val="dk1"/>
              </a:solidFill>
              <a:latin typeface="Arial"/>
              <a:ea typeface="Arial"/>
              <a:cs typeface="Arial"/>
              <a:sym typeface="Arial"/>
            </a:endParaRPr>
          </a:p>
        </p:txBody>
      </p:sp>
      <p:cxnSp>
        <p:nvCxnSpPr>
          <p:cNvPr id="266" name="Google Shape;266;p13"/>
          <p:cNvCxnSpPr/>
          <p:nvPr/>
        </p:nvCxnSpPr>
        <p:spPr>
          <a:xfrm>
            <a:off x="6067044" y="5032325"/>
            <a:ext cx="3878700" cy="1800"/>
          </a:xfrm>
          <a:prstGeom prst="straightConnector1">
            <a:avLst/>
          </a:prstGeom>
          <a:noFill/>
          <a:ln w="9525" cap="flat" cmpd="sng">
            <a:solidFill>
              <a:schemeClr val="dk1"/>
            </a:solidFill>
            <a:prstDash val="lgDash"/>
            <a:round/>
            <a:headEnd type="none" w="sm" len="sm"/>
            <a:tailEnd type="none" w="sm" len="sm"/>
          </a:ln>
        </p:spPr>
      </p:cxnSp>
      <p:sp>
        <p:nvSpPr>
          <p:cNvPr id="267" name="Google Shape;267;p13"/>
          <p:cNvSpPr txBox="1"/>
          <p:nvPr/>
        </p:nvSpPr>
        <p:spPr>
          <a:xfrm>
            <a:off x="7650263" y="3301569"/>
            <a:ext cx="2374500" cy="6156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0060A9"/>
              </a:buClr>
              <a:buSzPts val="1800"/>
              <a:buFont typeface="Arial"/>
              <a:buNone/>
            </a:pPr>
            <a:r>
              <a:rPr lang="en-US" sz="1800" b="1">
                <a:solidFill>
                  <a:srgbClr val="0060A9"/>
                </a:solidFill>
                <a:latin typeface="Arial"/>
                <a:ea typeface="Arial"/>
                <a:cs typeface="Arial"/>
                <a:sym typeface="Arial"/>
              </a:rPr>
              <a:t>Process level</a:t>
            </a:r>
            <a:endParaRPr sz="1800">
              <a:solidFill>
                <a:schemeClr val="dk1"/>
              </a:solidFill>
              <a:latin typeface="Arial"/>
              <a:ea typeface="Arial"/>
              <a:cs typeface="Arial"/>
              <a:sym typeface="Arial"/>
            </a:endParaRPr>
          </a:p>
          <a:p>
            <a:pPr marL="0" marR="0" lvl="0" indent="0" algn="r" rtl="0">
              <a:spcBef>
                <a:spcPts val="0"/>
              </a:spcBef>
              <a:spcAft>
                <a:spcPts val="0"/>
              </a:spcAft>
              <a:buClr>
                <a:srgbClr val="0060A9"/>
              </a:buClr>
              <a:buSzPts val="1600"/>
              <a:buFont typeface="Arial"/>
              <a:buNone/>
            </a:pPr>
            <a:r>
              <a:rPr lang="en-US" sz="1600">
                <a:solidFill>
                  <a:srgbClr val="0060A9"/>
                </a:solidFill>
                <a:latin typeface="Arial"/>
                <a:ea typeface="Arial"/>
                <a:cs typeface="Arial"/>
                <a:sym typeface="Arial"/>
              </a:rPr>
              <a:t>Process managers</a:t>
            </a:r>
            <a:endParaRPr sz="1800">
              <a:solidFill>
                <a:schemeClr val="dk1"/>
              </a:solidFill>
              <a:latin typeface="Arial"/>
              <a:ea typeface="Arial"/>
              <a:cs typeface="Arial"/>
              <a:sym typeface="Arial"/>
            </a:endParaRPr>
          </a:p>
        </p:txBody>
      </p:sp>
      <p:sp>
        <p:nvSpPr>
          <p:cNvPr id="268" name="Google Shape;268;p13"/>
          <p:cNvSpPr txBox="1"/>
          <p:nvPr/>
        </p:nvSpPr>
        <p:spPr>
          <a:xfrm>
            <a:off x="7096132" y="5061227"/>
            <a:ext cx="2928900" cy="6156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0060A9"/>
              </a:buClr>
              <a:buSzPts val="1800"/>
              <a:buFont typeface="Arial"/>
              <a:buNone/>
            </a:pPr>
            <a:r>
              <a:rPr lang="en-US" sz="1800" b="1">
                <a:solidFill>
                  <a:srgbClr val="0060A9"/>
                </a:solidFill>
                <a:latin typeface="Arial"/>
                <a:ea typeface="Arial"/>
                <a:cs typeface="Arial"/>
                <a:sym typeface="Arial"/>
              </a:rPr>
              <a:t>Operational level </a:t>
            </a:r>
            <a:endParaRPr sz="1800">
              <a:solidFill>
                <a:schemeClr val="dk1"/>
              </a:solidFill>
              <a:latin typeface="Arial"/>
              <a:ea typeface="Arial"/>
              <a:cs typeface="Arial"/>
              <a:sym typeface="Arial"/>
            </a:endParaRPr>
          </a:p>
          <a:p>
            <a:pPr marL="0" marR="0" lvl="0" indent="0" algn="r" rtl="0">
              <a:spcBef>
                <a:spcPts val="0"/>
              </a:spcBef>
              <a:spcAft>
                <a:spcPts val="0"/>
              </a:spcAft>
              <a:buClr>
                <a:srgbClr val="0060A9"/>
              </a:buClr>
              <a:buSzPts val="1600"/>
              <a:buFont typeface="Arial"/>
              <a:buNone/>
            </a:pPr>
            <a:r>
              <a:rPr lang="en-US" sz="1600">
                <a:solidFill>
                  <a:srgbClr val="0060A9"/>
                </a:solidFill>
                <a:latin typeface="Arial"/>
                <a:ea typeface="Arial"/>
                <a:cs typeface="Arial"/>
                <a:sym typeface="Arial"/>
              </a:rPr>
              <a:t>Process staff </a:t>
            </a:r>
            <a:endParaRPr sz="1800">
              <a:solidFill>
                <a:schemeClr val="dk1"/>
              </a:solidFill>
              <a:latin typeface="Arial"/>
              <a:ea typeface="Arial"/>
              <a:cs typeface="Arial"/>
              <a:sym typeface="Arial"/>
            </a:endParaRPr>
          </a:p>
        </p:txBody>
      </p:sp>
      <p:pic>
        <p:nvPicPr>
          <p:cNvPr id="269" name="Google Shape;269;p13" descr="m1"/>
          <p:cNvPicPr preferRelativeResize="0"/>
          <p:nvPr/>
        </p:nvPicPr>
        <p:blipFill rotWithShape="1">
          <a:blip r:embed="rId3">
            <a:alphaModFix/>
          </a:blip>
          <a:srcRect/>
          <a:stretch/>
        </p:blipFill>
        <p:spPr>
          <a:xfrm>
            <a:off x="5281354" y="4357362"/>
            <a:ext cx="239242" cy="328129"/>
          </a:xfrm>
          <a:prstGeom prst="rect">
            <a:avLst/>
          </a:prstGeom>
          <a:noFill/>
          <a:ln>
            <a:noFill/>
          </a:ln>
        </p:spPr>
      </p:pic>
      <p:pic>
        <p:nvPicPr>
          <p:cNvPr id="270" name="Google Shape;270;p13" descr="m1"/>
          <p:cNvPicPr preferRelativeResize="0"/>
          <p:nvPr/>
        </p:nvPicPr>
        <p:blipFill rotWithShape="1">
          <a:blip r:embed="rId4">
            <a:alphaModFix/>
          </a:blip>
          <a:srcRect/>
          <a:stretch/>
        </p:blipFill>
        <p:spPr>
          <a:xfrm>
            <a:off x="4472153" y="4372667"/>
            <a:ext cx="225169" cy="302627"/>
          </a:xfrm>
          <a:prstGeom prst="rect">
            <a:avLst/>
          </a:prstGeom>
          <a:noFill/>
          <a:ln>
            <a:noFill/>
          </a:ln>
        </p:spPr>
      </p:pic>
      <p:pic>
        <p:nvPicPr>
          <p:cNvPr id="271" name="Google Shape;271;p13" descr="m1"/>
          <p:cNvPicPr preferRelativeResize="0"/>
          <p:nvPr/>
        </p:nvPicPr>
        <p:blipFill rotWithShape="1">
          <a:blip r:embed="rId4">
            <a:alphaModFix/>
          </a:blip>
          <a:srcRect/>
          <a:stretch/>
        </p:blipFill>
        <p:spPr>
          <a:xfrm>
            <a:off x="6085276" y="4372667"/>
            <a:ext cx="225169" cy="302627"/>
          </a:xfrm>
          <a:prstGeom prst="rect">
            <a:avLst/>
          </a:prstGeom>
          <a:noFill/>
          <a:ln>
            <a:noFill/>
          </a:ln>
        </p:spPr>
      </p:pic>
      <p:pic>
        <p:nvPicPr>
          <p:cNvPr id="272" name="Google Shape;272;p13" descr="m1"/>
          <p:cNvPicPr preferRelativeResize="0"/>
          <p:nvPr/>
        </p:nvPicPr>
        <p:blipFill rotWithShape="1">
          <a:blip r:embed="rId3">
            <a:alphaModFix/>
          </a:blip>
          <a:srcRect/>
          <a:stretch/>
        </p:blipFill>
        <p:spPr>
          <a:xfrm>
            <a:off x="6878648" y="4372667"/>
            <a:ext cx="241001" cy="328129"/>
          </a:xfrm>
          <a:prstGeom prst="rect">
            <a:avLst/>
          </a:prstGeom>
          <a:noFill/>
          <a:ln>
            <a:noFill/>
          </a:ln>
        </p:spPr>
      </p:pic>
      <p:pic>
        <p:nvPicPr>
          <p:cNvPr id="273" name="Google Shape;273;p13" descr="m1"/>
          <p:cNvPicPr preferRelativeResize="0"/>
          <p:nvPr/>
        </p:nvPicPr>
        <p:blipFill rotWithShape="1">
          <a:blip r:embed="rId3">
            <a:alphaModFix/>
          </a:blip>
          <a:srcRect/>
          <a:stretch/>
        </p:blipFill>
        <p:spPr>
          <a:xfrm>
            <a:off x="3929699" y="5652876"/>
            <a:ext cx="554127" cy="756567"/>
          </a:xfrm>
          <a:prstGeom prst="rect">
            <a:avLst/>
          </a:prstGeom>
          <a:noFill/>
          <a:ln>
            <a:noFill/>
          </a:ln>
        </p:spPr>
      </p:pic>
      <p:sp>
        <p:nvSpPr>
          <p:cNvPr id="274" name="Google Shape;274;p13"/>
          <p:cNvSpPr txBox="1"/>
          <p:nvPr/>
        </p:nvSpPr>
        <p:spPr>
          <a:xfrm>
            <a:off x="4642147" y="4013935"/>
            <a:ext cx="2633295"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Activities and roles</a:t>
            </a:r>
            <a:endParaRPr sz="1800">
              <a:solidFill>
                <a:schemeClr val="dk1"/>
              </a:solidFill>
              <a:latin typeface="Arial"/>
              <a:ea typeface="Arial"/>
              <a:cs typeface="Arial"/>
              <a:sym typeface="Arial"/>
            </a:endParaRPr>
          </a:p>
        </p:txBody>
      </p:sp>
      <p:sp>
        <p:nvSpPr>
          <p:cNvPr id="275" name="Google Shape;275;p13"/>
          <p:cNvSpPr txBox="1"/>
          <p:nvPr/>
        </p:nvSpPr>
        <p:spPr>
          <a:xfrm>
            <a:off x="2062610" y="2176073"/>
            <a:ext cx="30543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0060A9"/>
              </a:buClr>
              <a:buSzPts val="1400"/>
              <a:buFont typeface="Arial"/>
              <a:buNone/>
            </a:pPr>
            <a:r>
              <a:rPr lang="en-US" sz="1400">
                <a:solidFill>
                  <a:srgbClr val="0060A9"/>
                </a:solidFill>
                <a:latin typeface="Arial"/>
                <a:ea typeface="Arial"/>
                <a:cs typeface="Arial"/>
                <a:sym typeface="Arial"/>
              </a:rPr>
              <a:t>e.g. service management policy, incident handling policy</a:t>
            </a:r>
            <a:endParaRPr sz="1800">
              <a:solidFill>
                <a:schemeClr val="dk1"/>
              </a:solidFill>
              <a:latin typeface="Arial"/>
              <a:ea typeface="Arial"/>
              <a:cs typeface="Arial"/>
              <a:sym typeface="Arial"/>
            </a:endParaRPr>
          </a:p>
        </p:txBody>
      </p:sp>
      <p:sp>
        <p:nvSpPr>
          <p:cNvPr id="276" name="Google Shape;276;p13"/>
          <p:cNvSpPr txBox="1"/>
          <p:nvPr/>
        </p:nvSpPr>
        <p:spPr>
          <a:xfrm>
            <a:off x="1238225" y="4190747"/>
            <a:ext cx="2928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60A9"/>
              </a:buClr>
              <a:buSzPts val="1400"/>
              <a:buFont typeface="Arial"/>
              <a:buNone/>
            </a:pPr>
            <a:r>
              <a:rPr lang="en-US" sz="1400">
                <a:solidFill>
                  <a:srgbClr val="0060A9"/>
                </a:solidFill>
                <a:latin typeface="Arial"/>
                <a:ea typeface="Arial"/>
                <a:cs typeface="Arial"/>
                <a:sym typeface="Arial"/>
              </a:rPr>
              <a:t>e.g. incident and service request management</a:t>
            </a:r>
            <a:endParaRPr sz="1800">
              <a:solidFill>
                <a:schemeClr val="dk1"/>
              </a:solidFill>
              <a:latin typeface="Arial"/>
              <a:ea typeface="Arial"/>
              <a:cs typeface="Arial"/>
              <a:sym typeface="Arial"/>
            </a:endParaRPr>
          </a:p>
        </p:txBody>
      </p:sp>
      <p:sp>
        <p:nvSpPr>
          <p:cNvPr id="277" name="Google Shape;277;p13"/>
          <p:cNvSpPr txBox="1"/>
          <p:nvPr/>
        </p:nvSpPr>
        <p:spPr>
          <a:xfrm>
            <a:off x="6146205" y="5924900"/>
            <a:ext cx="2796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60A9"/>
              </a:buClr>
              <a:buSzPts val="1400"/>
              <a:buFont typeface="Arial"/>
              <a:buNone/>
            </a:pPr>
            <a:r>
              <a:rPr lang="en-US" sz="1400" dirty="0">
                <a:solidFill>
                  <a:srgbClr val="0060A9"/>
                </a:solidFill>
                <a:latin typeface="Arial"/>
                <a:ea typeface="Arial"/>
                <a:cs typeface="Arial"/>
                <a:sym typeface="Arial"/>
              </a:rPr>
              <a:t>e.g. procedures for classifying and </a:t>
            </a:r>
            <a:r>
              <a:rPr lang="en-US" sz="1400" dirty="0" err="1">
                <a:solidFill>
                  <a:srgbClr val="0060A9"/>
                </a:solidFill>
                <a:latin typeface="Arial"/>
                <a:ea typeface="Arial"/>
                <a:cs typeface="Arial"/>
                <a:sym typeface="Arial"/>
              </a:rPr>
              <a:t>prioritising</a:t>
            </a:r>
            <a:r>
              <a:rPr lang="en-US" sz="1400" dirty="0">
                <a:solidFill>
                  <a:srgbClr val="0060A9"/>
                </a:solidFill>
                <a:latin typeface="Arial"/>
                <a:ea typeface="Arial"/>
                <a:cs typeface="Arial"/>
                <a:sym typeface="Arial"/>
              </a:rPr>
              <a:t> incidents</a:t>
            </a:r>
            <a:endParaRPr sz="1800" dirty="0">
              <a:solidFill>
                <a:schemeClr val="dk1"/>
              </a:solidFill>
              <a:latin typeface="Arial"/>
              <a:ea typeface="Arial"/>
              <a:cs typeface="Arial"/>
              <a:sym typeface="Arial"/>
            </a:endParaRPr>
          </a:p>
        </p:txBody>
      </p:sp>
      <p:sp>
        <p:nvSpPr>
          <p:cNvPr id="278" name="Google Shape;278;p13"/>
          <p:cNvSpPr txBox="1"/>
          <p:nvPr/>
        </p:nvSpPr>
        <p:spPr>
          <a:xfrm>
            <a:off x="2165291" y="5620577"/>
            <a:ext cx="1725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Person (in a role)</a:t>
            </a:r>
            <a:endParaRPr sz="1800">
              <a:solidFill>
                <a:schemeClr val="dk1"/>
              </a:solidFill>
              <a:latin typeface="Arial"/>
              <a:ea typeface="Arial"/>
              <a:cs typeface="Arial"/>
              <a:sym typeface="Arial"/>
            </a:endParaRPr>
          </a:p>
        </p:txBody>
      </p:sp>
      <p:cxnSp>
        <p:nvCxnSpPr>
          <p:cNvPr id="279" name="Google Shape;279;p13"/>
          <p:cNvCxnSpPr/>
          <p:nvPr/>
        </p:nvCxnSpPr>
        <p:spPr>
          <a:xfrm rot="5400000">
            <a:off x="5453244" y="5644322"/>
            <a:ext cx="1225800" cy="1800"/>
          </a:xfrm>
          <a:prstGeom prst="straightConnector1">
            <a:avLst/>
          </a:prstGeom>
          <a:noFill/>
          <a:ln w="9525" cap="flat" cmpd="sng">
            <a:solidFill>
              <a:schemeClr val="dk1"/>
            </a:solidFill>
            <a:prstDash val="lgDash"/>
            <a:round/>
            <a:headEnd type="none" w="sm" len="sm"/>
            <a:tailEnd type="none" w="sm" len="sm"/>
          </a:ln>
        </p:spPr>
      </p:cxnSp>
      <p:cxnSp>
        <p:nvCxnSpPr>
          <p:cNvPr id="280" name="Google Shape;280;p13"/>
          <p:cNvCxnSpPr/>
          <p:nvPr/>
        </p:nvCxnSpPr>
        <p:spPr>
          <a:xfrm>
            <a:off x="1396547" y="5032325"/>
            <a:ext cx="3166500" cy="1800"/>
          </a:xfrm>
          <a:prstGeom prst="straightConnector1">
            <a:avLst/>
          </a:prstGeom>
          <a:noFill/>
          <a:ln w="9525" cap="flat" cmpd="sng">
            <a:solidFill>
              <a:schemeClr val="dk1"/>
            </a:solidFill>
            <a:prstDash val="lgDash"/>
            <a:round/>
            <a:headEnd type="none" w="sm" len="sm"/>
            <a:tailEnd type="none" w="sm" len="sm"/>
          </a:ln>
        </p:spPr>
      </p:cxnSp>
      <p:cxnSp>
        <p:nvCxnSpPr>
          <p:cNvPr id="281" name="Google Shape;281;p13"/>
          <p:cNvCxnSpPr/>
          <p:nvPr/>
        </p:nvCxnSpPr>
        <p:spPr>
          <a:xfrm rot="5400000">
            <a:off x="3950084" y="5643425"/>
            <a:ext cx="1224000" cy="1800"/>
          </a:xfrm>
          <a:prstGeom prst="straightConnector1">
            <a:avLst/>
          </a:prstGeom>
          <a:noFill/>
          <a:ln w="9525" cap="flat" cmpd="sng">
            <a:solidFill>
              <a:schemeClr val="dk1"/>
            </a:solidFill>
            <a:prstDash val="lgDash"/>
            <a:round/>
            <a:headEnd type="none" w="sm" len="sm"/>
            <a:tailEnd type="none" w="sm" len="sm"/>
          </a:ln>
        </p:spPr>
      </p:cxnSp>
      <p:cxnSp>
        <p:nvCxnSpPr>
          <p:cNvPr id="282" name="Google Shape;282;p13"/>
          <p:cNvCxnSpPr/>
          <p:nvPr/>
        </p:nvCxnSpPr>
        <p:spPr>
          <a:xfrm>
            <a:off x="4562987" y="6256433"/>
            <a:ext cx="1503900" cy="1800"/>
          </a:xfrm>
          <a:prstGeom prst="straightConnector1">
            <a:avLst/>
          </a:prstGeom>
          <a:noFill/>
          <a:ln w="9525" cap="flat" cmpd="sng">
            <a:solidFill>
              <a:schemeClr val="dk1"/>
            </a:solidFill>
            <a:prstDash val="lgDash"/>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latin typeface="Calibri" panose="020F0502020204030204" pitchFamily="34" charset="0"/>
                <a:cs typeface="Calibri" panose="020F0502020204030204" pitchFamily="34" charset="0"/>
              </a:rPr>
              <a:t>Service management system (SMS): Key terms</a:t>
            </a:r>
            <a:endParaRPr i="1">
              <a:latin typeface="Calibri" panose="020F0502020204030204" pitchFamily="34" charset="0"/>
              <a:cs typeface="Calibri" panose="020F0502020204030204" pitchFamily="34" charset="0"/>
            </a:endParaRPr>
          </a:p>
        </p:txBody>
      </p:sp>
      <p:sp>
        <p:nvSpPr>
          <p:cNvPr id="289" name="Google Shape;289;p1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latin typeface="Calibri" panose="020F0502020204030204" pitchFamily="34" charset="0"/>
                <a:cs typeface="Calibri" panose="020F0502020204030204" pitchFamily="34" charset="0"/>
              </a:rPr>
              <a:t>14</a:t>
            </a:fld>
            <a:endParaRPr>
              <a:latin typeface="Calibri" panose="020F0502020204030204" pitchFamily="34" charset="0"/>
              <a:cs typeface="Calibri" panose="020F0502020204030204" pitchFamily="34" charset="0"/>
            </a:endParaRPr>
          </a:p>
        </p:txBody>
      </p:sp>
      <p:graphicFrame>
        <p:nvGraphicFramePr>
          <p:cNvPr id="290" name="Google Shape;290;p14"/>
          <p:cNvGraphicFramePr/>
          <p:nvPr>
            <p:extLst>
              <p:ext uri="{D42A27DB-BD31-4B8C-83A1-F6EECF244321}">
                <p14:modId xmlns:p14="http://schemas.microsoft.com/office/powerpoint/2010/main" val="1759013011"/>
              </p:ext>
            </p:extLst>
          </p:nvPr>
        </p:nvGraphicFramePr>
        <p:xfrm>
          <a:off x="607329" y="1696598"/>
          <a:ext cx="10977350" cy="1066800"/>
        </p:xfrm>
        <a:graphic>
          <a:graphicData uri="http://schemas.openxmlformats.org/drawingml/2006/table">
            <a:tbl>
              <a:tblPr firstRow="1" firstCol="1" bandRow="1">
                <a:noFill/>
                <a:tableStyleId>{7BB07519-A8F3-4188-B358-2C89F047C96F}</a:tableStyleId>
              </a:tblPr>
              <a:tblGrid>
                <a:gridCol w="10977350">
                  <a:extLst>
                    <a:ext uri="{9D8B030D-6E8A-4147-A177-3AD203B41FA5}">
                      <a16:colId xmlns:a16="http://schemas.microsoft.com/office/drawing/2014/main" val="20000"/>
                    </a:ext>
                  </a:extLst>
                </a:gridCol>
              </a:tblGrid>
              <a:tr h="198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7129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Service management system (SMS):</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solidFill>
                            <a:schemeClr val="dk1"/>
                          </a:solidFill>
                          <a:latin typeface="Calibri" panose="020F0502020204030204" pitchFamily="34" charset="0"/>
                          <a:cs typeface="Calibri" panose="020F0502020204030204" pitchFamily="34" charset="0"/>
                        </a:rPr>
                        <a:t>Overall management system that controls and supports management of services within an </a:t>
                      </a:r>
                      <a:r>
                        <a:rPr lang="en-US" sz="1800" b="0" u="none" strike="noStrike" cap="none" dirty="0" err="1">
                          <a:solidFill>
                            <a:schemeClr val="dk1"/>
                          </a:solidFill>
                          <a:latin typeface="Calibri" panose="020F0502020204030204" pitchFamily="34" charset="0"/>
                          <a:cs typeface="Calibri" panose="020F0502020204030204" pitchFamily="34" charset="0"/>
                        </a:rPr>
                        <a:t>organisation</a:t>
                      </a:r>
                      <a:r>
                        <a:rPr lang="en-US" sz="1800" b="0" u="none" strike="noStrike" cap="none" dirty="0">
                          <a:solidFill>
                            <a:schemeClr val="dk1"/>
                          </a:solidFill>
                          <a:latin typeface="Calibri" panose="020F0502020204030204" pitchFamily="34" charset="0"/>
                          <a:cs typeface="Calibri" panose="020F0502020204030204" pitchFamily="34" charset="0"/>
                        </a:rPr>
                        <a:t> or federation</a:t>
                      </a:r>
                      <a:endParaRPr sz="1800" b="0" i="1"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291" name="Google Shape;291;p14"/>
          <p:cNvGraphicFramePr/>
          <p:nvPr>
            <p:extLst>
              <p:ext uri="{D42A27DB-BD31-4B8C-83A1-F6EECF244321}">
                <p14:modId xmlns:p14="http://schemas.microsoft.com/office/powerpoint/2010/main" val="3284499641"/>
              </p:ext>
            </p:extLst>
          </p:nvPr>
        </p:nvGraphicFramePr>
        <p:xfrm>
          <a:off x="609601" y="2927190"/>
          <a:ext cx="10977350" cy="1066800"/>
        </p:xfrm>
        <a:graphic>
          <a:graphicData uri="http://schemas.openxmlformats.org/drawingml/2006/table">
            <a:tbl>
              <a:tblPr firstRow="1" firstCol="1" bandRow="1">
                <a:noFill/>
                <a:tableStyleId>{7BB07519-A8F3-4188-B358-2C89F047C96F}</a:tableStyleId>
              </a:tblPr>
              <a:tblGrid>
                <a:gridCol w="10977350">
                  <a:extLst>
                    <a:ext uri="{9D8B030D-6E8A-4147-A177-3AD203B41FA5}">
                      <a16:colId xmlns:a16="http://schemas.microsoft.com/office/drawing/2014/main" val="20000"/>
                    </a:ext>
                  </a:extLst>
                </a:gridCol>
              </a:tblGrid>
              <a:tr h="198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7129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Policy:</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solidFill>
                            <a:schemeClr val="dk1"/>
                          </a:solidFill>
                          <a:latin typeface="Calibri" panose="020F0502020204030204" pitchFamily="34" charset="0"/>
                          <a:cs typeface="Calibri" panose="020F0502020204030204" pitchFamily="34" charset="0"/>
                        </a:rPr>
                        <a:t>Documented set of intentions, expectations, goals, rules and requirements, often formally expressed by top management representatives in an </a:t>
                      </a:r>
                      <a:r>
                        <a:rPr lang="en-US" sz="1800" b="0" u="none" strike="noStrike" cap="none" dirty="0" err="1">
                          <a:solidFill>
                            <a:schemeClr val="dk1"/>
                          </a:solidFill>
                          <a:latin typeface="Calibri" panose="020F0502020204030204" pitchFamily="34" charset="0"/>
                          <a:cs typeface="Calibri" panose="020F0502020204030204" pitchFamily="34" charset="0"/>
                        </a:rPr>
                        <a:t>organisation</a:t>
                      </a:r>
                      <a:r>
                        <a:rPr lang="en-US" sz="1800" b="0" u="none" strike="noStrike" cap="none" dirty="0">
                          <a:solidFill>
                            <a:schemeClr val="dk1"/>
                          </a:solidFill>
                          <a:latin typeface="Calibri" panose="020F0502020204030204" pitchFamily="34" charset="0"/>
                          <a:cs typeface="Calibri" panose="020F0502020204030204" pitchFamily="34" charset="0"/>
                        </a:rPr>
                        <a:t> or federation</a:t>
                      </a:r>
                      <a:endParaRPr sz="1800" b="0" i="1"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292" name="Google Shape;292;p14"/>
          <p:cNvGraphicFramePr/>
          <p:nvPr>
            <p:extLst>
              <p:ext uri="{D42A27DB-BD31-4B8C-83A1-F6EECF244321}">
                <p14:modId xmlns:p14="http://schemas.microsoft.com/office/powerpoint/2010/main" val="3823999289"/>
              </p:ext>
            </p:extLst>
          </p:nvPr>
        </p:nvGraphicFramePr>
        <p:xfrm>
          <a:off x="607329" y="4157782"/>
          <a:ext cx="10977350" cy="836810"/>
        </p:xfrm>
        <a:graphic>
          <a:graphicData uri="http://schemas.openxmlformats.org/drawingml/2006/table">
            <a:tbl>
              <a:tblPr firstRow="1" firstCol="1" bandRow="1">
                <a:noFill/>
                <a:tableStyleId>{7BB07519-A8F3-4188-B358-2C89F047C96F}</a:tableStyleId>
              </a:tblPr>
              <a:tblGrid>
                <a:gridCol w="10977350">
                  <a:extLst>
                    <a:ext uri="{9D8B030D-6E8A-4147-A177-3AD203B41FA5}">
                      <a16:colId xmlns:a16="http://schemas.microsoft.com/office/drawing/2014/main" val="20000"/>
                    </a:ext>
                  </a:extLst>
                </a:gridCol>
              </a:tblGrid>
              <a:tr h="186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62345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Activity:</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solidFill>
                            <a:schemeClr val="dk1"/>
                          </a:solidFill>
                          <a:latin typeface="Calibri" panose="020F0502020204030204" pitchFamily="34" charset="0"/>
                          <a:cs typeface="Calibri" panose="020F0502020204030204" pitchFamily="34" charset="0"/>
                        </a:rPr>
                        <a:t>Set of actions carried out within a process</a:t>
                      </a:r>
                      <a:endParaRPr sz="1800" b="0" i="1"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293" name="Google Shape;293;p14"/>
          <p:cNvGraphicFramePr/>
          <p:nvPr>
            <p:extLst>
              <p:ext uri="{D42A27DB-BD31-4B8C-83A1-F6EECF244321}">
                <p14:modId xmlns:p14="http://schemas.microsoft.com/office/powerpoint/2010/main" val="302653930"/>
              </p:ext>
            </p:extLst>
          </p:nvPr>
        </p:nvGraphicFramePr>
        <p:xfrm>
          <a:off x="607329" y="5148138"/>
          <a:ext cx="10977350" cy="1066800"/>
        </p:xfrm>
        <a:graphic>
          <a:graphicData uri="http://schemas.openxmlformats.org/drawingml/2006/table">
            <a:tbl>
              <a:tblPr firstRow="1" firstCol="1" bandRow="1">
                <a:noFill/>
                <a:tableStyleId>{7BB07519-A8F3-4188-B358-2C89F047C96F}</a:tableStyleId>
              </a:tblPr>
              <a:tblGrid>
                <a:gridCol w="10977350">
                  <a:extLst>
                    <a:ext uri="{9D8B030D-6E8A-4147-A177-3AD203B41FA5}">
                      <a16:colId xmlns:a16="http://schemas.microsoft.com/office/drawing/2014/main" val="20000"/>
                    </a:ext>
                  </a:extLst>
                </a:gridCol>
              </a:tblGrid>
              <a:tr h="198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Definition following FitSM-0:</a:t>
                      </a:r>
                      <a:endParaRPr sz="1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7129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Procedure:</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latin typeface="Calibri" panose="020F0502020204030204" pitchFamily="34" charset="0"/>
                          <a:cs typeface="Calibri" panose="020F0502020204030204" pitchFamily="34" charset="0"/>
                        </a:rPr>
                        <a:t>Specified set of steps or instructions to be carried out by an individual or group to perform one or more activities of a process</a:t>
                      </a:r>
                      <a:endParaRPr sz="1800" b="0" i="1"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Service management system (SMS): Key roles</a:t>
            </a:r>
            <a:endParaRPr/>
          </a:p>
        </p:txBody>
      </p:sp>
      <p:sp>
        <p:nvSpPr>
          <p:cNvPr id="300" name="Google Shape;300;p15"/>
          <p:cNvSpPr txBox="1">
            <a:spLocks noGrp="1"/>
          </p:cNvSpPr>
          <p:nvPr>
            <p:ph type="body" idx="1"/>
          </p:nvPr>
        </p:nvSpPr>
        <p:spPr>
          <a:xfrm>
            <a:off x="5838092" y="1696598"/>
            <a:ext cx="5744308" cy="4626019"/>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lnSpc>
                <a:spcPct val="100000"/>
              </a:lnSpc>
              <a:spcBef>
                <a:spcPts val="560"/>
              </a:spcBef>
              <a:spcAft>
                <a:spcPts val="0"/>
              </a:spcAft>
              <a:buClr>
                <a:schemeClr val="dk1"/>
              </a:buClr>
              <a:buSzPct val="100000"/>
              <a:buChar char="•"/>
            </a:pPr>
            <a:r>
              <a:rPr lang="en-US" b="1" dirty="0"/>
              <a:t>Process owner:</a:t>
            </a:r>
            <a:endParaRPr b="1" dirty="0"/>
          </a:p>
          <a:p>
            <a:pPr marL="742950" lvl="1" indent="-285750" algn="l" rtl="0">
              <a:lnSpc>
                <a:spcPct val="100000"/>
              </a:lnSpc>
              <a:spcBef>
                <a:spcPts val="560"/>
              </a:spcBef>
              <a:spcAft>
                <a:spcPts val="0"/>
              </a:spcAft>
              <a:buClr>
                <a:schemeClr val="dk1"/>
              </a:buClr>
              <a:buSzPct val="100000"/>
              <a:buChar char="–"/>
            </a:pPr>
            <a:r>
              <a:rPr lang="en-US" dirty="0"/>
              <a:t>Overall accountability for a process</a:t>
            </a:r>
            <a:endParaRPr dirty="0"/>
          </a:p>
          <a:p>
            <a:pPr marL="742950" lvl="1" indent="-285750" algn="l" rtl="0">
              <a:lnSpc>
                <a:spcPct val="100000"/>
              </a:lnSpc>
              <a:spcBef>
                <a:spcPts val="560"/>
              </a:spcBef>
              <a:spcAft>
                <a:spcPts val="0"/>
              </a:spcAft>
              <a:buClr>
                <a:schemeClr val="dk1"/>
              </a:buClr>
              <a:buSzPct val="100000"/>
              <a:buChar char="–"/>
            </a:pPr>
            <a:r>
              <a:rPr lang="en-US" dirty="0"/>
              <a:t>Defines process goals, monitors their fulfillment</a:t>
            </a:r>
            <a:endParaRPr dirty="0"/>
          </a:p>
          <a:p>
            <a:pPr marL="742950" lvl="1" indent="-285750" algn="l" rtl="0">
              <a:lnSpc>
                <a:spcPct val="100000"/>
              </a:lnSpc>
              <a:spcBef>
                <a:spcPts val="560"/>
              </a:spcBef>
              <a:spcAft>
                <a:spcPts val="0"/>
              </a:spcAft>
              <a:buClr>
                <a:schemeClr val="dk1"/>
              </a:buClr>
              <a:buSzPct val="100000"/>
              <a:buChar char="–"/>
            </a:pPr>
            <a:r>
              <a:rPr lang="en-US" dirty="0"/>
              <a:t>Has authority to provide / approve resources</a:t>
            </a:r>
            <a:endParaRPr dirty="0"/>
          </a:p>
          <a:p>
            <a:pPr marL="342900" lvl="0" indent="-342900" algn="l" rtl="0">
              <a:lnSpc>
                <a:spcPct val="100000"/>
              </a:lnSpc>
              <a:spcBef>
                <a:spcPts val="560"/>
              </a:spcBef>
              <a:spcAft>
                <a:spcPts val="0"/>
              </a:spcAft>
              <a:buClr>
                <a:schemeClr val="dk1"/>
              </a:buClr>
              <a:buSzPct val="100000"/>
              <a:buChar char="•"/>
            </a:pPr>
            <a:r>
              <a:rPr lang="en-US" b="1" dirty="0"/>
              <a:t>Process manager:</a:t>
            </a:r>
            <a:endParaRPr b="1" dirty="0"/>
          </a:p>
          <a:p>
            <a:pPr marL="742950" lvl="1" indent="-285750" algn="l" rtl="0">
              <a:lnSpc>
                <a:spcPct val="100000"/>
              </a:lnSpc>
              <a:spcBef>
                <a:spcPts val="560"/>
              </a:spcBef>
              <a:spcAft>
                <a:spcPts val="0"/>
              </a:spcAft>
              <a:buClr>
                <a:schemeClr val="dk1"/>
              </a:buClr>
              <a:buSzPct val="100000"/>
              <a:buChar char="–"/>
            </a:pPr>
            <a:r>
              <a:rPr lang="en-US" dirty="0"/>
              <a:t>Responsible for the operational effectiveness and efficiency of a process</a:t>
            </a:r>
            <a:endParaRPr dirty="0"/>
          </a:p>
          <a:p>
            <a:pPr marL="742950" lvl="1" indent="-285750" algn="l" rtl="0">
              <a:lnSpc>
                <a:spcPct val="100000"/>
              </a:lnSpc>
              <a:spcBef>
                <a:spcPts val="560"/>
              </a:spcBef>
              <a:spcAft>
                <a:spcPts val="0"/>
              </a:spcAft>
              <a:buClr>
                <a:schemeClr val="dk1"/>
              </a:buClr>
              <a:buSzPct val="100000"/>
              <a:buChar char="–"/>
            </a:pPr>
            <a:r>
              <a:rPr lang="en-US" dirty="0"/>
              <a:t>Reports to the process owner</a:t>
            </a:r>
            <a:endParaRPr dirty="0"/>
          </a:p>
          <a:p>
            <a:pPr marL="342900" lvl="0" indent="-342900" algn="l" rtl="0">
              <a:lnSpc>
                <a:spcPct val="100000"/>
              </a:lnSpc>
              <a:spcBef>
                <a:spcPts val="560"/>
              </a:spcBef>
              <a:spcAft>
                <a:spcPts val="0"/>
              </a:spcAft>
              <a:buClr>
                <a:schemeClr val="dk1"/>
              </a:buClr>
              <a:buSzPct val="100000"/>
              <a:buChar char="•"/>
            </a:pPr>
            <a:r>
              <a:rPr lang="en-US" b="1" dirty="0"/>
              <a:t>Process staff:</a:t>
            </a:r>
            <a:endParaRPr b="1" dirty="0"/>
          </a:p>
          <a:p>
            <a:pPr marL="742950" lvl="1" indent="-285750" algn="l" rtl="0">
              <a:lnSpc>
                <a:spcPct val="100000"/>
              </a:lnSpc>
              <a:spcBef>
                <a:spcPts val="560"/>
              </a:spcBef>
              <a:spcAft>
                <a:spcPts val="0"/>
              </a:spcAft>
              <a:buClr>
                <a:schemeClr val="dk1"/>
              </a:buClr>
              <a:buSzPct val="100000"/>
              <a:buChar char="–"/>
            </a:pPr>
            <a:r>
              <a:rPr lang="en-US" dirty="0"/>
              <a:t>Responsible for performing a specific process activity</a:t>
            </a:r>
            <a:endParaRPr dirty="0"/>
          </a:p>
          <a:p>
            <a:pPr marL="742950" lvl="1" indent="-285750" algn="l" rtl="0">
              <a:lnSpc>
                <a:spcPct val="100000"/>
              </a:lnSpc>
              <a:spcBef>
                <a:spcPts val="560"/>
              </a:spcBef>
              <a:spcAft>
                <a:spcPts val="0"/>
              </a:spcAft>
              <a:buClr>
                <a:schemeClr val="dk1"/>
              </a:buClr>
              <a:buSzPct val="100000"/>
              <a:buChar char="–"/>
            </a:pPr>
            <a:r>
              <a:rPr lang="en-US" dirty="0"/>
              <a:t>Escalates exceptions to the process manager</a:t>
            </a:r>
            <a:endParaRPr dirty="0"/>
          </a:p>
        </p:txBody>
      </p:sp>
      <p:sp>
        <p:nvSpPr>
          <p:cNvPr id="301" name="Google Shape;301;p1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15</a:t>
            </a:fld>
            <a:endParaRPr/>
          </a:p>
        </p:txBody>
      </p:sp>
      <p:sp>
        <p:nvSpPr>
          <p:cNvPr id="302" name="Google Shape;302;p15"/>
          <p:cNvSpPr txBox="1"/>
          <p:nvPr/>
        </p:nvSpPr>
        <p:spPr>
          <a:xfrm>
            <a:off x="351692" y="1804502"/>
            <a:ext cx="5744308" cy="4626019"/>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l" rtl="0">
              <a:lnSpc>
                <a:spcPct val="100000"/>
              </a:lnSpc>
              <a:spcBef>
                <a:spcPts val="560"/>
              </a:spcBef>
              <a:spcAft>
                <a:spcPts val="0"/>
              </a:spcAft>
              <a:buClr>
                <a:schemeClr val="dk1"/>
              </a:buClr>
              <a:buSzPct val="100000"/>
              <a:buChar char="•"/>
            </a:pPr>
            <a:r>
              <a:rPr lang="en-US" sz="2800" b="1" i="0" u="none" strike="noStrike" cap="none" dirty="0">
                <a:solidFill>
                  <a:schemeClr val="dk1"/>
                </a:solidFill>
                <a:latin typeface="Calibri"/>
                <a:ea typeface="Calibri"/>
                <a:cs typeface="Calibri"/>
                <a:sym typeface="Calibri"/>
              </a:rPr>
              <a:t>SMS owner:</a:t>
            </a:r>
            <a:endParaRPr b="1" dirty="0"/>
          </a:p>
          <a:p>
            <a:pPr marL="742950" marR="0" lvl="1" indent="-285750" algn="l" rtl="0">
              <a:lnSpc>
                <a:spcPct val="100000"/>
              </a:lnSpc>
              <a:spcBef>
                <a:spcPts val="56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Overall accountability for the SMS</a:t>
            </a:r>
            <a:endParaRPr dirty="0"/>
          </a:p>
          <a:p>
            <a:pPr marL="742950" marR="0" lvl="1" indent="-285750" algn="l" rtl="0">
              <a:lnSpc>
                <a:spcPct val="100000"/>
              </a:lnSpc>
              <a:spcBef>
                <a:spcPts val="56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Provide and ensure </a:t>
            </a:r>
            <a:r>
              <a:rPr lang="en-US" sz="2400" b="0" i="0" u="none" strike="noStrike" cap="none" dirty="0" err="1">
                <a:solidFill>
                  <a:schemeClr val="dk1"/>
                </a:solidFill>
                <a:latin typeface="Calibri"/>
                <a:ea typeface="Calibri"/>
                <a:cs typeface="Calibri"/>
                <a:sym typeface="Calibri"/>
              </a:rPr>
              <a:t>organisational</a:t>
            </a:r>
            <a:r>
              <a:rPr lang="en-US" sz="2400" b="0" i="0" u="none" strike="noStrike" cap="none" dirty="0">
                <a:solidFill>
                  <a:schemeClr val="dk1"/>
                </a:solidFill>
                <a:latin typeface="Calibri"/>
                <a:ea typeface="Calibri"/>
                <a:cs typeface="Calibri"/>
                <a:sym typeface="Calibri"/>
              </a:rPr>
              <a:t> backing, mandate for implementation</a:t>
            </a:r>
            <a:endParaRPr dirty="0"/>
          </a:p>
          <a:p>
            <a:pPr marL="742950" marR="0" lvl="1" indent="-285750" algn="l" rtl="0">
              <a:lnSpc>
                <a:spcPct val="100000"/>
              </a:lnSpc>
              <a:spcBef>
                <a:spcPts val="56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Defines process goals, policies, monitors their fulfilment</a:t>
            </a:r>
            <a:endParaRPr dirty="0"/>
          </a:p>
          <a:p>
            <a:pPr marL="742950" marR="0" lvl="1" indent="-285750" algn="l" rtl="0">
              <a:lnSpc>
                <a:spcPct val="100000"/>
              </a:lnSpc>
              <a:spcBef>
                <a:spcPts val="56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Provide/approve required resources</a:t>
            </a:r>
            <a:endParaRPr dirty="0"/>
          </a:p>
          <a:p>
            <a:pPr marL="342900" marR="0" lvl="0" indent="-342900" algn="l" rtl="0">
              <a:lnSpc>
                <a:spcPct val="100000"/>
              </a:lnSpc>
              <a:spcBef>
                <a:spcPts val="560"/>
              </a:spcBef>
              <a:spcAft>
                <a:spcPts val="0"/>
              </a:spcAft>
              <a:buClr>
                <a:schemeClr val="dk1"/>
              </a:buClr>
              <a:buSzPct val="100000"/>
              <a:buChar char="•"/>
            </a:pPr>
            <a:r>
              <a:rPr lang="en-US" sz="2800" b="1" i="0" u="none" strike="noStrike" cap="none" dirty="0">
                <a:solidFill>
                  <a:schemeClr val="dk1"/>
                </a:solidFill>
                <a:latin typeface="Calibri"/>
                <a:ea typeface="Calibri"/>
                <a:cs typeface="Calibri"/>
                <a:sym typeface="Calibri"/>
              </a:rPr>
              <a:t>SMS manager:</a:t>
            </a:r>
            <a:endParaRPr b="1" dirty="0"/>
          </a:p>
          <a:p>
            <a:pPr marL="742950" marR="0" lvl="1" indent="-285750" algn="l" rtl="0">
              <a:lnSpc>
                <a:spcPct val="100000"/>
              </a:lnSpc>
              <a:spcBef>
                <a:spcPts val="56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Responsible for the operational effectiveness and efficiency of the SMS</a:t>
            </a:r>
            <a:endParaRPr dirty="0"/>
          </a:p>
          <a:p>
            <a:pPr marL="742950" marR="0" lvl="1" indent="-285750" algn="l" rtl="0">
              <a:lnSpc>
                <a:spcPct val="100000"/>
              </a:lnSpc>
              <a:spcBef>
                <a:spcPts val="56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Maintain the service management plan</a:t>
            </a:r>
            <a:endParaRPr dirty="0"/>
          </a:p>
          <a:p>
            <a:pPr marL="742950" marR="0" lvl="1" indent="-285750" algn="l" rtl="0">
              <a:lnSpc>
                <a:spcPct val="100000"/>
              </a:lnSpc>
              <a:spcBef>
                <a:spcPts val="56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Ensure ITSM processes are implemented</a:t>
            </a:r>
            <a:endParaRPr dirty="0"/>
          </a:p>
          <a:p>
            <a:pPr marL="742950" marR="0" lvl="1" indent="-285750" algn="l" rtl="0">
              <a:lnSpc>
                <a:spcPct val="100000"/>
              </a:lnSpc>
              <a:spcBef>
                <a:spcPts val="56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Reports/escalates to the SMS owner</a:t>
            </a:r>
            <a:endParaRPr dirty="0"/>
          </a:p>
          <a:p>
            <a:pPr marL="342900" marR="0" lvl="0" indent="-178435" algn="l" rtl="0">
              <a:lnSpc>
                <a:spcPct val="100000"/>
              </a:lnSpc>
              <a:spcBef>
                <a:spcPts val="476"/>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Service management system (SMS): Key roles</a:t>
            </a:r>
            <a:endParaRPr/>
          </a:p>
        </p:txBody>
      </p:sp>
      <p:sp>
        <p:nvSpPr>
          <p:cNvPr id="309" name="Google Shape;309;p1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16</a:t>
            </a:fld>
            <a:endParaRPr/>
          </a:p>
        </p:txBody>
      </p:sp>
      <p:sp>
        <p:nvSpPr>
          <p:cNvPr id="310" name="Google Shape;310;p16"/>
          <p:cNvSpPr/>
          <p:nvPr/>
        </p:nvSpPr>
        <p:spPr>
          <a:xfrm>
            <a:off x="3454401" y="1739587"/>
            <a:ext cx="5425130" cy="4161592"/>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r>
              <a:rPr lang="en-US" sz="1400" b="1">
                <a:solidFill>
                  <a:schemeClr val="dk1"/>
                </a:solidFill>
                <a:latin typeface="Calibri"/>
                <a:ea typeface="Calibri"/>
                <a:cs typeface="Calibri"/>
                <a:sym typeface="Calibri"/>
              </a:rPr>
              <a:t>Overall service management system (SMS)</a:t>
            </a:r>
            <a:endParaRPr sz="1800">
              <a:solidFill>
                <a:schemeClr val="dk1"/>
              </a:solidFill>
              <a:latin typeface="Calibri"/>
              <a:ea typeface="Calibri"/>
              <a:cs typeface="Calibri"/>
              <a:sym typeface="Calibri"/>
            </a:endParaRPr>
          </a:p>
        </p:txBody>
      </p:sp>
      <p:sp>
        <p:nvSpPr>
          <p:cNvPr id="311" name="Google Shape;311;p16"/>
          <p:cNvSpPr/>
          <p:nvPr/>
        </p:nvSpPr>
        <p:spPr>
          <a:xfrm>
            <a:off x="3644226" y="3410302"/>
            <a:ext cx="1308604" cy="2260870"/>
          </a:xfrm>
          <a:prstGeom prst="rect">
            <a:avLst/>
          </a:prstGeom>
          <a:solidFill>
            <a:srgbClr val="BFBFBF"/>
          </a:solidFill>
          <a:ln w="19050" cap="flat" cmpd="sng">
            <a:solidFill>
              <a:srgbClr val="4F612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Process 1</a:t>
            </a:r>
            <a:endParaRPr sz="1800">
              <a:solidFill>
                <a:schemeClr val="dk1"/>
              </a:solidFill>
              <a:latin typeface="Calibri"/>
              <a:ea typeface="Calibri"/>
              <a:cs typeface="Calibri"/>
              <a:sym typeface="Calibri"/>
            </a:endParaRPr>
          </a:p>
        </p:txBody>
      </p:sp>
      <p:sp>
        <p:nvSpPr>
          <p:cNvPr id="312" name="Google Shape;312;p16"/>
          <p:cNvSpPr/>
          <p:nvPr/>
        </p:nvSpPr>
        <p:spPr>
          <a:xfrm>
            <a:off x="5157417" y="3410302"/>
            <a:ext cx="1308604" cy="2260870"/>
          </a:xfrm>
          <a:prstGeom prst="rect">
            <a:avLst/>
          </a:prstGeom>
          <a:solidFill>
            <a:srgbClr val="BFBFBF"/>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Process 2</a:t>
            </a:r>
            <a:endParaRPr sz="1800">
              <a:solidFill>
                <a:schemeClr val="dk1"/>
              </a:solidFill>
              <a:latin typeface="Calibri"/>
              <a:ea typeface="Calibri"/>
              <a:cs typeface="Calibri"/>
              <a:sym typeface="Calibri"/>
            </a:endParaRPr>
          </a:p>
        </p:txBody>
      </p:sp>
      <p:sp>
        <p:nvSpPr>
          <p:cNvPr id="313" name="Google Shape;313;p16"/>
          <p:cNvSpPr/>
          <p:nvPr/>
        </p:nvSpPr>
        <p:spPr>
          <a:xfrm>
            <a:off x="3799653" y="3274507"/>
            <a:ext cx="973934" cy="349907"/>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Process  Manager</a:t>
            </a:r>
            <a:endParaRPr sz="1600">
              <a:solidFill>
                <a:schemeClr val="dk1"/>
              </a:solidFill>
              <a:latin typeface="Calibri"/>
              <a:ea typeface="Calibri"/>
              <a:cs typeface="Calibri"/>
              <a:sym typeface="Calibri"/>
            </a:endParaRPr>
          </a:p>
        </p:txBody>
      </p:sp>
      <p:sp>
        <p:nvSpPr>
          <p:cNvPr id="314" name="Google Shape;314;p16"/>
          <p:cNvSpPr/>
          <p:nvPr/>
        </p:nvSpPr>
        <p:spPr>
          <a:xfrm>
            <a:off x="3722264" y="2731657"/>
            <a:ext cx="2505077" cy="443895"/>
          </a:xfrm>
          <a:prstGeom prst="roundRect">
            <a:avLst>
              <a:gd name="adj" fmla="val 16667"/>
            </a:avLst>
          </a:prstGeom>
          <a:solidFill>
            <a:srgbClr val="4F612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Process owner:</a:t>
            </a:r>
            <a:endParaRPr sz="1800">
              <a:solidFill>
                <a:schemeClr val="dk1"/>
              </a:solidFill>
              <a:latin typeface="Noto Sans Symbols"/>
              <a:ea typeface="Noto Sans Symbols"/>
              <a:cs typeface="Noto Sans Symbols"/>
              <a:sym typeface="Noto Sans Symbols"/>
            </a:endParaRPr>
          </a:p>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Processes 1 &amp; 2</a:t>
            </a:r>
            <a:endParaRPr sz="1800">
              <a:solidFill>
                <a:schemeClr val="dk1"/>
              </a:solidFill>
              <a:latin typeface="Calibri"/>
              <a:ea typeface="Calibri"/>
              <a:cs typeface="Calibri"/>
              <a:sym typeface="Calibri"/>
            </a:endParaRPr>
          </a:p>
        </p:txBody>
      </p:sp>
      <p:sp>
        <p:nvSpPr>
          <p:cNvPr id="315" name="Google Shape;315;p16"/>
          <p:cNvSpPr/>
          <p:nvPr/>
        </p:nvSpPr>
        <p:spPr>
          <a:xfrm>
            <a:off x="6684638" y="2731657"/>
            <a:ext cx="1931103" cy="443895"/>
          </a:xfrm>
          <a:prstGeom prst="roundRect">
            <a:avLst>
              <a:gd name="adj" fmla="val 16667"/>
            </a:avLst>
          </a:prstGeom>
          <a:solidFill>
            <a:srgbClr val="4F612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Process owner:</a:t>
            </a:r>
            <a:endParaRPr sz="1800">
              <a:solidFill>
                <a:schemeClr val="dk1"/>
              </a:solidFill>
              <a:latin typeface="Noto Sans Symbols"/>
              <a:ea typeface="Noto Sans Symbols"/>
              <a:cs typeface="Noto Sans Symbols"/>
              <a:sym typeface="Noto Sans Symbols"/>
            </a:endParaRPr>
          </a:p>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Process 3</a:t>
            </a:r>
            <a:endParaRPr sz="1800">
              <a:solidFill>
                <a:schemeClr val="dk1"/>
              </a:solidFill>
              <a:latin typeface="Calibri"/>
              <a:ea typeface="Calibri"/>
              <a:cs typeface="Calibri"/>
              <a:sym typeface="Calibri"/>
            </a:endParaRPr>
          </a:p>
        </p:txBody>
      </p:sp>
      <p:sp>
        <p:nvSpPr>
          <p:cNvPr id="316" name="Google Shape;316;p16"/>
          <p:cNvSpPr/>
          <p:nvPr/>
        </p:nvSpPr>
        <p:spPr>
          <a:xfrm>
            <a:off x="6684638" y="3388882"/>
            <a:ext cx="1931103" cy="2260870"/>
          </a:xfrm>
          <a:prstGeom prst="rect">
            <a:avLst/>
          </a:prstGeom>
          <a:solidFill>
            <a:srgbClr val="BFBFBF"/>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Process 3</a:t>
            </a:r>
            <a:endParaRPr sz="1800">
              <a:solidFill>
                <a:schemeClr val="dk1"/>
              </a:solidFill>
              <a:latin typeface="Calibri"/>
              <a:ea typeface="Calibri"/>
              <a:cs typeface="Calibri"/>
              <a:sym typeface="Calibri"/>
            </a:endParaRPr>
          </a:p>
        </p:txBody>
      </p:sp>
      <p:sp>
        <p:nvSpPr>
          <p:cNvPr id="317" name="Google Shape;317;p16"/>
          <p:cNvSpPr/>
          <p:nvPr/>
        </p:nvSpPr>
        <p:spPr>
          <a:xfrm>
            <a:off x="3644225" y="2023173"/>
            <a:ext cx="4971515" cy="271060"/>
          </a:xfrm>
          <a:prstGeom prst="roundRect">
            <a:avLst>
              <a:gd name="adj" fmla="val 16667"/>
            </a:avLst>
          </a:prstGeom>
          <a:solidFill>
            <a:srgbClr val="165B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SMS Owner</a:t>
            </a:r>
            <a:endParaRPr sz="1800">
              <a:solidFill>
                <a:schemeClr val="dk1"/>
              </a:solidFill>
              <a:latin typeface="Calibri"/>
              <a:ea typeface="Calibri"/>
              <a:cs typeface="Calibri"/>
              <a:sym typeface="Calibri"/>
            </a:endParaRPr>
          </a:p>
        </p:txBody>
      </p:sp>
      <p:sp>
        <p:nvSpPr>
          <p:cNvPr id="318" name="Google Shape;318;p16"/>
          <p:cNvSpPr/>
          <p:nvPr/>
        </p:nvSpPr>
        <p:spPr>
          <a:xfrm>
            <a:off x="3644225" y="2393188"/>
            <a:ext cx="4971516" cy="252841"/>
          </a:xfrm>
          <a:prstGeom prst="roundRect">
            <a:avLst>
              <a:gd name="adj" fmla="val 16667"/>
            </a:avLst>
          </a:prstGeom>
          <a:solidFill>
            <a:srgbClr val="0F70B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SMS Manager</a:t>
            </a:r>
            <a:endParaRPr sz="1800">
              <a:solidFill>
                <a:schemeClr val="dk1"/>
              </a:solidFill>
              <a:latin typeface="Calibri"/>
              <a:ea typeface="Calibri"/>
              <a:cs typeface="Calibri"/>
              <a:sym typeface="Calibri"/>
            </a:endParaRPr>
          </a:p>
        </p:txBody>
      </p:sp>
      <p:sp>
        <p:nvSpPr>
          <p:cNvPr id="319" name="Google Shape;319;p16"/>
          <p:cNvSpPr/>
          <p:nvPr/>
        </p:nvSpPr>
        <p:spPr>
          <a:xfrm>
            <a:off x="5324751" y="3274507"/>
            <a:ext cx="973934" cy="349907"/>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Process  Manager</a:t>
            </a:r>
            <a:endParaRPr sz="1600">
              <a:solidFill>
                <a:schemeClr val="dk1"/>
              </a:solidFill>
              <a:latin typeface="Calibri"/>
              <a:ea typeface="Calibri"/>
              <a:cs typeface="Calibri"/>
              <a:sym typeface="Calibri"/>
            </a:endParaRPr>
          </a:p>
        </p:txBody>
      </p:sp>
      <p:sp>
        <p:nvSpPr>
          <p:cNvPr id="320" name="Google Shape;320;p16"/>
          <p:cNvSpPr/>
          <p:nvPr/>
        </p:nvSpPr>
        <p:spPr>
          <a:xfrm>
            <a:off x="7188498" y="3261180"/>
            <a:ext cx="973934" cy="349907"/>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Process  Manager</a:t>
            </a:r>
            <a:endParaRPr sz="1600">
              <a:solidFill>
                <a:schemeClr val="dk1"/>
              </a:solidFill>
              <a:latin typeface="Calibri"/>
              <a:ea typeface="Calibri"/>
              <a:cs typeface="Calibri"/>
              <a:sym typeface="Calibri"/>
            </a:endParaRPr>
          </a:p>
        </p:txBody>
      </p:sp>
      <p:grpSp>
        <p:nvGrpSpPr>
          <p:cNvPr id="321" name="Google Shape;321;p16"/>
          <p:cNvGrpSpPr/>
          <p:nvPr/>
        </p:nvGrpSpPr>
        <p:grpSpPr>
          <a:xfrm>
            <a:off x="3846641" y="3908517"/>
            <a:ext cx="926946" cy="1374369"/>
            <a:chOff x="601791" y="3940581"/>
            <a:chExt cx="926946" cy="885737"/>
          </a:xfrm>
        </p:grpSpPr>
        <p:sp>
          <p:nvSpPr>
            <p:cNvPr id="322" name="Google Shape;322;p16"/>
            <p:cNvSpPr/>
            <p:nvPr/>
          </p:nvSpPr>
          <p:spPr>
            <a:xfrm rot="5400000">
              <a:off x="381773" y="4318508"/>
              <a:ext cx="760708" cy="238126"/>
            </a:xfrm>
            <a:prstGeom prst="rect">
              <a:avLst/>
            </a:prstGeom>
            <a:noFill/>
            <a:ln w="190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Activity 1</a:t>
              </a:r>
              <a:endParaRPr sz="1600">
                <a:solidFill>
                  <a:schemeClr val="dk1"/>
                </a:solidFill>
                <a:latin typeface="Calibri"/>
                <a:ea typeface="Calibri"/>
                <a:cs typeface="Calibri"/>
                <a:sym typeface="Calibri"/>
              </a:endParaRPr>
            </a:p>
          </p:txBody>
        </p:sp>
        <p:sp>
          <p:nvSpPr>
            <p:cNvPr id="323" name="Google Shape;323;p16"/>
            <p:cNvSpPr/>
            <p:nvPr/>
          </p:nvSpPr>
          <p:spPr>
            <a:xfrm rot="5400000">
              <a:off x="687529" y="4321712"/>
              <a:ext cx="760708" cy="238126"/>
            </a:xfrm>
            <a:prstGeom prst="rect">
              <a:avLst/>
            </a:prstGeom>
            <a:noFill/>
            <a:ln w="190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Activity 2</a:t>
              </a:r>
              <a:endParaRPr sz="1600">
                <a:solidFill>
                  <a:schemeClr val="dk1"/>
                </a:solidFill>
                <a:latin typeface="Calibri"/>
                <a:ea typeface="Calibri"/>
                <a:cs typeface="Calibri"/>
                <a:sym typeface="Calibri"/>
              </a:endParaRPr>
            </a:p>
          </p:txBody>
        </p:sp>
        <p:sp>
          <p:nvSpPr>
            <p:cNvPr id="324" name="Google Shape;324;p16"/>
            <p:cNvSpPr/>
            <p:nvPr/>
          </p:nvSpPr>
          <p:spPr>
            <a:xfrm rot="5400000">
              <a:off x="978595" y="4326901"/>
              <a:ext cx="760708" cy="238126"/>
            </a:xfrm>
            <a:prstGeom prst="rect">
              <a:avLst/>
            </a:prstGeom>
            <a:noFill/>
            <a:ln w="190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Activity 3</a:t>
              </a:r>
              <a:endParaRPr sz="1600">
                <a:solidFill>
                  <a:schemeClr val="dk1"/>
                </a:solidFill>
                <a:latin typeface="Calibri"/>
                <a:ea typeface="Calibri"/>
                <a:cs typeface="Calibri"/>
                <a:sym typeface="Calibri"/>
              </a:endParaRPr>
            </a:p>
          </p:txBody>
        </p:sp>
        <p:sp>
          <p:nvSpPr>
            <p:cNvPr id="325" name="Google Shape;325;p16"/>
            <p:cNvSpPr txBox="1"/>
            <p:nvPr/>
          </p:nvSpPr>
          <p:spPr>
            <a:xfrm>
              <a:off x="601791" y="3940581"/>
              <a:ext cx="926946" cy="194463"/>
            </a:xfrm>
            <a:prstGeom prst="rect">
              <a:avLst/>
            </a:prstGeom>
            <a:solidFill>
              <a:srgbClr val="D6E3B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rgbClr val="7F7F7F"/>
                  </a:solidFill>
                  <a:latin typeface="Calibri"/>
                  <a:ea typeface="Calibri"/>
                  <a:cs typeface="Calibri"/>
                  <a:sym typeface="Calibri"/>
                </a:rPr>
                <a:t>Pr. staff</a:t>
              </a:r>
              <a:endParaRPr sz="1800">
                <a:solidFill>
                  <a:srgbClr val="7F7F7F"/>
                </a:solidFill>
                <a:latin typeface="Calibri"/>
                <a:ea typeface="Calibri"/>
                <a:cs typeface="Calibri"/>
                <a:sym typeface="Calibri"/>
              </a:endParaRPr>
            </a:p>
          </p:txBody>
        </p:sp>
      </p:grpSp>
      <p:grpSp>
        <p:nvGrpSpPr>
          <p:cNvPr id="326" name="Google Shape;326;p16"/>
          <p:cNvGrpSpPr/>
          <p:nvPr/>
        </p:nvGrpSpPr>
        <p:grpSpPr>
          <a:xfrm>
            <a:off x="5363481" y="3908517"/>
            <a:ext cx="926946" cy="1374369"/>
            <a:chOff x="601791" y="3940581"/>
            <a:chExt cx="926946" cy="885737"/>
          </a:xfrm>
        </p:grpSpPr>
        <p:sp>
          <p:nvSpPr>
            <p:cNvPr id="327" name="Google Shape;327;p16"/>
            <p:cNvSpPr/>
            <p:nvPr/>
          </p:nvSpPr>
          <p:spPr>
            <a:xfrm rot="5400000">
              <a:off x="381773" y="4318508"/>
              <a:ext cx="760708" cy="238126"/>
            </a:xfrm>
            <a:prstGeom prst="rect">
              <a:avLst/>
            </a:prstGeom>
            <a:noFill/>
            <a:ln w="190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Activity 1</a:t>
              </a:r>
              <a:endParaRPr sz="1600">
                <a:solidFill>
                  <a:schemeClr val="dk1"/>
                </a:solidFill>
                <a:latin typeface="Calibri"/>
                <a:ea typeface="Calibri"/>
                <a:cs typeface="Calibri"/>
                <a:sym typeface="Calibri"/>
              </a:endParaRPr>
            </a:p>
          </p:txBody>
        </p:sp>
        <p:sp>
          <p:nvSpPr>
            <p:cNvPr id="328" name="Google Shape;328;p16"/>
            <p:cNvSpPr/>
            <p:nvPr/>
          </p:nvSpPr>
          <p:spPr>
            <a:xfrm rot="5400000">
              <a:off x="687529" y="4321712"/>
              <a:ext cx="760708" cy="238126"/>
            </a:xfrm>
            <a:prstGeom prst="rect">
              <a:avLst/>
            </a:prstGeom>
            <a:noFill/>
            <a:ln w="190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Activity 2</a:t>
              </a:r>
              <a:endParaRPr sz="1600">
                <a:solidFill>
                  <a:schemeClr val="dk1"/>
                </a:solidFill>
                <a:latin typeface="Calibri"/>
                <a:ea typeface="Calibri"/>
                <a:cs typeface="Calibri"/>
                <a:sym typeface="Calibri"/>
              </a:endParaRPr>
            </a:p>
          </p:txBody>
        </p:sp>
        <p:sp>
          <p:nvSpPr>
            <p:cNvPr id="329" name="Google Shape;329;p16"/>
            <p:cNvSpPr/>
            <p:nvPr/>
          </p:nvSpPr>
          <p:spPr>
            <a:xfrm rot="5400000">
              <a:off x="978595" y="4326901"/>
              <a:ext cx="760708" cy="238126"/>
            </a:xfrm>
            <a:prstGeom prst="rect">
              <a:avLst/>
            </a:prstGeom>
            <a:noFill/>
            <a:ln w="190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Activity 3</a:t>
              </a:r>
              <a:endParaRPr sz="1600">
                <a:solidFill>
                  <a:schemeClr val="dk1"/>
                </a:solidFill>
                <a:latin typeface="Calibri"/>
                <a:ea typeface="Calibri"/>
                <a:cs typeface="Calibri"/>
                <a:sym typeface="Calibri"/>
              </a:endParaRPr>
            </a:p>
          </p:txBody>
        </p:sp>
        <p:sp>
          <p:nvSpPr>
            <p:cNvPr id="330" name="Google Shape;330;p16"/>
            <p:cNvSpPr txBox="1"/>
            <p:nvPr/>
          </p:nvSpPr>
          <p:spPr>
            <a:xfrm>
              <a:off x="601791" y="3940581"/>
              <a:ext cx="926946" cy="194463"/>
            </a:xfrm>
            <a:prstGeom prst="rect">
              <a:avLst/>
            </a:prstGeom>
            <a:solidFill>
              <a:srgbClr val="D6E3B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rgbClr val="7F7F7F"/>
                  </a:solidFill>
                  <a:latin typeface="Calibri"/>
                  <a:ea typeface="Calibri"/>
                  <a:cs typeface="Calibri"/>
                  <a:sym typeface="Calibri"/>
                </a:rPr>
                <a:t>Pr.</a:t>
              </a:r>
              <a:r>
                <a:rPr lang="en-US">
                  <a:solidFill>
                    <a:srgbClr val="7F7F7F"/>
                  </a:solidFill>
                  <a:latin typeface="Calibri"/>
                  <a:ea typeface="Calibri"/>
                  <a:cs typeface="Calibri"/>
                  <a:sym typeface="Calibri"/>
                </a:rPr>
                <a:t> </a:t>
              </a:r>
              <a:r>
                <a:rPr lang="en-US" sz="1400">
                  <a:solidFill>
                    <a:srgbClr val="7F7F7F"/>
                  </a:solidFill>
                  <a:latin typeface="Calibri"/>
                  <a:ea typeface="Calibri"/>
                  <a:cs typeface="Calibri"/>
                  <a:sym typeface="Calibri"/>
                </a:rPr>
                <a:t>staff</a:t>
              </a:r>
              <a:endParaRPr sz="1800">
                <a:solidFill>
                  <a:srgbClr val="7F7F7F"/>
                </a:solidFill>
                <a:latin typeface="Calibri"/>
                <a:ea typeface="Calibri"/>
                <a:cs typeface="Calibri"/>
                <a:sym typeface="Calibri"/>
              </a:endParaRPr>
            </a:p>
          </p:txBody>
        </p:sp>
      </p:grpSp>
      <p:grpSp>
        <p:nvGrpSpPr>
          <p:cNvPr id="331" name="Google Shape;331;p16"/>
          <p:cNvGrpSpPr/>
          <p:nvPr/>
        </p:nvGrpSpPr>
        <p:grpSpPr>
          <a:xfrm>
            <a:off x="7014293" y="3920592"/>
            <a:ext cx="1447915" cy="1362294"/>
            <a:chOff x="601791" y="3940581"/>
            <a:chExt cx="926946" cy="885737"/>
          </a:xfrm>
        </p:grpSpPr>
        <p:sp>
          <p:nvSpPr>
            <p:cNvPr id="332" name="Google Shape;332;p16"/>
            <p:cNvSpPr/>
            <p:nvPr/>
          </p:nvSpPr>
          <p:spPr>
            <a:xfrm rot="5400000">
              <a:off x="381773" y="4318508"/>
              <a:ext cx="760708" cy="238126"/>
            </a:xfrm>
            <a:prstGeom prst="rect">
              <a:avLst/>
            </a:prstGeom>
            <a:noFill/>
            <a:ln w="190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Activity 1</a:t>
              </a:r>
              <a:endParaRPr sz="1600">
                <a:solidFill>
                  <a:schemeClr val="dk1"/>
                </a:solidFill>
                <a:latin typeface="Calibri"/>
                <a:ea typeface="Calibri"/>
                <a:cs typeface="Calibri"/>
                <a:sym typeface="Calibri"/>
              </a:endParaRPr>
            </a:p>
          </p:txBody>
        </p:sp>
        <p:sp>
          <p:nvSpPr>
            <p:cNvPr id="333" name="Google Shape;333;p16"/>
            <p:cNvSpPr/>
            <p:nvPr/>
          </p:nvSpPr>
          <p:spPr>
            <a:xfrm rot="5400000">
              <a:off x="687529" y="4321712"/>
              <a:ext cx="760708" cy="238126"/>
            </a:xfrm>
            <a:prstGeom prst="rect">
              <a:avLst/>
            </a:prstGeom>
            <a:noFill/>
            <a:ln w="190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Activity 2</a:t>
              </a:r>
              <a:endParaRPr sz="1600">
                <a:solidFill>
                  <a:schemeClr val="dk1"/>
                </a:solidFill>
                <a:latin typeface="Calibri"/>
                <a:ea typeface="Calibri"/>
                <a:cs typeface="Calibri"/>
                <a:sym typeface="Calibri"/>
              </a:endParaRPr>
            </a:p>
          </p:txBody>
        </p:sp>
        <p:sp>
          <p:nvSpPr>
            <p:cNvPr id="334" name="Google Shape;334;p16"/>
            <p:cNvSpPr/>
            <p:nvPr/>
          </p:nvSpPr>
          <p:spPr>
            <a:xfrm rot="5400000">
              <a:off x="978595" y="4326901"/>
              <a:ext cx="760708" cy="238126"/>
            </a:xfrm>
            <a:prstGeom prst="rect">
              <a:avLst/>
            </a:prstGeom>
            <a:noFill/>
            <a:ln w="1905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Activity 3</a:t>
              </a:r>
              <a:endParaRPr sz="1600">
                <a:solidFill>
                  <a:schemeClr val="dk1"/>
                </a:solidFill>
                <a:latin typeface="Calibri"/>
                <a:ea typeface="Calibri"/>
                <a:cs typeface="Calibri"/>
                <a:sym typeface="Calibri"/>
              </a:endParaRPr>
            </a:p>
          </p:txBody>
        </p:sp>
        <p:sp>
          <p:nvSpPr>
            <p:cNvPr id="335" name="Google Shape;335;p16"/>
            <p:cNvSpPr txBox="1"/>
            <p:nvPr/>
          </p:nvSpPr>
          <p:spPr>
            <a:xfrm>
              <a:off x="601791" y="3940581"/>
              <a:ext cx="926946" cy="194463"/>
            </a:xfrm>
            <a:prstGeom prst="rect">
              <a:avLst/>
            </a:prstGeom>
            <a:solidFill>
              <a:srgbClr val="D6E3B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rgbClr val="7F7F7F"/>
                  </a:solidFill>
                  <a:latin typeface="Calibri"/>
                  <a:ea typeface="Calibri"/>
                  <a:cs typeface="Calibri"/>
                  <a:sym typeface="Calibri"/>
                </a:rPr>
                <a:t>Pr.</a:t>
              </a:r>
              <a:r>
                <a:rPr lang="en-US">
                  <a:solidFill>
                    <a:srgbClr val="7F7F7F"/>
                  </a:solidFill>
                  <a:latin typeface="Calibri"/>
                  <a:ea typeface="Calibri"/>
                  <a:cs typeface="Calibri"/>
                  <a:sym typeface="Calibri"/>
                </a:rPr>
                <a:t> </a:t>
              </a:r>
              <a:r>
                <a:rPr lang="en-US" sz="1400">
                  <a:solidFill>
                    <a:srgbClr val="7F7F7F"/>
                  </a:solidFill>
                  <a:latin typeface="Calibri"/>
                  <a:ea typeface="Calibri"/>
                  <a:cs typeface="Calibri"/>
                  <a:sym typeface="Calibri"/>
                </a:rPr>
                <a:t>staff</a:t>
              </a:r>
              <a:endParaRPr sz="1800">
                <a:solidFill>
                  <a:srgbClr val="7F7F7F"/>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7"/>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The FitSM Approach &amp; Standards Family</a:t>
            </a:r>
            <a:endParaRPr/>
          </a:p>
        </p:txBody>
      </p:sp>
      <p:sp>
        <p:nvSpPr>
          <p:cNvPr id="341" name="Google Shape;341;p1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What is FitSM?</a:t>
            </a:r>
            <a:endParaRPr/>
          </a:p>
        </p:txBody>
      </p:sp>
      <p:sp>
        <p:nvSpPr>
          <p:cNvPr id="348" name="Google Shape;348;p18"/>
          <p:cNvSpPr txBox="1">
            <a:spLocks noGrp="1"/>
          </p:cNvSpPr>
          <p:nvPr>
            <p:ph type="body" idx="1"/>
          </p:nvPr>
        </p:nvSpPr>
        <p:spPr>
          <a:xfrm>
            <a:off x="609600" y="1696598"/>
            <a:ext cx="10972800" cy="4886761"/>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dirty="0"/>
              <a:t>A family of standards for lightweight IT service management</a:t>
            </a:r>
            <a:endParaRPr dirty="0"/>
          </a:p>
          <a:p>
            <a:pPr marL="342900" lvl="0" indent="-342900" algn="l" rtl="0">
              <a:lnSpc>
                <a:spcPct val="100000"/>
              </a:lnSpc>
              <a:spcBef>
                <a:spcPts val="560"/>
              </a:spcBef>
              <a:spcAft>
                <a:spcPts val="0"/>
              </a:spcAft>
              <a:buClr>
                <a:schemeClr val="dk1"/>
              </a:buClr>
              <a:buSzPts val="2800"/>
              <a:buChar char="•"/>
            </a:pPr>
            <a:r>
              <a:rPr lang="en-US" dirty="0"/>
              <a:t>Suitable for IT service providers of any type and scale</a:t>
            </a:r>
            <a:endParaRPr dirty="0"/>
          </a:p>
          <a:p>
            <a:pPr marL="342900" lvl="0" indent="-342900" algn="l" rtl="0">
              <a:lnSpc>
                <a:spcPct val="100000"/>
              </a:lnSpc>
              <a:spcBef>
                <a:spcPts val="560"/>
              </a:spcBef>
              <a:spcAft>
                <a:spcPts val="0"/>
              </a:spcAft>
              <a:buClr>
                <a:schemeClr val="dk1"/>
              </a:buClr>
              <a:buSzPts val="2800"/>
              <a:buChar char="•"/>
            </a:pPr>
            <a:r>
              <a:rPr lang="en-US" dirty="0"/>
              <a:t>Main design principle: Keep it simple!</a:t>
            </a:r>
            <a:endParaRPr dirty="0"/>
          </a:p>
          <a:p>
            <a:pPr marL="342900" lvl="0" indent="-342900" algn="l" rtl="0">
              <a:lnSpc>
                <a:spcPct val="100000"/>
              </a:lnSpc>
              <a:spcBef>
                <a:spcPts val="560"/>
              </a:spcBef>
              <a:spcAft>
                <a:spcPts val="0"/>
              </a:spcAft>
              <a:buClr>
                <a:schemeClr val="dk1"/>
              </a:buClr>
              <a:buSzPts val="2800"/>
              <a:buChar char="•"/>
            </a:pPr>
            <a:r>
              <a:rPr lang="en-US" dirty="0"/>
              <a:t>All parts (and this training material) freely available under Creative Commons licenses:</a:t>
            </a:r>
            <a:endParaRPr u="sng" dirty="0">
              <a:solidFill>
                <a:schemeClr val="hlink"/>
              </a:solidFill>
              <a:hlinkClick r:id="rId3"/>
            </a:endParaRPr>
          </a:p>
          <a:p>
            <a:pPr marL="0" lvl="0" indent="0" algn="ctr" rtl="0">
              <a:lnSpc>
                <a:spcPct val="100000"/>
              </a:lnSpc>
              <a:spcBef>
                <a:spcPts val="560"/>
              </a:spcBef>
              <a:spcAft>
                <a:spcPts val="0"/>
              </a:spcAft>
              <a:buClr>
                <a:schemeClr val="dk1"/>
              </a:buClr>
              <a:buSzPts val="2800"/>
              <a:buNone/>
            </a:pPr>
            <a:r>
              <a:rPr lang="en-US" u="sng" dirty="0">
                <a:solidFill>
                  <a:schemeClr val="hlink"/>
                </a:solidFill>
                <a:hlinkClick r:id="rId3"/>
              </a:rPr>
              <a:t>www.fitsm.eu</a:t>
            </a:r>
            <a:endParaRPr dirty="0"/>
          </a:p>
          <a:p>
            <a:pPr marL="0" lvl="0" indent="0" algn="ctr" rtl="0">
              <a:lnSpc>
                <a:spcPct val="100000"/>
              </a:lnSpc>
              <a:spcBef>
                <a:spcPts val="560"/>
              </a:spcBef>
              <a:spcAft>
                <a:spcPts val="0"/>
              </a:spcAft>
              <a:buClr>
                <a:schemeClr val="dk1"/>
              </a:buClr>
              <a:buSzPts val="2800"/>
              <a:buNone/>
            </a:pPr>
            <a:endParaRPr dirty="0"/>
          </a:p>
          <a:p>
            <a:pPr marL="0" lvl="0" indent="0" algn="ctr" rtl="0">
              <a:lnSpc>
                <a:spcPct val="100000"/>
              </a:lnSpc>
              <a:spcBef>
                <a:spcPts val="360"/>
              </a:spcBef>
              <a:spcAft>
                <a:spcPts val="0"/>
              </a:spcAft>
              <a:buClr>
                <a:schemeClr val="dk1"/>
              </a:buClr>
              <a:buSzPts val="1800"/>
              <a:buNone/>
            </a:pPr>
            <a:endParaRPr sz="1800" i="1" dirty="0"/>
          </a:p>
          <a:p>
            <a:pPr marL="0" lvl="0" indent="0" algn="ctr" rtl="0">
              <a:lnSpc>
                <a:spcPct val="100000"/>
              </a:lnSpc>
              <a:spcBef>
                <a:spcPts val="360"/>
              </a:spcBef>
              <a:spcAft>
                <a:spcPts val="0"/>
              </a:spcAft>
              <a:buClr>
                <a:schemeClr val="dk1"/>
              </a:buClr>
              <a:buSzPts val="1800"/>
              <a:buNone/>
            </a:pPr>
            <a:endParaRPr sz="1800" i="1" dirty="0"/>
          </a:p>
          <a:p>
            <a:pPr marL="0" lvl="0" indent="0" algn="ctr" rtl="0">
              <a:lnSpc>
                <a:spcPct val="100000"/>
              </a:lnSpc>
              <a:spcBef>
                <a:spcPts val="360"/>
              </a:spcBef>
              <a:spcAft>
                <a:spcPts val="0"/>
              </a:spcAft>
              <a:buClr>
                <a:schemeClr val="dk1"/>
              </a:buClr>
              <a:buSzPts val="1800"/>
              <a:buNone/>
            </a:pPr>
            <a:r>
              <a:rPr lang="en-US" sz="1800" i="1" dirty="0"/>
              <a:t>The development of the FitSM standards was supported and funded by the European Commission through the EC-FP7 project “</a:t>
            </a:r>
            <a:r>
              <a:rPr lang="en-US" sz="1800" i="1" dirty="0" err="1"/>
              <a:t>FedSM</a:t>
            </a:r>
            <a:r>
              <a:rPr lang="en-US" sz="1800" i="1" dirty="0"/>
              <a:t>” (2012-2015).</a:t>
            </a:r>
            <a:endParaRPr dirty="0"/>
          </a:p>
        </p:txBody>
      </p:sp>
      <p:sp>
        <p:nvSpPr>
          <p:cNvPr id="349" name="Google Shape;349;p1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18</a:t>
            </a:fld>
            <a:endParaRPr/>
          </a:p>
        </p:txBody>
      </p:sp>
      <p:pic>
        <p:nvPicPr>
          <p:cNvPr id="350" name="Google Shape;350;p18"/>
          <p:cNvPicPr preferRelativeResize="0"/>
          <p:nvPr/>
        </p:nvPicPr>
        <p:blipFill rotWithShape="1">
          <a:blip r:embed="rId4">
            <a:alphaModFix/>
          </a:blip>
          <a:srcRect/>
          <a:stretch/>
        </p:blipFill>
        <p:spPr>
          <a:xfrm>
            <a:off x="5108687" y="5161402"/>
            <a:ext cx="1974626" cy="4711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The FitSM approach</a:t>
            </a:r>
            <a:endParaRPr/>
          </a:p>
        </p:txBody>
      </p:sp>
      <p:sp>
        <p:nvSpPr>
          <p:cNvPr id="357" name="Google Shape;357;p1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19</a:t>
            </a:fld>
            <a:endParaRPr/>
          </a:p>
        </p:txBody>
      </p:sp>
      <p:grpSp>
        <p:nvGrpSpPr>
          <p:cNvPr id="358" name="Google Shape;358;p19"/>
          <p:cNvGrpSpPr/>
          <p:nvPr/>
        </p:nvGrpSpPr>
        <p:grpSpPr>
          <a:xfrm>
            <a:off x="428787" y="2301498"/>
            <a:ext cx="11763213" cy="3786480"/>
            <a:chOff x="0" y="0"/>
            <a:chExt cx="10972800" cy="3282214"/>
          </a:xfrm>
        </p:grpSpPr>
        <p:sp>
          <p:nvSpPr>
            <p:cNvPr id="359" name="Google Shape;359;p19"/>
            <p:cNvSpPr/>
            <p:nvPr/>
          </p:nvSpPr>
          <p:spPr>
            <a:xfrm>
              <a:off x="0" y="0"/>
              <a:ext cx="10972800" cy="3282214"/>
            </a:xfrm>
            <a:prstGeom prst="roundRect">
              <a:avLst>
                <a:gd name="adj" fmla="val 85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None/>
              </a:pPr>
              <a:r>
                <a:rPr lang="en-US" sz="2000">
                  <a:solidFill>
                    <a:schemeClr val="lt1"/>
                  </a:solidFill>
                  <a:latin typeface="Calibri"/>
                  <a:ea typeface="Calibri"/>
                  <a:cs typeface="Calibri"/>
                  <a:sym typeface="Calibri"/>
                </a:rPr>
                <a:t>The key principles of the FitSM approach to managing IT services:</a:t>
              </a:r>
              <a:endParaRPr/>
            </a:p>
          </p:txBody>
        </p:sp>
        <p:sp>
          <p:nvSpPr>
            <p:cNvPr id="360" name="Google Shape;360;p19"/>
            <p:cNvSpPr/>
            <p:nvPr/>
          </p:nvSpPr>
          <p:spPr>
            <a:xfrm>
              <a:off x="175893" y="820553"/>
              <a:ext cx="2233594" cy="544658"/>
            </a:xfrm>
            <a:prstGeom prst="roundRect">
              <a:avLst>
                <a:gd name="adj" fmla="val 1050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Practicality</a:t>
              </a:r>
              <a:endParaRPr sz="1800">
                <a:solidFill>
                  <a:schemeClr val="dk1"/>
                </a:solidFill>
                <a:latin typeface="Arial"/>
                <a:ea typeface="Arial"/>
                <a:cs typeface="Arial"/>
                <a:sym typeface="Arial"/>
              </a:endParaRPr>
            </a:p>
          </p:txBody>
        </p:sp>
        <p:sp>
          <p:nvSpPr>
            <p:cNvPr id="361" name="Google Shape;361;p19"/>
            <p:cNvSpPr/>
            <p:nvPr/>
          </p:nvSpPr>
          <p:spPr>
            <a:xfrm>
              <a:off x="175893" y="1404230"/>
              <a:ext cx="2233594" cy="544658"/>
            </a:xfrm>
            <a:prstGeom prst="roundRect">
              <a:avLst>
                <a:gd name="adj" fmla="val 1050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Consistency</a:t>
              </a:r>
              <a:endParaRPr/>
            </a:p>
          </p:txBody>
        </p:sp>
        <p:sp>
          <p:nvSpPr>
            <p:cNvPr id="362" name="Google Shape;362;p19"/>
            <p:cNvSpPr/>
            <p:nvPr/>
          </p:nvSpPr>
          <p:spPr>
            <a:xfrm>
              <a:off x="175893" y="1987907"/>
              <a:ext cx="2233594" cy="544658"/>
            </a:xfrm>
            <a:prstGeom prst="roundRect">
              <a:avLst>
                <a:gd name="adj" fmla="val 1050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Sufficiency</a:t>
              </a:r>
              <a:endParaRPr sz="1800">
                <a:solidFill>
                  <a:schemeClr val="dk1"/>
                </a:solidFill>
                <a:latin typeface="Arial"/>
                <a:ea typeface="Arial"/>
                <a:cs typeface="Arial"/>
                <a:sym typeface="Arial"/>
              </a:endParaRPr>
            </a:p>
          </p:txBody>
        </p:sp>
        <p:sp>
          <p:nvSpPr>
            <p:cNvPr id="363" name="Google Shape;363;p19"/>
            <p:cNvSpPr/>
            <p:nvPr/>
          </p:nvSpPr>
          <p:spPr>
            <a:xfrm>
              <a:off x="175893" y="2571584"/>
              <a:ext cx="2233594" cy="544658"/>
            </a:xfrm>
            <a:prstGeom prst="roundRect">
              <a:avLst>
                <a:gd name="adj" fmla="val 1050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Extendibility</a:t>
              </a:r>
              <a:endParaRPr sz="1800">
                <a:solidFill>
                  <a:schemeClr val="dk1"/>
                </a:solidFill>
                <a:latin typeface="Arial"/>
                <a:ea typeface="Arial"/>
                <a:cs typeface="Arial"/>
                <a:sym typeface="Arial"/>
              </a:endParaRPr>
            </a:p>
          </p:txBody>
        </p:sp>
        <p:sp>
          <p:nvSpPr>
            <p:cNvPr id="364" name="Google Shape;364;p19"/>
            <p:cNvSpPr/>
            <p:nvPr/>
          </p:nvSpPr>
          <p:spPr>
            <a:xfrm>
              <a:off x="2713081" y="820553"/>
              <a:ext cx="7985399" cy="2297550"/>
            </a:xfrm>
            <a:prstGeom prst="roundRect">
              <a:avLst>
                <a:gd name="adj" fmla="val 105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None/>
              </a:pPr>
              <a:r>
                <a:rPr lang="en-US" sz="2000">
                  <a:solidFill>
                    <a:schemeClr val="lt1"/>
                  </a:solidFill>
                  <a:latin typeface="Calibri"/>
                  <a:ea typeface="Calibri"/>
                  <a:cs typeface="Calibri"/>
                  <a:sym typeface="Calibri"/>
                </a:rPr>
                <a:t>The foundation for systematic IT Service Management:</a:t>
              </a:r>
              <a:endParaRPr/>
            </a:p>
          </p:txBody>
        </p:sp>
        <p:sp>
          <p:nvSpPr>
            <p:cNvPr id="365" name="Google Shape;365;p19"/>
            <p:cNvSpPr/>
            <p:nvPr/>
          </p:nvSpPr>
          <p:spPr>
            <a:xfrm>
              <a:off x="3006623" y="1660723"/>
              <a:ext cx="2442823" cy="1033897"/>
            </a:xfrm>
            <a:prstGeom prst="roundRect">
              <a:avLst>
                <a:gd name="adj" fmla="val 1050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Service- and customer-orientation</a:t>
              </a:r>
              <a:endParaRPr/>
            </a:p>
          </p:txBody>
        </p:sp>
        <p:sp>
          <p:nvSpPr>
            <p:cNvPr id="366" name="Google Shape;366;p19"/>
            <p:cNvSpPr/>
            <p:nvPr/>
          </p:nvSpPr>
          <p:spPr>
            <a:xfrm>
              <a:off x="5523355" y="1660724"/>
              <a:ext cx="2442823" cy="1033897"/>
            </a:xfrm>
            <a:prstGeom prst="roundRect">
              <a:avLst>
                <a:gd name="adj" fmla="val 1050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Process-orientation</a:t>
              </a:r>
              <a:endParaRPr/>
            </a:p>
          </p:txBody>
        </p:sp>
        <p:sp>
          <p:nvSpPr>
            <p:cNvPr id="367" name="Google Shape;367;p19"/>
            <p:cNvSpPr/>
            <p:nvPr/>
          </p:nvSpPr>
          <p:spPr>
            <a:xfrm>
              <a:off x="8036836" y="1660725"/>
              <a:ext cx="2442824" cy="1033897"/>
            </a:xfrm>
            <a:prstGeom prst="roundRect">
              <a:avLst>
                <a:gd name="adj" fmla="val 1050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Continual improvement</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Purpose of this training</a:t>
            </a:r>
            <a:endParaRPr/>
          </a:p>
        </p:txBody>
      </p:sp>
      <p:sp>
        <p:nvSpPr>
          <p:cNvPr id="70" name="Google Shape;70;p2"/>
          <p:cNvSpPr txBox="1">
            <a:spLocks noGrp="1"/>
          </p:cNvSpPr>
          <p:nvPr>
            <p:ph type="body" idx="1"/>
          </p:nvPr>
        </p:nvSpPr>
        <p:spPr>
          <a:xfrm>
            <a:off x="609600" y="1696600"/>
            <a:ext cx="11257800" cy="4626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a:t>Become familiar with </a:t>
            </a:r>
            <a:endParaRPr/>
          </a:p>
          <a:p>
            <a:pPr marL="742950" lvl="1" indent="-285750" algn="l" rtl="0">
              <a:lnSpc>
                <a:spcPct val="100000"/>
              </a:lnSpc>
              <a:spcBef>
                <a:spcPts val="480"/>
              </a:spcBef>
              <a:spcAft>
                <a:spcPts val="0"/>
              </a:spcAft>
              <a:buClr>
                <a:schemeClr val="dk1"/>
              </a:buClr>
              <a:buSzPts val="2400"/>
              <a:buChar char="–"/>
            </a:pPr>
            <a:r>
              <a:rPr lang="en-US"/>
              <a:t>Basic IT service management concepts and terms</a:t>
            </a:r>
            <a:endParaRPr/>
          </a:p>
          <a:p>
            <a:pPr marL="742950" lvl="1" indent="-285750" algn="l" rtl="0">
              <a:lnSpc>
                <a:spcPct val="100000"/>
              </a:lnSpc>
              <a:spcBef>
                <a:spcPts val="480"/>
              </a:spcBef>
              <a:spcAft>
                <a:spcPts val="0"/>
              </a:spcAft>
              <a:buClr>
                <a:schemeClr val="dk1"/>
              </a:buClr>
              <a:buSzPts val="2400"/>
              <a:buChar char="–"/>
            </a:pPr>
            <a:r>
              <a:rPr lang="en-US"/>
              <a:t>Purpose and structure of FitSM standards and their relationship to other standards</a:t>
            </a:r>
            <a:endParaRPr/>
          </a:p>
          <a:p>
            <a:pPr marL="742950" lvl="1" indent="-285750" algn="l" rtl="0">
              <a:lnSpc>
                <a:spcPct val="100000"/>
              </a:lnSpc>
              <a:spcBef>
                <a:spcPts val="480"/>
              </a:spcBef>
              <a:spcAft>
                <a:spcPts val="0"/>
              </a:spcAft>
              <a:buClr>
                <a:schemeClr val="dk1"/>
              </a:buClr>
              <a:buSzPts val="2400"/>
              <a:buChar char="–"/>
            </a:pPr>
            <a:r>
              <a:rPr lang="en-US"/>
              <a:t>FitSM approach and key principles</a:t>
            </a:r>
            <a:endParaRPr/>
          </a:p>
          <a:p>
            <a:pPr marL="742950" lvl="1" indent="-285750" algn="l" rtl="0">
              <a:lnSpc>
                <a:spcPct val="100000"/>
              </a:lnSpc>
              <a:spcBef>
                <a:spcPts val="480"/>
              </a:spcBef>
              <a:spcAft>
                <a:spcPts val="0"/>
              </a:spcAft>
              <a:buClr>
                <a:schemeClr val="dk1"/>
              </a:buClr>
              <a:buSzPts val="2400"/>
              <a:buChar char="–"/>
            </a:pPr>
            <a:r>
              <a:rPr lang="en-US"/>
              <a:t>Process framework underlying FitSM</a:t>
            </a:r>
            <a:endParaRPr/>
          </a:p>
          <a:p>
            <a:pPr marL="742950" lvl="1" indent="-285750" algn="l" rtl="0">
              <a:lnSpc>
                <a:spcPct val="100000"/>
              </a:lnSpc>
              <a:spcBef>
                <a:spcPts val="480"/>
              </a:spcBef>
              <a:spcAft>
                <a:spcPts val="0"/>
              </a:spcAft>
              <a:buClr>
                <a:schemeClr val="dk1"/>
              </a:buClr>
              <a:buSzPts val="2400"/>
              <a:buChar char="–"/>
            </a:pPr>
            <a:r>
              <a:rPr lang="en-US"/>
              <a:t>Selected requirements defined in FitSM-1</a:t>
            </a:r>
            <a:endParaRPr/>
          </a:p>
          <a:p>
            <a:pPr marL="342900" lvl="0" indent="-342900" algn="l" rtl="0">
              <a:lnSpc>
                <a:spcPct val="100000"/>
              </a:lnSpc>
              <a:spcBef>
                <a:spcPts val="560"/>
              </a:spcBef>
              <a:spcAft>
                <a:spcPts val="0"/>
              </a:spcAft>
              <a:buClr>
                <a:schemeClr val="dk1"/>
              </a:buClr>
              <a:buSzPts val="2800"/>
              <a:buChar char="•"/>
            </a:pPr>
            <a:r>
              <a:rPr lang="en-US"/>
              <a:t>Achieve the </a:t>
            </a:r>
            <a:r>
              <a:rPr lang="en-US" b="1" i="1"/>
              <a:t>Foundation Certificate in IT Service Management</a:t>
            </a:r>
            <a:r>
              <a:rPr lang="en-US" i="1"/>
              <a:t> according to FitSM</a:t>
            </a:r>
            <a:endParaRPr/>
          </a:p>
        </p:txBody>
      </p:sp>
      <p:sp>
        <p:nvSpPr>
          <p:cNvPr id="71" name="Google Shape;71;p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ITSM principles</a:t>
            </a:r>
            <a:endParaRPr/>
          </a:p>
        </p:txBody>
      </p:sp>
      <p:graphicFrame>
        <p:nvGraphicFramePr>
          <p:cNvPr id="374" name="Google Shape;374;p20"/>
          <p:cNvGraphicFramePr/>
          <p:nvPr/>
        </p:nvGraphicFramePr>
        <p:xfrm>
          <a:off x="609600" y="1697038"/>
          <a:ext cx="10972800" cy="3571280"/>
        </p:xfrm>
        <a:graphic>
          <a:graphicData uri="http://schemas.openxmlformats.org/drawingml/2006/table">
            <a:tbl>
              <a:tblPr firstRow="1" bandRow="1">
                <a:noFill/>
                <a:tableStyleId>{7BB07519-A8F3-4188-B358-2C89F047C96F}</a:tableStyleId>
              </a:tblPr>
              <a:tblGrid>
                <a:gridCol w="2921000">
                  <a:extLst>
                    <a:ext uri="{9D8B030D-6E8A-4147-A177-3AD203B41FA5}">
                      <a16:colId xmlns:a16="http://schemas.microsoft.com/office/drawing/2014/main" val="20000"/>
                    </a:ext>
                  </a:extLst>
                </a:gridCol>
                <a:gridCol w="80518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Principle</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Explanation</a:t>
                      </a:r>
                      <a:endParaRPr sz="1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Service- and customer-orientation</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IT-driven solutions provided to customers and users are arranged as services and provided according to clearly defined service levels.</a:t>
                      </a: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Services are aligned to the needs and expectations of (potential) customers.  Both the service provider and customer are aware of agreed service targets.</a:t>
                      </a:r>
                      <a:endParaRPr sz="16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Process-orientation</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Activities required to plan, deliver, operate and control services are carried out as part of well-understood and effective processes.</a:t>
                      </a:r>
                      <a:endParaRPr sz="16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Continual improvement</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The entire service management system follows the plan-do-check-act approach.</a:t>
                      </a: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All processes and activities necessary to manage IT services as well as the services themselves are subject to evaluation, aimed at identifying opportunities for improvement and taking appropriate follow-up actions.</a:t>
                      </a:r>
                      <a:endParaRPr sz="16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bl>
          </a:graphicData>
        </a:graphic>
      </p:graphicFrame>
      <p:sp>
        <p:nvSpPr>
          <p:cNvPr id="375" name="Google Shape;375;p2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ITSM principles: Plan-Do-Check-Act cycle (PDCA)</a:t>
            </a:r>
            <a:endParaRPr/>
          </a:p>
        </p:txBody>
      </p:sp>
      <p:sp>
        <p:nvSpPr>
          <p:cNvPr id="382" name="Google Shape;382;p2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21</a:t>
            </a:fld>
            <a:endParaRPr/>
          </a:p>
        </p:txBody>
      </p:sp>
      <p:sp>
        <p:nvSpPr>
          <p:cNvPr id="383" name="Google Shape;383;p21"/>
          <p:cNvSpPr txBox="1">
            <a:spLocks noGrp="1"/>
          </p:cNvSpPr>
          <p:nvPr>
            <p:ph type="body" idx="4294967295"/>
          </p:nvPr>
        </p:nvSpPr>
        <p:spPr>
          <a:xfrm>
            <a:off x="1119882" y="5004617"/>
            <a:ext cx="9871052" cy="1374701"/>
          </a:xfrm>
          <a:prstGeom prst="rect">
            <a:avLst/>
          </a:prstGeom>
          <a:noFill/>
          <a:ln>
            <a:noFill/>
          </a:ln>
        </p:spPr>
        <p:txBody>
          <a:bodyPr spcFirstLastPara="1" wrap="square" lIns="91425" tIns="45700" rIns="116975" bIns="45700" anchor="t" anchorCtr="0">
            <a:normAutofit fontScale="92500"/>
          </a:bodyPr>
          <a:lstStyle/>
          <a:p>
            <a:pPr marL="268998" lvl="0" indent="-241092" algn="l" rtl="0">
              <a:lnSpc>
                <a:spcPct val="90000"/>
              </a:lnSpc>
              <a:spcBef>
                <a:spcPts val="0"/>
              </a:spcBef>
              <a:spcAft>
                <a:spcPts val="0"/>
              </a:spcAft>
              <a:buClr>
                <a:schemeClr val="dk1"/>
              </a:buClr>
              <a:buSzPct val="108108"/>
              <a:buChar char="•"/>
            </a:pPr>
            <a:r>
              <a:rPr lang="en-US" sz="2400"/>
              <a:t>Quality management approach according to W. E. Deming</a:t>
            </a:r>
            <a:endParaRPr/>
          </a:p>
          <a:p>
            <a:pPr marL="268998" lvl="0" indent="-241092" algn="l" rtl="0">
              <a:lnSpc>
                <a:spcPct val="90000"/>
              </a:lnSpc>
              <a:spcBef>
                <a:spcPts val="480"/>
              </a:spcBef>
              <a:spcAft>
                <a:spcPts val="0"/>
              </a:spcAft>
              <a:buClr>
                <a:schemeClr val="dk1"/>
              </a:buClr>
              <a:buSzPct val="108108"/>
              <a:buChar char="•"/>
            </a:pPr>
            <a:r>
              <a:rPr lang="en-US" sz="2400"/>
              <a:t>Key principle: continual improvement</a:t>
            </a:r>
            <a:endParaRPr/>
          </a:p>
          <a:p>
            <a:pPr marL="268998" lvl="0" indent="-241092" algn="l" rtl="0">
              <a:lnSpc>
                <a:spcPct val="90000"/>
              </a:lnSpc>
              <a:spcBef>
                <a:spcPts val="480"/>
              </a:spcBef>
              <a:spcAft>
                <a:spcPts val="0"/>
              </a:spcAft>
              <a:buClr>
                <a:schemeClr val="dk1"/>
              </a:buClr>
              <a:buSzPct val="108108"/>
              <a:buChar char="•"/>
            </a:pPr>
            <a:r>
              <a:rPr lang="en-US" sz="2400"/>
              <a:t>Plan-Do-Check-Act can be applied to the whole service management system</a:t>
            </a:r>
            <a:endParaRPr/>
          </a:p>
        </p:txBody>
      </p:sp>
      <p:cxnSp>
        <p:nvCxnSpPr>
          <p:cNvPr id="384" name="Google Shape;384;p21"/>
          <p:cNvCxnSpPr/>
          <p:nvPr/>
        </p:nvCxnSpPr>
        <p:spPr>
          <a:xfrm rot="10800000" flipH="1">
            <a:off x="2259514" y="4391230"/>
            <a:ext cx="2349330" cy="5582"/>
          </a:xfrm>
          <a:prstGeom prst="straightConnector1">
            <a:avLst/>
          </a:prstGeom>
          <a:noFill/>
          <a:ln w="12700" cap="flat" cmpd="sng">
            <a:solidFill>
              <a:schemeClr val="dk1"/>
            </a:solidFill>
            <a:prstDash val="solid"/>
            <a:round/>
            <a:headEnd type="none" w="sm" len="sm"/>
            <a:tailEnd type="triangle" w="med" len="med"/>
          </a:ln>
        </p:spPr>
      </p:cxnSp>
      <p:sp>
        <p:nvSpPr>
          <p:cNvPr id="385" name="Google Shape;385;p21"/>
          <p:cNvSpPr/>
          <p:nvPr/>
        </p:nvSpPr>
        <p:spPr>
          <a:xfrm rot="-5400000">
            <a:off x="1471188" y="2908696"/>
            <a:ext cx="1294252"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Maturity</a:t>
            </a:r>
            <a:endParaRPr sz="1800">
              <a:solidFill>
                <a:schemeClr val="dk1"/>
              </a:solidFill>
              <a:latin typeface="Arial"/>
              <a:ea typeface="Arial"/>
              <a:cs typeface="Arial"/>
              <a:sym typeface="Arial"/>
            </a:endParaRPr>
          </a:p>
        </p:txBody>
      </p:sp>
      <p:cxnSp>
        <p:nvCxnSpPr>
          <p:cNvPr id="386" name="Google Shape;386;p21"/>
          <p:cNvCxnSpPr/>
          <p:nvPr/>
        </p:nvCxnSpPr>
        <p:spPr>
          <a:xfrm rot="10800000" flipH="1">
            <a:off x="2259513" y="2096301"/>
            <a:ext cx="1116" cy="2302744"/>
          </a:xfrm>
          <a:prstGeom prst="straightConnector1">
            <a:avLst/>
          </a:prstGeom>
          <a:noFill/>
          <a:ln w="12700" cap="flat" cmpd="sng">
            <a:solidFill>
              <a:schemeClr val="dk1"/>
            </a:solidFill>
            <a:prstDash val="solid"/>
            <a:round/>
            <a:headEnd type="none" w="sm" len="sm"/>
            <a:tailEnd type="triangle" w="med" len="med"/>
          </a:ln>
        </p:spPr>
      </p:cxnSp>
      <p:sp>
        <p:nvSpPr>
          <p:cNvPr id="387" name="Google Shape;387;p21"/>
          <p:cNvSpPr/>
          <p:nvPr/>
        </p:nvSpPr>
        <p:spPr>
          <a:xfrm>
            <a:off x="3201746" y="4532835"/>
            <a:ext cx="123851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Time</a:t>
            </a:r>
            <a:endParaRPr sz="1800">
              <a:solidFill>
                <a:schemeClr val="dk1"/>
              </a:solidFill>
              <a:latin typeface="Arial"/>
              <a:ea typeface="Arial"/>
              <a:cs typeface="Arial"/>
              <a:sym typeface="Arial"/>
            </a:endParaRPr>
          </a:p>
        </p:txBody>
      </p:sp>
      <p:cxnSp>
        <p:nvCxnSpPr>
          <p:cNvPr id="388" name="Google Shape;388;p21"/>
          <p:cNvCxnSpPr/>
          <p:nvPr/>
        </p:nvCxnSpPr>
        <p:spPr>
          <a:xfrm rot="10800000" flipH="1">
            <a:off x="2256816" y="2762451"/>
            <a:ext cx="2352028" cy="1636597"/>
          </a:xfrm>
          <a:prstGeom prst="straightConnector1">
            <a:avLst/>
          </a:prstGeom>
          <a:noFill/>
          <a:ln w="25400" cap="flat" cmpd="sng">
            <a:solidFill>
              <a:schemeClr val="accent1"/>
            </a:solidFill>
            <a:prstDash val="solid"/>
            <a:round/>
            <a:headEnd type="none" w="sm" len="sm"/>
            <a:tailEnd type="stealth" w="med" len="med"/>
          </a:ln>
        </p:spPr>
      </p:cxnSp>
      <p:pic>
        <p:nvPicPr>
          <p:cNvPr id="389" name="Google Shape;389;p21"/>
          <p:cNvPicPr preferRelativeResize="0"/>
          <p:nvPr/>
        </p:nvPicPr>
        <p:blipFill rotWithShape="1">
          <a:blip r:embed="rId3">
            <a:alphaModFix/>
          </a:blip>
          <a:srcRect/>
          <a:stretch/>
        </p:blipFill>
        <p:spPr>
          <a:xfrm>
            <a:off x="6240438" y="1888773"/>
            <a:ext cx="3022600" cy="2717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FitSM key principles</a:t>
            </a:r>
            <a:endParaRPr/>
          </a:p>
        </p:txBody>
      </p:sp>
      <p:graphicFrame>
        <p:nvGraphicFramePr>
          <p:cNvPr id="396" name="Google Shape;396;p22"/>
          <p:cNvGraphicFramePr/>
          <p:nvPr/>
        </p:nvGraphicFramePr>
        <p:xfrm>
          <a:off x="609600" y="2744862"/>
          <a:ext cx="10972800" cy="2344525"/>
        </p:xfrm>
        <a:graphic>
          <a:graphicData uri="http://schemas.openxmlformats.org/drawingml/2006/table">
            <a:tbl>
              <a:tblPr firstRow="1" bandRow="1">
                <a:noFill/>
                <a:tableStyleId>{7BB07519-A8F3-4188-B358-2C89F047C96F}</a:tableStyleId>
              </a:tblPr>
              <a:tblGrid>
                <a:gridCol w="3067875">
                  <a:extLst>
                    <a:ext uri="{9D8B030D-6E8A-4147-A177-3AD203B41FA5}">
                      <a16:colId xmlns:a16="http://schemas.microsoft.com/office/drawing/2014/main" val="20000"/>
                    </a:ext>
                  </a:extLst>
                </a:gridCol>
                <a:gridCol w="7904925">
                  <a:extLst>
                    <a:ext uri="{9D8B030D-6E8A-4147-A177-3AD203B41FA5}">
                      <a16:colId xmlns:a16="http://schemas.microsoft.com/office/drawing/2014/main" val="20001"/>
                    </a:ext>
                  </a:extLst>
                </a:gridCol>
              </a:tblGrid>
              <a:tr h="4724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Principle</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Explanation</a:t>
                      </a:r>
                      <a:endParaRPr sz="1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45482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latin typeface="Calibri"/>
                          <a:ea typeface="Calibri"/>
                          <a:cs typeface="Calibri"/>
                          <a:sym typeface="Calibri"/>
                        </a:rPr>
                        <a:t>Practicality</a:t>
                      </a:r>
                      <a:endParaRPr sz="1800" b="1"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Calibri"/>
                          <a:ea typeface="Calibri"/>
                          <a:cs typeface="Calibri"/>
                          <a:sym typeface="Calibri"/>
                        </a:rPr>
                        <a:t>Apply simple, proven guidance instead of drowning in theoretical best practices</a:t>
                      </a:r>
                      <a:endParaRPr sz="18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47242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latin typeface="Calibri"/>
                          <a:ea typeface="Calibri"/>
                          <a:cs typeface="Calibri"/>
                          <a:sym typeface="Calibri"/>
                        </a:rPr>
                        <a:t>Consistency</a:t>
                      </a:r>
                      <a:endParaRPr sz="1800" b="1"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Calibri"/>
                          <a:ea typeface="Calibri"/>
                          <a:cs typeface="Calibri"/>
                          <a:sym typeface="Calibri"/>
                        </a:rPr>
                        <a:t>Repeatable performance before detailed documentation</a:t>
                      </a:r>
                      <a:endParaRPr sz="18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47242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latin typeface="Calibri"/>
                          <a:ea typeface="Calibri"/>
                          <a:cs typeface="Calibri"/>
                          <a:sym typeface="Calibri"/>
                        </a:rPr>
                        <a:t>Sufficiency</a:t>
                      </a:r>
                      <a:endParaRPr sz="1800" b="1"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Calibri"/>
                          <a:ea typeface="Calibri"/>
                          <a:cs typeface="Calibri"/>
                          <a:sym typeface="Calibri"/>
                        </a:rPr>
                        <a:t>Good enough and working over seeking the perfect solution</a:t>
                      </a:r>
                      <a:endParaRPr sz="18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47242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latin typeface="Calibri"/>
                          <a:ea typeface="Calibri"/>
                          <a:cs typeface="Calibri"/>
                          <a:sym typeface="Calibri"/>
                        </a:rPr>
                        <a:t>Extendibility</a:t>
                      </a:r>
                      <a:endParaRPr sz="1800" b="1"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Calibri"/>
                          <a:ea typeface="Calibri"/>
                          <a:cs typeface="Calibri"/>
                          <a:sym typeface="Calibri"/>
                        </a:rPr>
                        <a:t>Leverage many sources of knowledge rather than live in a walled garden</a:t>
                      </a:r>
                      <a:endParaRPr sz="18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sp>
        <p:nvSpPr>
          <p:cNvPr id="397" name="Google Shape;397;p2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FitSM parts</a:t>
            </a:r>
            <a:endParaRPr/>
          </a:p>
        </p:txBody>
      </p:sp>
      <p:sp>
        <p:nvSpPr>
          <p:cNvPr id="404" name="Google Shape;404;p2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23</a:t>
            </a:fld>
            <a:endParaRPr/>
          </a:p>
        </p:txBody>
      </p:sp>
      <p:sp>
        <p:nvSpPr>
          <p:cNvPr id="405" name="Google Shape;405;p23"/>
          <p:cNvSpPr txBox="1"/>
          <p:nvPr/>
        </p:nvSpPr>
        <p:spPr>
          <a:xfrm rot="5400000">
            <a:off x="10475030" y="2527389"/>
            <a:ext cx="2352541" cy="6770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Focus of this </a:t>
            </a:r>
            <a:r>
              <a:rPr lang="en-US" sz="1800">
                <a:solidFill>
                  <a:schemeClr val="dk1"/>
                </a:solidFill>
                <a:latin typeface="Arial"/>
                <a:ea typeface="Arial"/>
                <a:cs typeface="Arial"/>
                <a:sym typeface="Arial"/>
              </a:rPr>
              <a:t>training</a:t>
            </a:r>
            <a:endParaRPr sz="1800">
              <a:solidFill>
                <a:schemeClr val="dk1"/>
              </a:solidFill>
              <a:latin typeface="Arial"/>
              <a:ea typeface="Arial"/>
              <a:cs typeface="Arial"/>
              <a:sym typeface="Arial"/>
            </a:endParaRPr>
          </a:p>
        </p:txBody>
      </p:sp>
      <p:sp>
        <p:nvSpPr>
          <p:cNvPr id="406" name="Google Shape;406;p23"/>
          <p:cNvSpPr/>
          <p:nvPr/>
        </p:nvSpPr>
        <p:spPr>
          <a:xfrm>
            <a:off x="10920350" y="2166265"/>
            <a:ext cx="416995" cy="1348318"/>
          </a:xfrm>
          <a:prstGeom prst="rightBrace">
            <a:avLst>
              <a:gd name="adj1" fmla="val 33302"/>
              <a:gd name="adj2" fmla="val 51224"/>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407" name="Google Shape;407;p23"/>
          <p:cNvPicPr preferRelativeResize="0"/>
          <p:nvPr/>
        </p:nvPicPr>
        <p:blipFill rotWithShape="1">
          <a:blip r:embed="rId3">
            <a:alphaModFix/>
          </a:blip>
          <a:srcRect/>
          <a:stretch/>
        </p:blipFill>
        <p:spPr>
          <a:xfrm>
            <a:off x="7027921" y="2167870"/>
            <a:ext cx="1131829" cy="396000"/>
          </a:xfrm>
          <a:prstGeom prst="rect">
            <a:avLst/>
          </a:prstGeom>
          <a:noFill/>
          <a:ln>
            <a:noFill/>
          </a:ln>
        </p:spPr>
      </p:pic>
      <p:pic>
        <p:nvPicPr>
          <p:cNvPr id="408" name="Google Shape;408;p23"/>
          <p:cNvPicPr preferRelativeResize="0"/>
          <p:nvPr/>
        </p:nvPicPr>
        <p:blipFill rotWithShape="1">
          <a:blip r:embed="rId3">
            <a:alphaModFix/>
          </a:blip>
          <a:srcRect/>
          <a:stretch/>
        </p:blipFill>
        <p:spPr>
          <a:xfrm>
            <a:off x="9480949" y="4042190"/>
            <a:ext cx="1131829" cy="396000"/>
          </a:xfrm>
          <a:prstGeom prst="rect">
            <a:avLst/>
          </a:prstGeom>
          <a:noFill/>
          <a:ln>
            <a:noFill/>
          </a:ln>
        </p:spPr>
      </p:pic>
      <p:pic>
        <p:nvPicPr>
          <p:cNvPr id="409" name="Google Shape;409;p23"/>
          <p:cNvPicPr preferRelativeResize="0"/>
          <p:nvPr/>
        </p:nvPicPr>
        <p:blipFill rotWithShape="1">
          <a:blip r:embed="rId3">
            <a:alphaModFix/>
          </a:blip>
          <a:srcRect/>
          <a:stretch/>
        </p:blipFill>
        <p:spPr>
          <a:xfrm>
            <a:off x="4489585" y="4042190"/>
            <a:ext cx="1131829" cy="396000"/>
          </a:xfrm>
          <a:prstGeom prst="rect">
            <a:avLst/>
          </a:prstGeom>
          <a:noFill/>
          <a:ln>
            <a:noFill/>
          </a:ln>
        </p:spPr>
      </p:pic>
      <p:pic>
        <p:nvPicPr>
          <p:cNvPr id="410" name="Google Shape;410;p23"/>
          <p:cNvPicPr preferRelativeResize="0"/>
          <p:nvPr/>
        </p:nvPicPr>
        <p:blipFill rotWithShape="1">
          <a:blip r:embed="rId3">
            <a:alphaModFix/>
          </a:blip>
          <a:srcRect/>
          <a:stretch/>
        </p:blipFill>
        <p:spPr>
          <a:xfrm>
            <a:off x="268425" y="6306094"/>
            <a:ext cx="1131829" cy="396000"/>
          </a:xfrm>
          <a:prstGeom prst="rect">
            <a:avLst/>
          </a:prstGeom>
          <a:noFill/>
          <a:ln>
            <a:noFill/>
          </a:ln>
        </p:spPr>
      </p:pic>
      <p:pic>
        <p:nvPicPr>
          <p:cNvPr id="411" name="Google Shape;411;p23"/>
          <p:cNvPicPr preferRelativeResize="0"/>
          <p:nvPr/>
        </p:nvPicPr>
        <p:blipFill rotWithShape="1">
          <a:blip r:embed="rId3">
            <a:alphaModFix/>
          </a:blip>
          <a:srcRect/>
          <a:stretch/>
        </p:blipFill>
        <p:spPr>
          <a:xfrm>
            <a:off x="4935305" y="6281605"/>
            <a:ext cx="1131829" cy="396000"/>
          </a:xfrm>
          <a:prstGeom prst="rect">
            <a:avLst/>
          </a:prstGeom>
          <a:noFill/>
          <a:ln>
            <a:noFill/>
          </a:ln>
        </p:spPr>
      </p:pic>
      <p:pic>
        <p:nvPicPr>
          <p:cNvPr id="412" name="Google Shape;412;p23"/>
          <p:cNvPicPr preferRelativeResize="0"/>
          <p:nvPr/>
        </p:nvPicPr>
        <p:blipFill rotWithShape="1">
          <a:blip r:embed="rId3">
            <a:alphaModFix/>
          </a:blip>
          <a:srcRect/>
          <a:stretch/>
        </p:blipFill>
        <p:spPr>
          <a:xfrm>
            <a:off x="6715773" y="3070262"/>
            <a:ext cx="1131829" cy="396000"/>
          </a:xfrm>
          <a:prstGeom prst="rect">
            <a:avLst/>
          </a:prstGeom>
          <a:noFill/>
          <a:ln>
            <a:noFill/>
          </a:ln>
        </p:spPr>
      </p:pic>
      <p:pic>
        <p:nvPicPr>
          <p:cNvPr id="413" name="Google Shape;413;p23"/>
          <p:cNvPicPr preferRelativeResize="0"/>
          <p:nvPr/>
        </p:nvPicPr>
        <p:blipFill rotWithShape="1">
          <a:blip r:embed="rId3">
            <a:alphaModFix/>
          </a:blip>
          <a:srcRect/>
          <a:stretch/>
        </p:blipFill>
        <p:spPr>
          <a:xfrm>
            <a:off x="9563655" y="6255433"/>
            <a:ext cx="1131829" cy="396000"/>
          </a:xfrm>
          <a:prstGeom prst="rect">
            <a:avLst/>
          </a:prstGeom>
          <a:noFill/>
          <a:ln>
            <a:noFill/>
          </a:ln>
        </p:spPr>
      </p:pic>
      <p:sp>
        <p:nvSpPr>
          <p:cNvPr id="414" name="Google Shape;414;p23"/>
          <p:cNvSpPr/>
          <p:nvPr/>
        </p:nvSpPr>
        <p:spPr>
          <a:xfrm>
            <a:off x="154800" y="1820052"/>
            <a:ext cx="10623150" cy="2839749"/>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415" name="Google Shape;415;p23"/>
          <p:cNvSpPr/>
          <p:nvPr/>
        </p:nvSpPr>
        <p:spPr>
          <a:xfrm>
            <a:off x="180465" y="4741165"/>
            <a:ext cx="10597600" cy="2006984"/>
          </a:xfrm>
          <a:prstGeom prst="upArrowCallout">
            <a:avLst>
              <a:gd name="adj1" fmla="val 30626"/>
              <a:gd name="adj2" fmla="val 25000"/>
              <a:gd name="adj3" fmla="val 18308"/>
              <a:gd name="adj4" fmla="val 76340"/>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416" name="Google Shape;416;p23"/>
          <p:cNvSpPr/>
          <p:nvPr/>
        </p:nvSpPr>
        <p:spPr>
          <a:xfrm>
            <a:off x="3458798" y="2983731"/>
            <a:ext cx="4157280" cy="569088"/>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400"/>
              <a:buFont typeface="Helvetica Neue"/>
              <a:buNone/>
            </a:pPr>
            <a:r>
              <a:rPr lang="en-US" sz="1400" b="1">
                <a:solidFill>
                  <a:srgbClr val="FFFFFF"/>
                </a:solidFill>
                <a:latin typeface="Helvetica Neue"/>
                <a:ea typeface="Helvetica Neue"/>
                <a:cs typeface="Helvetica Neue"/>
                <a:sym typeface="Helvetica Neue"/>
              </a:rPr>
              <a:t>FitSM-1</a:t>
            </a:r>
            <a:endParaRPr sz="1800">
              <a:solidFill>
                <a:schemeClr val="dk1"/>
              </a:solidFill>
              <a:latin typeface="Noto Sans Symbols"/>
              <a:ea typeface="Noto Sans Symbols"/>
              <a:cs typeface="Noto Sans Symbols"/>
              <a:sym typeface="Noto Sans Symbols"/>
            </a:endParaRPr>
          </a:p>
          <a:p>
            <a:pPr marL="0" marR="0" lvl="0" indent="0" algn="ctr" rtl="0">
              <a:spcBef>
                <a:spcPts val="0"/>
              </a:spcBef>
              <a:spcAft>
                <a:spcPts val="0"/>
              </a:spcAft>
              <a:buClr>
                <a:srgbClr val="FFFFFF"/>
              </a:buClr>
              <a:buSzPts val="1400"/>
              <a:buFont typeface="Helvetica Neue"/>
              <a:buNone/>
            </a:pPr>
            <a:r>
              <a:rPr lang="en-US" sz="1400">
                <a:solidFill>
                  <a:srgbClr val="FFFFFF"/>
                </a:solidFill>
                <a:latin typeface="Helvetica Neue"/>
                <a:ea typeface="Helvetica Neue"/>
                <a:cs typeface="Helvetica Neue"/>
                <a:sym typeface="Helvetica Neue"/>
              </a:rPr>
              <a:t>Requirements</a:t>
            </a:r>
            <a:endParaRPr sz="1800">
              <a:solidFill>
                <a:schemeClr val="dk1"/>
              </a:solidFill>
              <a:latin typeface="Noto Sans Symbols"/>
              <a:ea typeface="Noto Sans Symbols"/>
              <a:cs typeface="Noto Sans Symbols"/>
              <a:sym typeface="Noto Sans Symbols"/>
            </a:endParaRPr>
          </a:p>
        </p:txBody>
      </p:sp>
      <p:sp>
        <p:nvSpPr>
          <p:cNvPr id="417" name="Google Shape;417;p23"/>
          <p:cNvSpPr/>
          <p:nvPr/>
        </p:nvSpPr>
        <p:spPr>
          <a:xfrm>
            <a:off x="834301" y="3908391"/>
            <a:ext cx="4157280" cy="569088"/>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400"/>
              <a:buFont typeface="Helvetica Neue"/>
              <a:buNone/>
            </a:pPr>
            <a:r>
              <a:rPr lang="en-US" sz="1400" b="1">
                <a:solidFill>
                  <a:srgbClr val="FFFFFF"/>
                </a:solidFill>
                <a:latin typeface="Helvetica Neue"/>
                <a:ea typeface="Helvetica Neue"/>
                <a:cs typeface="Helvetica Neue"/>
                <a:sym typeface="Helvetica Neue"/>
              </a:rPr>
              <a:t>FitSM-2</a:t>
            </a:r>
            <a:endParaRPr sz="1800">
              <a:solidFill>
                <a:schemeClr val="dk1"/>
              </a:solidFill>
              <a:latin typeface="Noto Sans Symbols"/>
              <a:ea typeface="Noto Sans Symbols"/>
              <a:cs typeface="Noto Sans Symbols"/>
              <a:sym typeface="Noto Sans Symbols"/>
            </a:endParaRPr>
          </a:p>
          <a:p>
            <a:pPr marL="0" marR="0" lvl="0" indent="0" algn="ctr" rtl="0">
              <a:spcBef>
                <a:spcPts val="0"/>
              </a:spcBef>
              <a:spcAft>
                <a:spcPts val="0"/>
              </a:spcAft>
              <a:buClr>
                <a:srgbClr val="FFFFFF"/>
              </a:buClr>
              <a:buSzPts val="1400"/>
              <a:buFont typeface="Helvetica Neue"/>
              <a:buNone/>
            </a:pPr>
            <a:r>
              <a:rPr lang="en-US" sz="1400">
                <a:solidFill>
                  <a:srgbClr val="FFFFFF"/>
                </a:solidFill>
                <a:latin typeface="Helvetica Neue"/>
                <a:ea typeface="Helvetica Neue"/>
                <a:cs typeface="Helvetica Neue"/>
                <a:sym typeface="Helvetica Neue"/>
              </a:rPr>
              <a:t>Process activities and implementation</a:t>
            </a:r>
            <a:endParaRPr sz="1800">
              <a:solidFill>
                <a:schemeClr val="dk1"/>
              </a:solidFill>
              <a:latin typeface="Noto Sans Symbols"/>
              <a:ea typeface="Noto Sans Symbols"/>
              <a:cs typeface="Noto Sans Symbols"/>
              <a:sym typeface="Noto Sans Symbols"/>
            </a:endParaRPr>
          </a:p>
        </p:txBody>
      </p:sp>
      <p:sp>
        <p:nvSpPr>
          <p:cNvPr id="418" name="Google Shape;418;p23"/>
          <p:cNvSpPr/>
          <p:nvPr/>
        </p:nvSpPr>
        <p:spPr>
          <a:xfrm>
            <a:off x="6095505" y="3908391"/>
            <a:ext cx="4157280" cy="569088"/>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400"/>
              <a:buFont typeface="Helvetica Neue"/>
              <a:buNone/>
            </a:pPr>
            <a:r>
              <a:rPr lang="en-US" sz="1400" b="1">
                <a:solidFill>
                  <a:srgbClr val="FFFFFF"/>
                </a:solidFill>
                <a:latin typeface="Helvetica Neue"/>
                <a:ea typeface="Helvetica Neue"/>
                <a:cs typeface="Helvetica Neue"/>
                <a:sym typeface="Helvetica Neue"/>
              </a:rPr>
              <a:t>FitSM-3</a:t>
            </a:r>
            <a:endParaRPr sz="1800">
              <a:solidFill>
                <a:schemeClr val="dk1"/>
              </a:solidFill>
              <a:latin typeface="Noto Sans Symbols"/>
              <a:ea typeface="Noto Sans Symbols"/>
              <a:cs typeface="Noto Sans Symbols"/>
              <a:sym typeface="Noto Sans Symbols"/>
            </a:endParaRPr>
          </a:p>
          <a:p>
            <a:pPr marL="0" marR="0" lvl="0" indent="0" algn="ctr" rtl="0">
              <a:spcBef>
                <a:spcPts val="0"/>
              </a:spcBef>
              <a:spcAft>
                <a:spcPts val="0"/>
              </a:spcAft>
              <a:buClr>
                <a:srgbClr val="FFFFFF"/>
              </a:buClr>
              <a:buSzPts val="1400"/>
              <a:buFont typeface="Helvetica Neue"/>
              <a:buNone/>
            </a:pPr>
            <a:r>
              <a:rPr lang="en-US" sz="1400">
                <a:solidFill>
                  <a:srgbClr val="FFFFFF"/>
                </a:solidFill>
                <a:latin typeface="Helvetica Neue"/>
                <a:ea typeface="Helvetica Neue"/>
                <a:cs typeface="Helvetica Neue"/>
                <a:sym typeface="Helvetica Neue"/>
              </a:rPr>
              <a:t>Role model</a:t>
            </a:r>
            <a:endParaRPr sz="1800">
              <a:solidFill>
                <a:schemeClr val="dk1"/>
              </a:solidFill>
              <a:latin typeface="Noto Sans Symbols"/>
              <a:ea typeface="Noto Sans Symbols"/>
              <a:cs typeface="Noto Sans Symbols"/>
              <a:sym typeface="Noto Sans Symbols"/>
            </a:endParaRPr>
          </a:p>
        </p:txBody>
      </p:sp>
      <p:sp>
        <p:nvSpPr>
          <p:cNvPr id="419" name="Google Shape;419;p23"/>
          <p:cNvSpPr/>
          <p:nvPr/>
        </p:nvSpPr>
        <p:spPr>
          <a:xfrm>
            <a:off x="3978461" y="5569105"/>
            <a:ext cx="3117960" cy="853632"/>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400"/>
              <a:buFont typeface="Helvetica Neue"/>
              <a:buNone/>
            </a:pPr>
            <a:r>
              <a:rPr lang="en-US" sz="1400" b="1">
                <a:solidFill>
                  <a:srgbClr val="FFFFFF"/>
                </a:solidFill>
                <a:latin typeface="Helvetica Neue"/>
                <a:ea typeface="Helvetica Neue"/>
                <a:cs typeface="Helvetica Neue"/>
                <a:sym typeface="Helvetica Neue"/>
              </a:rPr>
              <a:t>FitSM-5</a:t>
            </a:r>
            <a:endParaRPr sz="1800">
              <a:solidFill>
                <a:schemeClr val="dk1"/>
              </a:solidFill>
              <a:latin typeface="Noto Sans Symbols"/>
              <a:ea typeface="Noto Sans Symbols"/>
              <a:cs typeface="Noto Sans Symbols"/>
              <a:sym typeface="Noto Sans Symbols"/>
            </a:endParaRPr>
          </a:p>
          <a:p>
            <a:pPr marL="0" marR="0" lvl="0" indent="0" algn="ctr" rtl="0">
              <a:spcBef>
                <a:spcPts val="0"/>
              </a:spcBef>
              <a:spcAft>
                <a:spcPts val="0"/>
              </a:spcAft>
              <a:buClr>
                <a:srgbClr val="FFFFFF"/>
              </a:buClr>
              <a:buSzPts val="1300"/>
              <a:buFont typeface="Helvetica Neue"/>
              <a:buNone/>
            </a:pPr>
            <a:r>
              <a:rPr lang="en-US" sz="1300">
                <a:solidFill>
                  <a:srgbClr val="FFFFFF"/>
                </a:solidFill>
                <a:latin typeface="Helvetica Neue"/>
                <a:ea typeface="Helvetica Neue"/>
                <a:cs typeface="Helvetica Neue"/>
                <a:sym typeface="Helvetica Neue"/>
              </a:rPr>
              <a:t>Implementation guides</a:t>
            </a:r>
            <a:endParaRPr sz="1300">
              <a:solidFill>
                <a:schemeClr val="dk1"/>
              </a:solidFill>
              <a:latin typeface="Noto Sans Symbols"/>
              <a:ea typeface="Noto Sans Symbols"/>
              <a:cs typeface="Noto Sans Symbols"/>
              <a:sym typeface="Noto Sans Symbols"/>
            </a:endParaRPr>
          </a:p>
        </p:txBody>
      </p:sp>
      <p:sp>
        <p:nvSpPr>
          <p:cNvPr id="420" name="Google Shape;420;p23"/>
          <p:cNvSpPr/>
          <p:nvPr/>
        </p:nvSpPr>
        <p:spPr>
          <a:xfrm>
            <a:off x="3458799" y="2059070"/>
            <a:ext cx="4157280" cy="569088"/>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400"/>
              <a:buFont typeface="Helvetica Neue"/>
              <a:buNone/>
            </a:pPr>
            <a:r>
              <a:rPr lang="en-US" sz="1400" b="1">
                <a:solidFill>
                  <a:srgbClr val="FFFFFF"/>
                </a:solidFill>
                <a:latin typeface="Helvetica Neue"/>
                <a:ea typeface="Helvetica Neue"/>
                <a:cs typeface="Helvetica Neue"/>
                <a:sym typeface="Helvetica Neue"/>
              </a:rPr>
              <a:t>FitSM-0</a:t>
            </a:r>
            <a:endParaRPr sz="1800">
              <a:solidFill>
                <a:schemeClr val="dk1"/>
              </a:solidFill>
              <a:latin typeface="Noto Sans Symbols"/>
              <a:ea typeface="Noto Sans Symbols"/>
              <a:cs typeface="Noto Sans Symbols"/>
              <a:sym typeface="Noto Sans Symbols"/>
            </a:endParaRPr>
          </a:p>
          <a:p>
            <a:pPr marL="0" marR="0" lvl="0" indent="0" algn="ctr" rtl="0">
              <a:spcBef>
                <a:spcPts val="0"/>
              </a:spcBef>
              <a:spcAft>
                <a:spcPts val="0"/>
              </a:spcAft>
              <a:buClr>
                <a:srgbClr val="FFFFFF"/>
              </a:buClr>
              <a:buSzPts val="1400"/>
              <a:buFont typeface="Helvetica Neue"/>
              <a:buNone/>
            </a:pPr>
            <a:r>
              <a:rPr lang="en-US" sz="1400">
                <a:solidFill>
                  <a:srgbClr val="FFFFFF"/>
                </a:solidFill>
                <a:latin typeface="Helvetica Neue"/>
                <a:ea typeface="Helvetica Neue"/>
                <a:cs typeface="Helvetica Neue"/>
                <a:sym typeface="Helvetica Neue"/>
              </a:rPr>
              <a:t>Overview &amp; vocabulary</a:t>
            </a:r>
            <a:endParaRPr sz="1800">
              <a:solidFill>
                <a:schemeClr val="dk1"/>
              </a:solidFill>
              <a:latin typeface="Noto Sans Symbols"/>
              <a:ea typeface="Noto Sans Symbols"/>
              <a:cs typeface="Noto Sans Symbols"/>
              <a:sym typeface="Noto Sans Symbols"/>
            </a:endParaRPr>
          </a:p>
        </p:txBody>
      </p:sp>
      <p:sp>
        <p:nvSpPr>
          <p:cNvPr id="421" name="Google Shape;421;p23"/>
          <p:cNvSpPr/>
          <p:nvPr/>
        </p:nvSpPr>
        <p:spPr>
          <a:xfrm>
            <a:off x="389633" y="5565693"/>
            <a:ext cx="3117960" cy="853632"/>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400"/>
              <a:buFont typeface="Helvetica Neue"/>
              <a:buNone/>
            </a:pPr>
            <a:r>
              <a:rPr lang="en-US" sz="1400" b="1">
                <a:solidFill>
                  <a:srgbClr val="FFFFFF"/>
                </a:solidFill>
                <a:latin typeface="Helvetica Neue"/>
                <a:ea typeface="Helvetica Neue"/>
                <a:cs typeface="Helvetica Neue"/>
                <a:sym typeface="Helvetica Neue"/>
              </a:rPr>
              <a:t>FitSM-4</a:t>
            </a:r>
            <a:endParaRPr sz="1800">
              <a:solidFill>
                <a:schemeClr val="dk1"/>
              </a:solidFill>
              <a:latin typeface="Noto Sans Symbols"/>
              <a:ea typeface="Noto Sans Symbols"/>
              <a:cs typeface="Noto Sans Symbols"/>
              <a:sym typeface="Noto Sans Symbols"/>
            </a:endParaRPr>
          </a:p>
          <a:p>
            <a:pPr marL="0" marR="0" lvl="0" indent="0" algn="ctr" rtl="0">
              <a:spcBef>
                <a:spcPts val="0"/>
              </a:spcBef>
              <a:spcAft>
                <a:spcPts val="0"/>
              </a:spcAft>
              <a:buClr>
                <a:srgbClr val="FFFFFF"/>
              </a:buClr>
              <a:buSzPts val="1300"/>
              <a:buFont typeface="Helvetica Neue"/>
              <a:buNone/>
            </a:pPr>
            <a:r>
              <a:rPr lang="en-US" sz="1300">
                <a:solidFill>
                  <a:srgbClr val="FFFFFF"/>
                </a:solidFill>
                <a:latin typeface="Helvetica Neue"/>
                <a:ea typeface="Helvetica Neue"/>
                <a:cs typeface="Helvetica Neue"/>
                <a:sym typeface="Helvetica Neue"/>
              </a:rPr>
              <a:t>Templates and samples</a:t>
            </a:r>
            <a:endParaRPr sz="1300">
              <a:solidFill>
                <a:schemeClr val="dk1"/>
              </a:solidFill>
              <a:latin typeface="Noto Sans Symbols"/>
              <a:ea typeface="Noto Sans Symbols"/>
              <a:cs typeface="Noto Sans Symbols"/>
              <a:sym typeface="Noto Sans Symbols"/>
            </a:endParaRPr>
          </a:p>
        </p:txBody>
      </p:sp>
      <p:sp>
        <p:nvSpPr>
          <p:cNvPr id="422" name="Google Shape;422;p23"/>
          <p:cNvSpPr/>
          <p:nvPr/>
        </p:nvSpPr>
        <p:spPr>
          <a:xfrm>
            <a:off x="7494551" y="5569105"/>
            <a:ext cx="3117960" cy="853632"/>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400"/>
              <a:buFont typeface="Helvetica Neue"/>
              <a:buNone/>
            </a:pPr>
            <a:r>
              <a:rPr lang="en-US" sz="1400" b="1">
                <a:solidFill>
                  <a:srgbClr val="FFFFFF"/>
                </a:solidFill>
                <a:latin typeface="Helvetica Neue"/>
                <a:ea typeface="Helvetica Neue"/>
                <a:cs typeface="Helvetica Neue"/>
                <a:sym typeface="Helvetica Neue"/>
              </a:rPr>
              <a:t>FitSM-6</a:t>
            </a:r>
            <a:endParaRPr sz="1800">
              <a:solidFill>
                <a:schemeClr val="dk1"/>
              </a:solidFill>
              <a:latin typeface="Noto Sans Symbols"/>
              <a:ea typeface="Noto Sans Symbols"/>
              <a:cs typeface="Noto Sans Symbols"/>
              <a:sym typeface="Noto Sans Symbols"/>
            </a:endParaRPr>
          </a:p>
          <a:p>
            <a:pPr marL="0" marR="0" lvl="0" indent="0" algn="ctr" rtl="0">
              <a:spcBef>
                <a:spcPts val="0"/>
              </a:spcBef>
              <a:spcAft>
                <a:spcPts val="0"/>
              </a:spcAft>
              <a:buClr>
                <a:srgbClr val="FFFFFF"/>
              </a:buClr>
              <a:buSzPts val="1300"/>
              <a:buFont typeface="Helvetica Neue"/>
              <a:buNone/>
            </a:pPr>
            <a:r>
              <a:rPr lang="en-US" sz="1300">
                <a:solidFill>
                  <a:srgbClr val="FFFFFF"/>
                </a:solidFill>
                <a:latin typeface="Helvetica Neue"/>
                <a:ea typeface="Helvetica Neue"/>
                <a:cs typeface="Helvetica Neue"/>
                <a:sym typeface="Helvetica Neue"/>
              </a:rPr>
              <a:t>Maturity and capability assessment scheme</a:t>
            </a:r>
            <a:endParaRPr sz="1300">
              <a:solidFill>
                <a:schemeClr val="dk1"/>
              </a:solidFill>
              <a:latin typeface="Noto Sans Symbols"/>
              <a:ea typeface="Noto Sans Symbols"/>
              <a:cs typeface="Noto Sans Symbols"/>
              <a:sym typeface="Noto Sans Symbols"/>
            </a:endParaRPr>
          </a:p>
        </p:txBody>
      </p:sp>
      <p:sp>
        <p:nvSpPr>
          <p:cNvPr id="423" name="Google Shape;423;p23"/>
          <p:cNvSpPr txBox="1"/>
          <p:nvPr/>
        </p:nvSpPr>
        <p:spPr>
          <a:xfrm>
            <a:off x="180465" y="5204835"/>
            <a:ext cx="31659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2447E"/>
              </a:buClr>
              <a:buSzPts val="1600"/>
              <a:buFont typeface="Helvetica Neue"/>
              <a:buNone/>
            </a:pPr>
            <a:r>
              <a:rPr lang="en-US" sz="1600" b="1" i="1">
                <a:solidFill>
                  <a:srgbClr val="12447E"/>
                </a:solidFill>
                <a:latin typeface="Helvetica Neue"/>
                <a:ea typeface="Helvetica Neue"/>
                <a:cs typeface="Helvetica Neue"/>
                <a:sym typeface="Helvetica Neue"/>
              </a:rPr>
              <a:t>Implementation aids</a:t>
            </a:r>
            <a:endParaRPr sz="1800">
              <a:solidFill>
                <a:schemeClr val="dk1"/>
              </a:solidFill>
              <a:latin typeface="Noto Sans Symbols"/>
              <a:ea typeface="Noto Sans Symbols"/>
              <a:cs typeface="Noto Sans Symbols"/>
              <a:sym typeface="Noto Sans Symbols"/>
            </a:endParaRPr>
          </a:p>
        </p:txBody>
      </p:sp>
      <p:sp>
        <p:nvSpPr>
          <p:cNvPr id="424" name="Google Shape;424;p23"/>
          <p:cNvSpPr txBox="1"/>
          <p:nvPr/>
        </p:nvSpPr>
        <p:spPr>
          <a:xfrm>
            <a:off x="180465" y="1834496"/>
            <a:ext cx="2290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2447E"/>
              </a:buClr>
              <a:buSzPts val="1600"/>
              <a:buFont typeface="Helvetica Neue"/>
              <a:buNone/>
            </a:pPr>
            <a:r>
              <a:rPr lang="en-US" sz="1600" b="1" i="1">
                <a:solidFill>
                  <a:srgbClr val="12447E"/>
                </a:solidFill>
                <a:latin typeface="Helvetica Neue"/>
                <a:ea typeface="Helvetica Neue"/>
                <a:cs typeface="Helvetica Neue"/>
                <a:sym typeface="Helvetica Neue"/>
              </a:rPr>
              <a:t>Core standard</a:t>
            </a:r>
            <a:endParaRPr sz="1800">
              <a:solidFill>
                <a:schemeClr val="dk1"/>
              </a:solidFill>
              <a:latin typeface="Noto Sans Symbols"/>
              <a:ea typeface="Noto Sans Symbols"/>
              <a:cs typeface="Noto Sans Symbols"/>
              <a:sym typeface="Noto Sans Symbols"/>
            </a:endParaRPr>
          </a:p>
        </p:txBody>
      </p:sp>
      <p:cxnSp>
        <p:nvCxnSpPr>
          <p:cNvPr id="425" name="Google Shape;425;p23"/>
          <p:cNvCxnSpPr>
            <a:stCxn id="420" idx="2"/>
            <a:endCxn id="416" idx="0"/>
          </p:cNvCxnSpPr>
          <p:nvPr/>
        </p:nvCxnSpPr>
        <p:spPr>
          <a:xfrm>
            <a:off x="5537439" y="2628158"/>
            <a:ext cx="0" cy="355500"/>
          </a:xfrm>
          <a:prstGeom prst="straightConnector1">
            <a:avLst/>
          </a:prstGeom>
          <a:noFill/>
          <a:ln w="9525" cap="flat" cmpd="sng">
            <a:solidFill>
              <a:schemeClr val="dk2"/>
            </a:solidFill>
            <a:prstDash val="solid"/>
            <a:round/>
            <a:headEnd type="none" w="med" len="med"/>
            <a:tailEnd type="triangle" w="med" len="med"/>
          </a:ln>
        </p:spPr>
      </p:cxnSp>
      <p:cxnSp>
        <p:nvCxnSpPr>
          <p:cNvPr id="426" name="Google Shape;426;p23"/>
          <p:cNvCxnSpPr>
            <a:stCxn id="416" idx="2"/>
            <a:endCxn id="418" idx="0"/>
          </p:cNvCxnSpPr>
          <p:nvPr/>
        </p:nvCxnSpPr>
        <p:spPr>
          <a:xfrm rot="-5400000" flipH="1">
            <a:off x="6678038" y="2412219"/>
            <a:ext cx="355500" cy="2636700"/>
          </a:xfrm>
          <a:prstGeom prst="bentConnector3">
            <a:avLst>
              <a:gd name="adj1" fmla="val 50010"/>
            </a:avLst>
          </a:prstGeom>
          <a:noFill/>
          <a:ln w="9525" cap="flat" cmpd="sng">
            <a:solidFill>
              <a:schemeClr val="dk2"/>
            </a:solidFill>
            <a:prstDash val="solid"/>
            <a:round/>
            <a:headEnd type="triangle" w="med" len="med"/>
            <a:tailEnd type="triangle" w="med" len="med"/>
          </a:ln>
        </p:spPr>
      </p:cxnSp>
      <p:cxnSp>
        <p:nvCxnSpPr>
          <p:cNvPr id="427" name="Google Shape;427;p23"/>
          <p:cNvCxnSpPr>
            <a:stCxn id="416" idx="2"/>
            <a:endCxn id="417" idx="0"/>
          </p:cNvCxnSpPr>
          <p:nvPr/>
        </p:nvCxnSpPr>
        <p:spPr>
          <a:xfrm rot="5400000">
            <a:off x="4047488" y="2418369"/>
            <a:ext cx="355500" cy="2624400"/>
          </a:xfrm>
          <a:prstGeom prst="bentConnector3">
            <a:avLst>
              <a:gd name="adj1" fmla="val 50010"/>
            </a:avLst>
          </a:prstGeom>
          <a:noFill/>
          <a:ln w="9525" cap="flat" cmpd="sng">
            <a:solidFill>
              <a:schemeClr val="dk2"/>
            </a:solidFill>
            <a:prstDash val="solid"/>
            <a:round/>
            <a:headEnd type="triangl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FitSM process model</a:t>
            </a:r>
            <a:endParaRPr/>
          </a:p>
        </p:txBody>
      </p:sp>
      <p:sp>
        <p:nvSpPr>
          <p:cNvPr id="434" name="Google Shape;434;p2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24</a:t>
            </a:fld>
            <a:endParaRPr/>
          </a:p>
        </p:txBody>
      </p:sp>
      <p:sp>
        <p:nvSpPr>
          <p:cNvPr id="435" name="Google Shape;435;p24"/>
          <p:cNvSpPr/>
          <p:nvPr/>
        </p:nvSpPr>
        <p:spPr>
          <a:xfrm>
            <a:off x="2283417" y="1639429"/>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Service Portfolio Management (SPM)</a:t>
            </a:r>
            <a:endParaRPr sz="1800">
              <a:solidFill>
                <a:schemeClr val="dk1"/>
              </a:solidFill>
              <a:latin typeface="Arial"/>
              <a:ea typeface="Arial"/>
              <a:cs typeface="Arial"/>
              <a:sym typeface="Arial"/>
            </a:endParaRPr>
          </a:p>
        </p:txBody>
      </p:sp>
      <p:sp>
        <p:nvSpPr>
          <p:cNvPr id="436" name="Google Shape;436;p24"/>
          <p:cNvSpPr/>
          <p:nvPr/>
        </p:nvSpPr>
        <p:spPr>
          <a:xfrm>
            <a:off x="2283417" y="2013530"/>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Service Level Management (SLM)</a:t>
            </a:r>
            <a:endParaRPr sz="1800">
              <a:solidFill>
                <a:schemeClr val="dk1"/>
              </a:solidFill>
              <a:latin typeface="Arial"/>
              <a:ea typeface="Arial"/>
              <a:cs typeface="Arial"/>
              <a:sym typeface="Arial"/>
            </a:endParaRPr>
          </a:p>
        </p:txBody>
      </p:sp>
      <p:sp>
        <p:nvSpPr>
          <p:cNvPr id="437" name="Google Shape;437;p24"/>
          <p:cNvSpPr/>
          <p:nvPr/>
        </p:nvSpPr>
        <p:spPr>
          <a:xfrm>
            <a:off x="2283417" y="2401457"/>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Service Reporting (SRM)</a:t>
            </a:r>
            <a:endParaRPr sz="1800">
              <a:solidFill>
                <a:schemeClr val="dk1"/>
              </a:solidFill>
              <a:latin typeface="Arial"/>
              <a:ea typeface="Arial"/>
              <a:cs typeface="Arial"/>
              <a:sym typeface="Arial"/>
            </a:endParaRPr>
          </a:p>
        </p:txBody>
      </p:sp>
      <p:sp>
        <p:nvSpPr>
          <p:cNvPr id="438" name="Google Shape;438;p24"/>
          <p:cNvSpPr/>
          <p:nvPr/>
        </p:nvSpPr>
        <p:spPr>
          <a:xfrm>
            <a:off x="2283417" y="3177311"/>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Capacity Management (CAPM)</a:t>
            </a:r>
            <a:endParaRPr sz="1800">
              <a:solidFill>
                <a:schemeClr val="dk1"/>
              </a:solidFill>
              <a:latin typeface="Arial"/>
              <a:ea typeface="Arial"/>
              <a:cs typeface="Arial"/>
              <a:sym typeface="Arial"/>
            </a:endParaRPr>
          </a:p>
        </p:txBody>
      </p:sp>
      <p:sp>
        <p:nvSpPr>
          <p:cNvPr id="439" name="Google Shape;439;p24"/>
          <p:cNvSpPr/>
          <p:nvPr/>
        </p:nvSpPr>
        <p:spPr>
          <a:xfrm>
            <a:off x="2283417" y="3551412"/>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Information Security Management (ISM)</a:t>
            </a:r>
            <a:endParaRPr sz="1800">
              <a:solidFill>
                <a:schemeClr val="dk1"/>
              </a:solidFill>
              <a:latin typeface="Arial"/>
              <a:ea typeface="Arial"/>
              <a:cs typeface="Arial"/>
              <a:sym typeface="Arial"/>
            </a:endParaRPr>
          </a:p>
        </p:txBody>
      </p:sp>
      <p:sp>
        <p:nvSpPr>
          <p:cNvPr id="440" name="Google Shape;440;p24"/>
          <p:cNvSpPr/>
          <p:nvPr/>
        </p:nvSpPr>
        <p:spPr>
          <a:xfrm>
            <a:off x="2283417" y="3925513"/>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Customer Relationship Management (CRM)</a:t>
            </a:r>
            <a:endParaRPr sz="1800">
              <a:solidFill>
                <a:schemeClr val="dk1"/>
              </a:solidFill>
              <a:latin typeface="Arial"/>
              <a:ea typeface="Arial"/>
              <a:cs typeface="Arial"/>
              <a:sym typeface="Arial"/>
            </a:endParaRPr>
          </a:p>
        </p:txBody>
      </p:sp>
      <p:sp>
        <p:nvSpPr>
          <p:cNvPr id="441" name="Google Shape;441;p24"/>
          <p:cNvSpPr/>
          <p:nvPr/>
        </p:nvSpPr>
        <p:spPr>
          <a:xfrm>
            <a:off x="2283417" y="4299614"/>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Supplier Relationship Management (SUPPM)</a:t>
            </a:r>
            <a:endParaRPr sz="1800">
              <a:solidFill>
                <a:schemeClr val="dk1"/>
              </a:solidFill>
              <a:latin typeface="Arial"/>
              <a:ea typeface="Arial"/>
              <a:cs typeface="Arial"/>
              <a:sym typeface="Arial"/>
            </a:endParaRPr>
          </a:p>
        </p:txBody>
      </p:sp>
      <p:sp>
        <p:nvSpPr>
          <p:cNvPr id="442" name="Google Shape;442;p24"/>
          <p:cNvSpPr/>
          <p:nvPr/>
        </p:nvSpPr>
        <p:spPr>
          <a:xfrm>
            <a:off x="2283417" y="4673715"/>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Incident and Service Request Management</a:t>
            </a:r>
            <a:r>
              <a:rPr lang="en-US" sz="1800" b="1">
                <a:solidFill>
                  <a:schemeClr val="lt1"/>
                </a:solidFill>
                <a:latin typeface="Calibri"/>
                <a:ea typeface="Calibri"/>
                <a:cs typeface="Calibri"/>
                <a:sym typeface="Calibri"/>
              </a:rPr>
              <a:t> </a:t>
            </a:r>
            <a:r>
              <a:rPr lang="en-US" sz="1400" b="1">
                <a:solidFill>
                  <a:schemeClr val="lt1"/>
                </a:solidFill>
                <a:latin typeface="Calibri"/>
                <a:ea typeface="Calibri"/>
                <a:cs typeface="Calibri"/>
                <a:sym typeface="Calibri"/>
              </a:rPr>
              <a:t>(ISRM)</a:t>
            </a:r>
            <a:endParaRPr sz="1800">
              <a:solidFill>
                <a:schemeClr val="dk1"/>
              </a:solidFill>
              <a:latin typeface="Arial"/>
              <a:ea typeface="Arial"/>
              <a:cs typeface="Arial"/>
              <a:sym typeface="Arial"/>
            </a:endParaRPr>
          </a:p>
        </p:txBody>
      </p:sp>
      <p:sp>
        <p:nvSpPr>
          <p:cNvPr id="443" name="Google Shape;443;p24"/>
          <p:cNvSpPr/>
          <p:nvPr/>
        </p:nvSpPr>
        <p:spPr>
          <a:xfrm>
            <a:off x="2283417" y="5050837"/>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Problem Management (PM)</a:t>
            </a:r>
            <a:endParaRPr sz="1800">
              <a:solidFill>
                <a:schemeClr val="dk1"/>
              </a:solidFill>
              <a:latin typeface="Arial"/>
              <a:ea typeface="Arial"/>
              <a:cs typeface="Arial"/>
              <a:sym typeface="Arial"/>
            </a:endParaRPr>
          </a:p>
        </p:txBody>
      </p:sp>
      <p:sp>
        <p:nvSpPr>
          <p:cNvPr id="444" name="Google Shape;444;p24"/>
          <p:cNvSpPr/>
          <p:nvPr/>
        </p:nvSpPr>
        <p:spPr>
          <a:xfrm>
            <a:off x="2283417" y="5424938"/>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Configuration Management (CONFM)</a:t>
            </a:r>
            <a:endParaRPr sz="1800">
              <a:solidFill>
                <a:schemeClr val="dk1"/>
              </a:solidFill>
              <a:latin typeface="Arial"/>
              <a:ea typeface="Arial"/>
              <a:cs typeface="Arial"/>
              <a:sym typeface="Arial"/>
            </a:endParaRPr>
          </a:p>
        </p:txBody>
      </p:sp>
      <p:sp>
        <p:nvSpPr>
          <p:cNvPr id="445" name="Google Shape;445;p24"/>
          <p:cNvSpPr/>
          <p:nvPr/>
        </p:nvSpPr>
        <p:spPr>
          <a:xfrm>
            <a:off x="2283417" y="5792325"/>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Change Management (CHM)</a:t>
            </a:r>
            <a:endParaRPr sz="1800">
              <a:solidFill>
                <a:schemeClr val="dk1"/>
              </a:solidFill>
              <a:latin typeface="Arial"/>
              <a:ea typeface="Arial"/>
              <a:cs typeface="Arial"/>
              <a:sym typeface="Arial"/>
            </a:endParaRPr>
          </a:p>
        </p:txBody>
      </p:sp>
      <p:sp>
        <p:nvSpPr>
          <p:cNvPr id="446" name="Google Shape;446;p24"/>
          <p:cNvSpPr/>
          <p:nvPr/>
        </p:nvSpPr>
        <p:spPr>
          <a:xfrm>
            <a:off x="2283417" y="6166426"/>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Release and Deployment Management (RDM)</a:t>
            </a:r>
            <a:endParaRPr sz="1800">
              <a:solidFill>
                <a:schemeClr val="dk1"/>
              </a:solidFill>
              <a:latin typeface="Arial"/>
              <a:ea typeface="Arial"/>
              <a:cs typeface="Arial"/>
              <a:sym typeface="Arial"/>
            </a:endParaRPr>
          </a:p>
        </p:txBody>
      </p:sp>
      <p:sp>
        <p:nvSpPr>
          <p:cNvPr id="447" name="Google Shape;447;p24"/>
          <p:cNvSpPr/>
          <p:nvPr/>
        </p:nvSpPr>
        <p:spPr>
          <a:xfrm>
            <a:off x="2283417" y="6538754"/>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Continual Service Improvement Management (CSI)</a:t>
            </a:r>
            <a:endParaRPr sz="1800">
              <a:solidFill>
                <a:schemeClr val="dk1"/>
              </a:solidFill>
              <a:latin typeface="Arial"/>
              <a:ea typeface="Arial"/>
              <a:cs typeface="Arial"/>
              <a:sym typeface="Arial"/>
            </a:endParaRPr>
          </a:p>
        </p:txBody>
      </p:sp>
      <p:sp>
        <p:nvSpPr>
          <p:cNvPr id="448" name="Google Shape;448;p24"/>
          <p:cNvSpPr/>
          <p:nvPr/>
        </p:nvSpPr>
        <p:spPr>
          <a:xfrm>
            <a:off x="2283417" y="2789384"/>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Service Availability and Continuity Management (SACM)</a:t>
            </a:r>
            <a:endParaRPr sz="1800">
              <a:solidFill>
                <a:schemeClr val="dk1"/>
              </a:solidFill>
              <a:latin typeface="Arial"/>
              <a:ea typeface="Arial"/>
              <a:cs typeface="Arial"/>
              <a:sym typeface="Arial"/>
            </a:endParaRPr>
          </a:p>
        </p:txBody>
      </p:sp>
      <p:sp>
        <p:nvSpPr>
          <p:cNvPr id="449" name="Google Shape;449;p24"/>
          <p:cNvSpPr txBox="1"/>
          <p:nvPr/>
        </p:nvSpPr>
        <p:spPr>
          <a:xfrm>
            <a:off x="5622475" y="7389609"/>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A possible grouping of the FitSM processes</a:t>
            </a:r>
            <a:endParaRPr/>
          </a:p>
        </p:txBody>
      </p:sp>
      <p:sp>
        <p:nvSpPr>
          <p:cNvPr id="456" name="Google Shape;456;p2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n-US"/>
              <a:t>Two main topic areas:</a:t>
            </a:r>
            <a:endParaRPr/>
          </a:p>
        </p:txBody>
      </p:sp>
      <p:sp>
        <p:nvSpPr>
          <p:cNvPr id="457" name="Google Shape;457;p2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25</a:t>
            </a:fld>
            <a:endParaRPr/>
          </a:p>
        </p:txBody>
      </p:sp>
      <p:grpSp>
        <p:nvGrpSpPr>
          <p:cNvPr id="458" name="Google Shape;458;p25"/>
          <p:cNvGrpSpPr/>
          <p:nvPr/>
        </p:nvGrpSpPr>
        <p:grpSpPr>
          <a:xfrm>
            <a:off x="1985318" y="2556423"/>
            <a:ext cx="8221363" cy="3316578"/>
            <a:chOff x="4118" y="0"/>
            <a:chExt cx="8221363" cy="3316578"/>
          </a:xfrm>
        </p:grpSpPr>
        <p:sp>
          <p:nvSpPr>
            <p:cNvPr id="459" name="Google Shape;459;p25"/>
            <p:cNvSpPr/>
            <p:nvPr/>
          </p:nvSpPr>
          <p:spPr>
            <a:xfrm rot="-5400000">
              <a:off x="326880" y="-322762"/>
              <a:ext cx="3316578" cy="3962102"/>
            </a:xfrm>
            <a:prstGeom prst="flowChartManualOperation">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460" name="Google Shape;460;p25"/>
            <p:cNvSpPr txBox="1"/>
            <p:nvPr/>
          </p:nvSpPr>
          <p:spPr>
            <a:xfrm>
              <a:off x="4118" y="663316"/>
              <a:ext cx="3962102" cy="1989946"/>
            </a:xfrm>
            <a:prstGeom prst="rect">
              <a:avLst/>
            </a:prstGeom>
            <a:noFill/>
            <a:ln>
              <a:noFill/>
            </a:ln>
          </p:spPr>
          <p:txBody>
            <a:bodyPr spcFirstLastPara="1" wrap="square" lIns="127000" tIns="0" rIns="127000" bIns="0" anchor="t"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a:solidFill>
                    <a:schemeClr val="lt1"/>
                  </a:solidFill>
                  <a:latin typeface="Calibri"/>
                  <a:ea typeface="Calibri"/>
                  <a:cs typeface="Calibri"/>
                  <a:sym typeface="Calibri"/>
                </a:rPr>
                <a:t>Plan &amp; Deliver</a:t>
              </a:r>
              <a:endParaRPr sz="2000" b="1">
                <a:solidFill>
                  <a:schemeClr val="lt1"/>
                </a:solidFill>
                <a:latin typeface="Calibri"/>
                <a:ea typeface="Calibri"/>
                <a:cs typeface="Calibri"/>
                <a:sym typeface="Calibri"/>
              </a:endParaRPr>
            </a:p>
            <a:p>
              <a:pPr marL="171450" marR="0" lvl="1" indent="-171450" algn="l" rtl="0">
                <a:lnSpc>
                  <a:spcPct val="90000"/>
                </a:lnSpc>
                <a:spcBef>
                  <a:spcPts val="70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SPM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SLM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SRM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CRM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SUPPM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SACM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CAPM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ISM</a:t>
              </a:r>
              <a:endParaRPr sz="1600" b="0" i="0" u="none" strike="noStrike" cap="none">
                <a:solidFill>
                  <a:schemeClr val="lt1"/>
                </a:solidFill>
                <a:latin typeface="Calibri"/>
                <a:ea typeface="Calibri"/>
                <a:cs typeface="Calibri"/>
                <a:sym typeface="Calibri"/>
              </a:endParaRPr>
            </a:p>
          </p:txBody>
        </p:sp>
        <p:sp>
          <p:nvSpPr>
            <p:cNvPr id="461" name="Google Shape;461;p25"/>
            <p:cNvSpPr/>
            <p:nvPr/>
          </p:nvSpPr>
          <p:spPr>
            <a:xfrm rot="-5400000">
              <a:off x="4586141" y="-322762"/>
              <a:ext cx="3316578" cy="3962102"/>
            </a:xfrm>
            <a:prstGeom prst="flowChartManualOperation">
              <a:avLst/>
            </a:prstGeom>
            <a:solidFill>
              <a:srgbClr val="4AA9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462" name="Google Shape;462;p25"/>
            <p:cNvSpPr txBox="1"/>
            <p:nvPr/>
          </p:nvSpPr>
          <p:spPr>
            <a:xfrm>
              <a:off x="4263379" y="663316"/>
              <a:ext cx="3962102" cy="1989946"/>
            </a:xfrm>
            <a:prstGeom prst="rect">
              <a:avLst/>
            </a:prstGeom>
            <a:noFill/>
            <a:ln>
              <a:noFill/>
            </a:ln>
          </p:spPr>
          <p:txBody>
            <a:bodyPr spcFirstLastPara="1" wrap="square" lIns="127000" tIns="0" rIns="127000" bIns="0" anchor="t"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a:solidFill>
                    <a:schemeClr val="lt1"/>
                  </a:solidFill>
                  <a:latin typeface="Calibri"/>
                  <a:ea typeface="Calibri"/>
                  <a:cs typeface="Calibri"/>
                  <a:sym typeface="Calibri"/>
                </a:rPr>
                <a:t>Operate &amp; Control</a:t>
              </a:r>
              <a:endParaRPr sz="2000" b="1">
                <a:solidFill>
                  <a:schemeClr val="lt1"/>
                </a:solidFill>
                <a:latin typeface="Calibri"/>
                <a:ea typeface="Calibri"/>
                <a:cs typeface="Calibri"/>
                <a:sym typeface="Calibri"/>
              </a:endParaRPr>
            </a:p>
            <a:p>
              <a:pPr marL="171450" marR="0" lvl="1" indent="-171450" algn="l" rtl="0">
                <a:lnSpc>
                  <a:spcPct val="90000"/>
                </a:lnSpc>
                <a:spcBef>
                  <a:spcPts val="70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CONFM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CHM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RDM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ISRM</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PM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CSI</a:t>
              </a:r>
              <a:endParaRPr sz="1800" b="0" i="0" u="none" strike="noStrike" cap="none">
                <a:solidFill>
                  <a:schemeClr val="dk1"/>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FitSM-0: "Overview &amp; vocabulary"</a:t>
            </a:r>
            <a:endParaRPr/>
          </a:p>
        </p:txBody>
      </p:sp>
      <p:sp>
        <p:nvSpPr>
          <p:cNvPr id="469" name="Google Shape;469;p26"/>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a:t>FitSM-0 defines 80 important terms from the IT service management context:</a:t>
            </a:r>
            <a:endParaRPr/>
          </a:p>
          <a:p>
            <a:pPr marL="742950" lvl="1" indent="-133350" algn="l" rtl="0">
              <a:lnSpc>
                <a:spcPct val="100000"/>
              </a:lnSpc>
              <a:spcBef>
                <a:spcPts val="480"/>
              </a:spcBef>
              <a:spcAft>
                <a:spcPts val="0"/>
              </a:spcAft>
              <a:buClr>
                <a:schemeClr val="dk1"/>
              </a:buClr>
              <a:buSzPts val="2400"/>
              <a:buNone/>
            </a:pPr>
            <a:endParaRPr/>
          </a:p>
          <a:p>
            <a:pPr marL="742950" lvl="1" indent="-215900" algn="l" rtl="0">
              <a:lnSpc>
                <a:spcPct val="100000"/>
              </a:lnSpc>
              <a:spcBef>
                <a:spcPts val="220"/>
              </a:spcBef>
              <a:spcAft>
                <a:spcPts val="0"/>
              </a:spcAft>
              <a:buClr>
                <a:schemeClr val="dk1"/>
              </a:buClr>
              <a:buSzPts val="1100"/>
              <a:buNone/>
            </a:pPr>
            <a:endParaRPr sz="1100"/>
          </a:p>
          <a:p>
            <a:pPr marL="742950" lvl="1" indent="-215900" algn="l" rtl="0">
              <a:lnSpc>
                <a:spcPct val="100000"/>
              </a:lnSpc>
              <a:spcBef>
                <a:spcPts val="220"/>
              </a:spcBef>
              <a:spcAft>
                <a:spcPts val="0"/>
              </a:spcAft>
              <a:buClr>
                <a:schemeClr val="dk1"/>
              </a:buClr>
              <a:buSzPts val="1100"/>
              <a:buNone/>
            </a:pPr>
            <a:endParaRPr sz="1100"/>
          </a:p>
        </p:txBody>
      </p:sp>
      <p:sp>
        <p:nvSpPr>
          <p:cNvPr id="470" name="Google Shape;470;p2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26</a:t>
            </a:fld>
            <a:endParaRPr/>
          </a:p>
        </p:txBody>
      </p:sp>
      <p:sp>
        <p:nvSpPr>
          <p:cNvPr id="471" name="Google Shape;471;p26"/>
          <p:cNvSpPr txBox="1"/>
          <p:nvPr/>
        </p:nvSpPr>
        <p:spPr>
          <a:xfrm>
            <a:off x="856649" y="2877954"/>
            <a:ext cx="2965350" cy="3705405"/>
          </a:xfrm>
          <a:prstGeom prst="rect">
            <a:avLst/>
          </a:prstGeom>
          <a:noFill/>
          <a:ln>
            <a:noFill/>
          </a:ln>
        </p:spPr>
        <p:txBody>
          <a:bodyPr spcFirstLastPara="1" wrap="square" lIns="91425" tIns="45700" rIns="91425" bIns="45700" anchor="t" anchorCtr="0">
            <a:normAutofit fontScale="47500" lnSpcReduction="20000"/>
          </a:bodyPr>
          <a:lstStyle/>
          <a:p>
            <a:pPr marL="742950" marR="0" lvl="1" indent="-28575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Activity</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Assessment</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Audit</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Availability</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Availability of information</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Capability level</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Capacity</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Change</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Classification</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Closure</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Competence</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Confidentiality of information</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Conformity</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Configuration</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Configuration item (CI)</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Configuration management database (CMDB)</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Continuity</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Customer</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Demand</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Document</a:t>
            </a:r>
            <a:endParaRPr sz="1800" b="0" i="0" u="none" strike="noStrike" cap="none">
              <a:solidFill>
                <a:schemeClr val="dk1"/>
              </a:solidFill>
              <a:latin typeface="Arial"/>
              <a:ea typeface="Arial"/>
              <a:cs typeface="Arial"/>
              <a:sym typeface="Arial"/>
            </a:endParaRPr>
          </a:p>
        </p:txBody>
      </p:sp>
      <p:sp>
        <p:nvSpPr>
          <p:cNvPr id="472" name="Google Shape;472;p26"/>
          <p:cNvSpPr/>
          <p:nvPr/>
        </p:nvSpPr>
        <p:spPr>
          <a:xfrm>
            <a:off x="1068404" y="2762451"/>
            <a:ext cx="10154653" cy="3770551"/>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473" name="Google Shape;473;p26"/>
          <p:cNvSpPr txBox="1"/>
          <p:nvPr/>
        </p:nvSpPr>
        <p:spPr>
          <a:xfrm>
            <a:off x="3153837" y="2877954"/>
            <a:ext cx="3205604" cy="3705405"/>
          </a:xfrm>
          <a:prstGeom prst="rect">
            <a:avLst/>
          </a:prstGeom>
          <a:noFill/>
          <a:ln>
            <a:noFill/>
          </a:ln>
        </p:spPr>
        <p:txBody>
          <a:bodyPr spcFirstLastPara="1" wrap="square" lIns="91425" tIns="45700" rIns="91425" bIns="45700" anchor="t" anchorCtr="0">
            <a:noAutofit/>
          </a:bodyPr>
          <a:lstStyle/>
          <a:p>
            <a:pPr marL="742950" marR="0" lvl="1" indent="-285750" algn="l" rtl="0">
              <a:lnSpc>
                <a:spcPct val="8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Effectiveness</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Efficiency</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Emergency change</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Escalation</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Federation</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Federation member</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Federator</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Improvement</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Incident</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 security</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 security control</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 security event</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 security incident</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Integrity of information</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IT service</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IT service management (ITSM)</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Key performance indicator (KPI)</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Known error</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Major change</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Major incident</a:t>
            </a:r>
            <a:endParaRPr sz="1800" b="0" i="0" u="none" strike="noStrike" cap="none">
              <a:solidFill>
                <a:schemeClr val="dk1"/>
              </a:solidFill>
              <a:latin typeface="Arial"/>
              <a:ea typeface="Arial"/>
              <a:cs typeface="Arial"/>
              <a:sym typeface="Arial"/>
            </a:endParaRPr>
          </a:p>
        </p:txBody>
      </p:sp>
      <p:sp>
        <p:nvSpPr>
          <p:cNvPr id="474" name="Google Shape;474;p26"/>
          <p:cNvSpPr txBox="1"/>
          <p:nvPr/>
        </p:nvSpPr>
        <p:spPr>
          <a:xfrm>
            <a:off x="5517582" y="2877954"/>
            <a:ext cx="3200768" cy="3705405"/>
          </a:xfrm>
          <a:prstGeom prst="rect">
            <a:avLst/>
          </a:prstGeom>
          <a:noFill/>
          <a:ln>
            <a:noFill/>
          </a:ln>
        </p:spPr>
        <p:txBody>
          <a:bodyPr spcFirstLastPara="1" wrap="square" lIns="91425" tIns="45700" rIns="91425" bIns="45700" anchor="t" anchorCtr="0">
            <a:noAutofit/>
          </a:bodyPr>
          <a:lstStyle/>
          <a:p>
            <a:pPr marL="742950" marR="0" lvl="1" indent="-285750" algn="l" rtl="0">
              <a:lnSpc>
                <a:spcPct val="8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Management review</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Management system</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Maturity level</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Nonconformity</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Operational level agreement (OLA)</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Operational target</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Policy</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Post implementation review (PIR)</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Priority</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Problem</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Procedure</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Process</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Record</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Release</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Release and deployment strategy</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Report</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Request for change</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Risk</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Role</a:t>
            </a:r>
            <a:endParaRPr sz="1800" b="0" i="0" u="none" strike="noStrike" cap="none">
              <a:solidFill>
                <a:schemeClr val="dk1"/>
              </a:solidFill>
              <a:latin typeface="Arial"/>
              <a:ea typeface="Arial"/>
              <a:cs typeface="Arial"/>
              <a:sym typeface="Arial"/>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Service</a:t>
            </a:r>
            <a:endParaRPr sz="1800" b="0" i="0" u="none" strike="noStrike" cap="none">
              <a:solidFill>
                <a:schemeClr val="dk1"/>
              </a:solidFill>
              <a:latin typeface="Arial"/>
              <a:ea typeface="Arial"/>
              <a:cs typeface="Arial"/>
              <a:sym typeface="Arial"/>
            </a:endParaRPr>
          </a:p>
        </p:txBody>
      </p:sp>
      <p:sp>
        <p:nvSpPr>
          <p:cNvPr id="475" name="Google Shape;475;p26"/>
          <p:cNvSpPr txBox="1"/>
          <p:nvPr/>
        </p:nvSpPr>
        <p:spPr>
          <a:xfrm>
            <a:off x="8229027" y="2877954"/>
            <a:ext cx="2974780" cy="3705405"/>
          </a:xfrm>
          <a:prstGeom prst="rect">
            <a:avLst/>
          </a:prstGeom>
          <a:noFill/>
          <a:ln>
            <a:noFill/>
          </a:ln>
        </p:spPr>
        <p:txBody>
          <a:bodyPr spcFirstLastPara="1" wrap="square" lIns="91425" tIns="45700" rIns="91425" bIns="45700" anchor="t" anchorCtr="0">
            <a:normAutofit fontScale="47500" lnSpcReduction="20000"/>
          </a:bodyPr>
          <a:lstStyle/>
          <a:p>
            <a:pPr marL="742950" marR="0" lvl="1" indent="-28575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acceptance criteria (SAC)</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catalogue</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component</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level agreement (SLA)</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lifecycle</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management</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management plan</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management system (SMS)</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portfolio</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provider</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request</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review</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target</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Supplier</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Top management</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Underpinning agreement (UA)</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Underpinning contract (UC)</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User</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Value</a:t>
            </a:r>
            <a:endParaRPr sz="1800" b="0" i="0" u="none" strike="noStrike" cap="none">
              <a:solidFill>
                <a:schemeClr val="dk1"/>
              </a:solidFill>
              <a:latin typeface="Arial"/>
              <a:ea typeface="Arial"/>
              <a:cs typeface="Arial"/>
              <a:sym typeface="Arial"/>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Workaround</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FitSM-1: "Requirements"</a:t>
            </a:r>
            <a:endParaRPr/>
          </a:p>
        </p:txBody>
      </p:sp>
      <p:sp>
        <p:nvSpPr>
          <p:cNvPr id="482" name="Google Shape;482;p2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dirty="0"/>
              <a:t>FitSM-1 defines 82 requirements that should be fulfilled by an </a:t>
            </a:r>
            <a:r>
              <a:rPr lang="en-US" dirty="0" err="1"/>
              <a:t>organisation</a:t>
            </a:r>
            <a:r>
              <a:rPr lang="en-US" dirty="0"/>
              <a:t> (or federation) offering IT services to customers.</a:t>
            </a:r>
            <a:endParaRPr dirty="0"/>
          </a:p>
          <a:p>
            <a:pPr marL="342900" lvl="0" indent="-342900" algn="l" rtl="0">
              <a:lnSpc>
                <a:spcPct val="100000"/>
              </a:lnSpc>
              <a:spcBef>
                <a:spcPts val="560"/>
              </a:spcBef>
              <a:spcAft>
                <a:spcPts val="0"/>
              </a:spcAft>
              <a:buClr>
                <a:schemeClr val="dk1"/>
              </a:buClr>
              <a:buSzPts val="2800"/>
              <a:buChar char="•"/>
            </a:pPr>
            <a:r>
              <a:rPr lang="en-US" dirty="0"/>
              <a:t>Compliance with the 82 requirements can be regarded as a "proof of effectiveness".</a:t>
            </a:r>
            <a:endParaRPr dirty="0"/>
          </a:p>
          <a:p>
            <a:pPr marL="342900" lvl="0" indent="-342900" algn="l" rtl="0">
              <a:lnSpc>
                <a:spcPct val="100000"/>
              </a:lnSpc>
              <a:spcBef>
                <a:spcPts val="560"/>
              </a:spcBef>
              <a:spcAft>
                <a:spcPts val="0"/>
              </a:spcAft>
              <a:buClr>
                <a:schemeClr val="dk1"/>
              </a:buClr>
              <a:buSzPts val="2800"/>
              <a:buChar char="•"/>
            </a:pPr>
            <a:r>
              <a:rPr lang="en-US" dirty="0"/>
              <a:t>The 82 requirements are structured as follows:</a:t>
            </a:r>
            <a:endParaRPr dirty="0"/>
          </a:p>
          <a:p>
            <a:pPr marL="742950" lvl="1" indent="-285750" algn="l" rtl="0">
              <a:lnSpc>
                <a:spcPct val="100000"/>
              </a:lnSpc>
              <a:spcBef>
                <a:spcPts val="480"/>
              </a:spcBef>
              <a:spcAft>
                <a:spcPts val="0"/>
              </a:spcAft>
              <a:buClr>
                <a:schemeClr val="dk1"/>
              </a:buClr>
              <a:buSzPts val="2400"/>
              <a:buChar char="–"/>
            </a:pPr>
            <a:r>
              <a:rPr lang="en-US" dirty="0"/>
              <a:t>17 general requirements (GR)</a:t>
            </a:r>
            <a:endParaRPr dirty="0"/>
          </a:p>
          <a:p>
            <a:pPr marL="742950" lvl="1" indent="-285750" algn="l" rtl="0">
              <a:lnSpc>
                <a:spcPct val="100000"/>
              </a:lnSpc>
              <a:spcBef>
                <a:spcPts val="480"/>
              </a:spcBef>
              <a:spcAft>
                <a:spcPts val="0"/>
              </a:spcAft>
              <a:buClr>
                <a:schemeClr val="dk1"/>
              </a:buClr>
              <a:buSzPts val="2400"/>
              <a:buChar char="–"/>
            </a:pPr>
            <a:r>
              <a:rPr lang="en-US" dirty="0"/>
              <a:t>65 process-specific requirements (PR)</a:t>
            </a:r>
            <a:endParaRPr dirty="0"/>
          </a:p>
          <a:p>
            <a:pPr marL="1143000" lvl="2" indent="-228600" algn="l" rtl="0">
              <a:lnSpc>
                <a:spcPct val="100000"/>
              </a:lnSpc>
              <a:spcBef>
                <a:spcPts val="400"/>
              </a:spcBef>
              <a:spcAft>
                <a:spcPts val="0"/>
              </a:spcAft>
              <a:buClr>
                <a:schemeClr val="dk1"/>
              </a:buClr>
              <a:buSzPts val="2000"/>
              <a:buChar char="•"/>
            </a:pPr>
            <a:r>
              <a:rPr lang="en-US" dirty="0"/>
              <a:t>Consideration of the 14 IT service management processes from the FitSM process model.</a:t>
            </a:r>
            <a:endParaRPr dirty="0"/>
          </a:p>
          <a:p>
            <a:pPr marL="1143000" lvl="2" indent="-228600" algn="l" rtl="0">
              <a:lnSpc>
                <a:spcPct val="100000"/>
              </a:lnSpc>
              <a:spcBef>
                <a:spcPts val="400"/>
              </a:spcBef>
              <a:spcAft>
                <a:spcPts val="0"/>
              </a:spcAft>
              <a:buClr>
                <a:schemeClr val="dk1"/>
              </a:buClr>
              <a:buSzPts val="2000"/>
              <a:buChar char="•"/>
            </a:pPr>
            <a:r>
              <a:rPr lang="en-US" dirty="0"/>
              <a:t>Between 3 and 6 requirements per process.</a:t>
            </a:r>
            <a:endParaRPr dirty="0"/>
          </a:p>
        </p:txBody>
      </p:sp>
      <p:sp>
        <p:nvSpPr>
          <p:cNvPr id="483" name="Google Shape;483;p2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8"/>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IT Service Management – General Aspects</a:t>
            </a:r>
            <a:endParaRPr/>
          </a:p>
        </p:txBody>
      </p:sp>
      <p:sp>
        <p:nvSpPr>
          <p:cNvPr id="489" name="Google Shape;489;p2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General aspects: Overview</a:t>
            </a:r>
            <a:endParaRPr/>
          </a:p>
        </p:txBody>
      </p:sp>
      <p:sp>
        <p:nvSpPr>
          <p:cNvPr id="496" name="Google Shape;496;p29"/>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a:t>General aspects of a service management system (SMS) cover all topics that are not directly related to a specific ITSM process.</a:t>
            </a:r>
            <a:endParaRPr/>
          </a:p>
          <a:p>
            <a:pPr marL="342900" lvl="0" indent="-342900" algn="l" rtl="0">
              <a:lnSpc>
                <a:spcPct val="100000"/>
              </a:lnSpc>
              <a:spcBef>
                <a:spcPts val="560"/>
              </a:spcBef>
              <a:spcAft>
                <a:spcPts val="0"/>
              </a:spcAft>
              <a:buClr>
                <a:schemeClr val="dk1"/>
              </a:buClr>
              <a:buSzPts val="2800"/>
              <a:buChar char="•"/>
            </a:pPr>
            <a:r>
              <a:rPr lang="en-US"/>
              <a:t>Topics to be considered:</a:t>
            </a:r>
            <a:endParaRPr/>
          </a:p>
          <a:p>
            <a:pPr marL="742950" lvl="1" indent="-133350" algn="l" rtl="0">
              <a:lnSpc>
                <a:spcPct val="100000"/>
              </a:lnSpc>
              <a:spcBef>
                <a:spcPts val="480"/>
              </a:spcBef>
              <a:spcAft>
                <a:spcPts val="0"/>
              </a:spcAft>
              <a:buClr>
                <a:schemeClr val="dk1"/>
              </a:buClr>
              <a:buSzPts val="2400"/>
              <a:buNone/>
            </a:pPr>
            <a:endParaRPr/>
          </a:p>
        </p:txBody>
      </p:sp>
      <p:sp>
        <p:nvSpPr>
          <p:cNvPr id="497" name="Google Shape;497;p2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29</a:t>
            </a:fld>
            <a:endParaRPr/>
          </a:p>
        </p:txBody>
      </p:sp>
      <p:sp>
        <p:nvSpPr>
          <p:cNvPr id="498" name="Google Shape;498;p29"/>
          <p:cNvSpPr/>
          <p:nvPr/>
        </p:nvSpPr>
        <p:spPr>
          <a:xfrm>
            <a:off x="2384386" y="3873719"/>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Top Management Commitment &amp; Accountability (MCA)</a:t>
            </a:r>
            <a:endParaRPr sz="1400" b="1">
              <a:solidFill>
                <a:schemeClr val="lt1"/>
              </a:solidFill>
              <a:latin typeface="Calibri"/>
              <a:ea typeface="Calibri"/>
              <a:cs typeface="Calibri"/>
              <a:sym typeface="Calibri"/>
            </a:endParaRPr>
          </a:p>
        </p:txBody>
      </p:sp>
      <p:sp>
        <p:nvSpPr>
          <p:cNvPr id="499" name="Google Shape;499;p29"/>
          <p:cNvSpPr/>
          <p:nvPr/>
        </p:nvSpPr>
        <p:spPr>
          <a:xfrm>
            <a:off x="2384386" y="4261646"/>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Documentation (DOC)</a:t>
            </a:r>
            <a:endParaRPr sz="1800">
              <a:solidFill>
                <a:schemeClr val="dk1"/>
              </a:solidFill>
              <a:latin typeface="Arial"/>
              <a:ea typeface="Arial"/>
              <a:cs typeface="Arial"/>
              <a:sym typeface="Arial"/>
            </a:endParaRPr>
          </a:p>
        </p:txBody>
      </p:sp>
      <p:sp>
        <p:nvSpPr>
          <p:cNvPr id="500" name="Google Shape;500;p29"/>
          <p:cNvSpPr/>
          <p:nvPr/>
        </p:nvSpPr>
        <p:spPr>
          <a:xfrm>
            <a:off x="2384386" y="4649573"/>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Scope &amp; Stakeholders of IT Service Management (SCS)</a:t>
            </a:r>
            <a:endParaRPr sz="1400" b="1">
              <a:solidFill>
                <a:schemeClr val="lt1"/>
              </a:solidFill>
              <a:latin typeface="Calibri"/>
              <a:ea typeface="Calibri"/>
              <a:cs typeface="Calibri"/>
              <a:sym typeface="Calibri"/>
            </a:endParaRPr>
          </a:p>
        </p:txBody>
      </p:sp>
      <p:sp>
        <p:nvSpPr>
          <p:cNvPr id="501" name="Google Shape;501;p29"/>
          <p:cNvSpPr/>
          <p:nvPr/>
        </p:nvSpPr>
        <p:spPr>
          <a:xfrm>
            <a:off x="2384386" y="5425427"/>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Implementing IT Service Management (DO)</a:t>
            </a:r>
            <a:endParaRPr sz="1400" b="1">
              <a:solidFill>
                <a:schemeClr val="lt1"/>
              </a:solidFill>
              <a:latin typeface="Calibri"/>
              <a:ea typeface="Calibri"/>
              <a:cs typeface="Calibri"/>
              <a:sym typeface="Calibri"/>
            </a:endParaRPr>
          </a:p>
        </p:txBody>
      </p:sp>
      <p:sp>
        <p:nvSpPr>
          <p:cNvPr id="502" name="Google Shape;502;p29"/>
          <p:cNvSpPr/>
          <p:nvPr/>
        </p:nvSpPr>
        <p:spPr>
          <a:xfrm>
            <a:off x="2384386" y="5799528"/>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Monitoring &amp; Reviewing IT Service Management (CHECK)</a:t>
            </a:r>
            <a:endParaRPr sz="1400" b="1">
              <a:solidFill>
                <a:schemeClr val="lt1"/>
              </a:solidFill>
              <a:latin typeface="Calibri"/>
              <a:ea typeface="Calibri"/>
              <a:cs typeface="Calibri"/>
              <a:sym typeface="Calibri"/>
            </a:endParaRPr>
          </a:p>
        </p:txBody>
      </p:sp>
      <p:sp>
        <p:nvSpPr>
          <p:cNvPr id="503" name="Google Shape;503;p29"/>
          <p:cNvSpPr/>
          <p:nvPr/>
        </p:nvSpPr>
        <p:spPr>
          <a:xfrm>
            <a:off x="2384386" y="6173629"/>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Continually Improving IT Service Management (ACT)</a:t>
            </a:r>
            <a:endParaRPr sz="1400" b="1">
              <a:solidFill>
                <a:schemeClr val="lt1"/>
              </a:solidFill>
              <a:latin typeface="Calibri"/>
              <a:ea typeface="Calibri"/>
              <a:cs typeface="Calibri"/>
              <a:sym typeface="Calibri"/>
            </a:endParaRPr>
          </a:p>
        </p:txBody>
      </p:sp>
      <p:sp>
        <p:nvSpPr>
          <p:cNvPr id="504" name="Google Shape;504;p29"/>
          <p:cNvSpPr/>
          <p:nvPr/>
        </p:nvSpPr>
        <p:spPr>
          <a:xfrm>
            <a:off x="2384386" y="5037500"/>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Planning IT Service Management (PLAN)</a:t>
            </a:r>
            <a:endParaRPr sz="1400" b="1">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FitSM Foundation exam</a:t>
            </a:r>
            <a:endParaRPr/>
          </a:p>
        </p:txBody>
      </p:sp>
      <p:sp>
        <p:nvSpPr>
          <p:cNvPr id="78" name="Google Shape;78;p3"/>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a:t>At the end of this training</a:t>
            </a:r>
            <a:endParaRPr/>
          </a:p>
          <a:p>
            <a:pPr marL="342900" lvl="0" indent="-342900" algn="l" rtl="0">
              <a:lnSpc>
                <a:spcPct val="100000"/>
              </a:lnSpc>
              <a:spcBef>
                <a:spcPts val="560"/>
              </a:spcBef>
              <a:spcAft>
                <a:spcPts val="0"/>
              </a:spcAft>
              <a:buClr>
                <a:schemeClr val="dk1"/>
              </a:buClr>
              <a:buSzPts val="2800"/>
              <a:buChar char="•"/>
            </a:pPr>
            <a:r>
              <a:rPr lang="en-US"/>
              <a:t>Closed-book exam, i.e. no aids are allowed</a:t>
            </a:r>
            <a:endParaRPr/>
          </a:p>
          <a:p>
            <a:pPr marL="342900" lvl="0" indent="-342900" algn="l" rtl="0">
              <a:lnSpc>
                <a:spcPct val="100000"/>
              </a:lnSpc>
              <a:spcBef>
                <a:spcPts val="560"/>
              </a:spcBef>
              <a:spcAft>
                <a:spcPts val="0"/>
              </a:spcAft>
              <a:buClr>
                <a:schemeClr val="dk1"/>
              </a:buClr>
              <a:buSzPts val="2800"/>
              <a:buChar char="•"/>
            </a:pPr>
            <a:r>
              <a:rPr lang="en-US"/>
              <a:t>Duration: 30 minutes</a:t>
            </a:r>
            <a:endParaRPr/>
          </a:p>
          <a:p>
            <a:pPr marL="342900" lvl="0" indent="-342900" algn="l" rtl="0">
              <a:lnSpc>
                <a:spcPct val="100000"/>
              </a:lnSpc>
              <a:spcBef>
                <a:spcPts val="560"/>
              </a:spcBef>
              <a:spcAft>
                <a:spcPts val="0"/>
              </a:spcAft>
              <a:buClr>
                <a:schemeClr val="dk1"/>
              </a:buClr>
              <a:buSzPts val="2800"/>
              <a:buChar char="•"/>
            </a:pPr>
            <a:r>
              <a:rPr lang="en-US"/>
              <a:t>20 multiple choice questions:</a:t>
            </a:r>
            <a:endParaRPr/>
          </a:p>
          <a:p>
            <a:pPr marL="742950" lvl="1" indent="-285750" algn="l" rtl="0">
              <a:lnSpc>
                <a:spcPct val="100000"/>
              </a:lnSpc>
              <a:spcBef>
                <a:spcPts val="480"/>
              </a:spcBef>
              <a:spcAft>
                <a:spcPts val="0"/>
              </a:spcAft>
              <a:buClr>
                <a:schemeClr val="dk1"/>
              </a:buClr>
              <a:buSzPts val="2400"/>
              <a:buChar char="–"/>
            </a:pPr>
            <a:r>
              <a:rPr lang="en-US"/>
              <a:t>Four possible answers for each question: A, B, C or D</a:t>
            </a:r>
            <a:endParaRPr/>
          </a:p>
          <a:p>
            <a:pPr marL="742950" lvl="1" indent="-285750" algn="l" rtl="0">
              <a:lnSpc>
                <a:spcPct val="100000"/>
              </a:lnSpc>
              <a:spcBef>
                <a:spcPts val="480"/>
              </a:spcBef>
              <a:spcAft>
                <a:spcPts val="0"/>
              </a:spcAft>
              <a:buClr>
                <a:schemeClr val="dk1"/>
              </a:buClr>
              <a:buSzPts val="2400"/>
              <a:buChar char="–"/>
            </a:pPr>
            <a:r>
              <a:rPr lang="en-US"/>
              <a:t>One correct answer per question</a:t>
            </a:r>
            <a:endParaRPr/>
          </a:p>
          <a:p>
            <a:pPr marL="342900" lvl="0" indent="-342900" algn="l" rtl="0">
              <a:lnSpc>
                <a:spcPct val="100000"/>
              </a:lnSpc>
              <a:spcBef>
                <a:spcPts val="560"/>
              </a:spcBef>
              <a:spcAft>
                <a:spcPts val="0"/>
              </a:spcAft>
              <a:buClr>
                <a:schemeClr val="dk1"/>
              </a:buClr>
              <a:buSzPts val="2800"/>
              <a:buChar char="•"/>
            </a:pPr>
            <a:r>
              <a:rPr lang="en-US"/>
              <a:t>At least 65% correct answers (13 of 20) are required to pass the examination</a:t>
            </a:r>
            <a:endParaRPr/>
          </a:p>
        </p:txBody>
      </p:sp>
      <p:sp>
        <p:nvSpPr>
          <p:cNvPr id="79" name="Google Shape;79;p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ITSM – General aspects: Top management  </a:t>
            </a:r>
            <a:endParaRPr/>
          </a:p>
        </p:txBody>
      </p:sp>
      <p:sp>
        <p:nvSpPr>
          <p:cNvPr id="511" name="Google Shape;511;p30"/>
          <p:cNvSpPr txBox="1">
            <a:spLocks noGrp="1"/>
          </p:cNvSpPr>
          <p:nvPr>
            <p:ph type="body" idx="1"/>
          </p:nvPr>
        </p:nvSpPr>
        <p:spPr>
          <a:xfrm>
            <a:off x="1692831" y="1696598"/>
            <a:ext cx="9992238" cy="4626019"/>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0000"/>
              </a:lnSpc>
              <a:spcBef>
                <a:spcPts val="0"/>
              </a:spcBef>
              <a:spcAft>
                <a:spcPts val="0"/>
              </a:spcAft>
              <a:buClr>
                <a:schemeClr val="dk1"/>
              </a:buClr>
              <a:buSzPct val="100000"/>
              <a:buChar char="•"/>
            </a:pPr>
            <a:r>
              <a:rPr lang="en-US"/>
              <a:t>Top management commitment &amp; accountability:</a:t>
            </a:r>
            <a:endParaRPr/>
          </a:p>
          <a:p>
            <a:pPr marL="742950" lvl="1" indent="-285750" algn="l" rtl="0">
              <a:lnSpc>
                <a:spcPct val="100000"/>
              </a:lnSpc>
              <a:spcBef>
                <a:spcPts val="372"/>
              </a:spcBef>
              <a:spcAft>
                <a:spcPts val="0"/>
              </a:spcAft>
              <a:buClr>
                <a:schemeClr val="dk1"/>
              </a:buClr>
              <a:buSzPct val="100000"/>
              <a:buChar char="–"/>
            </a:pPr>
            <a:r>
              <a:rPr lang="en-US"/>
              <a:t>Assigning one individual to be accountable for the overall SMS</a:t>
            </a:r>
            <a:endParaRPr/>
          </a:p>
          <a:p>
            <a:pPr marL="742950" lvl="1" indent="-285750" algn="l" rtl="0">
              <a:lnSpc>
                <a:spcPct val="100000"/>
              </a:lnSpc>
              <a:spcBef>
                <a:spcPts val="372"/>
              </a:spcBef>
              <a:spcAft>
                <a:spcPts val="0"/>
              </a:spcAft>
              <a:buClr>
                <a:schemeClr val="dk1"/>
              </a:buClr>
              <a:buSzPct val="100000"/>
              <a:buChar char="–"/>
            </a:pPr>
            <a:r>
              <a:rPr lang="en-US"/>
              <a:t>Defining and communicating goals</a:t>
            </a:r>
            <a:endParaRPr/>
          </a:p>
          <a:p>
            <a:pPr marL="742950" lvl="1" indent="-285750" algn="l" rtl="0">
              <a:lnSpc>
                <a:spcPct val="100000"/>
              </a:lnSpc>
              <a:spcBef>
                <a:spcPts val="372"/>
              </a:spcBef>
              <a:spcAft>
                <a:spcPts val="0"/>
              </a:spcAft>
              <a:buClr>
                <a:schemeClr val="dk1"/>
              </a:buClr>
              <a:buSzPct val="100000"/>
              <a:buChar char="–"/>
            </a:pPr>
            <a:r>
              <a:rPr lang="en-US"/>
              <a:t>Defining a general service management policy</a:t>
            </a:r>
            <a:endParaRPr/>
          </a:p>
          <a:p>
            <a:pPr marL="742950" lvl="1" indent="-285750" algn="l" rtl="0">
              <a:lnSpc>
                <a:spcPct val="100000"/>
              </a:lnSpc>
              <a:spcBef>
                <a:spcPts val="372"/>
              </a:spcBef>
              <a:spcAft>
                <a:spcPts val="0"/>
              </a:spcAft>
              <a:buClr>
                <a:schemeClr val="dk1"/>
              </a:buClr>
              <a:buSzPct val="100000"/>
              <a:buChar char="–"/>
            </a:pPr>
            <a:r>
              <a:rPr lang="en-US"/>
              <a:t>Conducting management reviews</a:t>
            </a:r>
            <a:endParaRPr/>
          </a:p>
          <a:p>
            <a:pPr marL="342900" lvl="0" indent="-205105" algn="l" rtl="0">
              <a:lnSpc>
                <a:spcPct val="100000"/>
              </a:lnSpc>
              <a:spcBef>
                <a:spcPts val="434"/>
              </a:spcBef>
              <a:spcAft>
                <a:spcPts val="0"/>
              </a:spcAft>
              <a:buClr>
                <a:schemeClr val="dk1"/>
              </a:buClr>
              <a:buSzPct val="100000"/>
              <a:buNone/>
            </a:pPr>
            <a:endParaRPr/>
          </a:p>
          <a:p>
            <a:pPr marL="342900" lvl="0" indent="-342900" algn="l" rtl="0">
              <a:lnSpc>
                <a:spcPct val="100000"/>
              </a:lnSpc>
              <a:spcBef>
                <a:spcPts val="434"/>
              </a:spcBef>
              <a:spcAft>
                <a:spcPts val="0"/>
              </a:spcAft>
              <a:buClr>
                <a:schemeClr val="dk1"/>
              </a:buClr>
              <a:buSzPct val="100000"/>
              <a:buChar char="•"/>
            </a:pPr>
            <a:r>
              <a:rPr lang="en-US"/>
              <a:t>Documentation:</a:t>
            </a:r>
            <a:endParaRPr/>
          </a:p>
          <a:p>
            <a:pPr marL="742950" lvl="1" indent="-285750" algn="l" rtl="0">
              <a:lnSpc>
                <a:spcPct val="100000"/>
              </a:lnSpc>
              <a:spcBef>
                <a:spcPts val="372"/>
              </a:spcBef>
              <a:spcAft>
                <a:spcPts val="0"/>
              </a:spcAft>
              <a:buClr>
                <a:schemeClr val="dk1"/>
              </a:buClr>
              <a:buSzPct val="100000"/>
              <a:buChar char="–"/>
            </a:pPr>
            <a:r>
              <a:rPr lang="en-US"/>
              <a:t>Documentation </a:t>
            </a:r>
            <a:r>
              <a:rPr lang="en-US" sz="2400">
                <a:latin typeface="Calibri"/>
                <a:ea typeface="Calibri"/>
                <a:cs typeface="Calibri"/>
                <a:sym typeface="Calibri"/>
              </a:rPr>
              <a:t>to support effective planning,</a:t>
            </a:r>
            <a:r>
              <a:rPr lang="en-US">
                <a:latin typeface="Calibri"/>
                <a:ea typeface="Calibri"/>
                <a:cs typeface="Calibri"/>
                <a:sym typeface="Calibri"/>
              </a:rPr>
              <a:t> including:</a:t>
            </a:r>
            <a:endParaRPr/>
          </a:p>
          <a:p>
            <a:pPr marL="1143000" lvl="2" indent="-228600" algn="l" rtl="0">
              <a:lnSpc>
                <a:spcPct val="100000"/>
              </a:lnSpc>
              <a:spcBef>
                <a:spcPts val="310"/>
              </a:spcBef>
              <a:spcAft>
                <a:spcPts val="0"/>
              </a:spcAft>
              <a:buClr>
                <a:schemeClr val="dk1"/>
              </a:buClr>
              <a:buSzPct val="100000"/>
              <a:buChar char="•"/>
            </a:pPr>
            <a:r>
              <a:rPr lang="en-US">
                <a:latin typeface="Calibri"/>
                <a:ea typeface="Calibri"/>
                <a:cs typeface="Calibri"/>
                <a:sym typeface="Calibri"/>
              </a:rPr>
              <a:t>General  service management policy</a:t>
            </a:r>
            <a:endParaRPr/>
          </a:p>
          <a:p>
            <a:pPr marL="1143000" lvl="2" indent="-228600" algn="l" rtl="0">
              <a:lnSpc>
                <a:spcPct val="100000"/>
              </a:lnSpc>
              <a:spcBef>
                <a:spcPts val="310"/>
              </a:spcBef>
              <a:spcAft>
                <a:spcPts val="0"/>
              </a:spcAft>
              <a:buClr>
                <a:schemeClr val="dk1"/>
              </a:buClr>
              <a:buSzPct val="100000"/>
              <a:buChar char="•"/>
            </a:pPr>
            <a:r>
              <a:rPr lang="en-US">
                <a:latin typeface="Calibri"/>
                <a:ea typeface="Calibri"/>
                <a:cs typeface="Calibri"/>
                <a:sym typeface="Calibri"/>
              </a:rPr>
              <a:t>Service management plan and related plans (see GR4)</a:t>
            </a:r>
            <a:endParaRPr/>
          </a:p>
          <a:p>
            <a:pPr marL="1143000" lvl="2" indent="-228600" algn="l" rtl="0">
              <a:lnSpc>
                <a:spcPct val="100000"/>
              </a:lnSpc>
              <a:spcBef>
                <a:spcPts val="310"/>
              </a:spcBef>
              <a:spcAft>
                <a:spcPts val="0"/>
              </a:spcAft>
              <a:buClr>
                <a:schemeClr val="dk1"/>
              </a:buClr>
              <a:buSzPct val="100000"/>
              <a:buChar char="•"/>
            </a:pPr>
            <a:r>
              <a:rPr lang="en-US">
                <a:latin typeface="Calibri"/>
                <a:ea typeface="Calibri"/>
                <a:cs typeface="Calibri"/>
                <a:sym typeface="Calibri"/>
              </a:rPr>
              <a:t>Definitions of all service management processes (see PR1-PR14)</a:t>
            </a:r>
            <a:endParaRPr/>
          </a:p>
          <a:p>
            <a:pPr marL="742950" lvl="1" indent="-285750" algn="l" rtl="0">
              <a:lnSpc>
                <a:spcPct val="100000"/>
              </a:lnSpc>
              <a:spcBef>
                <a:spcPts val="372"/>
              </a:spcBef>
              <a:spcAft>
                <a:spcPts val="0"/>
              </a:spcAft>
              <a:buClr>
                <a:schemeClr val="dk1"/>
              </a:buClr>
              <a:buSzPct val="100000"/>
              <a:buChar char="–"/>
            </a:pPr>
            <a:r>
              <a:rPr lang="en-US">
                <a:latin typeface="Calibri"/>
                <a:ea typeface="Calibri"/>
                <a:cs typeface="Calibri"/>
                <a:sym typeface="Calibri"/>
              </a:rPr>
              <a:t>Document control, addressing (as applicable):</a:t>
            </a:r>
            <a:endParaRPr/>
          </a:p>
          <a:p>
            <a:pPr marL="1143000" lvl="2" indent="-228600" algn="l" rtl="0">
              <a:lnSpc>
                <a:spcPct val="100000"/>
              </a:lnSpc>
              <a:spcBef>
                <a:spcPts val="310"/>
              </a:spcBef>
              <a:spcAft>
                <a:spcPts val="0"/>
              </a:spcAft>
              <a:buClr>
                <a:schemeClr val="dk1"/>
              </a:buClr>
              <a:buSzPct val="100000"/>
              <a:buChar char="•"/>
            </a:pPr>
            <a:r>
              <a:rPr lang="en-US">
                <a:latin typeface="Calibri"/>
                <a:ea typeface="Calibri"/>
                <a:cs typeface="Calibri"/>
                <a:sym typeface="Calibri"/>
              </a:rPr>
              <a:t>Creation and approval</a:t>
            </a:r>
            <a:endParaRPr/>
          </a:p>
          <a:p>
            <a:pPr marL="1143000" lvl="2" indent="-228600" algn="l" rtl="0">
              <a:lnSpc>
                <a:spcPct val="100000"/>
              </a:lnSpc>
              <a:spcBef>
                <a:spcPts val="310"/>
              </a:spcBef>
              <a:spcAft>
                <a:spcPts val="0"/>
              </a:spcAft>
              <a:buClr>
                <a:schemeClr val="dk1"/>
              </a:buClr>
              <a:buSzPct val="100000"/>
              <a:buChar char="•"/>
            </a:pPr>
            <a:r>
              <a:rPr lang="en-US">
                <a:latin typeface="Calibri"/>
                <a:ea typeface="Calibri"/>
                <a:cs typeface="Calibri"/>
                <a:sym typeface="Calibri"/>
              </a:rPr>
              <a:t>Communication and distribution</a:t>
            </a:r>
            <a:endParaRPr/>
          </a:p>
          <a:p>
            <a:pPr marL="1143000" lvl="2" indent="-228600" algn="l" rtl="0">
              <a:lnSpc>
                <a:spcPct val="100000"/>
              </a:lnSpc>
              <a:spcBef>
                <a:spcPts val="310"/>
              </a:spcBef>
              <a:spcAft>
                <a:spcPts val="0"/>
              </a:spcAft>
              <a:buClr>
                <a:schemeClr val="dk1"/>
              </a:buClr>
              <a:buSzPct val="100000"/>
              <a:buChar char="•"/>
            </a:pPr>
            <a:r>
              <a:rPr lang="en-US">
                <a:latin typeface="Calibri"/>
                <a:ea typeface="Calibri"/>
                <a:cs typeface="Calibri"/>
                <a:sym typeface="Calibri"/>
              </a:rPr>
              <a:t>Review</a:t>
            </a:r>
            <a:endParaRPr/>
          </a:p>
          <a:p>
            <a:pPr marL="1143000" lvl="2" indent="-228600" algn="l" rtl="0">
              <a:lnSpc>
                <a:spcPct val="100000"/>
              </a:lnSpc>
              <a:spcBef>
                <a:spcPts val="310"/>
              </a:spcBef>
              <a:spcAft>
                <a:spcPts val="0"/>
              </a:spcAft>
              <a:buClr>
                <a:schemeClr val="dk1"/>
              </a:buClr>
              <a:buSzPct val="100000"/>
              <a:buChar char="•"/>
            </a:pPr>
            <a:r>
              <a:rPr lang="en-US">
                <a:latin typeface="Calibri"/>
                <a:ea typeface="Calibri"/>
                <a:cs typeface="Calibri"/>
                <a:sym typeface="Calibri"/>
              </a:rPr>
              <a:t>Versioning and change tracking</a:t>
            </a:r>
            <a:endParaRPr/>
          </a:p>
          <a:p>
            <a:pPr marL="1143000" lvl="2" indent="-130175" algn="l" rtl="0">
              <a:lnSpc>
                <a:spcPct val="100000"/>
              </a:lnSpc>
              <a:spcBef>
                <a:spcPts val="310"/>
              </a:spcBef>
              <a:spcAft>
                <a:spcPts val="0"/>
              </a:spcAft>
              <a:buClr>
                <a:schemeClr val="dk1"/>
              </a:buClr>
              <a:buSzPct val="100000"/>
              <a:buNone/>
            </a:pPr>
            <a:endParaRPr>
              <a:latin typeface="Calibri"/>
              <a:ea typeface="Calibri"/>
              <a:cs typeface="Calibri"/>
              <a:sym typeface="Calibri"/>
            </a:endParaRPr>
          </a:p>
          <a:p>
            <a:pPr marL="742950" lvl="1" indent="-167640" algn="l" rtl="0">
              <a:lnSpc>
                <a:spcPct val="100000"/>
              </a:lnSpc>
              <a:spcBef>
                <a:spcPts val="372"/>
              </a:spcBef>
              <a:spcAft>
                <a:spcPts val="0"/>
              </a:spcAft>
              <a:buClr>
                <a:schemeClr val="dk1"/>
              </a:buClr>
              <a:buSzPct val="100000"/>
              <a:buNone/>
            </a:pPr>
            <a:endParaRPr/>
          </a:p>
        </p:txBody>
      </p:sp>
      <p:sp>
        <p:nvSpPr>
          <p:cNvPr id="512" name="Google Shape;512;p3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30</a:t>
            </a:fld>
            <a:endParaRPr/>
          </a:p>
        </p:txBody>
      </p:sp>
      <p:graphicFrame>
        <p:nvGraphicFramePr>
          <p:cNvPr id="513" name="Google Shape;513;p30"/>
          <p:cNvGraphicFramePr/>
          <p:nvPr/>
        </p:nvGraphicFramePr>
        <p:xfrm>
          <a:off x="609604" y="1707021"/>
          <a:ext cx="1083225" cy="243840"/>
        </p:xfrm>
        <a:graphic>
          <a:graphicData uri="http://schemas.openxmlformats.org/drawingml/2006/table">
            <a:tbl>
              <a:tblPr>
                <a:noFill/>
                <a:tableStyleId>{5652652C-6163-4765-869B-413487751996}</a:tableStyleId>
              </a:tblPr>
              <a:tblGrid>
                <a:gridCol w="1083225">
                  <a:extLst>
                    <a:ext uri="{9D8B030D-6E8A-4147-A177-3AD203B41FA5}">
                      <a16:colId xmlns:a16="http://schemas.microsoft.com/office/drawing/2014/main" val="20000"/>
                    </a:ext>
                  </a:extLst>
                </a:gridCol>
              </a:tblGrid>
              <a:tr h="1151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GR1 MCA</a:t>
                      </a:r>
                      <a:endParaRPr sz="1600" u="none" strike="noStrike"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14" name="Google Shape;514;p30"/>
          <p:cNvGraphicFramePr/>
          <p:nvPr/>
        </p:nvGraphicFramePr>
        <p:xfrm>
          <a:off x="609601" y="3560288"/>
          <a:ext cx="1083225" cy="243840"/>
        </p:xfrm>
        <a:graphic>
          <a:graphicData uri="http://schemas.openxmlformats.org/drawingml/2006/table">
            <a:tbl>
              <a:tblPr>
                <a:noFill/>
                <a:tableStyleId>{5652652C-6163-4765-869B-413487751996}</a:tableStyleId>
              </a:tblPr>
              <a:tblGrid>
                <a:gridCol w="1083225">
                  <a:extLst>
                    <a:ext uri="{9D8B030D-6E8A-4147-A177-3AD203B41FA5}">
                      <a16:colId xmlns:a16="http://schemas.microsoft.com/office/drawing/2014/main" val="20000"/>
                    </a:ext>
                  </a:extLst>
                </a:gridCol>
              </a:tblGrid>
              <a:tr h="1151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GR2 DOC</a:t>
                      </a:r>
                      <a:endParaRPr sz="1600" u="none" strike="noStrike"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PDCA applied to the SMS: Key concepts</a:t>
            </a:r>
            <a:endParaRPr/>
          </a:p>
        </p:txBody>
      </p:sp>
      <p:sp>
        <p:nvSpPr>
          <p:cNvPr id="521" name="Google Shape;521;p31"/>
          <p:cNvSpPr txBox="1">
            <a:spLocks noGrp="1"/>
          </p:cNvSpPr>
          <p:nvPr>
            <p:ph type="body" idx="1"/>
          </p:nvPr>
        </p:nvSpPr>
        <p:spPr>
          <a:xfrm>
            <a:off x="1692828" y="1696598"/>
            <a:ext cx="10011492" cy="4626019"/>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lnSpc>
                <a:spcPct val="100000"/>
              </a:lnSpc>
              <a:spcBef>
                <a:spcPts val="0"/>
              </a:spcBef>
              <a:spcAft>
                <a:spcPts val="0"/>
              </a:spcAft>
              <a:buClr>
                <a:schemeClr val="dk1"/>
              </a:buClr>
              <a:buSzPct val="100000"/>
              <a:buChar char="•"/>
            </a:pPr>
            <a:r>
              <a:rPr lang="en-US"/>
              <a:t>Planning IT service management:</a:t>
            </a:r>
            <a:endParaRPr/>
          </a:p>
          <a:p>
            <a:pPr marL="742950" lvl="1" indent="-285750" algn="l" rtl="0">
              <a:lnSpc>
                <a:spcPct val="100000"/>
              </a:lnSpc>
              <a:spcBef>
                <a:spcPts val="336"/>
              </a:spcBef>
              <a:spcAft>
                <a:spcPts val="0"/>
              </a:spcAft>
              <a:buClr>
                <a:schemeClr val="dk1"/>
              </a:buClr>
              <a:buSzPct val="100000"/>
              <a:buChar char="–"/>
            </a:pPr>
            <a:r>
              <a:rPr lang="en-US"/>
              <a:t>Scope of the SMS</a:t>
            </a:r>
            <a:endParaRPr/>
          </a:p>
          <a:p>
            <a:pPr marL="742950" lvl="1" indent="-285750" algn="l" rtl="0">
              <a:lnSpc>
                <a:spcPct val="100000"/>
              </a:lnSpc>
              <a:spcBef>
                <a:spcPts val="336"/>
              </a:spcBef>
              <a:spcAft>
                <a:spcPts val="0"/>
              </a:spcAft>
              <a:buClr>
                <a:schemeClr val="dk1"/>
              </a:buClr>
              <a:buSzPct val="100000"/>
              <a:buChar char="–"/>
            </a:pPr>
            <a:r>
              <a:rPr lang="en-US"/>
              <a:t>Timetable for implementing service management processes (service management plan)</a:t>
            </a:r>
            <a:endParaRPr/>
          </a:p>
          <a:p>
            <a:pPr marL="342900" lvl="0" indent="-218440" algn="l" rtl="0">
              <a:lnSpc>
                <a:spcPct val="100000"/>
              </a:lnSpc>
              <a:spcBef>
                <a:spcPts val="392"/>
              </a:spcBef>
              <a:spcAft>
                <a:spcPts val="0"/>
              </a:spcAft>
              <a:buClr>
                <a:schemeClr val="dk1"/>
              </a:buClr>
              <a:buSzPct val="100000"/>
              <a:buNone/>
            </a:pPr>
            <a:endParaRPr/>
          </a:p>
          <a:p>
            <a:pPr marL="342900" lvl="0" indent="-342900" algn="l" rtl="0">
              <a:lnSpc>
                <a:spcPct val="100000"/>
              </a:lnSpc>
              <a:spcBef>
                <a:spcPts val="392"/>
              </a:spcBef>
              <a:spcAft>
                <a:spcPts val="0"/>
              </a:spcAft>
              <a:buClr>
                <a:schemeClr val="dk1"/>
              </a:buClr>
              <a:buSzPct val="100000"/>
              <a:buChar char="•"/>
            </a:pPr>
            <a:r>
              <a:rPr lang="en-US"/>
              <a:t>Implementing IT service management:</a:t>
            </a:r>
            <a:endParaRPr/>
          </a:p>
          <a:p>
            <a:pPr marL="742950" lvl="1" indent="-285750" algn="l" rtl="0">
              <a:lnSpc>
                <a:spcPct val="100000"/>
              </a:lnSpc>
              <a:spcBef>
                <a:spcPts val="336"/>
              </a:spcBef>
              <a:spcAft>
                <a:spcPts val="0"/>
              </a:spcAft>
              <a:buClr>
                <a:schemeClr val="dk1"/>
              </a:buClr>
              <a:buSzPct val="100000"/>
              <a:buChar char="–"/>
            </a:pPr>
            <a:r>
              <a:rPr lang="en-US"/>
              <a:t>Putting the plan into practice</a:t>
            </a:r>
            <a:endParaRPr/>
          </a:p>
          <a:p>
            <a:pPr marL="742950" lvl="1" indent="-285750" algn="l" rtl="0">
              <a:lnSpc>
                <a:spcPct val="100000"/>
              </a:lnSpc>
              <a:spcBef>
                <a:spcPts val="336"/>
              </a:spcBef>
              <a:spcAft>
                <a:spcPts val="0"/>
              </a:spcAft>
              <a:buClr>
                <a:schemeClr val="dk1"/>
              </a:buClr>
              <a:buSzPct val="100000"/>
              <a:buChar char="–"/>
            </a:pPr>
            <a:r>
              <a:rPr lang="en-US"/>
              <a:t>Supporting and enforcing practical implemtation of defined processes</a:t>
            </a:r>
            <a:endParaRPr/>
          </a:p>
          <a:p>
            <a:pPr marL="342900" lvl="0" indent="-218440" algn="l" rtl="0">
              <a:lnSpc>
                <a:spcPct val="100000"/>
              </a:lnSpc>
              <a:spcBef>
                <a:spcPts val="392"/>
              </a:spcBef>
              <a:spcAft>
                <a:spcPts val="0"/>
              </a:spcAft>
              <a:buClr>
                <a:schemeClr val="dk1"/>
              </a:buClr>
              <a:buSzPct val="100000"/>
              <a:buNone/>
            </a:pPr>
            <a:endParaRPr/>
          </a:p>
          <a:p>
            <a:pPr marL="342900" lvl="0" indent="-342900" algn="l" rtl="0">
              <a:lnSpc>
                <a:spcPct val="100000"/>
              </a:lnSpc>
              <a:spcBef>
                <a:spcPts val="392"/>
              </a:spcBef>
              <a:spcAft>
                <a:spcPts val="0"/>
              </a:spcAft>
              <a:buClr>
                <a:schemeClr val="dk1"/>
              </a:buClr>
              <a:buSzPct val="100000"/>
              <a:buChar char="•"/>
            </a:pPr>
            <a:r>
              <a:rPr lang="en-US"/>
              <a:t>Monitoring &amp; reviewing IT service management:</a:t>
            </a:r>
            <a:endParaRPr/>
          </a:p>
          <a:p>
            <a:pPr marL="742950" lvl="1" indent="-285750" algn="l" rtl="0">
              <a:lnSpc>
                <a:spcPct val="100000"/>
              </a:lnSpc>
              <a:spcBef>
                <a:spcPts val="336"/>
              </a:spcBef>
              <a:spcAft>
                <a:spcPts val="0"/>
              </a:spcAft>
              <a:buClr>
                <a:schemeClr val="dk1"/>
              </a:buClr>
              <a:buSzPct val="100000"/>
              <a:buChar char="–"/>
            </a:pPr>
            <a:r>
              <a:rPr lang="en-US"/>
              <a:t>Monitoring key performance indicators (KPIs) to evaluate effectiveness and efficiency</a:t>
            </a:r>
            <a:endParaRPr/>
          </a:p>
          <a:p>
            <a:pPr marL="742950" lvl="1" indent="-285750" algn="l" rtl="0">
              <a:lnSpc>
                <a:spcPct val="100000"/>
              </a:lnSpc>
              <a:spcBef>
                <a:spcPts val="336"/>
              </a:spcBef>
              <a:spcAft>
                <a:spcPts val="0"/>
              </a:spcAft>
              <a:buClr>
                <a:schemeClr val="dk1"/>
              </a:buClr>
              <a:buSzPct val="100000"/>
              <a:buChar char="–"/>
            </a:pPr>
            <a:r>
              <a:rPr lang="en-US"/>
              <a:t>Performing assessments and / or (internal) audits to determine the level of conformity</a:t>
            </a:r>
            <a:endParaRPr/>
          </a:p>
          <a:p>
            <a:pPr marL="742950" lvl="1" indent="-285750" algn="l" rtl="0">
              <a:lnSpc>
                <a:spcPct val="100000"/>
              </a:lnSpc>
              <a:spcBef>
                <a:spcPts val="336"/>
              </a:spcBef>
              <a:spcAft>
                <a:spcPts val="0"/>
              </a:spcAft>
              <a:buClr>
                <a:schemeClr val="dk1"/>
              </a:buClr>
              <a:buSzPct val="100000"/>
              <a:buChar char="–"/>
            </a:pPr>
            <a:r>
              <a:rPr lang="en-US"/>
              <a:t>Assessing the organisational maturity</a:t>
            </a:r>
            <a:endParaRPr/>
          </a:p>
          <a:p>
            <a:pPr marL="342900" lvl="0" indent="-218440" algn="l" rtl="0">
              <a:lnSpc>
                <a:spcPct val="100000"/>
              </a:lnSpc>
              <a:spcBef>
                <a:spcPts val="392"/>
              </a:spcBef>
              <a:spcAft>
                <a:spcPts val="0"/>
              </a:spcAft>
              <a:buClr>
                <a:schemeClr val="dk1"/>
              </a:buClr>
              <a:buSzPct val="100000"/>
              <a:buNone/>
            </a:pPr>
            <a:endParaRPr/>
          </a:p>
          <a:p>
            <a:pPr marL="342900" lvl="0" indent="-342900" algn="l" rtl="0">
              <a:lnSpc>
                <a:spcPct val="100000"/>
              </a:lnSpc>
              <a:spcBef>
                <a:spcPts val="392"/>
              </a:spcBef>
              <a:spcAft>
                <a:spcPts val="0"/>
              </a:spcAft>
              <a:buClr>
                <a:schemeClr val="dk1"/>
              </a:buClr>
              <a:buSzPct val="100000"/>
              <a:buChar char="•"/>
            </a:pPr>
            <a:r>
              <a:rPr lang="en-US"/>
              <a:t>Continually improving IT service management:</a:t>
            </a:r>
            <a:endParaRPr/>
          </a:p>
          <a:p>
            <a:pPr marL="742950" lvl="1" indent="-285750" algn="l" rtl="0">
              <a:lnSpc>
                <a:spcPct val="100000"/>
              </a:lnSpc>
              <a:spcBef>
                <a:spcPts val="336"/>
              </a:spcBef>
              <a:spcAft>
                <a:spcPts val="0"/>
              </a:spcAft>
              <a:buClr>
                <a:schemeClr val="dk1"/>
              </a:buClr>
              <a:buSzPct val="100000"/>
              <a:buChar char="–"/>
            </a:pPr>
            <a:r>
              <a:rPr lang="en-US"/>
              <a:t>Addressing nonconformities and deviations from goals </a:t>
            </a:r>
            <a:endParaRPr/>
          </a:p>
          <a:p>
            <a:pPr marL="742950" lvl="1" indent="-285750" algn="l" rtl="0">
              <a:lnSpc>
                <a:spcPct val="100000"/>
              </a:lnSpc>
              <a:spcBef>
                <a:spcPts val="336"/>
              </a:spcBef>
              <a:spcAft>
                <a:spcPts val="0"/>
              </a:spcAft>
              <a:buClr>
                <a:schemeClr val="dk1"/>
              </a:buClr>
              <a:buSzPct val="100000"/>
              <a:buChar char="–"/>
            </a:pPr>
            <a:r>
              <a:rPr lang="en-US"/>
              <a:t>Take action -&gt; Manage improvements through the CSI process (see PR14)</a:t>
            </a:r>
            <a:endParaRPr/>
          </a:p>
        </p:txBody>
      </p:sp>
      <p:sp>
        <p:nvSpPr>
          <p:cNvPr id="522" name="Google Shape;522;p3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31</a:t>
            </a:fld>
            <a:endParaRPr/>
          </a:p>
        </p:txBody>
      </p:sp>
      <p:graphicFrame>
        <p:nvGraphicFramePr>
          <p:cNvPr id="523" name="Google Shape;523;p31"/>
          <p:cNvGraphicFramePr/>
          <p:nvPr/>
        </p:nvGraphicFramePr>
        <p:xfrm>
          <a:off x="609604" y="1707707"/>
          <a:ext cx="1083225" cy="614680"/>
        </p:xfrm>
        <a:graphic>
          <a:graphicData uri="http://schemas.openxmlformats.org/drawingml/2006/table">
            <a:tbl>
              <a:tblPr>
                <a:noFill/>
                <a:tableStyleId>{5652652C-6163-4765-869B-413487751996}</a:tableStyleId>
              </a:tblPr>
              <a:tblGrid>
                <a:gridCol w="1083225">
                  <a:extLst>
                    <a:ext uri="{9D8B030D-6E8A-4147-A177-3AD203B41FA5}">
                      <a16:colId xmlns:a16="http://schemas.microsoft.com/office/drawing/2014/main" val="20000"/>
                    </a:ext>
                  </a:extLst>
                </a:gridCol>
              </a:tblGrid>
              <a:tr h="1151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GR3 SCS</a:t>
                      </a:r>
                      <a:endParaRPr sz="1400" u="none" strike="noStrike" cap="none"/>
                    </a:p>
                    <a:p>
                      <a:pPr marL="0" marR="0" lvl="0" indent="0" algn="l" rtl="0">
                        <a:lnSpc>
                          <a:spcPct val="100000"/>
                        </a:lnSpc>
                        <a:spcBef>
                          <a:spcPts val="100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GR4 PLAN</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24" name="Google Shape;524;p31"/>
          <p:cNvGraphicFramePr/>
          <p:nvPr/>
        </p:nvGraphicFramePr>
        <p:xfrm>
          <a:off x="609602" y="2847882"/>
          <a:ext cx="1083225" cy="243840"/>
        </p:xfrm>
        <a:graphic>
          <a:graphicData uri="http://schemas.openxmlformats.org/drawingml/2006/table">
            <a:tbl>
              <a:tblPr>
                <a:noFill/>
                <a:tableStyleId>{5652652C-6163-4765-869B-413487751996}</a:tableStyleId>
              </a:tblPr>
              <a:tblGrid>
                <a:gridCol w="1083225">
                  <a:extLst>
                    <a:ext uri="{9D8B030D-6E8A-4147-A177-3AD203B41FA5}">
                      <a16:colId xmlns:a16="http://schemas.microsoft.com/office/drawing/2014/main" val="20000"/>
                    </a:ext>
                  </a:extLst>
                </a:gridCol>
              </a:tblGrid>
              <a:tr h="1151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GR5 DO</a:t>
                      </a:r>
                      <a:endParaRPr sz="1600" u="none" strike="noStrike"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25" name="Google Shape;525;p31"/>
          <p:cNvGraphicFramePr/>
          <p:nvPr/>
        </p:nvGraphicFramePr>
        <p:xfrm>
          <a:off x="609603" y="3956141"/>
          <a:ext cx="1083225" cy="243840"/>
        </p:xfrm>
        <a:graphic>
          <a:graphicData uri="http://schemas.openxmlformats.org/drawingml/2006/table">
            <a:tbl>
              <a:tblPr>
                <a:noFill/>
                <a:tableStyleId>{5652652C-6163-4765-869B-413487751996}</a:tableStyleId>
              </a:tblPr>
              <a:tblGrid>
                <a:gridCol w="1083225">
                  <a:extLst>
                    <a:ext uri="{9D8B030D-6E8A-4147-A177-3AD203B41FA5}">
                      <a16:colId xmlns:a16="http://schemas.microsoft.com/office/drawing/2014/main" val="20000"/>
                    </a:ext>
                  </a:extLst>
                </a:gridCol>
              </a:tblGrid>
              <a:tr h="1151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GR6 CHECK</a:t>
                      </a:r>
                      <a:endParaRPr sz="1600" u="none" strike="noStrike"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26" name="Google Shape;526;p31"/>
          <p:cNvGraphicFramePr/>
          <p:nvPr/>
        </p:nvGraphicFramePr>
        <p:xfrm>
          <a:off x="609601" y="5346963"/>
          <a:ext cx="1083225" cy="243840"/>
        </p:xfrm>
        <a:graphic>
          <a:graphicData uri="http://schemas.openxmlformats.org/drawingml/2006/table">
            <a:tbl>
              <a:tblPr>
                <a:noFill/>
                <a:tableStyleId>{5652652C-6163-4765-869B-413487751996}</a:tableStyleId>
              </a:tblPr>
              <a:tblGrid>
                <a:gridCol w="1083225">
                  <a:extLst>
                    <a:ext uri="{9D8B030D-6E8A-4147-A177-3AD203B41FA5}">
                      <a16:colId xmlns:a16="http://schemas.microsoft.com/office/drawing/2014/main" val="20000"/>
                    </a:ext>
                  </a:extLst>
                </a:gridCol>
              </a:tblGrid>
              <a:tr h="1151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GR7 ACT</a:t>
                      </a:r>
                      <a:endParaRPr sz="1600" u="none" strike="noStrike"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General aspects: Summary</a:t>
            </a:r>
            <a:endParaRPr/>
          </a:p>
        </p:txBody>
      </p:sp>
      <p:sp>
        <p:nvSpPr>
          <p:cNvPr id="533" name="Google Shape;533;p3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dirty="0"/>
              <a:t>Most important things to remember:</a:t>
            </a:r>
            <a:endParaRPr dirty="0"/>
          </a:p>
          <a:p>
            <a:pPr marL="742950" lvl="1" indent="-285750" algn="l" rtl="0">
              <a:lnSpc>
                <a:spcPct val="100000"/>
              </a:lnSpc>
              <a:spcBef>
                <a:spcPts val="480"/>
              </a:spcBef>
              <a:spcAft>
                <a:spcPts val="0"/>
              </a:spcAft>
              <a:buClr>
                <a:schemeClr val="dk1"/>
              </a:buClr>
              <a:buSzPts val="2400"/>
              <a:buChar char="–"/>
            </a:pPr>
            <a:r>
              <a:rPr lang="en-US" dirty="0"/>
              <a:t>Management buy-in is vital to the success of IT service management</a:t>
            </a:r>
            <a:endParaRPr dirty="0"/>
          </a:p>
          <a:p>
            <a:pPr marL="1143000" lvl="2" indent="-266700" algn="l" rtl="0">
              <a:lnSpc>
                <a:spcPct val="100000"/>
              </a:lnSpc>
              <a:spcBef>
                <a:spcPts val="480"/>
              </a:spcBef>
              <a:spcAft>
                <a:spcPts val="0"/>
              </a:spcAft>
              <a:buClr>
                <a:schemeClr val="dk1"/>
              </a:buClr>
              <a:buSzPts val="2400"/>
              <a:buChar char="•"/>
            </a:pPr>
            <a:r>
              <a:rPr lang="en-US" dirty="0"/>
              <a:t>Serious buy-in = mandate, resources, communication!</a:t>
            </a:r>
            <a:endParaRPr dirty="0"/>
          </a:p>
          <a:p>
            <a:pPr marL="742950" lvl="1" indent="-285750" algn="l" rtl="0">
              <a:lnSpc>
                <a:spcPct val="100000"/>
              </a:lnSpc>
              <a:spcBef>
                <a:spcPts val="480"/>
              </a:spcBef>
              <a:spcAft>
                <a:spcPts val="0"/>
              </a:spcAft>
              <a:buClr>
                <a:schemeClr val="dk1"/>
              </a:buClr>
              <a:buSzPts val="2400"/>
              <a:buChar char="–"/>
            </a:pPr>
            <a:r>
              <a:rPr lang="en-US" dirty="0"/>
              <a:t>A certain level of documentation is necessary for effective processes</a:t>
            </a:r>
            <a:endParaRPr dirty="0"/>
          </a:p>
          <a:p>
            <a:pPr marL="1143000" lvl="2" indent="-266700" algn="l" rtl="0">
              <a:lnSpc>
                <a:spcPct val="100000"/>
              </a:lnSpc>
              <a:spcBef>
                <a:spcPts val="480"/>
              </a:spcBef>
              <a:spcAft>
                <a:spcPts val="0"/>
              </a:spcAft>
              <a:buClr>
                <a:schemeClr val="dk1"/>
              </a:buClr>
              <a:buSzPts val="2400"/>
              <a:buChar char="•"/>
            </a:pPr>
            <a:r>
              <a:rPr lang="en-US" dirty="0"/>
              <a:t>Only write documents that someone is going to read!</a:t>
            </a:r>
            <a:endParaRPr dirty="0"/>
          </a:p>
          <a:p>
            <a:pPr marL="742950" lvl="1" indent="-285750" algn="l" rtl="0">
              <a:lnSpc>
                <a:spcPct val="100000"/>
              </a:lnSpc>
              <a:spcBef>
                <a:spcPts val="480"/>
              </a:spcBef>
              <a:spcAft>
                <a:spcPts val="0"/>
              </a:spcAft>
              <a:buClr>
                <a:schemeClr val="dk1"/>
              </a:buClr>
              <a:buSzPts val="2400"/>
              <a:buChar char="–"/>
            </a:pPr>
            <a:r>
              <a:rPr lang="en-US" dirty="0"/>
              <a:t>Embed the principles of continual improvement in the SMS, leveraging the PDCA approach.</a:t>
            </a:r>
            <a:endParaRPr dirty="0"/>
          </a:p>
        </p:txBody>
      </p:sp>
      <p:sp>
        <p:nvSpPr>
          <p:cNvPr id="534" name="Google Shape;534;p3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3"/>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IT Service Management – Processes</a:t>
            </a:r>
            <a:endParaRPr/>
          </a:p>
        </p:txBody>
      </p:sp>
      <p:sp>
        <p:nvSpPr>
          <p:cNvPr id="540" name="Google Shape;540;p3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34"/>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Service Portfolio Management (SPM)</a:t>
            </a:r>
            <a:endParaRPr/>
          </a:p>
        </p:txBody>
      </p:sp>
      <p:sp>
        <p:nvSpPr>
          <p:cNvPr id="547" name="Google Shape;547;p3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34</a:t>
            </a:fld>
            <a:endParaRPr/>
          </a:p>
        </p:txBody>
      </p:sp>
      <p:sp>
        <p:nvSpPr>
          <p:cNvPr id="548" name="Google Shape;548;p34"/>
          <p:cNvSpPr/>
          <p:nvPr/>
        </p:nvSpPr>
        <p:spPr>
          <a:xfrm>
            <a:off x="2895601" y="3933700"/>
            <a:ext cx="6400800" cy="1705100"/>
          </a:xfrm>
          <a:prstGeom prst="snip1Rect">
            <a:avLst>
              <a:gd name="adj" fmla="val 16667"/>
            </a:avLst>
          </a:prstGeom>
          <a:solidFill>
            <a:srgbClr val="93B3D7">
              <a:alpha val="3647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549" name="Google Shape;549;p3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Objective</a:t>
            </a:r>
            <a:endParaRPr sz="1800">
              <a:solidFill>
                <a:schemeClr val="dk1"/>
              </a:solidFill>
              <a:latin typeface="Arial"/>
              <a:ea typeface="Arial"/>
              <a:cs typeface="Arial"/>
              <a:sym typeface="Arial"/>
            </a:endParaRPr>
          </a:p>
        </p:txBody>
      </p:sp>
      <p:sp>
        <p:nvSpPr>
          <p:cNvPr id="550" name="Google Shape;550;p34"/>
          <p:cNvSpPr/>
          <p:nvPr/>
        </p:nvSpPr>
        <p:spPr>
          <a:xfrm>
            <a:off x="2969740" y="4448461"/>
            <a:ext cx="62127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To maintain the service portfolio and to manage services through their lifecycle</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What is a service?</a:t>
            </a:r>
            <a:endParaRPr i="1"/>
          </a:p>
        </p:txBody>
      </p:sp>
      <p:sp>
        <p:nvSpPr>
          <p:cNvPr id="557" name="Google Shape;557;p3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35</a:t>
            </a:fld>
            <a:endParaRPr/>
          </a:p>
        </p:txBody>
      </p:sp>
      <p:graphicFrame>
        <p:nvGraphicFramePr>
          <p:cNvPr id="558" name="Google Shape;558;p35"/>
          <p:cNvGraphicFramePr/>
          <p:nvPr>
            <p:extLst>
              <p:ext uri="{D42A27DB-BD31-4B8C-83A1-F6EECF244321}">
                <p14:modId xmlns:p14="http://schemas.microsoft.com/office/powerpoint/2010/main" val="3120142541"/>
              </p:ext>
            </p:extLst>
          </p:nvPr>
        </p:nvGraphicFramePr>
        <p:xfrm>
          <a:off x="546103" y="3035558"/>
          <a:ext cx="11099800" cy="1356360"/>
        </p:xfrm>
        <a:graphic>
          <a:graphicData uri="http://schemas.openxmlformats.org/drawingml/2006/table">
            <a:tbl>
              <a:tblPr firstRow="1" firstCol="1" bandRow="1">
                <a:noFill/>
                <a:tableStyleId>{7BB07519-A8F3-4188-B358-2C89F047C96F}</a:tableStyleId>
              </a:tblPr>
              <a:tblGrid>
                <a:gridCol w="11099800">
                  <a:extLst>
                    <a:ext uri="{9D8B030D-6E8A-4147-A177-3AD203B41FA5}">
                      <a16:colId xmlns:a16="http://schemas.microsoft.com/office/drawing/2014/main" val="20000"/>
                    </a:ext>
                  </a:extLst>
                </a:gridCol>
              </a:tblGrid>
              <a:tr h="2069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latin typeface="Calibri" panose="020F0502020204030204" pitchFamily="34" charset="0"/>
                          <a:cs typeface="Calibri" panose="020F0502020204030204" pitchFamily="34" charset="0"/>
                        </a:rPr>
                        <a:t>Service component:</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panose="020F0502020204030204" pitchFamily="34" charset="0"/>
                          <a:cs typeface="Calibri" panose="020F0502020204030204" pitchFamily="34" charset="0"/>
                        </a:rPr>
                        <a:t>Logical part of a service that provides a function enabling or enhancing a service</a:t>
                      </a:r>
                      <a:endParaRPr sz="1800" b="0" u="none" strike="noStrike" cap="none" dirty="0">
                        <a:solidFill>
                          <a:schemeClr val="dk1"/>
                        </a:solidFill>
                        <a:latin typeface="Calibri" panose="020F0502020204030204" pitchFamily="34" charset="0"/>
                        <a:cs typeface="Calibri" panose="020F0502020204030204" pitchFamily="34" charset="0"/>
                      </a:endParaRPr>
                    </a:p>
                    <a:p>
                      <a:pPr marL="457200" marR="0" lvl="1" indent="0" algn="l" rtl="0">
                        <a:lnSpc>
                          <a:spcPct val="100000"/>
                        </a:lnSpc>
                        <a:spcBef>
                          <a:spcPts val="600"/>
                        </a:spcBef>
                        <a:spcAft>
                          <a:spcPts val="0"/>
                        </a:spcAft>
                        <a:buClr>
                          <a:schemeClr val="dk1"/>
                        </a:buClr>
                        <a:buSzPts val="1800"/>
                        <a:buFont typeface="Calibri"/>
                        <a:buNone/>
                      </a:pPr>
                      <a:r>
                        <a:rPr lang="en-US" sz="1600" b="0" u="none" strike="noStrike" cap="none" dirty="0">
                          <a:solidFill>
                            <a:schemeClr val="dk1"/>
                          </a:solidFill>
                          <a:latin typeface="Calibri" panose="020F0502020204030204" pitchFamily="34" charset="0"/>
                          <a:cs typeface="Calibri" panose="020F0502020204030204" pitchFamily="34" charset="0"/>
                        </a:rPr>
                        <a:t>Note 1: A service is usually composed of several service components.</a:t>
                      </a:r>
                      <a:endParaRPr sz="12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600" b="0" u="none" strike="noStrike" cap="none" dirty="0">
                          <a:solidFill>
                            <a:schemeClr val="dk1"/>
                          </a:solidFill>
                          <a:latin typeface="Calibri" panose="020F0502020204030204" pitchFamily="34" charset="0"/>
                          <a:cs typeface="Calibri" panose="020F0502020204030204" pitchFamily="34" charset="0"/>
                        </a:rPr>
                        <a:t>Note 2: A service component is usually built from one or more configuration items (CIs).</a:t>
                      </a:r>
                      <a:endParaRPr sz="2800" b="0" i="1" u="none" strike="noStrike" cap="none" dirty="0">
                        <a:latin typeface="Calibri" panose="020F0502020204030204" pitchFamily="34" charset="0"/>
                        <a:cs typeface="Calibri" panose="020F0502020204030204" pitchFamily="34" charset="0"/>
                      </a:endParaRPr>
                    </a:p>
                  </a:txBody>
                  <a:tcPr marL="68575" marR="68575" marT="0" marB="0"/>
                </a:tc>
                <a:extLst>
                  <a:ext uri="{0D108BD9-81ED-4DB2-BD59-A6C34878D82A}">
                    <a16:rowId xmlns:a16="http://schemas.microsoft.com/office/drawing/2014/main" val="10001"/>
                  </a:ext>
                </a:extLst>
              </a:tr>
            </a:tbl>
          </a:graphicData>
        </a:graphic>
      </p:graphicFrame>
      <p:grpSp>
        <p:nvGrpSpPr>
          <p:cNvPr id="559" name="Google Shape;559;p35"/>
          <p:cNvGrpSpPr/>
          <p:nvPr/>
        </p:nvGrpSpPr>
        <p:grpSpPr>
          <a:xfrm>
            <a:off x="2588582" y="4812079"/>
            <a:ext cx="7014836" cy="1386970"/>
            <a:chOff x="2478510" y="3941989"/>
            <a:chExt cx="7014836" cy="1386970"/>
          </a:xfrm>
        </p:grpSpPr>
        <p:sp>
          <p:nvSpPr>
            <p:cNvPr id="560" name="Google Shape;560;p35"/>
            <p:cNvSpPr/>
            <p:nvPr/>
          </p:nvSpPr>
          <p:spPr>
            <a:xfrm>
              <a:off x="4449837" y="3944364"/>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1</a:t>
              </a:r>
              <a:endParaRPr sz="1800">
                <a:solidFill>
                  <a:schemeClr val="dk1"/>
                </a:solidFill>
                <a:latin typeface="Calibri"/>
                <a:ea typeface="Calibri"/>
                <a:cs typeface="Calibri"/>
                <a:sym typeface="Calibri"/>
              </a:endParaRPr>
            </a:p>
          </p:txBody>
        </p:sp>
        <p:sp>
          <p:nvSpPr>
            <p:cNvPr id="561" name="Google Shape;561;p35"/>
            <p:cNvSpPr/>
            <p:nvPr/>
          </p:nvSpPr>
          <p:spPr>
            <a:xfrm>
              <a:off x="4468682" y="4876800"/>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1</a:t>
              </a:r>
              <a:endParaRPr sz="1800">
                <a:solidFill>
                  <a:schemeClr val="dk1"/>
                </a:solidFill>
                <a:latin typeface="Calibri"/>
                <a:ea typeface="Calibri"/>
                <a:cs typeface="Calibri"/>
                <a:sym typeface="Calibri"/>
              </a:endParaRPr>
            </a:p>
          </p:txBody>
        </p:sp>
        <p:sp>
          <p:nvSpPr>
            <p:cNvPr id="562" name="Google Shape;562;p35"/>
            <p:cNvSpPr/>
            <p:nvPr/>
          </p:nvSpPr>
          <p:spPr>
            <a:xfrm>
              <a:off x="5531074" y="4876799"/>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2</a:t>
              </a:r>
              <a:endParaRPr sz="1800">
                <a:solidFill>
                  <a:schemeClr val="dk1"/>
                </a:solidFill>
                <a:latin typeface="Calibri"/>
                <a:ea typeface="Calibri"/>
                <a:cs typeface="Calibri"/>
                <a:sym typeface="Calibri"/>
              </a:endParaRPr>
            </a:p>
          </p:txBody>
        </p:sp>
        <p:sp>
          <p:nvSpPr>
            <p:cNvPr id="563" name="Google Shape;563;p35"/>
            <p:cNvSpPr/>
            <p:nvPr/>
          </p:nvSpPr>
          <p:spPr>
            <a:xfrm>
              <a:off x="6593466" y="4876798"/>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3</a:t>
              </a:r>
              <a:endParaRPr sz="1800">
                <a:solidFill>
                  <a:schemeClr val="dk1"/>
                </a:solidFill>
                <a:latin typeface="Calibri"/>
                <a:ea typeface="Calibri"/>
                <a:cs typeface="Calibri"/>
                <a:sym typeface="Calibri"/>
              </a:endParaRPr>
            </a:p>
          </p:txBody>
        </p:sp>
        <p:sp>
          <p:nvSpPr>
            <p:cNvPr id="564" name="Google Shape;564;p35"/>
            <p:cNvSpPr/>
            <p:nvPr/>
          </p:nvSpPr>
          <p:spPr>
            <a:xfrm>
              <a:off x="7655858" y="4876797"/>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4</a:t>
              </a:r>
              <a:endParaRPr sz="1800">
                <a:solidFill>
                  <a:schemeClr val="dk1"/>
                </a:solidFill>
                <a:latin typeface="Calibri"/>
                <a:ea typeface="Calibri"/>
                <a:cs typeface="Calibri"/>
                <a:sym typeface="Calibri"/>
              </a:endParaRPr>
            </a:p>
          </p:txBody>
        </p:sp>
        <p:sp>
          <p:nvSpPr>
            <p:cNvPr id="565" name="Google Shape;565;p35"/>
            <p:cNvSpPr/>
            <p:nvPr/>
          </p:nvSpPr>
          <p:spPr>
            <a:xfrm>
              <a:off x="8718250" y="4876796"/>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5</a:t>
              </a:r>
              <a:endParaRPr sz="1800">
                <a:solidFill>
                  <a:schemeClr val="dk1"/>
                </a:solidFill>
                <a:latin typeface="Calibri"/>
                <a:ea typeface="Calibri"/>
                <a:cs typeface="Calibri"/>
                <a:sym typeface="Calibri"/>
              </a:endParaRPr>
            </a:p>
          </p:txBody>
        </p:sp>
        <p:sp>
          <p:nvSpPr>
            <p:cNvPr id="566" name="Google Shape;566;p35"/>
            <p:cNvSpPr/>
            <p:nvPr/>
          </p:nvSpPr>
          <p:spPr>
            <a:xfrm>
              <a:off x="7106687" y="3941989"/>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2</a:t>
              </a:r>
              <a:endParaRPr sz="1800">
                <a:solidFill>
                  <a:schemeClr val="dk1"/>
                </a:solidFill>
                <a:latin typeface="Calibri"/>
                <a:ea typeface="Calibri"/>
                <a:cs typeface="Calibri"/>
                <a:sym typeface="Calibri"/>
              </a:endParaRPr>
            </a:p>
          </p:txBody>
        </p:sp>
        <p:cxnSp>
          <p:nvCxnSpPr>
            <p:cNvPr id="567" name="Google Shape;567;p35"/>
            <p:cNvCxnSpPr>
              <a:stCxn id="561" idx="0"/>
              <a:endCxn id="560" idx="2"/>
            </p:cNvCxnSpPr>
            <p:nvPr/>
          </p:nvCxnSpPr>
          <p:spPr>
            <a:xfrm rot="10800000" flipH="1">
              <a:off x="4856230" y="4396500"/>
              <a:ext cx="786900" cy="480300"/>
            </a:xfrm>
            <a:prstGeom prst="straightConnector1">
              <a:avLst/>
            </a:prstGeom>
            <a:noFill/>
            <a:ln w="19050" cap="flat" cmpd="sng">
              <a:solidFill>
                <a:srgbClr val="4A7DBA"/>
              </a:solidFill>
              <a:prstDash val="solid"/>
              <a:round/>
              <a:headEnd type="none" w="sm" len="sm"/>
              <a:tailEnd type="none" w="sm" len="sm"/>
            </a:ln>
          </p:spPr>
        </p:cxnSp>
        <p:cxnSp>
          <p:nvCxnSpPr>
            <p:cNvPr id="568" name="Google Shape;568;p35"/>
            <p:cNvCxnSpPr>
              <a:stCxn id="562" idx="0"/>
              <a:endCxn id="560" idx="2"/>
            </p:cNvCxnSpPr>
            <p:nvPr/>
          </p:nvCxnSpPr>
          <p:spPr>
            <a:xfrm rot="10800000">
              <a:off x="5643222" y="4396499"/>
              <a:ext cx="275400" cy="480300"/>
            </a:xfrm>
            <a:prstGeom prst="straightConnector1">
              <a:avLst/>
            </a:prstGeom>
            <a:noFill/>
            <a:ln w="19050" cap="flat" cmpd="sng">
              <a:solidFill>
                <a:srgbClr val="4A7DBA"/>
              </a:solidFill>
              <a:prstDash val="solid"/>
              <a:round/>
              <a:headEnd type="none" w="sm" len="sm"/>
              <a:tailEnd type="none" w="sm" len="sm"/>
            </a:ln>
          </p:spPr>
        </p:cxnSp>
        <p:cxnSp>
          <p:nvCxnSpPr>
            <p:cNvPr id="569" name="Google Shape;569;p35"/>
            <p:cNvCxnSpPr>
              <a:stCxn id="563" idx="0"/>
              <a:endCxn id="560" idx="2"/>
            </p:cNvCxnSpPr>
            <p:nvPr/>
          </p:nvCxnSpPr>
          <p:spPr>
            <a:xfrm rot="10800000">
              <a:off x="5643314" y="4396498"/>
              <a:ext cx="1337700" cy="480300"/>
            </a:xfrm>
            <a:prstGeom prst="straightConnector1">
              <a:avLst/>
            </a:prstGeom>
            <a:noFill/>
            <a:ln w="19050" cap="flat" cmpd="sng">
              <a:solidFill>
                <a:srgbClr val="4A7DBA"/>
              </a:solidFill>
              <a:prstDash val="solid"/>
              <a:round/>
              <a:headEnd type="none" w="sm" len="sm"/>
              <a:tailEnd type="none" w="sm" len="sm"/>
            </a:ln>
          </p:spPr>
        </p:cxnSp>
        <p:cxnSp>
          <p:nvCxnSpPr>
            <p:cNvPr id="570" name="Google Shape;570;p35"/>
            <p:cNvCxnSpPr>
              <a:stCxn id="563" idx="0"/>
              <a:endCxn id="566" idx="2"/>
            </p:cNvCxnSpPr>
            <p:nvPr/>
          </p:nvCxnSpPr>
          <p:spPr>
            <a:xfrm rot="10800000" flipH="1">
              <a:off x="6981014" y="4394098"/>
              <a:ext cx="1319100" cy="482700"/>
            </a:xfrm>
            <a:prstGeom prst="straightConnector1">
              <a:avLst/>
            </a:prstGeom>
            <a:noFill/>
            <a:ln w="19050" cap="flat" cmpd="sng">
              <a:solidFill>
                <a:srgbClr val="4A7DBA"/>
              </a:solidFill>
              <a:prstDash val="solid"/>
              <a:round/>
              <a:headEnd type="none" w="sm" len="sm"/>
              <a:tailEnd type="none" w="sm" len="sm"/>
            </a:ln>
          </p:spPr>
        </p:cxnSp>
        <p:cxnSp>
          <p:nvCxnSpPr>
            <p:cNvPr id="571" name="Google Shape;571;p35"/>
            <p:cNvCxnSpPr>
              <a:stCxn id="562" idx="0"/>
              <a:endCxn id="566" idx="2"/>
            </p:cNvCxnSpPr>
            <p:nvPr/>
          </p:nvCxnSpPr>
          <p:spPr>
            <a:xfrm rot="10800000" flipH="1">
              <a:off x="5918622" y="4394099"/>
              <a:ext cx="2381400" cy="482700"/>
            </a:xfrm>
            <a:prstGeom prst="straightConnector1">
              <a:avLst/>
            </a:prstGeom>
            <a:noFill/>
            <a:ln w="19050" cap="flat" cmpd="sng">
              <a:solidFill>
                <a:srgbClr val="4A7DBA"/>
              </a:solidFill>
              <a:prstDash val="solid"/>
              <a:round/>
              <a:headEnd type="none" w="sm" len="sm"/>
              <a:tailEnd type="none" w="sm" len="sm"/>
            </a:ln>
          </p:spPr>
        </p:cxnSp>
        <p:cxnSp>
          <p:nvCxnSpPr>
            <p:cNvPr id="572" name="Google Shape;572;p35"/>
            <p:cNvCxnSpPr>
              <a:stCxn id="564" idx="0"/>
              <a:endCxn id="566" idx="2"/>
            </p:cNvCxnSpPr>
            <p:nvPr/>
          </p:nvCxnSpPr>
          <p:spPr>
            <a:xfrm rot="10800000" flipH="1">
              <a:off x="8043406" y="4394097"/>
              <a:ext cx="256500" cy="482700"/>
            </a:xfrm>
            <a:prstGeom prst="straightConnector1">
              <a:avLst/>
            </a:prstGeom>
            <a:noFill/>
            <a:ln w="19050" cap="flat" cmpd="sng">
              <a:solidFill>
                <a:srgbClr val="4A7DBA"/>
              </a:solidFill>
              <a:prstDash val="solid"/>
              <a:round/>
              <a:headEnd type="none" w="sm" len="sm"/>
              <a:tailEnd type="none" w="sm" len="sm"/>
            </a:ln>
          </p:spPr>
        </p:cxnSp>
        <p:cxnSp>
          <p:nvCxnSpPr>
            <p:cNvPr id="573" name="Google Shape;573;p35"/>
            <p:cNvCxnSpPr>
              <a:stCxn id="565" idx="0"/>
              <a:endCxn id="566" idx="2"/>
            </p:cNvCxnSpPr>
            <p:nvPr/>
          </p:nvCxnSpPr>
          <p:spPr>
            <a:xfrm rot="10800000">
              <a:off x="8299998" y="4394096"/>
              <a:ext cx="805800" cy="482700"/>
            </a:xfrm>
            <a:prstGeom prst="straightConnector1">
              <a:avLst/>
            </a:prstGeom>
            <a:noFill/>
            <a:ln w="19050" cap="flat" cmpd="sng">
              <a:solidFill>
                <a:srgbClr val="4A7DBA"/>
              </a:solidFill>
              <a:prstDash val="solid"/>
              <a:round/>
              <a:headEnd type="none" w="sm" len="sm"/>
              <a:tailEnd type="none" w="sm" len="sm"/>
            </a:ln>
          </p:spPr>
        </p:cxnSp>
        <p:sp>
          <p:nvSpPr>
            <p:cNvPr id="574" name="Google Shape;574;p35"/>
            <p:cNvSpPr txBox="1"/>
            <p:nvPr/>
          </p:nvSpPr>
          <p:spPr>
            <a:xfrm>
              <a:off x="2480293" y="4002496"/>
              <a:ext cx="169935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400"/>
                <a:buFont typeface="Calibri"/>
                <a:buNone/>
              </a:pPr>
              <a:r>
                <a:rPr lang="en-US" sz="1400" b="1">
                  <a:solidFill>
                    <a:schemeClr val="dk1"/>
                  </a:solidFill>
                  <a:latin typeface="Calibri"/>
                  <a:ea typeface="Calibri"/>
                  <a:cs typeface="Calibri"/>
                  <a:sym typeface="Calibri"/>
                </a:rPr>
                <a:t>Services</a:t>
              </a:r>
              <a:endParaRPr sz="1400">
                <a:solidFill>
                  <a:schemeClr val="dk1"/>
                </a:solidFill>
                <a:latin typeface="Calibri"/>
                <a:ea typeface="Calibri"/>
                <a:cs typeface="Calibri"/>
                <a:sym typeface="Calibri"/>
              </a:endParaRPr>
            </a:p>
          </p:txBody>
        </p:sp>
        <p:sp>
          <p:nvSpPr>
            <p:cNvPr id="575" name="Google Shape;575;p35"/>
            <p:cNvSpPr txBox="1"/>
            <p:nvPr/>
          </p:nvSpPr>
          <p:spPr>
            <a:xfrm>
              <a:off x="2478510" y="4948986"/>
              <a:ext cx="169935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400"/>
                <a:buFont typeface="Calibri"/>
                <a:buNone/>
              </a:pPr>
              <a:r>
                <a:rPr lang="en-US" sz="1400" b="1">
                  <a:solidFill>
                    <a:schemeClr val="dk1"/>
                  </a:solidFill>
                  <a:latin typeface="Calibri"/>
                  <a:ea typeface="Calibri"/>
                  <a:cs typeface="Calibri"/>
                  <a:sym typeface="Calibri"/>
                </a:rPr>
                <a:t>Service components</a:t>
              </a:r>
              <a:endParaRPr sz="1400">
                <a:solidFill>
                  <a:schemeClr val="dk1"/>
                </a:solidFill>
                <a:latin typeface="Calibri"/>
                <a:ea typeface="Calibri"/>
                <a:cs typeface="Calibri"/>
                <a:sym typeface="Calibri"/>
              </a:endParaRPr>
            </a:p>
          </p:txBody>
        </p:sp>
      </p:grpSp>
      <p:graphicFrame>
        <p:nvGraphicFramePr>
          <p:cNvPr id="576" name="Google Shape;576;p35"/>
          <p:cNvGraphicFramePr/>
          <p:nvPr>
            <p:extLst>
              <p:ext uri="{D42A27DB-BD31-4B8C-83A1-F6EECF244321}">
                <p14:modId xmlns:p14="http://schemas.microsoft.com/office/powerpoint/2010/main" val="3079782102"/>
              </p:ext>
            </p:extLst>
          </p:nvPr>
        </p:nvGraphicFramePr>
        <p:xfrm>
          <a:off x="546106" y="1696602"/>
          <a:ext cx="11099800" cy="1015160"/>
        </p:xfrm>
        <a:graphic>
          <a:graphicData uri="http://schemas.openxmlformats.org/drawingml/2006/table">
            <a:tbl>
              <a:tblPr firstRow="1" firstCol="1" bandRow="1">
                <a:noFill/>
                <a:tableStyleId>{7BB07519-A8F3-4188-B358-2C89F047C96F}</a:tableStyleId>
              </a:tblPr>
              <a:tblGrid>
                <a:gridCol w="11099800">
                  <a:extLst>
                    <a:ext uri="{9D8B030D-6E8A-4147-A177-3AD203B41FA5}">
                      <a16:colId xmlns:a16="http://schemas.microsoft.com/office/drawing/2014/main" val="20000"/>
                    </a:ext>
                  </a:extLst>
                </a:gridCol>
              </a:tblGrid>
              <a:tr h="1824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80180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latin typeface="Calibri" panose="020F0502020204030204" pitchFamily="34" charset="0"/>
                          <a:cs typeface="Calibri" panose="020F0502020204030204" pitchFamily="34" charset="0"/>
                        </a:rPr>
                        <a:t>Service:</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latin typeface="Calibri" panose="020F0502020204030204" pitchFamily="34" charset="0"/>
                          <a:cs typeface="Calibri" panose="020F0502020204030204" pitchFamily="34" charset="0"/>
                        </a:rPr>
                        <a:t>A way to provide value to a user / customer through bringing about results that they want to achieve</a:t>
                      </a:r>
                      <a:endParaRPr sz="1800" b="0" u="none" strike="noStrike" cap="none" dirty="0">
                        <a:latin typeface="Calibri" panose="020F0502020204030204" pitchFamily="34" charset="0"/>
                        <a:cs typeface="Calibri" panose="020F0502020204030204" pitchFamily="34" charset="0"/>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SPM: Important terms</a:t>
            </a:r>
            <a:endParaRPr/>
          </a:p>
        </p:txBody>
      </p:sp>
      <p:sp>
        <p:nvSpPr>
          <p:cNvPr id="583" name="Google Shape;583;p3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36</a:t>
            </a:fld>
            <a:endParaRPr/>
          </a:p>
        </p:txBody>
      </p:sp>
      <p:graphicFrame>
        <p:nvGraphicFramePr>
          <p:cNvPr id="584" name="Google Shape;584;p36"/>
          <p:cNvGraphicFramePr/>
          <p:nvPr>
            <p:extLst>
              <p:ext uri="{D42A27DB-BD31-4B8C-83A1-F6EECF244321}">
                <p14:modId xmlns:p14="http://schemas.microsoft.com/office/powerpoint/2010/main" val="3854518652"/>
              </p:ext>
            </p:extLst>
          </p:nvPr>
        </p:nvGraphicFramePr>
        <p:xfrm>
          <a:off x="679450" y="1696598"/>
          <a:ext cx="10833100" cy="1146285"/>
        </p:xfrm>
        <a:graphic>
          <a:graphicData uri="http://schemas.openxmlformats.org/drawingml/2006/table">
            <a:tbl>
              <a:tblPr firstRow="1" firstCol="1" bandRow="1">
                <a:noFill/>
                <a:tableStyleId>{7BB07519-A8F3-4188-B358-2C89F047C96F}</a:tableStyleId>
              </a:tblPr>
              <a:tblGrid>
                <a:gridCol w="10833100">
                  <a:extLst>
                    <a:ext uri="{9D8B030D-6E8A-4147-A177-3AD203B41FA5}">
                      <a16:colId xmlns:a16="http://schemas.microsoft.com/office/drawing/2014/main" val="20000"/>
                    </a:ext>
                  </a:extLst>
                </a:gridCol>
              </a:tblGrid>
              <a:tr h="195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Service portfolio:</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panose="020F0502020204030204" pitchFamily="34" charset="0"/>
                          <a:cs typeface="Calibri" panose="020F0502020204030204" pitchFamily="34" charset="0"/>
                        </a:rPr>
                        <a:t>Internal list that details all the services offered by a service provider, including those in preparation, live and discontinued</a:t>
                      </a:r>
                      <a:endParaRPr sz="18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585" name="Google Shape;585;p36"/>
          <p:cNvGraphicFramePr/>
          <p:nvPr>
            <p:extLst>
              <p:ext uri="{D42A27DB-BD31-4B8C-83A1-F6EECF244321}">
                <p14:modId xmlns:p14="http://schemas.microsoft.com/office/powerpoint/2010/main" val="1969276166"/>
              </p:ext>
            </p:extLst>
          </p:nvPr>
        </p:nvGraphicFramePr>
        <p:xfrm>
          <a:off x="679450" y="3035608"/>
          <a:ext cx="10833100" cy="1486726"/>
        </p:xfrm>
        <a:graphic>
          <a:graphicData uri="http://schemas.openxmlformats.org/drawingml/2006/table">
            <a:tbl>
              <a:tblPr firstRow="1" firstCol="1" bandRow="1">
                <a:noFill/>
                <a:tableStyleId>{7BB07519-A8F3-4188-B358-2C89F047C96F}</a:tableStyleId>
              </a:tblPr>
              <a:tblGrid>
                <a:gridCol w="10833100">
                  <a:extLst>
                    <a:ext uri="{9D8B030D-6E8A-4147-A177-3AD203B41FA5}">
                      <a16:colId xmlns:a16="http://schemas.microsoft.com/office/drawing/2014/main" val="20000"/>
                    </a:ext>
                  </a:extLst>
                </a:gridCol>
              </a:tblGrid>
              <a:tr h="19169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1273366">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Service lifecycle:</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panose="020F0502020204030204" pitchFamily="34" charset="0"/>
                          <a:cs typeface="Calibri" panose="020F0502020204030204" pitchFamily="34" charset="0"/>
                        </a:rPr>
                        <a:t>The series of phases a service may move through in its lifetime</a:t>
                      </a:r>
                      <a:endParaRPr sz="1600" b="0" u="none" strike="noStrike" cap="none" dirty="0">
                        <a:solidFill>
                          <a:schemeClr val="dk1"/>
                        </a:solidFill>
                        <a:latin typeface="Calibri" panose="020F0502020204030204" pitchFamily="34" charset="0"/>
                        <a:cs typeface="Calibri" panose="020F0502020204030204" pitchFamily="34" charset="0"/>
                      </a:endParaRPr>
                    </a:p>
                    <a:p>
                      <a:pPr marL="457200" marR="0" lvl="1" indent="0" algn="l" rtl="0">
                        <a:lnSpc>
                          <a:spcPct val="100000"/>
                        </a:lnSpc>
                        <a:spcBef>
                          <a:spcPts val="600"/>
                        </a:spcBef>
                        <a:spcAft>
                          <a:spcPts val="0"/>
                        </a:spcAft>
                        <a:buClr>
                          <a:schemeClr val="dk1"/>
                        </a:buClr>
                        <a:buSzPts val="1800"/>
                        <a:buFont typeface="Calibri"/>
                        <a:buNone/>
                      </a:pPr>
                      <a:r>
                        <a:rPr lang="en-US" sz="1600" b="0" u="none" strike="noStrike" cap="none" dirty="0">
                          <a:solidFill>
                            <a:schemeClr val="dk1"/>
                          </a:solidFill>
                          <a:latin typeface="Calibri" panose="020F0502020204030204" pitchFamily="34" charset="0"/>
                          <a:cs typeface="Calibri" panose="020F0502020204030204" pitchFamily="34" charset="0"/>
                        </a:rPr>
                        <a:t>Note 1: Specific service lifecycle phases are typically defined for each </a:t>
                      </a:r>
                      <a:r>
                        <a:rPr lang="en-US" sz="1600" b="0" u="none" strike="noStrike" cap="none" dirty="0" err="1">
                          <a:solidFill>
                            <a:schemeClr val="dk1"/>
                          </a:solidFill>
                          <a:latin typeface="Calibri" panose="020F0502020204030204" pitchFamily="34" charset="0"/>
                          <a:cs typeface="Calibri" panose="020F0502020204030204" pitchFamily="34" charset="0"/>
                        </a:rPr>
                        <a:t>organisation</a:t>
                      </a:r>
                      <a:r>
                        <a:rPr lang="en-US" sz="1600" b="0" u="none" strike="noStrike" cap="none" dirty="0">
                          <a:solidFill>
                            <a:schemeClr val="dk1"/>
                          </a:solidFill>
                          <a:latin typeface="Calibri" panose="020F0502020204030204" pitchFamily="34" charset="0"/>
                          <a:cs typeface="Calibri" panose="020F0502020204030204" pitchFamily="34" charset="0"/>
                        </a:rPr>
                        <a:t>, depending on the complexity needed. These may include initial idea, proposal, design, development, deployment, production and retirement.</a:t>
                      </a:r>
                      <a:endParaRPr sz="1600" b="0" u="none" strike="noStrike" cap="none" dirty="0">
                        <a:solidFill>
                          <a:schemeClr val="dk1"/>
                        </a:solidFill>
                        <a:latin typeface="Calibri" panose="020F0502020204030204" pitchFamily="34" charset="0"/>
                        <a:cs typeface="Calibri" panose="020F0502020204030204" pitchFamily="34" charset="0"/>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SPM: Requirements according to FitSM-1</a:t>
            </a:r>
            <a:endParaRPr/>
          </a:p>
        </p:txBody>
      </p:sp>
      <p:sp>
        <p:nvSpPr>
          <p:cNvPr id="592" name="Google Shape;592;p3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37</a:t>
            </a:fld>
            <a:endParaRPr/>
          </a:p>
        </p:txBody>
      </p:sp>
      <p:graphicFrame>
        <p:nvGraphicFramePr>
          <p:cNvPr id="593" name="Google Shape;593;p37"/>
          <p:cNvGraphicFramePr/>
          <p:nvPr/>
        </p:nvGraphicFramePr>
        <p:xfrm>
          <a:off x="1981200" y="1696601"/>
          <a:ext cx="8229600" cy="3600092"/>
        </p:xfrm>
        <a:graphic>
          <a:graphicData uri="http://schemas.openxmlformats.org/drawingml/2006/table">
            <a:tbl>
              <a:tblPr>
                <a:noFill/>
                <a:tableStyleId>{5652652C-6163-4765-869B-413487751996}</a:tableStyleId>
              </a:tblPr>
              <a:tblGrid>
                <a:gridCol w="8229600">
                  <a:extLst>
                    <a:ext uri="{9D8B030D-6E8A-4147-A177-3AD203B41FA5}">
                      <a16:colId xmlns:a16="http://schemas.microsoft.com/office/drawing/2014/main" val="20000"/>
                    </a:ext>
                  </a:extLst>
                </a:gridCol>
              </a:tblGrid>
              <a:tr h="2510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PR1 Service Portfolio Management (SPM)</a:t>
                      </a:r>
                      <a:endParaRPr sz="1600" u="none" strike="noStrike"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824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14437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PR1.1 A service portfolio shall be maintained. All services shall be specified as part of the service portfolio.</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PR1.2 Proposals for new or changed services shall be evaluated based on predicted demand, required resources and expected benefits.</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PR1.3 The evolution of services through their lifecycle shall be managed. This shall include the planning of new services and major alterations to existing services. Plans shall consider timescales, responsibilities, new or changed technology, communication and service acceptance criteria.</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PR1.4 For each service, the internal and external suppliers involved in delivering the service shall be identified, including, as relevant, federation members. Their contact points, roles and responsibilities shall be determined.</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SPM: Key concepts</a:t>
            </a:r>
            <a:endParaRPr/>
          </a:p>
        </p:txBody>
      </p:sp>
      <p:sp>
        <p:nvSpPr>
          <p:cNvPr id="600" name="Google Shape;600;p38"/>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spcBef>
                <a:spcPts val="0"/>
              </a:spcBef>
              <a:buSzPts val="2800"/>
              <a:buFont typeface="Arial"/>
              <a:buChar char="•"/>
            </a:pPr>
            <a:r>
              <a:rPr lang="en-US" dirty="0"/>
              <a:t>The service portfolio is an internal tool that defines the services that the </a:t>
            </a:r>
            <a:r>
              <a:rPr lang="en-US" dirty="0" err="1"/>
              <a:t>organisation</a:t>
            </a:r>
            <a:r>
              <a:rPr lang="en-US" dirty="0"/>
              <a:t> provides or intends to provide to its customers in the future.</a:t>
            </a:r>
            <a:endParaRPr dirty="0"/>
          </a:p>
          <a:p>
            <a:pPr marL="342900" lvl="0" indent="-342900">
              <a:spcBef>
                <a:spcPts val="0"/>
              </a:spcBef>
              <a:buSzPts val="2800"/>
              <a:buFont typeface="Arial"/>
              <a:buChar char="•"/>
            </a:pPr>
            <a:r>
              <a:rPr lang="en-US" dirty="0"/>
              <a:t>The service portfolio serves as the authoritative source of master data for all services.</a:t>
            </a:r>
            <a:endParaRPr dirty="0"/>
          </a:p>
          <a:p>
            <a:pPr marL="342900" lvl="0" indent="-342900">
              <a:spcBef>
                <a:spcPts val="0"/>
              </a:spcBef>
              <a:buSzPts val="2800"/>
              <a:buFont typeface="Arial"/>
              <a:buChar char="•"/>
            </a:pPr>
            <a:r>
              <a:rPr lang="en-US" dirty="0"/>
              <a:t>Each service goes through different phases in its lifecycle.</a:t>
            </a:r>
            <a:endParaRPr dirty="0"/>
          </a:p>
          <a:p>
            <a:pPr marL="342900" lvl="0" indent="-342900">
              <a:spcBef>
                <a:spcPts val="0"/>
              </a:spcBef>
              <a:buSzPts val="2800"/>
              <a:buFont typeface="Arial"/>
              <a:buChar char="•"/>
            </a:pPr>
            <a:endParaRPr lang="en-US" dirty="0"/>
          </a:p>
          <a:p>
            <a:pPr marL="342900" lvl="0" indent="-342900">
              <a:spcBef>
                <a:spcPts val="0"/>
              </a:spcBef>
              <a:buSzPts val="2800"/>
              <a:buFont typeface="Arial"/>
              <a:buChar char="•"/>
            </a:pPr>
            <a:r>
              <a:rPr lang="en-US" dirty="0"/>
              <a:t>Key activities:</a:t>
            </a:r>
          </a:p>
          <a:p>
            <a:pPr marL="742950" lvl="1" indent="-285750">
              <a:spcBef>
                <a:spcPts val="480"/>
              </a:spcBef>
              <a:buSzPts val="2400"/>
            </a:pPr>
            <a:r>
              <a:rPr lang="en-US" dirty="0"/>
              <a:t>Maintenance of the service portfolio.</a:t>
            </a:r>
          </a:p>
          <a:p>
            <a:pPr marL="742950" lvl="1" indent="-285750">
              <a:spcBef>
                <a:spcPts val="480"/>
              </a:spcBef>
              <a:buSzPts val="2400"/>
            </a:pPr>
            <a:r>
              <a:rPr lang="en-US" dirty="0"/>
              <a:t>Managing the transition of services through their lifecycle phases.</a:t>
            </a:r>
          </a:p>
        </p:txBody>
      </p:sp>
      <p:sp>
        <p:nvSpPr>
          <p:cNvPr id="601" name="Google Shape;601;p3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39"/>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Service Level Management (SLM)</a:t>
            </a:r>
            <a:endParaRPr/>
          </a:p>
        </p:txBody>
      </p:sp>
      <p:sp>
        <p:nvSpPr>
          <p:cNvPr id="608" name="Google Shape;608;p3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39</a:t>
            </a:fld>
            <a:endParaRPr/>
          </a:p>
        </p:txBody>
      </p:sp>
      <p:sp>
        <p:nvSpPr>
          <p:cNvPr id="609" name="Google Shape;609;p39"/>
          <p:cNvSpPr/>
          <p:nvPr/>
        </p:nvSpPr>
        <p:spPr>
          <a:xfrm>
            <a:off x="2895601" y="3933700"/>
            <a:ext cx="6400800" cy="1705100"/>
          </a:xfrm>
          <a:prstGeom prst="snip1Rect">
            <a:avLst>
              <a:gd name="adj" fmla="val 16667"/>
            </a:avLst>
          </a:prstGeom>
          <a:solidFill>
            <a:srgbClr val="93B3D7">
              <a:alpha val="3647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610" name="Google Shape;610;p3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Objective</a:t>
            </a:r>
            <a:endParaRPr sz="1800">
              <a:solidFill>
                <a:schemeClr val="dk1"/>
              </a:solidFill>
              <a:latin typeface="Arial"/>
              <a:ea typeface="Arial"/>
              <a:cs typeface="Arial"/>
              <a:sym typeface="Arial"/>
            </a:endParaRPr>
          </a:p>
        </p:txBody>
      </p:sp>
      <p:sp>
        <p:nvSpPr>
          <p:cNvPr id="611" name="Google Shape;611;p39"/>
          <p:cNvSpPr/>
          <p:nvPr/>
        </p:nvSpPr>
        <p:spPr>
          <a:xfrm>
            <a:off x="2969743" y="4448462"/>
            <a:ext cx="623301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To maintain service catalogues, and to define and evaluate agreements on service quality with customers and suppliers</a:t>
            </a:r>
            <a:endParaRPr sz="1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4" name="Google Shape;96;p4">
            <a:extLst>
              <a:ext uri="{FF2B5EF4-FFF2-40B4-BE49-F238E27FC236}">
                <a16:creationId xmlns:a16="http://schemas.microsoft.com/office/drawing/2014/main" id="{7C91B727-3F91-A852-09FD-E5C32FFCD5F9}"/>
              </a:ext>
            </a:extLst>
          </p:cNvPr>
          <p:cNvSpPr/>
          <p:nvPr/>
        </p:nvSpPr>
        <p:spPr>
          <a:xfrm>
            <a:off x="10323947" y="2247569"/>
            <a:ext cx="1341311" cy="795951"/>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bg2"/>
                </a:solidFill>
                <a:latin typeface="Calibri"/>
                <a:ea typeface="Calibri"/>
                <a:cs typeface="Calibri"/>
                <a:sym typeface="Calibri"/>
              </a:rPr>
              <a:t>Equivalent expert / auditor level qualifications</a:t>
            </a:r>
            <a:endParaRPr sz="1200" b="1" i="0" u="none" strike="noStrike" cap="none" dirty="0">
              <a:solidFill>
                <a:schemeClr val="bg2"/>
              </a:solidFill>
              <a:latin typeface="Calibri"/>
              <a:ea typeface="Calibri"/>
              <a:cs typeface="Calibri"/>
              <a:sym typeface="Calibri"/>
            </a:endParaRPr>
          </a:p>
        </p:txBody>
      </p:sp>
      <p:sp>
        <p:nvSpPr>
          <p:cNvPr id="85" name="Google Shape;85;p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FitSM qualification program</a:t>
            </a:r>
            <a:endParaRPr/>
          </a:p>
        </p:txBody>
      </p:sp>
      <p:sp>
        <p:nvSpPr>
          <p:cNvPr id="86" name="Google Shape;86;p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a:t>
            </a:fld>
            <a:endParaRPr/>
          </a:p>
        </p:txBody>
      </p:sp>
      <p:graphicFrame>
        <p:nvGraphicFramePr>
          <p:cNvPr id="87" name="Google Shape;87;p4"/>
          <p:cNvGraphicFramePr/>
          <p:nvPr/>
        </p:nvGraphicFramePr>
        <p:xfrm>
          <a:off x="1805775" y="5176570"/>
          <a:ext cx="8229600" cy="1319425"/>
        </p:xfrm>
        <a:graphic>
          <a:graphicData uri="http://schemas.openxmlformats.org/drawingml/2006/table">
            <a:tbl>
              <a:tblPr firstRow="1" firstCol="1" bandRow="1">
                <a:noFill/>
                <a:tableStyleId>{62109595-80AC-407D-A9BC-909447D06A24}</a:tableStyleId>
              </a:tblPr>
              <a:tblGrid>
                <a:gridCol w="8229600">
                  <a:extLst>
                    <a:ext uri="{9D8B030D-6E8A-4147-A177-3AD203B41FA5}">
                      <a16:colId xmlns:a16="http://schemas.microsoft.com/office/drawing/2014/main" val="20000"/>
                    </a:ext>
                  </a:extLst>
                </a:gridCol>
              </a:tblGrid>
              <a:tr h="278900">
                <a:tc>
                  <a:txBody>
                    <a:bodyPr/>
                    <a:lstStyle/>
                    <a:p>
                      <a:pPr marL="0" marR="0" lvl="0" indent="0" algn="ctr" rtl="0">
                        <a:spcBef>
                          <a:spcPts val="0"/>
                        </a:spcBef>
                        <a:spcAft>
                          <a:spcPts val="0"/>
                        </a:spcAft>
                        <a:buNone/>
                      </a:pPr>
                      <a:r>
                        <a:rPr lang="en-US" sz="1400" u="none" strike="noStrike" cap="none"/>
                        <a:t>Foundation Level</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40525">
                <a:tc>
                  <a:txBody>
                    <a:bodyPr/>
                    <a:lstStyle/>
                    <a:p>
                      <a:pPr marL="0" marR="0" lvl="0" indent="0" algn="l" rtl="0">
                        <a:lnSpc>
                          <a:spcPct val="100000"/>
                        </a:lnSpc>
                        <a:spcBef>
                          <a:spcPts val="0"/>
                        </a:spcBef>
                        <a:spcAft>
                          <a:spcPts val="0"/>
                        </a:spcAft>
                        <a:buClr>
                          <a:srgbClr val="000000"/>
                        </a:buClr>
                        <a:buSzPts val="1800"/>
                        <a:buFont typeface="Calibri"/>
                        <a:buNone/>
                      </a:pPr>
                      <a:endParaRPr sz="1800" b="0" i="1" u="none" strike="noStrike" cap="none">
                        <a:solidFill>
                          <a:srgbClr val="00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pSp>
        <p:nvGrpSpPr>
          <p:cNvPr id="2" name="Group 1">
            <a:extLst>
              <a:ext uri="{FF2B5EF4-FFF2-40B4-BE49-F238E27FC236}">
                <a16:creationId xmlns:a16="http://schemas.microsoft.com/office/drawing/2014/main" id="{B9DBEA66-C0C5-8FA8-1B2E-040BA69D983E}"/>
              </a:ext>
            </a:extLst>
          </p:cNvPr>
          <p:cNvGrpSpPr/>
          <p:nvPr/>
        </p:nvGrpSpPr>
        <p:grpSpPr>
          <a:xfrm>
            <a:off x="1805775" y="1851066"/>
            <a:ext cx="8229600" cy="4453980"/>
            <a:chOff x="1805775" y="1851066"/>
            <a:chExt cx="8229600" cy="4453980"/>
          </a:xfrm>
        </p:grpSpPr>
        <p:sp>
          <p:nvSpPr>
            <p:cNvPr id="88" name="Google Shape;88;p4"/>
            <p:cNvSpPr/>
            <p:nvPr/>
          </p:nvSpPr>
          <p:spPr>
            <a:xfrm>
              <a:off x="3539041" y="5622546"/>
              <a:ext cx="4763100" cy="682500"/>
            </a:xfrm>
            <a:prstGeom prst="rect">
              <a:avLst/>
            </a:prstGeom>
            <a:solidFill>
              <a:srgbClr val="9BBB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Calibri"/>
                  <a:ea typeface="Calibri"/>
                  <a:cs typeface="Calibri"/>
                  <a:sym typeface="Calibri"/>
                </a:rPr>
                <a:t>Foundation training in IT service management</a:t>
              </a:r>
              <a:endParaRPr sz="1800" b="1" i="0" u="none" strike="noStrike" cap="none">
                <a:solidFill>
                  <a:srgbClr val="FFFFFF"/>
                </a:solidFill>
                <a:latin typeface="Calibri"/>
                <a:ea typeface="Calibri"/>
                <a:cs typeface="Calibri"/>
                <a:sym typeface="Calibri"/>
              </a:endParaRPr>
            </a:p>
          </p:txBody>
        </p:sp>
        <p:graphicFrame>
          <p:nvGraphicFramePr>
            <p:cNvPr id="89" name="Google Shape;89;p4"/>
            <p:cNvGraphicFramePr/>
            <p:nvPr>
              <p:extLst>
                <p:ext uri="{D42A27DB-BD31-4B8C-83A1-F6EECF244321}">
                  <p14:modId xmlns:p14="http://schemas.microsoft.com/office/powerpoint/2010/main" val="4207428800"/>
                </p:ext>
              </p:extLst>
            </p:nvPr>
          </p:nvGraphicFramePr>
          <p:xfrm>
            <a:off x="1805775" y="3513818"/>
            <a:ext cx="8229600" cy="1319425"/>
          </p:xfrm>
          <a:graphic>
            <a:graphicData uri="http://schemas.openxmlformats.org/drawingml/2006/table">
              <a:tbl>
                <a:tblPr firstRow="1" firstCol="1" bandRow="1">
                  <a:noFill/>
                  <a:tableStyleId>{62109595-80AC-407D-A9BC-909447D06A24}</a:tableStyleId>
                </a:tblPr>
                <a:tblGrid>
                  <a:gridCol w="8229600">
                    <a:extLst>
                      <a:ext uri="{9D8B030D-6E8A-4147-A177-3AD203B41FA5}">
                        <a16:colId xmlns:a16="http://schemas.microsoft.com/office/drawing/2014/main" val="20000"/>
                      </a:ext>
                    </a:extLst>
                  </a:gridCol>
                </a:tblGrid>
                <a:tr h="278900">
                  <a:tc>
                    <a:txBody>
                      <a:bodyPr/>
                      <a:lstStyle/>
                      <a:p>
                        <a:pPr marL="0" marR="0" lvl="0" indent="0" algn="ctr" rtl="0">
                          <a:spcBef>
                            <a:spcPts val="0"/>
                          </a:spcBef>
                          <a:spcAft>
                            <a:spcPts val="0"/>
                          </a:spcAft>
                          <a:buNone/>
                        </a:pPr>
                        <a:r>
                          <a:rPr lang="en-US" sz="1400" u="none" strike="noStrike" cap="none"/>
                          <a:t>Advanced Level</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40525">
                  <a:tc>
                    <a:txBody>
                      <a:bodyPr/>
                      <a:lstStyle/>
                      <a:p>
                        <a:pPr marL="0" marR="0" lvl="0" indent="0" algn="l" rtl="0">
                          <a:lnSpc>
                            <a:spcPct val="100000"/>
                          </a:lnSpc>
                          <a:spcBef>
                            <a:spcPts val="0"/>
                          </a:spcBef>
                          <a:spcAft>
                            <a:spcPts val="0"/>
                          </a:spcAft>
                          <a:buClr>
                            <a:srgbClr val="000000"/>
                          </a:buClr>
                          <a:buSzPts val="1800"/>
                          <a:buFont typeface="Calibri"/>
                          <a:buNone/>
                        </a:pPr>
                        <a:endParaRPr sz="1800" b="0" i="1" u="none" strike="noStrike" cap="none">
                          <a:solidFill>
                            <a:srgbClr val="00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90" name="Google Shape;90;p4"/>
            <p:cNvGraphicFramePr/>
            <p:nvPr>
              <p:extLst>
                <p:ext uri="{D42A27DB-BD31-4B8C-83A1-F6EECF244321}">
                  <p14:modId xmlns:p14="http://schemas.microsoft.com/office/powerpoint/2010/main" val="867472660"/>
                </p:ext>
              </p:extLst>
            </p:nvPr>
          </p:nvGraphicFramePr>
          <p:xfrm>
            <a:off x="1805775" y="1851066"/>
            <a:ext cx="8229600" cy="1319425"/>
          </p:xfrm>
          <a:graphic>
            <a:graphicData uri="http://schemas.openxmlformats.org/drawingml/2006/table">
              <a:tbl>
                <a:tblPr firstRow="1" firstCol="1" bandRow="1">
                  <a:noFill/>
                  <a:tableStyleId>{62109595-80AC-407D-A9BC-909447D06A24}</a:tableStyleId>
                </a:tblPr>
                <a:tblGrid>
                  <a:gridCol w="8229600">
                    <a:extLst>
                      <a:ext uri="{9D8B030D-6E8A-4147-A177-3AD203B41FA5}">
                        <a16:colId xmlns:a16="http://schemas.microsoft.com/office/drawing/2014/main" val="20000"/>
                      </a:ext>
                    </a:extLst>
                  </a:gridCol>
                </a:tblGrid>
                <a:tr h="278900">
                  <a:tc>
                    <a:txBody>
                      <a:bodyPr/>
                      <a:lstStyle/>
                      <a:p>
                        <a:pPr marL="0" marR="0" lvl="0" indent="0" algn="ctr" rtl="0">
                          <a:spcBef>
                            <a:spcPts val="0"/>
                          </a:spcBef>
                          <a:spcAft>
                            <a:spcPts val="0"/>
                          </a:spcAft>
                          <a:buNone/>
                        </a:pPr>
                        <a:r>
                          <a:rPr lang="en-US" sz="1400" u="none" strike="noStrike" cap="none"/>
                          <a:t>Expert Level</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40525">
                  <a:tc>
                    <a:txBody>
                      <a:bodyPr/>
                      <a:lstStyle/>
                      <a:p>
                        <a:pPr marL="0" marR="0" lvl="0" indent="0" algn="l" rtl="0">
                          <a:lnSpc>
                            <a:spcPct val="100000"/>
                          </a:lnSpc>
                          <a:spcBef>
                            <a:spcPts val="0"/>
                          </a:spcBef>
                          <a:spcAft>
                            <a:spcPts val="0"/>
                          </a:spcAft>
                          <a:buClr>
                            <a:srgbClr val="000000"/>
                          </a:buClr>
                          <a:buSzPts val="1800"/>
                          <a:buFont typeface="Calibri"/>
                          <a:buNone/>
                        </a:pPr>
                        <a:endParaRPr sz="1800" b="0" i="1" u="none" strike="noStrike" cap="none" dirty="0">
                          <a:solidFill>
                            <a:srgbClr val="00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
          <p:nvSpPr>
            <p:cNvPr id="91" name="Google Shape;91;p4"/>
            <p:cNvSpPr/>
            <p:nvPr/>
          </p:nvSpPr>
          <p:spPr>
            <a:xfrm>
              <a:off x="1983200" y="2308425"/>
              <a:ext cx="5290800" cy="682500"/>
            </a:xfrm>
            <a:prstGeom prst="rect">
              <a:avLst/>
            </a:prstGeom>
            <a:solidFill>
              <a:srgbClr val="B2A0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FFFFFF"/>
                  </a:solidFill>
                  <a:latin typeface="Calibri"/>
                  <a:ea typeface="Calibri"/>
                  <a:cs typeface="Calibri"/>
                  <a:sym typeface="Calibri"/>
                </a:rPr>
                <a:t>Expert &amp; Auditor </a:t>
              </a:r>
              <a:r>
                <a:rPr lang="en-US" sz="1800" b="1" i="0" u="none" strike="noStrike" cap="none" dirty="0">
                  <a:solidFill>
                    <a:srgbClr val="FFFFFF"/>
                  </a:solidFill>
                  <a:latin typeface="Calibri"/>
                  <a:ea typeface="Calibri"/>
                  <a:cs typeface="Calibri"/>
                  <a:sym typeface="Calibri"/>
                </a:rPr>
                <a:t>training in IT service management</a:t>
              </a:r>
              <a:endParaRPr sz="1800" b="1" i="0" u="none" strike="noStrike" cap="none" dirty="0">
                <a:solidFill>
                  <a:srgbClr val="FFFFFF"/>
                </a:solidFill>
                <a:latin typeface="Calibri"/>
                <a:ea typeface="Calibri"/>
                <a:cs typeface="Calibri"/>
                <a:sym typeface="Calibri"/>
              </a:endParaRPr>
            </a:p>
          </p:txBody>
        </p:sp>
        <p:sp>
          <p:nvSpPr>
            <p:cNvPr id="92" name="Google Shape;92;p4"/>
            <p:cNvSpPr/>
            <p:nvPr/>
          </p:nvSpPr>
          <p:spPr>
            <a:xfrm>
              <a:off x="1983196" y="3975717"/>
              <a:ext cx="3841800" cy="682500"/>
            </a:xfrm>
            <a:prstGeom prst="rect">
              <a:avLst/>
            </a:prstGeom>
            <a:solidFill>
              <a:srgbClr val="F79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Calibri"/>
                  <a:ea typeface="Calibri"/>
                  <a:cs typeface="Calibri"/>
                  <a:sym typeface="Calibri"/>
                </a:rPr>
                <a:t>Advanced training in</a:t>
              </a:r>
              <a:endParaRPr/>
            </a:p>
            <a:p>
              <a:pPr marL="0" marR="0" lvl="0" indent="0" algn="ctr" rtl="0">
                <a:spcBef>
                  <a:spcPts val="0"/>
                </a:spcBef>
                <a:spcAft>
                  <a:spcPts val="0"/>
                </a:spcAft>
                <a:buNone/>
              </a:pPr>
              <a:r>
                <a:rPr lang="en-US" sz="1800" b="1" i="0" u="none" strike="noStrike" cap="none">
                  <a:solidFill>
                    <a:srgbClr val="FFFFFF"/>
                  </a:solidFill>
                  <a:latin typeface="Calibri"/>
                  <a:ea typeface="Calibri"/>
                  <a:cs typeface="Calibri"/>
                  <a:sym typeface="Calibri"/>
                </a:rPr>
                <a:t>service planning and delivery</a:t>
              </a:r>
              <a:endParaRPr sz="1800" b="1" i="0" u="none" strike="noStrike" cap="none">
                <a:solidFill>
                  <a:srgbClr val="FFFFFF"/>
                </a:solidFill>
                <a:latin typeface="Calibri"/>
                <a:ea typeface="Calibri"/>
                <a:cs typeface="Calibri"/>
                <a:sym typeface="Calibri"/>
              </a:endParaRPr>
            </a:p>
          </p:txBody>
        </p:sp>
        <p:sp>
          <p:nvSpPr>
            <p:cNvPr id="93" name="Google Shape;93;p4"/>
            <p:cNvSpPr/>
            <p:nvPr/>
          </p:nvSpPr>
          <p:spPr>
            <a:xfrm>
              <a:off x="6008148" y="3975717"/>
              <a:ext cx="3841800" cy="682500"/>
            </a:xfrm>
            <a:prstGeom prst="rect">
              <a:avLst/>
            </a:prstGeom>
            <a:solidFill>
              <a:srgbClr val="F79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Calibri"/>
                  <a:ea typeface="Calibri"/>
                  <a:cs typeface="Calibri"/>
                  <a:sym typeface="Calibri"/>
                </a:rPr>
                <a:t>Advanced training in</a:t>
              </a:r>
              <a:endParaRPr/>
            </a:p>
            <a:p>
              <a:pPr marL="0" marR="0" lvl="0" indent="0" algn="ctr" rtl="0">
                <a:spcBef>
                  <a:spcPts val="0"/>
                </a:spcBef>
                <a:spcAft>
                  <a:spcPts val="0"/>
                </a:spcAft>
                <a:buNone/>
              </a:pPr>
              <a:r>
                <a:rPr lang="en-US" sz="1800" b="1" i="0" u="none" strike="noStrike" cap="none">
                  <a:solidFill>
                    <a:srgbClr val="FFFFFF"/>
                  </a:solidFill>
                  <a:latin typeface="Calibri"/>
                  <a:ea typeface="Calibri"/>
                  <a:cs typeface="Calibri"/>
                  <a:sym typeface="Calibri"/>
                </a:rPr>
                <a:t>service operation and control</a:t>
              </a:r>
              <a:endParaRPr sz="1800" b="1" i="0" u="none" strike="noStrike" cap="none">
                <a:solidFill>
                  <a:srgbClr val="FFFFFF"/>
                </a:solidFill>
                <a:latin typeface="Calibri"/>
                <a:ea typeface="Calibri"/>
                <a:cs typeface="Calibri"/>
                <a:sym typeface="Calibri"/>
              </a:endParaRPr>
            </a:p>
          </p:txBody>
        </p:sp>
        <p:sp>
          <p:nvSpPr>
            <p:cNvPr id="94" name="Google Shape;94;p4"/>
            <p:cNvSpPr/>
            <p:nvPr/>
          </p:nvSpPr>
          <p:spPr>
            <a:xfrm rot="10800000">
              <a:off x="5733563" y="4874285"/>
              <a:ext cx="374100" cy="216000"/>
            </a:xfrm>
            <a:prstGeom prst="downArrow">
              <a:avLst>
                <a:gd name="adj1" fmla="val 50000"/>
                <a:gd name="adj2" fmla="val 50000"/>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 name="Google Shape;95;p4"/>
            <p:cNvSpPr/>
            <p:nvPr/>
          </p:nvSpPr>
          <p:spPr>
            <a:xfrm rot="10800000">
              <a:off x="5718208" y="3228598"/>
              <a:ext cx="374100" cy="216000"/>
            </a:xfrm>
            <a:prstGeom prst="downArrow">
              <a:avLst>
                <a:gd name="adj1" fmla="val 50000"/>
                <a:gd name="adj2" fmla="val 50000"/>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 name="Google Shape;96;p4"/>
            <p:cNvSpPr/>
            <p:nvPr/>
          </p:nvSpPr>
          <p:spPr>
            <a:xfrm>
              <a:off x="7437225" y="2308425"/>
              <a:ext cx="2412600" cy="682500"/>
            </a:xfrm>
            <a:prstGeom prst="rect">
              <a:avLst/>
            </a:prstGeom>
            <a:solidFill>
              <a:srgbClr val="B2A0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Expert Bridge</a:t>
              </a:r>
              <a:endParaRPr sz="1800" b="1" i="0" u="none" strike="noStrike" cap="none">
                <a:solidFill>
                  <a:srgbClr val="FFFFFF"/>
                </a:solidFill>
                <a:latin typeface="Calibri"/>
                <a:ea typeface="Calibri"/>
                <a:cs typeface="Calibri"/>
                <a:sym typeface="Calibri"/>
              </a:endParaRPr>
            </a:p>
          </p:txBody>
        </p:sp>
      </p:grpSp>
      <p:sp>
        <p:nvSpPr>
          <p:cNvPr id="3" name="Arrow: Right 2">
            <a:extLst>
              <a:ext uri="{FF2B5EF4-FFF2-40B4-BE49-F238E27FC236}">
                <a16:creationId xmlns:a16="http://schemas.microsoft.com/office/drawing/2014/main" id="{0015B33E-E2D0-277A-4A3E-F64736E9FF96}"/>
              </a:ext>
            </a:extLst>
          </p:cNvPr>
          <p:cNvSpPr/>
          <p:nvPr/>
        </p:nvSpPr>
        <p:spPr>
          <a:xfrm rot="10800000">
            <a:off x="9893670" y="2530136"/>
            <a:ext cx="532660" cy="2308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SLM: Important terms</a:t>
            </a:r>
            <a:endParaRPr/>
          </a:p>
        </p:txBody>
      </p:sp>
      <p:sp>
        <p:nvSpPr>
          <p:cNvPr id="618" name="Google Shape;618;p4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40</a:t>
            </a:fld>
            <a:endParaRPr/>
          </a:p>
        </p:txBody>
      </p:sp>
      <p:graphicFrame>
        <p:nvGraphicFramePr>
          <p:cNvPr id="619" name="Google Shape;619;p40"/>
          <p:cNvGraphicFramePr/>
          <p:nvPr>
            <p:extLst>
              <p:ext uri="{D42A27DB-BD31-4B8C-83A1-F6EECF244321}">
                <p14:modId xmlns:p14="http://schemas.microsoft.com/office/powerpoint/2010/main" val="277975571"/>
              </p:ext>
            </p:extLst>
          </p:nvPr>
        </p:nvGraphicFramePr>
        <p:xfrm>
          <a:off x="692150" y="3023981"/>
          <a:ext cx="10807700" cy="1494850"/>
        </p:xfrm>
        <a:graphic>
          <a:graphicData uri="http://schemas.openxmlformats.org/drawingml/2006/table">
            <a:tbl>
              <a:tblPr firstRow="1" firstCol="1" bandRow="1">
                <a:noFill/>
                <a:tableStyleId>{7BB07519-A8F3-4188-B358-2C89F047C96F}</a:tableStyleId>
              </a:tblPr>
              <a:tblGrid>
                <a:gridCol w="10807700">
                  <a:extLst>
                    <a:ext uri="{9D8B030D-6E8A-4147-A177-3AD203B41FA5}">
                      <a16:colId xmlns:a16="http://schemas.microsoft.com/office/drawing/2014/main" val="20000"/>
                    </a:ext>
                  </a:extLst>
                </a:gridCol>
              </a:tblGrid>
              <a:tr h="2378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Definition following FitSM-0:</a:t>
                      </a:r>
                      <a:endParaRPr sz="1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125702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Service target:</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panose="020F0502020204030204" pitchFamily="34" charset="0"/>
                          <a:cs typeface="Calibri" panose="020F0502020204030204" pitchFamily="34" charset="0"/>
                        </a:rPr>
                        <a:t>Target values for parameters used to measure the performance of a service</a:t>
                      </a:r>
                      <a:endParaRPr dirty="0">
                        <a:latin typeface="Calibri" panose="020F0502020204030204" pitchFamily="34" charset="0"/>
                        <a:cs typeface="Calibri" panose="020F0502020204030204" pitchFamily="34" charset="0"/>
                      </a:endParaRPr>
                    </a:p>
                    <a:p>
                      <a:pPr marL="457200" marR="0" lvl="1" indent="0" algn="l" rtl="0">
                        <a:lnSpc>
                          <a:spcPct val="100000"/>
                        </a:lnSpc>
                        <a:spcBef>
                          <a:spcPts val="600"/>
                        </a:spcBef>
                        <a:spcAft>
                          <a:spcPts val="0"/>
                        </a:spcAft>
                        <a:buClr>
                          <a:schemeClr val="dk1"/>
                        </a:buClr>
                        <a:buSzPts val="1800"/>
                        <a:buFont typeface="Calibri"/>
                        <a:buNone/>
                      </a:pPr>
                      <a:r>
                        <a:rPr lang="en-US" sz="1600" b="0" u="none" strike="noStrike" cap="none" dirty="0">
                          <a:solidFill>
                            <a:schemeClr val="dk1"/>
                          </a:solidFill>
                          <a:latin typeface="Calibri" panose="020F0502020204030204" pitchFamily="34" charset="0"/>
                          <a:cs typeface="Calibri" panose="020F0502020204030204" pitchFamily="34" charset="0"/>
                        </a:rPr>
                        <a:t>Note: Service targets are listed in SLAs and typically include targets for parameters like service availability or fulfilment times for service requests.</a:t>
                      </a:r>
                      <a:endParaRPr sz="1200" u="none" strike="noStrike" cap="none" dirty="0">
                        <a:latin typeface="Calibri" panose="020F0502020204030204" pitchFamily="34" charset="0"/>
                        <a:cs typeface="Calibri" panose="020F0502020204030204" pitchFamily="34" charset="0"/>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620" name="Google Shape;620;p40"/>
          <p:cNvGraphicFramePr/>
          <p:nvPr>
            <p:extLst>
              <p:ext uri="{D42A27DB-BD31-4B8C-83A1-F6EECF244321}">
                <p14:modId xmlns:p14="http://schemas.microsoft.com/office/powerpoint/2010/main" val="3463056662"/>
              </p:ext>
            </p:extLst>
          </p:nvPr>
        </p:nvGraphicFramePr>
        <p:xfrm>
          <a:off x="692150" y="1749976"/>
          <a:ext cx="10807700" cy="1009335"/>
        </p:xfrm>
        <a:graphic>
          <a:graphicData uri="http://schemas.openxmlformats.org/drawingml/2006/table">
            <a:tbl>
              <a:tblPr firstRow="1" firstCol="1" bandRow="1">
                <a:noFill/>
                <a:tableStyleId>{7BB07519-A8F3-4188-B358-2C89F047C96F}</a:tableStyleId>
              </a:tblPr>
              <a:tblGrid>
                <a:gridCol w="10807700">
                  <a:extLst>
                    <a:ext uri="{9D8B030D-6E8A-4147-A177-3AD203B41FA5}">
                      <a16:colId xmlns:a16="http://schemas.microsoft.com/office/drawing/2014/main" val="20000"/>
                    </a:ext>
                  </a:extLst>
                </a:gridCol>
              </a:tblGrid>
              <a:tr h="1757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7959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Service catalogue:</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solidFill>
                            <a:schemeClr val="dk1"/>
                          </a:solidFill>
                          <a:latin typeface="Calibri" panose="020F0502020204030204" pitchFamily="34" charset="0"/>
                          <a:cs typeface="Calibri" panose="020F0502020204030204" pitchFamily="34" charset="0"/>
                        </a:rPr>
                        <a:t>Customer-facing list of all live services offered along with relevant information about these services</a:t>
                      </a:r>
                      <a:endParaRPr sz="1800" b="0" i="1"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621" name="Google Shape;621;p40"/>
          <p:cNvGraphicFramePr/>
          <p:nvPr>
            <p:extLst>
              <p:ext uri="{D42A27DB-BD31-4B8C-83A1-F6EECF244321}">
                <p14:modId xmlns:p14="http://schemas.microsoft.com/office/powerpoint/2010/main" val="4073763915"/>
              </p:ext>
            </p:extLst>
          </p:nvPr>
        </p:nvGraphicFramePr>
        <p:xfrm>
          <a:off x="692150" y="4783501"/>
          <a:ext cx="10807700" cy="1293784"/>
        </p:xfrm>
        <a:graphic>
          <a:graphicData uri="http://schemas.openxmlformats.org/drawingml/2006/table">
            <a:tbl>
              <a:tblPr firstRow="1" firstCol="1" bandRow="1">
                <a:noFill/>
                <a:tableStyleId>{7BB07519-A8F3-4188-B358-2C89F047C96F}</a:tableStyleId>
              </a:tblPr>
              <a:tblGrid>
                <a:gridCol w="10807700">
                  <a:extLst>
                    <a:ext uri="{9D8B030D-6E8A-4147-A177-3AD203B41FA5}">
                      <a16:colId xmlns:a16="http://schemas.microsoft.com/office/drawing/2014/main" val="20000"/>
                    </a:ext>
                  </a:extLst>
                </a:gridCol>
              </a:tblGrid>
              <a:tr h="2378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Definition following FitSM-0:</a:t>
                      </a:r>
                      <a:endParaRPr sz="1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1055959">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Service level agreement (SLA):</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panose="020F0502020204030204" pitchFamily="34" charset="0"/>
                          <a:cs typeface="Calibri" panose="020F0502020204030204" pitchFamily="34" charset="0"/>
                        </a:rPr>
                        <a:t>Documented agreement between a customer and service provider that specifies the services to be provided and the associated service targets</a:t>
                      </a:r>
                      <a:endParaRPr sz="1400" u="none" strike="noStrike" cap="none" dirty="0">
                        <a:latin typeface="Calibri" panose="020F0502020204030204" pitchFamily="34" charset="0"/>
                        <a:cs typeface="Calibri" panose="020F0502020204030204" pitchFamily="34" charset="0"/>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4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SLM: Important terms</a:t>
            </a:r>
            <a:endParaRPr/>
          </a:p>
        </p:txBody>
      </p:sp>
      <p:sp>
        <p:nvSpPr>
          <p:cNvPr id="628" name="Google Shape;628;p4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41</a:t>
            </a:fld>
            <a:endParaRPr/>
          </a:p>
        </p:txBody>
      </p:sp>
      <p:graphicFrame>
        <p:nvGraphicFramePr>
          <p:cNvPr id="629" name="Google Shape;629;p41"/>
          <p:cNvGraphicFramePr/>
          <p:nvPr>
            <p:extLst>
              <p:ext uri="{D42A27DB-BD31-4B8C-83A1-F6EECF244321}">
                <p14:modId xmlns:p14="http://schemas.microsoft.com/office/powerpoint/2010/main" val="3704978987"/>
              </p:ext>
            </p:extLst>
          </p:nvPr>
        </p:nvGraphicFramePr>
        <p:xfrm>
          <a:off x="609601" y="1750391"/>
          <a:ext cx="10972800" cy="1341120"/>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1757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2488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Operational level agreement (OLA):</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latin typeface="Calibri" panose="020F0502020204030204" pitchFamily="34" charset="0"/>
                          <a:cs typeface="Calibri" panose="020F0502020204030204" pitchFamily="34" charset="0"/>
                        </a:rPr>
                        <a:t>Documented agreement between a service provider and an internal supplier (or federation member) that specifies the underpinning services or service components to be provided, together with associated service targets</a:t>
                      </a:r>
                      <a:endParaRPr sz="1400" i="1" u="none" strike="noStrike" cap="none" dirty="0">
                        <a:latin typeface="Calibri" panose="020F0502020204030204" pitchFamily="34" charset="0"/>
                        <a:cs typeface="Calibri" panose="020F0502020204030204" pitchFamily="34" charset="0"/>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630" name="Google Shape;630;p41"/>
          <p:cNvGraphicFramePr/>
          <p:nvPr>
            <p:extLst>
              <p:ext uri="{D42A27DB-BD31-4B8C-83A1-F6EECF244321}">
                <p14:modId xmlns:p14="http://schemas.microsoft.com/office/powerpoint/2010/main" val="727275095"/>
              </p:ext>
            </p:extLst>
          </p:nvPr>
        </p:nvGraphicFramePr>
        <p:xfrm>
          <a:off x="609601" y="3556613"/>
          <a:ext cx="10972800" cy="1630680"/>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1757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7959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Underpinning agreement (UA):</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solidFill>
                            <a:schemeClr val="dk1"/>
                          </a:solidFill>
                          <a:latin typeface="Calibri" panose="020F0502020204030204" pitchFamily="34" charset="0"/>
                          <a:cs typeface="Calibri" panose="020F0502020204030204" pitchFamily="34" charset="0"/>
                        </a:rPr>
                        <a:t>Documented agreement between a service provider and an external supplier that specifies the underpinning services or service components to be provided</a:t>
                      </a:r>
                      <a:r>
                        <a:rPr lang="en-US" sz="1800" b="0" u="none" strike="noStrike" cap="none" dirty="0">
                          <a:latin typeface="Calibri" panose="020F0502020204030204" pitchFamily="34" charset="0"/>
                          <a:cs typeface="Calibri" panose="020F0502020204030204" pitchFamily="34" charset="0"/>
                        </a:rPr>
                        <a:t>, together with associated service targets</a:t>
                      </a:r>
                      <a:endParaRPr sz="1600" b="0" u="none" strike="noStrike" cap="none" dirty="0">
                        <a:solidFill>
                          <a:schemeClr val="dk1"/>
                        </a:solidFill>
                        <a:latin typeface="Calibri" panose="020F0502020204030204" pitchFamily="34" charset="0"/>
                        <a:cs typeface="Calibri" panose="020F0502020204030204" pitchFamily="34" charset="0"/>
                      </a:endParaRPr>
                    </a:p>
                    <a:p>
                      <a:pPr marL="457200" marR="0" lvl="1" indent="0" algn="l" rtl="0">
                        <a:lnSpc>
                          <a:spcPct val="100000"/>
                        </a:lnSpc>
                        <a:spcBef>
                          <a:spcPts val="600"/>
                        </a:spcBef>
                        <a:spcAft>
                          <a:spcPts val="0"/>
                        </a:spcAft>
                        <a:buClr>
                          <a:schemeClr val="dk1"/>
                        </a:buClr>
                        <a:buSzPts val="1800"/>
                        <a:buFont typeface="Calibri"/>
                        <a:buNone/>
                      </a:pPr>
                      <a:r>
                        <a:rPr lang="en-US" sz="1600" b="0" u="none" strike="noStrike" cap="none" dirty="0">
                          <a:solidFill>
                            <a:schemeClr val="dk1"/>
                          </a:solidFill>
                          <a:latin typeface="Calibri" panose="020F0502020204030204" pitchFamily="34" charset="0"/>
                          <a:cs typeface="Calibri" panose="020F0502020204030204" pitchFamily="34" charset="0"/>
                        </a:rPr>
                        <a:t>Note: A UA can be seen as a service level agreement (SLA) with an external supplier where the service provider is in the customer role.</a:t>
                      </a:r>
                      <a:endParaRPr sz="1200" u="none" strike="noStrike" cap="none" dirty="0">
                        <a:latin typeface="Calibri" panose="020F0502020204030204" pitchFamily="34" charset="0"/>
                        <a:cs typeface="Calibri" panose="020F0502020204030204" pitchFamily="34" charset="0"/>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SLM: Requirements according to FitSM-1</a:t>
            </a:r>
            <a:endParaRPr/>
          </a:p>
        </p:txBody>
      </p:sp>
      <p:sp>
        <p:nvSpPr>
          <p:cNvPr id="637" name="Google Shape;637;p4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42</a:t>
            </a:fld>
            <a:endParaRPr/>
          </a:p>
        </p:txBody>
      </p:sp>
      <p:graphicFrame>
        <p:nvGraphicFramePr>
          <p:cNvPr id="638" name="Google Shape;638;p42"/>
          <p:cNvGraphicFramePr/>
          <p:nvPr/>
        </p:nvGraphicFramePr>
        <p:xfrm>
          <a:off x="1981200" y="1696599"/>
          <a:ext cx="8229600" cy="3023870"/>
        </p:xfrm>
        <a:graphic>
          <a:graphicData uri="http://schemas.openxmlformats.org/drawingml/2006/table">
            <a:tbl>
              <a:tblPr>
                <a:noFill/>
                <a:tableStyleId>{5652652C-6163-4765-869B-413487751996}</a:tableStyleId>
              </a:tblPr>
              <a:tblGrid>
                <a:gridCol w="8229600">
                  <a:extLst>
                    <a:ext uri="{9D8B030D-6E8A-4147-A177-3AD203B41FA5}">
                      <a16:colId xmlns:a16="http://schemas.microsoft.com/office/drawing/2014/main" val="20000"/>
                    </a:ext>
                  </a:extLst>
                </a:gridCol>
              </a:tblGrid>
              <a:tr h="200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PR2 Service Level Management</a:t>
                      </a:r>
                      <a:endParaRPr sz="1600" u="none" strike="noStrike"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57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250675">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PR2.1 A service catalogue shall be maintained.</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PR2.2 For all services delivered to customers, service level agreements (SLAs) shall be in place and reviewed at planned intervals.</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PR2.3 Service performance shall be evaluated against service targets defined in SLAs.</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PR2.4 For supporting services or service components, underpinning agreements (UAs) and operational level agreements (OLAs) shall be agreed as needed and reviewed at planned intervals.</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PR2.5 Performance of supporting services and service components shall be evaluated against targets defined in UAs and OLAs.</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4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SLM: Key concepts – Service catalogue</a:t>
            </a:r>
            <a:endParaRPr/>
          </a:p>
        </p:txBody>
      </p:sp>
      <p:sp>
        <p:nvSpPr>
          <p:cNvPr id="645" name="Google Shape;645;p43"/>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sz="2400" dirty="0"/>
              <a:t>While the service portfolio is an internal tool for the service provider, the service catalogue is for the customer.</a:t>
            </a:r>
            <a:endParaRPr dirty="0"/>
          </a:p>
          <a:p>
            <a:pPr marL="342900" lvl="0" indent="-342900" algn="l" rtl="0">
              <a:lnSpc>
                <a:spcPct val="100000"/>
              </a:lnSpc>
              <a:spcBef>
                <a:spcPts val="0"/>
              </a:spcBef>
              <a:spcAft>
                <a:spcPts val="0"/>
              </a:spcAft>
              <a:buClr>
                <a:schemeClr val="dk1"/>
              </a:buClr>
              <a:buSzPts val="2800"/>
              <a:buChar char="•"/>
            </a:pPr>
            <a:r>
              <a:rPr lang="en-US" sz="2400" dirty="0"/>
              <a:t>There may be more than one service catalogue (e.g. to address different customer groups).</a:t>
            </a:r>
            <a:endParaRPr dirty="0"/>
          </a:p>
          <a:p>
            <a:pPr marL="342900" lvl="0" indent="-342900" algn="l" rtl="0">
              <a:lnSpc>
                <a:spcPct val="100000"/>
              </a:lnSpc>
              <a:spcBef>
                <a:spcPts val="0"/>
              </a:spcBef>
              <a:spcAft>
                <a:spcPts val="0"/>
              </a:spcAft>
              <a:buClr>
                <a:schemeClr val="dk1"/>
              </a:buClr>
              <a:buSzPts val="2800"/>
              <a:buChar char="•"/>
            </a:pPr>
            <a:r>
              <a:rPr lang="en-US" sz="2400" dirty="0"/>
              <a:t>The service portfolio is the basis for each service catalogue.</a:t>
            </a:r>
            <a:endParaRPr sz="2400" dirty="0"/>
          </a:p>
        </p:txBody>
      </p:sp>
      <p:sp>
        <p:nvSpPr>
          <p:cNvPr id="646" name="Google Shape;646;p4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43</a:t>
            </a:fld>
            <a:endParaRPr/>
          </a:p>
        </p:txBody>
      </p:sp>
      <p:sp>
        <p:nvSpPr>
          <p:cNvPr id="647" name="Google Shape;647;p43"/>
          <p:cNvSpPr/>
          <p:nvPr/>
        </p:nvSpPr>
        <p:spPr>
          <a:xfrm>
            <a:off x="3434677" y="4465243"/>
            <a:ext cx="1746913" cy="1965278"/>
          </a:xfrm>
          <a:prstGeom prst="can">
            <a:avLst>
              <a:gd name="adj" fmla="val 18965"/>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648" name="Google Shape;648;p43"/>
          <p:cNvSpPr/>
          <p:nvPr/>
        </p:nvSpPr>
        <p:spPr>
          <a:xfrm>
            <a:off x="3762861" y="5170885"/>
            <a:ext cx="1090538" cy="553998"/>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Service portfolio</a:t>
            </a:r>
            <a:endParaRPr sz="1800">
              <a:solidFill>
                <a:schemeClr val="dk1"/>
              </a:solidFill>
              <a:latin typeface="Arial"/>
              <a:ea typeface="Arial"/>
              <a:cs typeface="Arial"/>
              <a:sym typeface="Arial"/>
            </a:endParaRPr>
          </a:p>
        </p:txBody>
      </p:sp>
      <p:pic>
        <p:nvPicPr>
          <p:cNvPr id="649" name="Google Shape;649;p43" descr="m1"/>
          <p:cNvPicPr preferRelativeResize="0"/>
          <p:nvPr/>
        </p:nvPicPr>
        <p:blipFill rotWithShape="1">
          <a:blip r:embed="rId3">
            <a:alphaModFix/>
          </a:blip>
          <a:srcRect/>
          <a:stretch/>
        </p:blipFill>
        <p:spPr>
          <a:xfrm>
            <a:off x="8691657" y="5099571"/>
            <a:ext cx="500945" cy="696626"/>
          </a:xfrm>
          <a:prstGeom prst="rect">
            <a:avLst/>
          </a:prstGeom>
          <a:noFill/>
          <a:ln>
            <a:noFill/>
          </a:ln>
        </p:spPr>
      </p:pic>
      <p:sp>
        <p:nvSpPr>
          <p:cNvPr id="650" name="Google Shape;650;p43"/>
          <p:cNvSpPr/>
          <p:nvPr/>
        </p:nvSpPr>
        <p:spPr>
          <a:xfrm>
            <a:off x="8396857" y="5833857"/>
            <a:ext cx="1090538" cy="276999"/>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Customer</a:t>
            </a:r>
            <a:endParaRPr sz="1800">
              <a:solidFill>
                <a:schemeClr val="dk1"/>
              </a:solidFill>
              <a:latin typeface="Arial"/>
              <a:ea typeface="Arial"/>
              <a:cs typeface="Arial"/>
              <a:sym typeface="Arial"/>
            </a:endParaRPr>
          </a:p>
        </p:txBody>
      </p:sp>
      <p:sp>
        <p:nvSpPr>
          <p:cNvPr id="651" name="Google Shape;651;p43"/>
          <p:cNvSpPr/>
          <p:nvPr/>
        </p:nvSpPr>
        <p:spPr>
          <a:xfrm rot="-5400000">
            <a:off x="8002459" y="5216442"/>
            <a:ext cx="374176" cy="462884"/>
          </a:xfrm>
          <a:prstGeom prst="downArrow">
            <a:avLst>
              <a:gd name="adj1" fmla="val 50000"/>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652" name="Google Shape;652;p43"/>
          <p:cNvSpPr/>
          <p:nvPr/>
        </p:nvSpPr>
        <p:spPr>
          <a:xfrm>
            <a:off x="5153415" y="5646942"/>
            <a:ext cx="1090538" cy="553998"/>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basis</a:t>
            </a:r>
            <a:endParaRPr sz="1800">
              <a:solidFill>
                <a:schemeClr val="dk1"/>
              </a:solidFill>
              <a:latin typeface="Arial"/>
              <a:ea typeface="Arial"/>
              <a:cs typeface="Arial"/>
              <a:sym typeface="Arial"/>
            </a:endParaRPr>
          </a:p>
          <a:p>
            <a:pPr marL="40182"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for</a:t>
            </a:r>
            <a:endParaRPr sz="1800">
              <a:solidFill>
                <a:schemeClr val="dk1"/>
              </a:solidFill>
              <a:latin typeface="Arial"/>
              <a:ea typeface="Arial"/>
              <a:cs typeface="Arial"/>
              <a:sym typeface="Arial"/>
            </a:endParaRPr>
          </a:p>
        </p:txBody>
      </p:sp>
      <p:sp>
        <p:nvSpPr>
          <p:cNvPr id="653" name="Google Shape;653;p43"/>
          <p:cNvSpPr/>
          <p:nvPr/>
        </p:nvSpPr>
        <p:spPr>
          <a:xfrm rot="-5400000">
            <a:off x="5515955" y="5216442"/>
            <a:ext cx="374176" cy="462884"/>
          </a:xfrm>
          <a:prstGeom prst="downArrow">
            <a:avLst>
              <a:gd name="adj1" fmla="val 50000"/>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654" name="Google Shape;654;p43"/>
          <p:cNvSpPr/>
          <p:nvPr/>
        </p:nvSpPr>
        <p:spPr>
          <a:xfrm>
            <a:off x="6243952" y="4704249"/>
            <a:ext cx="1437007" cy="1487277"/>
          </a:xfrm>
          <a:prstGeom prst="foldedCorner">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Service catalogue(s)</a:t>
            </a:r>
            <a:endParaRPr sz="1800">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SLM: Key concepts – Types of service agreements and their relationships</a:t>
            </a:r>
            <a:endParaRPr/>
          </a:p>
        </p:txBody>
      </p:sp>
      <p:sp>
        <p:nvSpPr>
          <p:cNvPr id="661" name="Google Shape;661;p44"/>
          <p:cNvSpPr txBox="1">
            <a:spLocks noGrp="1"/>
          </p:cNvSpPr>
          <p:nvPr>
            <p:ph type="sldNum" idx="12"/>
          </p:nvPr>
        </p:nvSpPr>
        <p:spPr>
          <a:xfrm>
            <a:off x="8077200" y="649015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44</a:t>
            </a:fld>
            <a:endParaRPr/>
          </a:p>
        </p:txBody>
      </p:sp>
      <p:sp>
        <p:nvSpPr>
          <p:cNvPr id="662" name="Google Shape;662;p44"/>
          <p:cNvSpPr/>
          <p:nvPr/>
        </p:nvSpPr>
        <p:spPr>
          <a:xfrm>
            <a:off x="6172319" y="5850504"/>
            <a:ext cx="2130000" cy="5346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663" name="Google Shape;663;p44"/>
          <p:cNvSpPr/>
          <p:nvPr/>
        </p:nvSpPr>
        <p:spPr>
          <a:xfrm>
            <a:off x="1955103" y="5852978"/>
            <a:ext cx="3446700" cy="5319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664" name="Google Shape;664;p44"/>
          <p:cNvSpPr/>
          <p:nvPr/>
        </p:nvSpPr>
        <p:spPr>
          <a:xfrm>
            <a:off x="1577739" y="3823396"/>
            <a:ext cx="8202600" cy="13560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cxnSp>
        <p:nvCxnSpPr>
          <p:cNvPr id="665" name="Google Shape;665;p44"/>
          <p:cNvCxnSpPr/>
          <p:nvPr/>
        </p:nvCxnSpPr>
        <p:spPr>
          <a:xfrm flipH="1">
            <a:off x="5226747" y="2034360"/>
            <a:ext cx="7500" cy="2569800"/>
          </a:xfrm>
          <a:prstGeom prst="straightConnector1">
            <a:avLst/>
          </a:prstGeom>
          <a:noFill/>
          <a:ln w="12700" cap="flat" cmpd="sng">
            <a:solidFill>
              <a:schemeClr val="dk1"/>
            </a:solidFill>
            <a:prstDash val="solid"/>
            <a:round/>
            <a:headEnd type="none" w="sm" len="sm"/>
            <a:tailEnd type="none" w="sm" len="sm"/>
          </a:ln>
        </p:spPr>
      </p:cxnSp>
      <p:cxnSp>
        <p:nvCxnSpPr>
          <p:cNvPr id="666" name="Google Shape;666;p44"/>
          <p:cNvCxnSpPr/>
          <p:nvPr/>
        </p:nvCxnSpPr>
        <p:spPr>
          <a:xfrm flipH="1">
            <a:off x="2678344" y="2078903"/>
            <a:ext cx="1576500" cy="1509300"/>
          </a:xfrm>
          <a:prstGeom prst="straightConnector1">
            <a:avLst/>
          </a:prstGeom>
          <a:noFill/>
          <a:ln w="12700" cap="flat" cmpd="sng">
            <a:solidFill>
              <a:schemeClr val="dk1"/>
            </a:solidFill>
            <a:prstDash val="solid"/>
            <a:round/>
            <a:headEnd type="none" w="sm" len="sm"/>
            <a:tailEnd type="none" w="sm" len="sm"/>
          </a:ln>
        </p:spPr>
      </p:cxnSp>
      <p:cxnSp>
        <p:nvCxnSpPr>
          <p:cNvPr id="667" name="Google Shape;667;p44"/>
          <p:cNvCxnSpPr/>
          <p:nvPr/>
        </p:nvCxnSpPr>
        <p:spPr>
          <a:xfrm>
            <a:off x="6334821" y="2113542"/>
            <a:ext cx="1480200" cy="1453800"/>
          </a:xfrm>
          <a:prstGeom prst="straightConnector1">
            <a:avLst/>
          </a:prstGeom>
          <a:noFill/>
          <a:ln w="12700" cap="flat" cmpd="sng">
            <a:solidFill>
              <a:schemeClr val="dk1"/>
            </a:solidFill>
            <a:prstDash val="solid"/>
            <a:round/>
            <a:headEnd type="none" w="sm" len="sm"/>
            <a:tailEnd type="none" w="sm" len="sm"/>
          </a:ln>
        </p:spPr>
      </p:cxnSp>
      <p:cxnSp>
        <p:nvCxnSpPr>
          <p:cNvPr id="668" name="Google Shape;668;p44"/>
          <p:cNvCxnSpPr/>
          <p:nvPr/>
        </p:nvCxnSpPr>
        <p:spPr>
          <a:xfrm>
            <a:off x="6728228" y="4746369"/>
            <a:ext cx="3600" cy="1509300"/>
          </a:xfrm>
          <a:prstGeom prst="straightConnector1">
            <a:avLst/>
          </a:prstGeom>
          <a:noFill/>
          <a:ln w="12700" cap="flat" cmpd="sng">
            <a:solidFill>
              <a:schemeClr val="dk1"/>
            </a:solidFill>
            <a:prstDash val="solid"/>
            <a:round/>
            <a:headEnd type="none" w="sm" len="sm"/>
            <a:tailEnd type="none" w="sm" len="sm"/>
          </a:ln>
        </p:spPr>
      </p:cxnSp>
      <p:cxnSp>
        <p:nvCxnSpPr>
          <p:cNvPr id="669" name="Google Shape;669;p44"/>
          <p:cNvCxnSpPr/>
          <p:nvPr/>
        </p:nvCxnSpPr>
        <p:spPr>
          <a:xfrm flipH="1">
            <a:off x="4710913" y="4696877"/>
            <a:ext cx="7500" cy="1724700"/>
          </a:xfrm>
          <a:prstGeom prst="straightConnector1">
            <a:avLst/>
          </a:prstGeom>
          <a:noFill/>
          <a:ln w="12700" cap="flat" cmpd="sng">
            <a:solidFill>
              <a:schemeClr val="dk1"/>
            </a:solidFill>
            <a:prstDash val="solid"/>
            <a:round/>
            <a:headEnd type="none" w="sm" len="sm"/>
            <a:tailEnd type="none" w="sm" len="sm"/>
          </a:ln>
        </p:spPr>
      </p:cxnSp>
      <p:sp>
        <p:nvSpPr>
          <p:cNvPr id="670" name="Google Shape;670;p44"/>
          <p:cNvSpPr/>
          <p:nvPr/>
        </p:nvSpPr>
        <p:spPr>
          <a:xfrm>
            <a:off x="1887645" y="5955668"/>
            <a:ext cx="3446700" cy="531900"/>
          </a:xfrm>
          <a:prstGeom prst="rect">
            <a:avLst/>
          </a:prstGeom>
          <a:solidFill>
            <a:schemeClr val="lt1"/>
          </a:solidFill>
          <a:ln w="25400" cap="flat" cmpd="sng">
            <a:solidFill>
              <a:srgbClr val="8064A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671" name="Google Shape;671;p44"/>
          <p:cNvSpPr/>
          <p:nvPr/>
        </p:nvSpPr>
        <p:spPr>
          <a:xfrm>
            <a:off x="1887648" y="6096709"/>
            <a:ext cx="3440400" cy="261610"/>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Clr>
                <a:schemeClr val="dk1"/>
              </a:buClr>
              <a:buSzPts val="1700"/>
              <a:buFont typeface="Calibri"/>
              <a:buNone/>
            </a:pPr>
            <a:r>
              <a:rPr lang="en-US" sz="1700" dirty="0">
                <a:solidFill>
                  <a:schemeClr val="dk1"/>
                </a:solidFill>
                <a:latin typeface="Calibri"/>
                <a:ea typeface="Calibri"/>
                <a:cs typeface="Calibri"/>
                <a:sym typeface="Calibri"/>
              </a:rPr>
              <a:t>Internal suppliers </a:t>
            </a:r>
            <a:r>
              <a:rPr lang="en-US" sz="1200" dirty="0">
                <a:solidFill>
                  <a:schemeClr val="dk1"/>
                </a:solidFill>
                <a:latin typeface="Calibri"/>
                <a:ea typeface="Calibri"/>
                <a:cs typeface="Calibri"/>
                <a:sym typeface="Calibri"/>
              </a:rPr>
              <a:t>or federation members</a:t>
            </a:r>
            <a:endParaRPr sz="1800" dirty="0">
              <a:solidFill>
                <a:schemeClr val="dk1"/>
              </a:solidFill>
              <a:latin typeface="Arial"/>
              <a:ea typeface="Arial"/>
              <a:cs typeface="Arial"/>
              <a:sym typeface="Arial"/>
            </a:endParaRPr>
          </a:p>
        </p:txBody>
      </p:sp>
      <p:grpSp>
        <p:nvGrpSpPr>
          <p:cNvPr id="672" name="Google Shape;672;p44"/>
          <p:cNvGrpSpPr/>
          <p:nvPr/>
        </p:nvGrpSpPr>
        <p:grpSpPr>
          <a:xfrm>
            <a:off x="1905137" y="4927538"/>
            <a:ext cx="3870128" cy="678002"/>
            <a:chOff x="0" y="0"/>
            <a:chExt cx="3097" cy="547"/>
          </a:xfrm>
        </p:grpSpPr>
        <p:grpSp>
          <p:nvGrpSpPr>
            <p:cNvPr id="673" name="Google Shape;673;p44"/>
            <p:cNvGrpSpPr/>
            <p:nvPr/>
          </p:nvGrpSpPr>
          <p:grpSpPr>
            <a:xfrm>
              <a:off x="116" y="0"/>
              <a:ext cx="2981" cy="407"/>
              <a:chOff x="0" y="0"/>
              <a:chExt cx="2981" cy="407"/>
            </a:xfrm>
          </p:grpSpPr>
          <p:sp>
            <p:nvSpPr>
              <p:cNvPr id="674" name="Google Shape;674;p4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675" name="Google Shape;675;p44"/>
              <p:cNvSpPr/>
              <p:nvPr/>
            </p:nvSpPr>
            <p:spPr>
              <a:xfrm>
                <a:off x="0" y="4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grpSp>
        <p:grpSp>
          <p:nvGrpSpPr>
            <p:cNvPr id="676" name="Google Shape;676;p44"/>
            <p:cNvGrpSpPr/>
            <p:nvPr/>
          </p:nvGrpSpPr>
          <p:grpSpPr>
            <a:xfrm>
              <a:off x="62" y="52"/>
              <a:ext cx="2981" cy="408"/>
              <a:chOff x="0" y="0"/>
              <a:chExt cx="2981" cy="407"/>
            </a:xfrm>
          </p:grpSpPr>
          <p:sp>
            <p:nvSpPr>
              <p:cNvPr id="677" name="Google Shape;677;p4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678" name="Google Shape;678;p44"/>
              <p:cNvSpPr/>
              <p:nvPr/>
            </p:nvSpPr>
            <p:spPr>
              <a:xfrm>
                <a:off x="0" y="44"/>
                <a:ext cx="0" cy="247"/>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grpSp>
        <p:grpSp>
          <p:nvGrpSpPr>
            <p:cNvPr id="679" name="Google Shape;679;p44"/>
            <p:cNvGrpSpPr/>
            <p:nvPr/>
          </p:nvGrpSpPr>
          <p:grpSpPr>
            <a:xfrm>
              <a:off x="0" y="139"/>
              <a:ext cx="2981" cy="408"/>
              <a:chOff x="0" y="0"/>
              <a:chExt cx="2981" cy="407"/>
            </a:xfrm>
          </p:grpSpPr>
          <p:sp>
            <p:nvSpPr>
              <p:cNvPr id="680" name="Google Shape;680;p4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681" name="Google Shape;681;p44"/>
              <p:cNvSpPr/>
              <p:nvPr/>
            </p:nvSpPr>
            <p:spPr>
              <a:xfrm>
                <a:off x="0" y="85"/>
                <a:ext cx="2964" cy="234"/>
              </a:xfrm>
              <a:prstGeom prst="rect">
                <a:avLst/>
              </a:prstGeom>
              <a:solidFill>
                <a:srgbClr val="538CD5"/>
              </a:solidFill>
              <a:ln>
                <a:noFill/>
              </a:ln>
            </p:spPr>
            <p:txBody>
              <a:bodyPr spcFirstLastPara="1" wrap="square" lIns="0" tIns="0" rIns="57775" bIns="0" anchor="t" anchorCtr="0">
                <a:spAutoFit/>
              </a:bodyPr>
              <a:lstStyle/>
              <a:p>
                <a:pPr marL="40182" marR="0" lvl="0" indent="0" algn="ctr" rtl="0">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Operational level agreements (OLAs)</a:t>
                </a:r>
                <a:endParaRPr sz="1800">
                  <a:solidFill>
                    <a:schemeClr val="dk1"/>
                  </a:solidFill>
                  <a:latin typeface="Arial"/>
                  <a:ea typeface="Arial"/>
                  <a:cs typeface="Arial"/>
                  <a:sym typeface="Arial"/>
                </a:endParaRPr>
              </a:p>
            </p:txBody>
          </p:sp>
        </p:grpSp>
      </p:grpSp>
      <p:cxnSp>
        <p:nvCxnSpPr>
          <p:cNvPr id="682" name="Google Shape;682;p44"/>
          <p:cNvCxnSpPr/>
          <p:nvPr/>
        </p:nvCxnSpPr>
        <p:spPr>
          <a:xfrm>
            <a:off x="2685805" y="3679877"/>
            <a:ext cx="1494000" cy="1096200"/>
          </a:xfrm>
          <a:prstGeom prst="straightConnector1">
            <a:avLst/>
          </a:prstGeom>
          <a:noFill/>
          <a:ln w="12700" cap="flat" cmpd="sng">
            <a:solidFill>
              <a:schemeClr val="dk1"/>
            </a:solidFill>
            <a:prstDash val="solid"/>
            <a:round/>
            <a:headEnd type="none" w="sm" len="sm"/>
            <a:tailEnd type="none" w="sm" len="sm"/>
          </a:ln>
        </p:spPr>
      </p:cxnSp>
      <p:cxnSp>
        <p:nvCxnSpPr>
          <p:cNvPr id="683" name="Google Shape;683;p44"/>
          <p:cNvCxnSpPr/>
          <p:nvPr/>
        </p:nvCxnSpPr>
        <p:spPr>
          <a:xfrm flipH="1">
            <a:off x="6759437" y="3693486"/>
            <a:ext cx="1017000" cy="885900"/>
          </a:xfrm>
          <a:prstGeom prst="straightConnector1">
            <a:avLst/>
          </a:prstGeom>
          <a:noFill/>
          <a:ln>
            <a:noFill/>
          </a:ln>
        </p:spPr>
      </p:cxnSp>
      <p:sp>
        <p:nvSpPr>
          <p:cNvPr id="684" name="Google Shape;684;p44"/>
          <p:cNvSpPr/>
          <p:nvPr/>
        </p:nvSpPr>
        <p:spPr>
          <a:xfrm>
            <a:off x="1817588" y="3259220"/>
            <a:ext cx="2063700" cy="768300"/>
          </a:xfrm>
          <a:prstGeom prst="ellipse">
            <a:avLst/>
          </a:prstGeom>
          <a:solidFill>
            <a:srgbClr val="DAE5F1"/>
          </a:solidFill>
          <a:ln>
            <a:noFill/>
          </a:ln>
          <a:effectLst>
            <a:outerShdw blurRad="40000" dist="20000" dir="5400000" rotWithShape="0">
              <a:srgbClr val="000000">
                <a:alpha val="37254"/>
              </a:srgbClr>
            </a:outerShdw>
          </a:effectLst>
        </p:spPr>
        <p:txBody>
          <a:bodyPr spcFirstLastPara="1" wrap="square" lIns="0" tIns="0" rIns="0" bIns="0" anchor="ctr" anchorCtr="0">
            <a:noAutofit/>
          </a:bodyPr>
          <a:lstStyle/>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Service A</a:t>
            </a:r>
            <a:endParaRPr sz="1800">
              <a:solidFill>
                <a:schemeClr val="dk1"/>
              </a:solidFill>
              <a:latin typeface="Arial"/>
              <a:ea typeface="Arial"/>
              <a:cs typeface="Arial"/>
              <a:sym typeface="Arial"/>
            </a:endParaRPr>
          </a:p>
        </p:txBody>
      </p:sp>
      <p:grpSp>
        <p:nvGrpSpPr>
          <p:cNvPr id="685" name="Google Shape;685;p44"/>
          <p:cNvGrpSpPr/>
          <p:nvPr/>
        </p:nvGrpSpPr>
        <p:grpSpPr>
          <a:xfrm>
            <a:off x="4646223" y="4253948"/>
            <a:ext cx="2906604" cy="383085"/>
            <a:chOff x="0" y="0"/>
            <a:chExt cx="2326" cy="309"/>
          </a:xfrm>
        </p:grpSpPr>
        <p:sp>
          <p:nvSpPr>
            <p:cNvPr id="686" name="Google Shape;686;p44"/>
            <p:cNvSpPr/>
            <p:nvPr/>
          </p:nvSpPr>
          <p:spPr>
            <a:xfrm>
              <a:off x="0" y="9"/>
              <a:ext cx="2326" cy="300"/>
            </a:xfrm>
            <a:prstGeom prst="rect">
              <a:avLst/>
            </a:prstGeom>
            <a:solidFill>
              <a:srgbClr val="DAE5F1"/>
            </a:solidFill>
            <a:ln>
              <a:noFill/>
            </a:ln>
            <a:effectLst>
              <a:outerShdw blurRad="40000" dist="20000" dir="5400000" rotWithShape="0">
                <a:srgbClr val="000000">
                  <a:alpha val="37254"/>
                </a:srgbClr>
              </a:outerShdw>
            </a:effectLst>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687" name="Google Shape;687;p44"/>
            <p:cNvSpPr/>
            <p:nvPr/>
          </p:nvSpPr>
          <p:spPr>
            <a:xfrm>
              <a:off x="0" y="0"/>
              <a:ext cx="0" cy="248"/>
            </a:xfrm>
            <a:prstGeom prst="rect">
              <a:avLst/>
            </a:prstGeom>
            <a:solidFill>
              <a:srgbClr val="DAE5F1"/>
            </a:solidFill>
            <a:ln>
              <a:noFill/>
            </a:ln>
            <a:effectLst>
              <a:outerShdw blurRad="40000" dist="20000" dir="5400000" rotWithShape="0">
                <a:srgbClr val="000000">
                  <a:alpha val="37254"/>
                </a:srgbClr>
              </a:outerShdw>
            </a:effectLst>
          </p:spPr>
          <p:txBody>
            <a:bodyPr spcFirstLastPara="1" wrap="square" lIns="0" tIns="0" rIns="0" bIns="0" anchor="t" anchorCtr="0">
              <a:sp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grpSp>
      <p:grpSp>
        <p:nvGrpSpPr>
          <p:cNvPr id="688" name="Google Shape;688;p44"/>
          <p:cNvGrpSpPr/>
          <p:nvPr/>
        </p:nvGrpSpPr>
        <p:grpSpPr>
          <a:xfrm>
            <a:off x="3937690" y="4349410"/>
            <a:ext cx="3010323" cy="371928"/>
            <a:chOff x="0" y="-13"/>
            <a:chExt cx="2409" cy="300"/>
          </a:xfrm>
        </p:grpSpPr>
        <p:sp>
          <p:nvSpPr>
            <p:cNvPr id="689" name="Google Shape;689;p44"/>
            <p:cNvSpPr/>
            <p:nvPr/>
          </p:nvSpPr>
          <p:spPr>
            <a:xfrm>
              <a:off x="83" y="-13"/>
              <a:ext cx="2326" cy="300"/>
            </a:xfrm>
            <a:prstGeom prst="rect">
              <a:avLst/>
            </a:prstGeom>
            <a:solidFill>
              <a:srgbClr val="DAE5F1"/>
            </a:solidFill>
            <a:ln>
              <a:noFill/>
            </a:ln>
            <a:effectLst>
              <a:outerShdw blurRad="40000" dist="20000" dir="5400000" rotWithShape="0">
                <a:srgbClr val="000000">
                  <a:alpha val="37254"/>
                </a:srgbClr>
              </a:outerShdw>
            </a:effectLst>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690" name="Google Shape;690;p44"/>
            <p:cNvSpPr/>
            <p:nvPr/>
          </p:nvSpPr>
          <p:spPr>
            <a:xfrm>
              <a:off x="0" y="0"/>
              <a:ext cx="0" cy="248"/>
            </a:xfrm>
            <a:prstGeom prst="rect">
              <a:avLst/>
            </a:prstGeom>
            <a:solidFill>
              <a:srgbClr val="DAE5F1"/>
            </a:solidFill>
            <a:ln>
              <a:noFill/>
            </a:ln>
            <a:effectLst>
              <a:outerShdw blurRad="40000" dist="20000" dir="5400000" rotWithShape="0">
                <a:srgbClr val="000000">
                  <a:alpha val="37254"/>
                </a:srgbClr>
              </a:outerShdw>
            </a:effectLst>
          </p:spPr>
          <p:txBody>
            <a:bodyPr spcFirstLastPara="1" wrap="square" lIns="0" tIns="0" rIns="0" bIns="0" anchor="t" anchorCtr="0">
              <a:sp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grpSp>
      <p:grpSp>
        <p:nvGrpSpPr>
          <p:cNvPr id="691" name="Google Shape;691;p44"/>
          <p:cNvGrpSpPr/>
          <p:nvPr/>
        </p:nvGrpSpPr>
        <p:grpSpPr>
          <a:xfrm>
            <a:off x="3476582" y="4443631"/>
            <a:ext cx="2906604" cy="371928"/>
            <a:chOff x="21" y="-27"/>
            <a:chExt cx="2326" cy="300"/>
          </a:xfrm>
        </p:grpSpPr>
        <p:sp>
          <p:nvSpPr>
            <p:cNvPr id="692" name="Google Shape;692;p44"/>
            <p:cNvSpPr/>
            <p:nvPr/>
          </p:nvSpPr>
          <p:spPr>
            <a:xfrm>
              <a:off x="21" y="-27"/>
              <a:ext cx="2326" cy="300"/>
            </a:xfrm>
            <a:prstGeom prst="rect">
              <a:avLst/>
            </a:prstGeom>
            <a:solidFill>
              <a:srgbClr val="DAE5F1"/>
            </a:solidFill>
            <a:ln>
              <a:noFill/>
            </a:ln>
            <a:effectLst>
              <a:outerShdw blurRad="40000" dist="20000" dir="5400000" rotWithShape="0">
                <a:srgbClr val="000000">
                  <a:alpha val="37254"/>
                </a:srgbClr>
              </a:outerShdw>
            </a:effectLst>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693" name="Google Shape;693;p44"/>
            <p:cNvSpPr/>
            <p:nvPr/>
          </p:nvSpPr>
          <p:spPr>
            <a:xfrm>
              <a:off x="54" y="11"/>
              <a:ext cx="2293" cy="232"/>
            </a:xfrm>
            <a:prstGeom prst="rect">
              <a:avLst/>
            </a:prstGeom>
            <a:solidFill>
              <a:srgbClr val="DAE5F1"/>
            </a:solidFill>
            <a:ln>
              <a:noFill/>
            </a:ln>
            <a:effectLst>
              <a:outerShdw blurRad="40000" dist="20000" dir="5400000" rotWithShape="0">
                <a:srgbClr val="000000">
                  <a:alpha val="37254"/>
                </a:srgbClr>
              </a:outerShdw>
            </a:effectLst>
          </p:spPr>
          <p:txBody>
            <a:bodyPr spcFirstLastPara="1" wrap="square" lIns="0" tIns="0" rIns="57775" bIns="0" anchor="t" anchorCtr="0">
              <a:spAutoFit/>
            </a:bodyPr>
            <a:lstStyle/>
            <a:p>
              <a:pPr marL="40182" marR="0" lvl="0" indent="0" algn="ctr" rtl="0">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Service components</a:t>
              </a:r>
              <a:endParaRPr sz="1800">
                <a:solidFill>
                  <a:schemeClr val="dk1"/>
                </a:solidFill>
                <a:latin typeface="Arial"/>
                <a:ea typeface="Arial"/>
                <a:cs typeface="Arial"/>
                <a:sym typeface="Arial"/>
              </a:endParaRPr>
            </a:p>
          </p:txBody>
        </p:sp>
      </p:grpSp>
      <p:sp>
        <p:nvSpPr>
          <p:cNvPr id="694" name="Google Shape;694;p44"/>
          <p:cNvSpPr/>
          <p:nvPr/>
        </p:nvSpPr>
        <p:spPr>
          <a:xfrm>
            <a:off x="1511524" y="1960126"/>
            <a:ext cx="8325000" cy="3762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17850" tIns="17850" rIns="58475" bIns="17850" anchor="ctr" anchorCtr="0">
            <a:noAutofit/>
          </a:bodyPr>
          <a:lstStyle/>
          <a:p>
            <a:pPr marL="22323" marR="0" lvl="0" indent="0" algn="ctr" rtl="0">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Customer</a:t>
            </a:r>
            <a:endParaRPr sz="1800">
              <a:solidFill>
                <a:schemeClr val="dk1"/>
              </a:solidFill>
              <a:latin typeface="Arial"/>
              <a:ea typeface="Arial"/>
              <a:cs typeface="Arial"/>
              <a:sym typeface="Arial"/>
            </a:endParaRPr>
          </a:p>
        </p:txBody>
      </p:sp>
      <p:sp>
        <p:nvSpPr>
          <p:cNvPr id="695" name="Google Shape;695;p44"/>
          <p:cNvSpPr/>
          <p:nvPr/>
        </p:nvSpPr>
        <p:spPr>
          <a:xfrm>
            <a:off x="6127347" y="5955668"/>
            <a:ext cx="2130000" cy="5346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696" name="Google Shape;696;p44"/>
          <p:cNvSpPr/>
          <p:nvPr/>
        </p:nvSpPr>
        <p:spPr>
          <a:xfrm>
            <a:off x="6127350" y="6096712"/>
            <a:ext cx="2124900" cy="261610"/>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Clr>
                <a:schemeClr val="dk1"/>
              </a:buClr>
              <a:buSzPts val="1700"/>
              <a:buFont typeface="Calibri"/>
              <a:buNone/>
            </a:pPr>
            <a:r>
              <a:rPr lang="en-US" sz="1700" dirty="0">
                <a:solidFill>
                  <a:schemeClr val="dk1"/>
                </a:solidFill>
                <a:latin typeface="Calibri"/>
                <a:ea typeface="Calibri"/>
                <a:cs typeface="Calibri"/>
                <a:sym typeface="Calibri"/>
              </a:rPr>
              <a:t>External Suppliers</a:t>
            </a:r>
            <a:endParaRPr sz="1800" dirty="0">
              <a:solidFill>
                <a:schemeClr val="dk1"/>
              </a:solidFill>
              <a:latin typeface="Arial"/>
              <a:ea typeface="Arial"/>
              <a:cs typeface="Arial"/>
              <a:sym typeface="Arial"/>
            </a:endParaRPr>
          </a:p>
        </p:txBody>
      </p:sp>
      <p:grpSp>
        <p:nvGrpSpPr>
          <p:cNvPr id="697" name="Google Shape;697;p44"/>
          <p:cNvGrpSpPr/>
          <p:nvPr/>
        </p:nvGrpSpPr>
        <p:grpSpPr>
          <a:xfrm>
            <a:off x="2921904" y="2573795"/>
            <a:ext cx="4669616" cy="544459"/>
            <a:chOff x="2693304" y="2573795"/>
            <a:chExt cx="4669616" cy="544459"/>
          </a:xfrm>
        </p:grpSpPr>
        <p:sp>
          <p:nvSpPr>
            <p:cNvPr id="698" name="Google Shape;698;p44"/>
            <p:cNvSpPr/>
            <p:nvPr/>
          </p:nvSpPr>
          <p:spPr>
            <a:xfrm>
              <a:off x="2825720" y="2573795"/>
              <a:ext cx="4537200" cy="4059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699" name="Google Shape;699;p44"/>
            <p:cNvSpPr/>
            <p:nvPr/>
          </p:nvSpPr>
          <p:spPr>
            <a:xfrm>
              <a:off x="2754514" y="2657926"/>
              <a:ext cx="4537200" cy="4059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700" name="Google Shape;700;p44"/>
            <p:cNvSpPr/>
            <p:nvPr/>
          </p:nvSpPr>
          <p:spPr>
            <a:xfrm>
              <a:off x="2693304" y="2742054"/>
              <a:ext cx="4532100" cy="3762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ctr" anchorCtr="0">
              <a:noAutofit/>
            </a:bodyPr>
            <a:lstStyle/>
            <a:p>
              <a:pPr marL="40181"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Service level agreements (SLAs)</a:t>
              </a:r>
              <a:endParaRPr sz="1800">
                <a:solidFill>
                  <a:schemeClr val="dk1"/>
                </a:solidFill>
                <a:latin typeface="Arial"/>
                <a:ea typeface="Arial"/>
                <a:cs typeface="Arial"/>
                <a:sym typeface="Arial"/>
              </a:endParaRPr>
            </a:p>
          </p:txBody>
        </p:sp>
      </p:grpSp>
      <p:grpSp>
        <p:nvGrpSpPr>
          <p:cNvPr id="701" name="Google Shape;701;p44"/>
          <p:cNvGrpSpPr/>
          <p:nvPr/>
        </p:nvGrpSpPr>
        <p:grpSpPr>
          <a:xfrm>
            <a:off x="6119854" y="5077232"/>
            <a:ext cx="3552923" cy="524588"/>
            <a:chOff x="0" y="0"/>
            <a:chExt cx="1745" cy="423"/>
          </a:xfrm>
        </p:grpSpPr>
        <p:grpSp>
          <p:nvGrpSpPr>
            <p:cNvPr id="702" name="Google Shape;702;p44"/>
            <p:cNvGrpSpPr/>
            <p:nvPr/>
          </p:nvGrpSpPr>
          <p:grpSpPr>
            <a:xfrm>
              <a:off x="71" y="0"/>
              <a:ext cx="1674" cy="327"/>
              <a:chOff x="0" y="0"/>
              <a:chExt cx="1674" cy="327"/>
            </a:xfrm>
          </p:grpSpPr>
          <p:sp>
            <p:nvSpPr>
              <p:cNvPr id="703" name="Google Shape;703;p4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704" name="Google Shape;704;p44"/>
              <p:cNvSpPr/>
              <p:nvPr/>
            </p:nvSpPr>
            <p:spPr>
              <a:xfrm>
                <a:off x="0" y="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grpSp>
        <p:grpSp>
          <p:nvGrpSpPr>
            <p:cNvPr id="705" name="Google Shape;705;p44"/>
            <p:cNvGrpSpPr/>
            <p:nvPr/>
          </p:nvGrpSpPr>
          <p:grpSpPr>
            <a:xfrm>
              <a:off x="38" y="42"/>
              <a:ext cx="1674" cy="327"/>
              <a:chOff x="0" y="0"/>
              <a:chExt cx="1674" cy="327"/>
            </a:xfrm>
          </p:grpSpPr>
          <p:sp>
            <p:nvSpPr>
              <p:cNvPr id="706" name="Google Shape;706;p4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707" name="Google Shape;707;p44"/>
              <p:cNvSpPr/>
              <p:nvPr/>
            </p:nvSpPr>
            <p:spPr>
              <a:xfrm>
                <a:off x="0" y="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grpSp>
        <p:grpSp>
          <p:nvGrpSpPr>
            <p:cNvPr id="708" name="Google Shape;708;p44"/>
            <p:cNvGrpSpPr/>
            <p:nvPr/>
          </p:nvGrpSpPr>
          <p:grpSpPr>
            <a:xfrm>
              <a:off x="0" y="94"/>
              <a:ext cx="1674" cy="329"/>
              <a:chOff x="0" y="0"/>
              <a:chExt cx="1674" cy="327"/>
            </a:xfrm>
          </p:grpSpPr>
          <p:sp>
            <p:nvSpPr>
              <p:cNvPr id="709" name="Google Shape;709;p4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710" name="Google Shape;710;p44"/>
              <p:cNvSpPr/>
              <p:nvPr/>
            </p:nvSpPr>
            <p:spPr>
              <a:xfrm>
                <a:off x="0" y="55"/>
                <a:ext cx="1616" cy="232"/>
              </a:xfrm>
              <a:prstGeom prst="rect">
                <a:avLst/>
              </a:prstGeom>
              <a:solidFill>
                <a:srgbClr val="538CD5"/>
              </a:solidFill>
              <a:ln>
                <a:noFill/>
              </a:ln>
            </p:spPr>
            <p:txBody>
              <a:bodyPr spcFirstLastPara="1" wrap="square" lIns="0" tIns="0" rIns="57775" bIns="0" anchor="t" anchorCtr="0">
                <a:spAutoFit/>
              </a:bodyPr>
              <a:lstStyle/>
              <a:p>
                <a:pPr marL="40182" marR="0" lvl="0" indent="0" algn="ctr" rtl="0">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Underpinning agreements (UAs)</a:t>
                </a:r>
                <a:endParaRPr sz="1800">
                  <a:solidFill>
                    <a:schemeClr val="dk1"/>
                  </a:solidFill>
                  <a:latin typeface="Arial"/>
                  <a:ea typeface="Arial"/>
                  <a:cs typeface="Arial"/>
                  <a:sym typeface="Arial"/>
                </a:endParaRPr>
              </a:p>
            </p:txBody>
          </p:sp>
        </p:grpSp>
      </p:grpSp>
      <p:sp>
        <p:nvSpPr>
          <p:cNvPr id="711" name="Google Shape;711;p44"/>
          <p:cNvSpPr/>
          <p:nvPr/>
        </p:nvSpPr>
        <p:spPr>
          <a:xfrm>
            <a:off x="4199878" y="3251797"/>
            <a:ext cx="2063700" cy="769500"/>
          </a:xfrm>
          <a:prstGeom prst="ellipse">
            <a:avLst/>
          </a:prstGeom>
          <a:solidFill>
            <a:srgbClr val="DAE5F1"/>
          </a:solidFill>
          <a:ln>
            <a:noFill/>
          </a:ln>
          <a:effectLst>
            <a:outerShdw blurRad="40000" dist="20000" dir="5400000" rotWithShape="0">
              <a:srgbClr val="000000">
                <a:alpha val="37254"/>
              </a:srgbClr>
            </a:outerShdw>
          </a:effectLst>
        </p:spPr>
        <p:txBody>
          <a:bodyPr spcFirstLastPara="1" wrap="square" lIns="0" tIns="0" rIns="0" bIns="0" anchor="ctr" anchorCtr="0">
            <a:noAutofit/>
          </a:bodyPr>
          <a:lstStyle/>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Service B</a:t>
            </a:r>
            <a:endParaRPr sz="1800">
              <a:solidFill>
                <a:schemeClr val="dk1"/>
              </a:solidFill>
              <a:latin typeface="Arial"/>
              <a:ea typeface="Arial"/>
              <a:cs typeface="Arial"/>
              <a:sym typeface="Arial"/>
            </a:endParaRPr>
          </a:p>
        </p:txBody>
      </p:sp>
      <p:sp>
        <p:nvSpPr>
          <p:cNvPr id="712" name="Google Shape;712;p44"/>
          <p:cNvSpPr/>
          <p:nvPr/>
        </p:nvSpPr>
        <p:spPr>
          <a:xfrm>
            <a:off x="6582169" y="3245610"/>
            <a:ext cx="2064900" cy="768300"/>
          </a:xfrm>
          <a:prstGeom prst="ellipse">
            <a:avLst/>
          </a:prstGeom>
          <a:solidFill>
            <a:srgbClr val="DAE5F1"/>
          </a:solidFill>
          <a:ln>
            <a:noFill/>
          </a:ln>
          <a:effectLst>
            <a:outerShdw blurRad="40000" dist="20000" dir="5400000" rotWithShape="0">
              <a:srgbClr val="000000">
                <a:alpha val="37254"/>
              </a:srgbClr>
            </a:outerShdw>
          </a:effectLst>
        </p:spPr>
        <p:txBody>
          <a:bodyPr spcFirstLastPara="1" wrap="square" lIns="0" tIns="0" rIns="0" bIns="0" anchor="ctr" anchorCtr="0">
            <a:noAutofit/>
          </a:bodyPr>
          <a:lstStyle/>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Service C</a:t>
            </a:r>
            <a:endParaRPr sz="1800">
              <a:solidFill>
                <a:schemeClr val="dk1"/>
              </a:solidFill>
              <a:latin typeface="Arial"/>
              <a:ea typeface="Arial"/>
              <a:cs typeface="Arial"/>
              <a:sym typeface="Arial"/>
            </a:endParaRPr>
          </a:p>
        </p:txBody>
      </p:sp>
      <p:sp>
        <p:nvSpPr>
          <p:cNvPr id="713" name="Google Shape;713;p44"/>
          <p:cNvSpPr/>
          <p:nvPr/>
        </p:nvSpPr>
        <p:spPr>
          <a:xfrm>
            <a:off x="8452273" y="4203222"/>
            <a:ext cx="1220400" cy="575400"/>
          </a:xfrm>
          <a:prstGeom prst="rect">
            <a:avLst/>
          </a:prstGeom>
          <a:noFill/>
          <a:ln>
            <a:noFill/>
          </a:ln>
        </p:spPr>
        <p:txBody>
          <a:bodyPr spcFirstLastPara="1" wrap="square" lIns="0" tIns="0" rIns="40625" bIns="0" anchor="t" anchorCtr="0">
            <a:spAutoFit/>
          </a:bodyPr>
          <a:lstStyle/>
          <a:p>
            <a:pPr marL="40182" marR="0" lvl="0" indent="0" algn="r" rtl="0">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(IT) service </a:t>
            </a:r>
            <a:endParaRPr sz="1800">
              <a:solidFill>
                <a:schemeClr val="dk1"/>
              </a:solidFill>
              <a:latin typeface="Arial"/>
              <a:ea typeface="Arial"/>
              <a:cs typeface="Arial"/>
              <a:sym typeface="Arial"/>
            </a:endParaRPr>
          </a:p>
          <a:p>
            <a:pPr marL="40182" marR="0" lvl="0" indent="0" algn="r" rtl="0">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provider</a:t>
            </a:r>
            <a:endParaRPr sz="1800">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4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SLM: Key concepts and activities </a:t>
            </a:r>
            <a:endParaRPr/>
          </a:p>
        </p:txBody>
      </p:sp>
      <p:sp>
        <p:nvSpPr>
          <p:cNvPr id="720" name="Google Shape;720;p4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2800"/>
              <a:buChar char="•"/>
            </a:pPr>
            <a:r>
              <a:rPr lang="en-US" dirty="0"/>
              <a:t>The information that SLAs provide (e.g. service targets) is vital as a basis for the execution of many other processes.</a:t>
            </a:r>
            <a:endParaRPr dirty="0"/>
          </a:p>
          <a:p>
            <a:pPr marL="342900" lvl="0" indent="-342900" algn="l" rtl="0">
              <a:lnSpc>
                <a:spcPct val="100000"/>
              </a:lnSpc>
              <a:spcBef>
                <a:spcPts val="0"/>
              </a:spcBef>
              <a:spcAft>
                <a:spcPts val="0"/>
              </a:spcAft>
              <a:buClr>
                <a:schemeClr val="dk1"/>
              </a:buClr>
              <a:buSzPts val="2800"/>
              <a:buChar char="•"/>
            </a:pPr>
            <a:endParaRPr lang="en-US" dirty="0"/>
          </a:p>
          <a:p>
            <a:pPr marL="342900" lvl="0" indent="-342900" algn="l" rtl="0">
              <a:lnSpc>
                <a:spcPct val="100000"/>
              </a:lnSpc>
              <a:spcBef>
                <a:spcPts val="0"/>
              </a:spcBef>
              <a:spcAft>
                <a:spcPts val="0"/>
              </a:spcAft>
              <a:buClr>
                <a:schemeClr val="dk1"/>
              </a:buClr>
              <a:buSzPts val="2800"/>
              <a:buChar char="•"/>
            </a:pPr>
            <a:r>
              <a:rPr lang="en-US" dirty="0"/>
              <a:t>Key activities:</a:t>
            </a:r>
            <a:endParaRPr dirty="0"/>
          </a:p>
          <a:p>
            <a:pPr marL="800100" lvl="1" indent="-342900" algn="l" rtl="0">
              <a:lnSpc>
                <a:spcPct val="100000"/>
              </a:lnSpc>
              <a:spcBef>
                <a:spcPts val="0"/>
              </a:spcBef>
              <a:spcAft>
                <a:spcPts val="0"/>
              </a:spcAft>
              <a:buSzPts val="2800"/>
              <a:buFont typeface="Calibri"/>
              <a:buChar char="–"/>
            </a:pPr>
            <a:r>
              <a:rPr lang="en-US" dirty="0"/>
              <a:t>Producing a service catalogue for the customers and agreeing SLAs with customers.</a:t>
            </a:r>
          </a:p>
          <a:p>
            <a:pPr marL="800100" lvl="1" indent="-342900" algn="l" rtl="0">
              <a:lnSpc>
                <a:spcPct val="100000"/>
              </a:lnSpc>
              <a:spcBef>
                <a:spcPts val="0"/>
              </a:spcBef>
              <a:spcAft>
                <a:spcPts val="0"/>
              </a:spcAft>
              <a:buSzPts val="2800"/>
              <a:buFont typeface="Calibri"/>
              <a:buChar char="–"/>
            </a:pPr>
            <a:r>
              <a:rPr lang="en-US" dirty="0"/>
              <a:t>Agreeing OLAs and UAs with supporting parties and suppliers to ensure service targets in SLAs can be met.</a:t>
            </a:r>
          </a:p>
          <a:p>
            <a:pPr marL="800100" lvl="1" indent="-342900" algn="l" rtl="0">
              <a:lnSpc>
                <a:spcPct val="100000"/>
              </a:lnSpc>
              <a:spcBef>
                <a:spcPts val="0"/>
              </a:spcBef>
              <a:spcAft>
                <a:spcPts val="0"/>
              </a:spcAft>
              <a:buSzPts val="2800"/>
              <a:buFont typeface="Calibri"/>
              <a:buChar char="–"/>
            </a:pPr>
            <a:r>
              <a:rPr lang="en-US" dirty="0"/>
              <a:t>Evaluating service performance based on SLAs.</a:t>
            </a:r>
          </a:p>
        </p:txBody>
      </p:sp>
      <p:sp>
        <p:nvSpPr>
          <p:cNvPr id="721" name="Google Shape;721;p4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46"/>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Service Reporting Management (SRM)</a:t>
            </a:r>
            <a:endParaRPr/>
          </a:p>
        </p:txBody>
      </p:sp>
      <p:sp>
        <p:nvSpPr>
          <p:cNvPr id="728" name="Google Shape;728;p4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46</a:t>
            </a:fld>
            <a:endParaRPr/>
          </a:p>
        </p:txBody>
      </p:sp>
      <p:sp>
        <p:nvSpPr>
          <p:cNvPr id="729" name="Google Shape;729;p46"/>
          <p:cNvSpPr/>
          <p:nvPr/>
        </p:nvSpPr>
        <p:spPr>
          <a:xfrm>
            <a:off x="2895601" y="3933700"/>
            <a:ext cx="6400800" cy="1705100"/>
          </a:xfrm>
          <a:prstGeom prst="snip1Rect">
            <a:avLst>
              <a:gd name="adj" fmla="val 16667"/>
            </a:avLst>
          </a:prstGeom>
          <a:solidFill>
            <a:srgbClr val="93B3D7">
              <a:alpha val="3647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730" name="Google Shape;730;p46"/>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Objective</a:t>
            </a:r>
            <a:endParaRPr sz="1800">
              <a:solidFill>
                <a:schemeClr val="dk1"/>
              </a:solidFill>
              <a:latin typeface="Arial"/>
              <a:ea typeface="Arial"/>
              <a:cs typeface="Arial"/>
              <a:sym typeface="Arial"/>
            </a:endParaRPr>
          </a:p>
        </p:txBody>
      </p:sp>
      <p:sp>
        <p:nvSpPr>
          <p:cNvPr id="731" name="Google Shape;731;p46"/>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To specify reports on services and processes and ensure they are produced and delivered</a:t>
            </a:r>
            <a:endParaRPr sz="1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4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SRM: Important terms</a:t>
            </a:r>
            <a:endParaRPr/>
          </a:p>
        </p:txBody>
      </p:sp>
      <p:sp>
        <p:nvSpPr>
          <p:cNvPr id="738" name="Google Shape;738;p4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47</a:t>
            </a:fld>
            <a:endParaRPr/>
          </a:p>
        </p:txBody>
      </p:sp>
      <p:graphicFrame>
        <p:nvGraphicFramePr>
          <p:cNvPr id="739" name="Google Shape;739;p47"/>
          <p:cNvGraphicFramePr/>
          <p:nvPr>
            <p:extLst>
              <p:ext uri="{D42A27DB-BD31-4B8C-83A1-F6EECF244321}">
                <p14:modId xmlns:p14="http://schemas.microsoft.com/office/powerpoint/2010/main" val="1887788798"/>
              </p:ext>
            </p:extLst>
          </p:nvPr>
        </p:nvGraphicFramePr>
        <p:xfrm>
          <a:off x="609601" y="1696598"/>
          <a:ext cx="10972800" cy="1630680"/>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195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1248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Report:</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panose="020F0502020204030204" pitchFamily="34" charset="0"/>
                          <a:cs typeface="Calibri" panose="020F0502020204030204" pitchFamily="34" charset="0"/>
                        </a:rPr>
                        <a:t>A structured record communicating results gathered through measurement, monitoring, assessment, audit or observation</a:t>
                      </a:r>
                    </a:p>
                    <a:p>
                      <a:pPr marL="457200" marR="0" lvl="1" indent="0" algn="l" rtl="0">
                        <a:lnSpc>
                          <a:spcPct val="100000"/>
                        </a:lnSpc>
                        <a:spcBef>
                          <a:spcPts val="600"/>
                        </a:spcBef>
                        <a:spcAft>
                          <a:spcPts val="0"/>
                        </a:spcAft>
                        <a:buClr>
                          <a:schemeClr val="dk1"/>
                        </a:buClr>
                        <a:buSzPts val="1800"/>
                        <a:buFont typeface="Calibri"/>
                        <a:buNone/>
                      </a:pPr>
                      <a:r>
                        <a:rPr lang="en-US" sz="1600" b="0" u="none" strike="noStrike" cap="none" dirty="0">
                          <a:solidFill>
                            <a:schemeClr val="dk1"/>
                          </a:solidFill>
                          <a:latin typeface="Calibri" panose="020F0502020204030204" pitchFamily="34" charset="0"/>
                          <a:cs typeface="Calibri" panose="020F0502020204030204" pitchFamily="34" charset="0"/>
                        </a:rPr>
                        <a:t>Note: A common example is a service report to the customers of a service, detailing the performance of that service against the service targets defined in a Service Level Agreement (SLA).</a:t>
                      </a:r>
                      <a:endParaRPr sz="1200" u="none" strike="noStrike" cap="none" dirty="0">
                        <a:latin typeface="Calibri" panose="020F0502020204030204" pitchFamily="34" charset="0"/>
                        <a:cs typeface="Calibri" panose="020F0502020204030204" pitchFamily="34" charset="0"/>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4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SRM: Requirements according to FitSM-1</a:t>
            </a:r>
            <a:endParaRPr/>
          </a:p>
        </p:txBody>
      </p:sp>
      <p:graphicFrame>
        <p:nvGraphicFramePr>
          <p:cNvPr id="746" name="Google Shape;746;p48"/>
          <p:cNvGraphicFramePr/>
          <p:nvPr/>
        </p:nvGraphicFramePr>
        <p:xfrm>
          <a:off x="1981200" y="1697038"/>
          <a:ext cx="8229600" cy="2182622"/>
        </p:xfrm>
        <a:graphic>
          <a:graphicData uri="http://schemas.openxmlformats.org/drawingml/2006/table">
            <a:tbl>
              <a:tblPr>
                <a:noFill/>
                <a:tableStyleId>{5652652C-6163-4765-869B-413487751996}</a:tableStyleId>
              </a:tblPr>
              <a:tblGrid>
                <a:gridCol w="8229600">
                  <a:extLst>
                    <a:ext uri="{9D8B030D-6E8A-4147-A177-3AD203B41FA5}">
                      <a16:colId xmlns:a16="http://schemas.microsoft.com/office/drawing/2014/main" val="20000"/>
                    </a:ext>
                  </a:extLst>
                </a:gridCol>
              </a:tblGrid>
              <a:tr h="1792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PR3 Service Reporting</a:t>
                      </a:r>
                      <a:endParaRPr sz="16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016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1279475">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PR3.1 Required reports shall be identified. Reporting shall cover performance of services and processes against defined targets, significant events and detected nonconformities. </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PR3.2 Reports shall be agreed with their recipients and specified. The specification of each report shall include its identity, purpose, audience, frequency, content, format and method of delivery.</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PR3.3 Reports shall be produced and delivered to their recipients according to specifications.</a:t>
                      </a:r>
                      <a:endParaRPr sz="1400" u="none" strike="noStrike" cap="none"/>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47" name="Google Shape;747;p4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4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SRM: Key concepts and activities</a:t>
            </a:r>
            <a:endParaRPr/>
          </a:p>
        </p:txBody>
      </p:sp>
      <p:sp>
        <p:nvSpPr>
          <p:cNvPr id="754" name="Google Shape;754;p49"/>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2800"/>
              <a:buChar char="•"/>
            </a:pPr>
            <a:r>
              <a:rPr lang="en-US" dirty="0"/>
              <a:t>Reports are important to support decision-making.</a:t>
            </a:r>
            <a:endParaRPr dirty="0"/>
          </a:p>
          <a:p>
            <a:pPr marL="342900" lvl="0" indent="-342900" algn="l" rtl="0">
              <a:lnSpc>
                <a:spcPct val="100000"/>
              </a:lnSpc>
              <a:spcBef>
                <a:spcPts val="560"/>
              </a:spcBef>
              <a:spcAft>
                <a:spcPts val="0"/>
              </a:spcAft>
              <a:buClr>
                <a:schemeClr val="dk1"/>
              </a:buClr>
              <a:buSzPts val="2800"/>
              <a:buChar char="•"/>
            </a:pPr>
            <a:r>
              <a:rPr lang="en-US" dirty="0"/>
              <a:t>Reports can be useful to demonstrate the level of service quality that has been achieved.</a:t>
            </a:r>
            <a:endParaRPr dirty="0"/>
          </a:p>
          <a:p>
            <a:pPr marL="342900" lvl="0" indent="-342900" algn="l" rtl="0">
              <a:lnSpc>
                <a:spcPct val="100000"/>
              </a:lnSpc>
              <a:spcBef>
                <a:spcPts val="560"/>
              </a:spcBef>
              <a:spcAft>
                <a:spcPts val="0"/>
              </a:spcAft>
              <a:buSzPts val="2800"/>
              <a:buChar char="•"/>
            </a:pPr>
            <a:r>
              <a:rPr lang="en-US" dirty="0"/>
              <a:t>Reports agreed with customers are often set out in Service Level Agreements (SLAs).</a:t>
            </a:r>
          </a:p>
          <a:p>
            <a:pPr marL="342900" lvl="0" indent="-342900" algn="l" rtl="0">
              <a:lnSpc>
                <a:spcPct val="100000"/>
              </a:lnSpc>
              <a:spcBef>
                <a:spcPts val="560"/>
              </a:spcBef>
              <a:spcAft>
                <a:spcPts val="0"/>
              </a:spcAft>
              <a:buSzPts val="2800"/>
              <a:buChar char="•"/>
            </a:pPr>
            <a:endParaRPr dirty="0"/>
          </a:p>
          <a:p>
            <a:pPr marL="342900" lvl="0" indent="-342900" algn="l" rtl="0">
              <a:lnSpc>
                <a:spcPct val="100000"/>
              </a:lnSpc>
              <a:spcBef>
                <a:spcPts val="560"/>
              </a:spcBef>
              <a:spcAft>
                <a:spcPts val="0"/>
              </a:spcAft>
              <a:buClr>
                <a:schemeClr val="dk1"/>
              </a:buClr>
              <a:buSzPts val="2800"/>
              <a:buChar char="•"/>
            </a:pPr>
            <a:r>
              <a:rPr lang="en-US" dirty="0"/>
              <a:t>Key activities:</a:t>
            </a:r>
            <a:endParaRPr dirty="0"/>
          </a:p>
          <a:p>
            <a:pPr marL="800100" lvl="1" indent="-342900" algn="l" rtl="0">
              <a:lnSpc>
                <a:spcPct val="100000"/>
              </a:lnSpc>
              <a:spcBef>
                <a:spcPts val="560"/>
              </a:spcBef>
              <a:spcAft>
                <a:spcPts val="0"/>
              </a:spcAft>
              <a:buSzPts val="2800"/>
              <a:buFont typeface="Calibri"/>
              <a:buChar char="–"/>
            </a:pPr>
            <a:r>
              <a:rPr lang="en-US" dirty="0"/>
              <a:t>Specifying and agreeing the reports and their purpose, audience, frequency, content, format and method of delivery with the report stakeholders / recipients.</a:t>
            </a:r>
          </a:p>
          <a:p>
            <a:pPr marL="800100" lvl="1" indent="-342900" algn="l" rtl="0">
              <a:lnSpc>
                <a:spcPct val="100000"/>
              </a:lnSpc>
              <a:spcBef>
                <a:spcPts val="560"/>
              </a:spcBef>
              <a:spcAft>
                <a:spcPts val="0"/>
              </a:spcAft>
              <a:buSzPts val="2800"/>
              <a:buFont typeface="Calibri"/>
              <a:buChar char="–"/>
            </a:pPr>
            <a:r>
              <a:rPr lang="en-US" dirty="0"/>
              <a:t>Controlling the creation delivery of reports.</a:t>
            </a:r>
            <a:endParaRPr dirty="0"/>
          </a:p>
        </p:txBody>
      </p:sp>
      <p:sp>
        <p:nvSpPr>
          <p:cNvPr id="755" name="Google Shape;755;p4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Training agenda</a:t>
            </a:r>
            <a:endParaRPr/>
          </a:p>
        </p:txBody>
      </p:sp>
      <p:sp>
        <p:nvSpPr>
          <p:cNvPr id="104" name="Google Shape;104;p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a:t>IT Service Management: Introduction, Terms &amp; Concepts</a:t>
            </a:r>
            <a:endParaRPr/>
          </a:p>
          <a:p>
            <a:pPr marL="342900" lvl="0" indent="-342900" algn="l" rtl="0">
              <a:lnSpc>
                <a:spcPct val="100000"/>
              </a:lnSpc>
              <a:spcBef>
                <a:spcPts val="560"/>
              </a:spcBef>
              <a:spcAft>
                <a:spcPts val="0"/>
              </a:spcAft>
              <a:buClr>
                <a:schemeClr val="dk1"/>
              </a:buClr>
              <a:buSzPts val="2800"/>
              <a:buChar char="•"/>
            </a:pPr>
            <a:r>
              <a:rPr lang="en-US"/>
              <a:t>The FitSM Approach &amp; Standards Family</a:t>
            </a:r>
            <a:endParaRPr/>
          </a:p>
          <a:p>
            <a:pPr marL="342900" lvl="0" indent="-342900" algn="l" rtl="0">
              <a:lnSpc>
                <a:spcPct val="100000"/>
              </a:lnSpc>
              <a:spcBef>
                <a:spcPts val="560"/>
              </a:spcBef>
              <a:spcAft>
                <a:spcPts val="0"/>
              </a:spcAft>
              <a:buClr>
                <a:schemeClr val="dk1"/>
              </a:buClr>
              <a:buSzPts val="2800"/>
              <a:buChar char="•"/>
            </a:pPr>
            <a:r>
              <a:rPr lang="en-US"/>
              <a:t>IT Service Management – General Aspects</a:t>
            </a:r>
            <a:endParaRPr/>
          </a:p>
          <a:p>
            <a:pPr marL="342900" lvl="0" indent="-342900" algn="l" rtl="0">
              <a:lnSpc>
                <a:spcPct val="100000"/>
              </a:lnSpc>
              <a:spcBef>
                <a:spcPts val="560"/>
              </a:spcBef>
              <a:spcAft>
                <a:spcPts val="0"/>
              </a:spcAft>
              <a:buClr>
                <a:schemeClr val="dk1"/>
              </a:buClr>
              <a:buSzPts val="2800"/>
              <a:buChar char="•"/>
            </a:pPr>
            <a:r>
              <a:rPr lang="en-US"/>
              <a:t>IT Service Management – Processes</a:t>
            </a:r>
            <a:endParaRPr/>
          </a:p>
          <a:p>
            <a:pPr marL="342900" lvl="0" indent="-342900" algn="l" rtl="0">
              <a:lnSpc>
                <a:spcPct val="100000"/>
              </a:lnSpc>
              <a:spcBef>
                <a:spcPts val="560"/>
              </a:spcBef>
              <a:spcAft>
                <a:spcPts val="0"/>
              </a:spcAft>
              <a:buClr>
                <a:schemeClr val="dk1"/>
              </a:buClr>
              <a:buSzPts val="2800"/>
              <a:buChar char="•"/>
            </a:pPr>
            <a:r>
              <a:rPr lang="en-US"/>
              <a:t>Benefits, Risks &amp; Challenges of Implementing IT Service Management</a:t>
            </a:r>
            <a:endParaRPr/>
          </a:p>
          <a:p>
            <a:pPr marL="342900" lvl="0" indent="-342900" algn="l" rtl="0">
              <a:lnSpc>
                <a:spcPct val="100000"/>
              </a:lnSpc>
              <a:spcBef>
                <a:spcPts val="560"/>
              </a:spcBef>
              <a:spcAft>
                <a:spcPts val="0"/>
              </a:spcAft>
              <a:buClr>
                <a:schemeClr val="dk1"/>
              </a:buClr>
              <a:buSzPts val="2800"/>
              <a:buChar char="•"/>
            </a:pPr>
            <a:r>
              <a:rPr lang="en-US"/>
              <a:t>Related Standards &amp; Frameworks</a:t>
            </a:r>
            <a:endParaRPr/>
          </a:p>
        </p:txBody>
      </p:sp>
      <p:sp>
        <p:nvSpPr>
          <p:cNvPr id="105" name="Google Shape;105;p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5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Service Availability &amp; Continuity Management (SACM)</a:t>
            </a:r>
            <a:endParaRPr/>
          </a:p>
        </p:txBody>
      </p:sp>
      <p:sp>
        <p:nvSpPr>
          <p:cNvPr id="762" name="Google Shape;762;p5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50</a:t>
            </a:fld>
            <a:endParaRPr/>
          </a:p>
        </p:txBody>
      </p:sp>
      <p:sp>
        <p:nvSpPr>
          <p:cNvPr id="763" name="Google Shape;763;p50"/>
          <p:cNvSpPr/>
          <p:nvPr/>
        </p:nvSpPr>
        <p:spPr>
          <a:xfrm>
            <a:off x="2895601" y="3933700"/>
            <a:ext cx="6400800" cy="1705100"/>
          </a:xfrm>
          <a:prstGeom prst="snip1Rect">
            <a:avLst>
              <a:gd name="adj" fmla="val 16667"/>
            </a:avLst>
          </a:prstGeom>
          <a:solidFill>
            <a:srgbClr val="93B3D7">
              <a:alpha val="3647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764" name="Google Shape;764;p50"/>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Objective</a:t>
            </a:r>
            <a:endParaRPr sz="1800">
              <a:solidFill>
                <a:schemeClr val="dk1"/>
              </a:solidFill>
              <a:latin typeface="Arial"/>
              <a:ea typeface="Arial"/>
              <a:cs typeface="Arial"/>
              <a:sym typeface="Arial"/>
            </a:endParaRPr>
          </a:p>
        </p:txBody>
      </p:sp>
      <p:sp>
        <p:nvSpPr>
          <p:cNvPr id="765" name="Google Shape;765;p50"/>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To ensure sufficient service availability and continuity to meet service targets</a:t>
            </a:r>
            <a:endParaRPr sz="18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5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SACM: Why availability AND continuity?</a:t>
            </a:r>
            <a:endParaRPr/>
          </a:p>
        </p:txBody>
      </p:sp>
      <p:sp>
        <p:nvSpPr>
          <p:cNvPr id="772" name="Google Shape;772;p5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51</a:t>
            </a:fld>
            <a:endParaRPr/>
          </a:p>
        </p:txBody>
      </p:sp>
      <p:cxnSp>
        <p:nvCxnSpPr>
          <p:cNvPr id="773" name="Google Shape;773;p51"/>
          <p:cNvCxnSpPr/>
          <p:nvPr/>
        </p:nvCxnSpPr>
        <p:spPr>
          <a:xfrm>
            <a:off x="6006351" y="1792941"/>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sp>
        <p:nvSpPr>
          <p:cNvPr id="774" name="Google Shape;774;p51"/>
          <p:cNvSpPr txBox="1"/>
          <p:nvPr/>
        </p:nvSpPr>
        <p:spPr>
          <a:xfrm>
            <a:off x="424877" y="1927412"/>
            <a:ext cx="5417123" cy="35086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400"/>
              <a:buFont typeface="Calibri"/>
              <a:buNone/>
            </a:pPr>
            <a:r>
              <a:rPr lang="en-US" sz="2400" b="1">
                <a:solidFill>
                  <a:schemeClr val="dk2"/>
                </a:solidFill>
                <a:latin typeface="Calibri"/>
                <a:ea typeface="Calibri"/>
                <a:cs typeface="Calibri"/>
                <a:sym typeface="Calibri"/>
              </a:rPr>
              <a:t>Availability</a:t>
            </a:r>
            <a:endParaRPr sz="12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Goal</a:t>
            </a:r>
            <a:r>
              <a:rPr lang="en-US" sz="1800">
                <a:solidFill>
                  <a:schemeClr val="dk1"/>
                </a:solidFill>
                <a:latin typeface="Calibri"/>
                <a:ea typeface="Calibri"/>
                <a:cs typeface="Calibri"/>
                <a:sym typeface="Calibri"/>
              </a:rPr>
              <a:t>: Service is available enough to meet customer needs during regular operation</a:t>
            </a:r>
            <a:endParaRPr/>
          </a:p>
          <a:p>
            <a:pPr marL="0" marR="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Guard</a:t>
            </a:r>
            <a:r>
              <a:rPr lang="en-US" sz="1800">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against:</a:t>
            </a:r>
            <a:r>
              <a:rPr lang="en-US" sz="1800">
                <a:solidFill>
                  <a:schemeClr val="dk1"/>
                </a:solidFill>
                <a:latin typeface="Calibri"/>
                <a:ea typeface="Calibri"/>
                <a:cs typeface="Calibri"/>
                <a:sym typeface="Calibri"/>
              </a:rPr>
              <a:t> downtime/unavailability through ‘normal’ failures and issues</a:t>
            </a:r>
            <a:endParaRPr sz="12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Input</a:t>
            </a:r>
            <a:r>
              <a:rPr lang="en-US" sz="1800">
                <a:solidFill>
                  <a:schemeClr val="dk1"/>
                </a:solidFill>
                <a:latin typeface="Calibri"/>
                <a:ea typeface="Calibri"/>
                <a:cs typeface="Calibri"/>
                <a:sym typeface="Calibri"/>
              </a:rPr>
              <a:t>: SLA</a:t>
            </a:r>
            <a:endParaRPr sz="12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Output</a:t>
            </a:r>
            <a:r>
              <a:rPr lang="en-US" sz="1800">
                <a:solidFill>
                  <a:schemeClr val="dk1"/>
                </a:solidFill>
                <a:latin typeface="Calibri"/>
                <a:ea typeface="Calibri"/>
                <a:cs typeface="Calibri"/>
                <a:sym typeface="Calibri"/>
              </a:rPr>
              <a:t>: Plans</a:t>
            </a:r>
            <a:endParaRPr sz="1600">
              <a:solidFill>
                <a:schemeClr val="dk1"/>
              </a:solidFill>
              <a:latin typeface="Calibri"/>
              <a:ea typeface="Calibri"/>
              <a:cs typeface="Calibri"/>
              <a:sym typeface="Calibri"/>
            </a:endParaRPr>
          </a:p>
        </p:txBody>
      </p:sp>
      <p:sp>
        <p:nvSpPr>
          <p:cNvPr id="775" name="Google Shape;775;p51"/>
          <p:cNvSpPr txBox="1"/>
          <p:nvPr/>
        </p:nvSpPr>
        <p:spPr>
          <a:xfrm>
            <a:off x="6155764" y="1912474"/>
            <a:ext cx="5953107" cy="36625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400"/>
              <a:buFont typeface="Calibri"/>
              <a:buNone/>
            </a:pPr>
            <a:r>
              <a:rPr lang="en-US" sz="2400" b="1">
                <a:solidFill>
                  <a:schemeClr val="dk2"/>
                </a:solidFill>
                <a:latin typeface="Calibri"/>
                <a:ea typeface="Calibri"/>
                <a:cs typeface="Calibri"/>
                <a:sym typeface="Calibri"/>
              </a:rPr>
              <a:t>Continuity</a:t>
            </a:r>
            <a:endParaRPr sz="12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Goal</a:t>
            </a:r>
            <a:r>
              <a:rPr lang="en-US" sz="1800">
                <a:solidFill>
                  <a:schemeClr val="dk1"/>
                </a:solidFill>
                <a:latin typeface="Calibri"/>
                <a:ea typeface="Calibri"/>
                <a:cs typeface="Calibri"/>
                <a:sym typeface="Calibri"/>
              </a:rPr>
              <a:t>: Sufficient protection in exceptional situations to ensure at least basic operation of the most important services even under the most adverse circumstances.</a:t>
            </a:r>
            <a:endParaRPr/>
          </a:p>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Guard against:</a:t>
            </a:r>
            <a:r>
              <a:rPr lang="en-US" sz="1800">
                <a:solidFill>
                  <a:schemeClr val="dk1"/>
                </a:solidFill>
                <a:latin typeface="Calibri"/>
                <a:ea typeface="Calibri"/>
                <a:cs typeface="Calibri"/>
                <a:sym typeface="Calibri"/>
              </a:rPr>
              <a:t> downtime/unavailability though ‘exceptional’ failures, disasters and crises </a:t>
            </a:r>
            <a:endParaRPr sz="12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Input</a:t>
            </a:r>
            <a:r>
              <a:rPr lang="en-US" sz="1800">
                <a:solidFill>
                  <a:schemeClr val="dk1"/>
                </a:solidFill>
                <a:latin typeface="Calibri"/>
                <a:ea typeface="Calibri"/>
                <a:cs typeface="Calibri"/>
                <a:sym typeface="Calibri"/>
              </a:rPr>
              <a:t>: SLA, risk assessment</a:t>
            </a:r>
            <a:endParaRPr sz="12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Output</a:t>
            </a:r>
            <a:r>
              <a:rPr lang="en-US" sz="1800">
                <a:solidFill>
                  <a:schemeClr val="dk1"/>
                </a:solidFill>
                <a:latin typeface="Calibri"/>
                <a:ea typeface="Calibri"/>
                <a:cs typeface="Calibri"/>
                <a:sym typeface="Calibri"/>
              </a:rPr>
              <a:t>: Plans</a:t>
            </a:r>
            <a:endParaRPr sz="1200">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5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SACM: Important terms</a:t>
            </a:r>
            <a:endParaRPr/>
          </a:p>
        </p:txBody>
      </p:sp>
      <p:sp>
        <p:nvSpPr>
          <p:cNvPr id="782" name="Google Shape;782;p5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52</a:t>
            </a:fld>
            <a:endParaRPr/>
          </a:p>
        </p:txBody>
      </p:sp>
      <p:graphicFrame>
        <p:nvGraphicFramePr>
          <p:cNvPr id="783" name="Google Shape;783;p52"/>
          <p:cNvGraphicFramePr/>
          <p:nvPr>
            <p:extLst>
              <p:ext uri="{D42A27DB-BD31-4B8C-83A1-F6EECF244321}">
                <p14:modId xmlns:p14="http://schemas.microsoft.com/office/powerpoint/2010/main" val="476684838"/>
              </p:ext>
            </p:extLst>
          </p:nvPr>
        </p:nvGraphicFramePr>
        <p:xfrm>
          <a:off x="698500" y="1696601"/>
          <a:ext cx="10655300" cy="1213885"/>
        </p:xfrm>
        <a:graphic>
          <a:graphicData uri="http://schemas.openxmlformats.org/drawingml/2006/table">
            <a:tbl>
              <a:tblPr firstRow="1" firstCol="1" bandRow="1">
                <a:noFill/>
                <a:tableStyleId>{7BB07519-A8F3-4188-B358-2C89F047C96F}</a:tableStyleId>
              </a:tblPr>
              <a:tblGrid>
                <a:gridCol w="10655300">
                  <a:extLst>
                    <a:ext uri="{9D8B030D-6E8A-4147-A177-3AD203B41FA5}">
                      <a16:colId xmlns:a16="http://schemas.microsoft.com/office/drawing/2014/main" val="20000"/>
                    </a:ext>
                  </a:extLst>
                </a:gridCol>
              </a:tblGrid>
              <a:tr h="1893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Availability:</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solidFill>
                            <a:schemeClr val="dk1"/>
                          </a:solidFill>
                          <a:latin typeface="Calibri" panose="020F0502020204030204" pitchFamily="34" charset="0"/>
                          <a:cs typeface="Calibri" panose="020F0502020204030204" pitchFamily="34" charset="0"/>
                        </a:rPr>
                        <a:t>The ability of a service or service component to fulfil its intended function at a specific time or over a specific period of time</a:t>
                      </a:r>
                      <a:endParaRPr sz="18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grpSp>
        <p:nvGrpSpPr>
          <p:cNvPr id="784" name="Google Shape;784;p52"/>
          <p:cNvGrpSpPr/>
          <p:nvPr/>
        </p:nvGrpSpPr>
        <p:grpSpPr>
          <a:xfrm>
            <a:off x="3124214" y="3001519"/>
            <a:ext cx="5268422" cy="608712"/>
            <a:chOff x="1085266" y="3488094"/>
            <a:chExt cx="4350831" cy="608712"/>
          </a:xfrm>
        </p:grpSpPr>
        <p:sp>
          <p:nvSpPr>
            <p:cNvPr id="785" name="Google Shape;785;p52"/>
            <p:cNvSpPr txBox="1"/>
            <p:nvPr/>
          </p:nvSpPr>
          <p:spPr>
            <a:xfrm>
              <a:off x="2411761" y="3488094"/>
              <a:ext cx="3024335" cy="3077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1400"/>
                <a:buFont typeface="Calibri"/>
                <a:buNone/>
              </a:pPr>
              <a:r>
                <a:rPr lang="en-US" sz="1400">
                  <a:solidFill>
                    <a:srgbClr val="000000"/>
                  </a:solidFill>
                  <a:latin typeface="Calibri"/>
                  <a:ea typeface="Calibri"/>
                  <a:cs typeface="Calibri"/>
                  <a:sym typeface="Calibri"/>
                </a:rPr>
                <a:t>Agreed service time – downtime </a:t>
              </a:r>
              <a:endParaRPr sz="1800">
                <a:solidFill>
                  <a:schemeClr val="dk1"/>
                </a:solidFill>
                <a:latin typeface="Arial"/>
                <a:ea typeface="Arial"/>
                <a:cs typeface="Arial"/>
                <a:sym typeface="Arial"/>
              </a:endParaRPr>
            </a:p>
          </p:txBody>
        </p:sp>
        <p:sp>
          <p:nvSpPr>
            <p:cNvPr id="786" name="Google Shape;786;p52"/>
            <p:cNvSpPr txBox="1"/>
            <p:nvPr/>
          </p:nvSpPr>
          <p:spPr>
            <a:xfrm>
              <a:off x="2411758" y="3789040"/>
              <a:ext cx="3024335" cy="3077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1400"/>
                <a:buFont typeface="Calibri"/>
                <a:buNone/>
              </a:pPr>
              <a:r>
                <a:rPr lang="en-US" sz="1400">
                  <a:solidFill>
                    <a:srgbClr val="000000"/>
                  </a:solidFill>
                  <a:latin typeface="Calibri"/>
                  <a:ea typeface="Calibri"/>
                  <a:cs typeface="Calibri"/>
                  <a:sym typeface="Calibri"/>
                </a:rPr>
                <a:t>Agreed service time</a:t>
              </a:r>
              <a:endParaRPr sz="1800">
                <a:solidFill>
                  <a:schemeClr val="dk1"/>
                </a:solidFill>
                <a:latin typeface="Arial"/>
                <a:ea typeface="Arial"/>
                <a:cs typeface="Arial"/>
                <a:sym typeface="Arial"/>
              </a:endParaRPr>
            </a:p>
          </p:txBody>
        </p:sp>
        <p:cxnSp>
          <p:nvCxnSpPr>
            <p:cNvPr id="787" name="Google Shape;787;p52"/>
            <p:cNvCxnSpPr/>
            <p:nvPr/>
          </p:nvCxnSpPr>
          <p:spPr>
            <a:xfrm>
              <a:off x="2411761" y="3789040"/>
              <a:ext cx="3024336" cy="0"/>
            </a:xfrm>
            <a:prstGeom prst="straightConnector1">
              <a:avLst/>
            </a:prstGeom>
            <a:noFill/>
            <a:ln w="19050" cap="flat" cmpd="sng">
              <a:solidFill>
                <a:srgbClr val="000000"/>
              </a:solidFill>
              <a:prstDash val="solid"/>
              <a:round/>
              <a:headEnd type="none" w="sm" len="sm"/>
              <a:tailEnd type="none" w="sm" len="sm"/>
            </a:ln>
          </p:spPr>
        </p:cxnSp>
        <p:sp>
          <p:nvSpPr>
            <p:cNvPr id="788" name="Google Shape;788;p52"/>
            <p:cNvSpPr txBox="1"/>
            <p:nvPr/>
          </p:nvSpPr>
          <p:spPr>
            <a:xfrm>
              <a:off x="1085266" y="3596535"/>
              <a:ext cx="1436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400"/>
                <a:buFont typeface="Calibri"/>
                <a:buNone/>
              </a:pPr>
              <a:r>
                <a:rPr lang="en-US" sz="1400">
                  <a:solidFill>
                    <a:srgbClr val="000000"/>
                  </a:solidFill>
                  <a:latin typeface="Calibri"/>
                  <a:ea typeface="Calibri"/>
                  <a:cs typeface="Calibri"/>
                  <a:sym typeface="Calibri"/>
                </a:rPr>
                <a:t>Availability  =</a:t>
              </a:r>
              <a:endParaRPr sz="1800">
                <a:solidFill>
                  <a:schemeClr val="dk1"/>
                </a:solidFill>
                <a:latin typeface="Arial"/>
                <a:ea typeface="Arial"/>
                <a:cs typeface="Arial"/>
                <a:sym typeface="Arial"/>
              </a:endParaRPr>
            </a:p>
          </p:txBody>
        </p:sp>
      </p:grpSp>
      <p:graphicFrame>
        <p:nvGraphicFramePr>
          <p:cNvPr id="789" name="Google Shape;789;p52"/>
          <p:cNvGraphicFramePr/>
          <p:nvPr>
            <p:extLst>
              <p:ext uri="{D42A27DB-BD31-4B8C-83A1-F6EECF244321}">
                <p14:modId xmlns:p14="http://schemas.microsoft.com/office/powerpoint/2010/main" val="3270360080"/>
              </p:ext>
            </p:extLst>
          </p:nvPr>
        </p:nvGraphicFramePr>
        <p:xfrm>
          <a:off x="698500" y="3793823"/>
          <a:ext cx="10655300" cy="1213885"/>
        </p:xfrm>
        <a:graphic>
          <a:graphicData uri="http://schemas.openxmlformats.org/drawingml/2006/table">
            <a:tbl>
              <a:tblPr firstRow="1" firstCol="1" bandRow="1">
                <a:noFill/>
                <a:tableStyleId>{7BB07519-A8F3-4188-B358-2C89F047C96F}</a:tableStyleId>
              </a:tblPr>
              <a:tblGrid>
                <a:gridCol w="10655300">
                  <a:extLst>
                    <a:ext uri="{9D8B030D-6E8A-4147-A177-3AD203B41FA5}">
                      <a16:colId xmlns:a16="http://schemas.microsoft.com/office/drawing/2014/main" val="20000"/>
                    </a:ext>
                  </a:extLst>
                </a:gridCol>
              </a:tblGrid>
              <a:tr h="1893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Definition following FitSM-0:</a:t>
                      </a:r>
                      <a:endParaRPr sz="1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Continuity:</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solidFill>
                            <a:schemeClr val="dk1"/>
                          </a:solidFill>
                          <a:latin typeface="Calibri" panose="020F0502020204030204" pitchFamily="34" charset="0"/>
                          <a:cs typeface="Calibri" panose="020F0502020204030204" pitchFamily="34" charset="0"/>
                        </a:rPr>
                        <a:t>Property of a service to maintain all or parts of its functionality, even in exceptional circumstances</a:t>
                      </a:r>
                      <a:endParaRPr sz="18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790" name="Google Shape;790;p52"/>
          <p:cNvGraphicFramePr/>
          <p:nvPr>
            <p:extLst>
              <p:ext uri="{D42A27DB-BD31-4B8C-83A1-F6EECF244321}">
                <p14:modId xmlns:p14="http://schemas.microsoft.com/office/powerpoint/2010/main" val="4199287247"/>
              </p:ext>
            </p:extLst>
          </p:nvPr>
        </p:nvGraphicFramePr>
        <p:xfrm>
          <a:off x="698500" y="5205199"/>
          <a:ext cx="10655300" cy="1213885"/>
        </p:xfrm>
        <a:graphic>
          <a:graphicData uri="http://schemas.openxmlformats.org/drawingml/2006/table">
            <a:tbl>
              <a:tblPr firstRow="1" firstCol="1" bandRow="1">
                <a:noFill/>
                <a:tableStyleId>{7BB07519-A8F3-4188-B358-2C89F047C96F}</a:tableStyleId>
              </a:tblPr>
              <a:tblGrid>
                <a:gridCol w="10655300">
                  <a:extLst>
                    <a:ext uri="{9D8B030D-6E8A-4147-A177-3AD203B41FA5}">
                      <a16:colId xmlns:a16="http://schemas.microsoft.com/office/drawing/2014/main" val="20000"/>
                    </a:ext>
                  </a:extLst>
                </a:gridCol>
              </a:tblGrid>
              <a:tr h="1893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Definition following FitSM-0:</a:t>
                      </a:r>
                      <a:endParaRPr sz="1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Risk:</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solidFill>
                            <a:schemeClr val="dk1"/>
                          </a:solidFill>
                          <a:latin typeface="Calibri" panose="020F0502020204030204" pitchFamily="34" charset="0"/>
                          <a:cs typeface="Calibri" panose="020F0502020204030204" pitchFamily="34" charset="0"/>
                        </a:rPr>
                        <a:t>Potential adverse event that would have a negative impact on the service provider’s ability to deliver agreed services to customers</a:t>
                      </a:r>
                      <a:endParaRPr sz="18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5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SACM: Requirements according to FitSM-1</a:t>
            </a:r>
            <a:endParaRPr/>
          </a:p>
        </p:txBody>
      </p:sp>
      <p:sp>
        <p:nvSpPr>
          <p:cNvPr id="796" name="Google Shape;796;p5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53</a:t>
            </a:fld>
            <a:endParaRPr/>
          </a:p>
        </p:txBody>
      </p:sp>
      <p:graphicFrame>
        <p:nvGraphicFramePr>
          <p:cNvPr id="797" name="Google Shape;797;p53"/>
          <p:cNvGraphicFramePr/>
          <p:nvPr/>
        </p:nvGraphicFramePr>
        <p:xfrm>
          <a:off x="1981200" y="1697038"/>
          <a:ext cx="8229600" cy="2182622"/>
        </p:xfrm>
        <a:graphic>
          <a:graphicData uri="http://schemas.openxmlformats.org/drawingml/2006/table">
            <a:tbl>
              <a:tblPr>
                <a:noFill/>
                <a:tableStyleId>{5652652C-6163-4765-869B-413487751996}</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PR4 Service Continuity &amp; Availability Management</a:t>
                      </a:r>
                      <a:endParaRPr sz="16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PR4.1 Service availability and continuity requirements shall be identified and reviewed at planned intervals, taking into consideration SLAs.</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PR4.2 Service availability and continuity risks shall be assessed at planned intervals.</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PR4.3 Appropriate measures shall be taken to reduce the probability and impact of identified availability and continuity risks and meet identified requirements.</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PR4.4 Availability of services and service components shall be monitored.</a:t>
                      </a:r>
                      <a:endParaRPr sz="1400" u="none" strike="noStrike" cap="none"/>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5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SACM: Key concepts and activities</a:t>
            </a:r>
            <a:endParaRPr/>
          </a:p>
        </p:txBody>
      </p:sp>
      <p:sp>
        <p:nvSpPr>
          <p:cNvPr id="804" name="Google Shape;804;p54"/>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560"/>
              </a:spcBef>
              <a:spcAft>
                <a:spcPts val="0"/>
              </a:spcAft>
              <a:buClr>
                <a:schemeClr val="dk1"/>
              </a:buClr>
              <a:buSzPts val="2800"/>
              <a:buChar char="•"/>
            </a:pPr>
            <a:r>
              <a:rPr lang="en-US" sz="2400" dirty="0"/>
              <a:t>Managing availability is concerned with maintaining the service functioning in line with defined service targets during regular operation.</a:t>
            </a:r>
            <a:endParaRPr dirty="0"/>
          </a:p>
          <a:p>
            <a:pPr marL="342900" lvl="0" indent="-342900" algn="l" rtl="0">
              <a:lnSpc>
                <a:spcPct val="90000"/>
              </a:lnSpc>
              <a:spcBef>
                <a:spcPts val="560"/>
              </a:spcBef>
              <a:spcAft>
                <a:spcPts val="0"/>
              </a:spcAft>
              <a:buClr>
                <a:schemeClr val="dk1"/>
              </a:buClr>
              <a:buSzPts val="2800"/>
              <a:buChar char="•"/>
            </a:pPr>
            <a:r>
              <a:rPr lang="en-US" sz="2400" dirty="0"/>
              <a:t>Managing continuity is about what you do in exceptional circumstances (that make achieving the defined availability targets impossible).</a:t>
            </a:r>
          </a:p>
          <a:p>
            <a:pPr marL="342900" lvl="0" indent="-342900" algn="l" rtl="0">
              <a:lnSpc>
                <a:spcPct val="100000"/>
              </a:lnSpc>
              <a:spcBef>
                <a:spcPts val="0"/>
              </a:spcBef>
              <a:spcAft>
                <a:spcPts val="0"/>
              </a:spcAft>
              <a:buClr>
                <a:schemeClr val="dk1"/>
              </a:buClr>
              <a:buSzPts val="2800"/>
              <a:buChar char="•"/>
            </a:pPr>
            <a:endParaRPr dirty="0"/>
          </a:p>
          <a:p>
            <a:pPr marL="342900" lvl="0" indent="-342900" algn="l" rtl="0">
              <a:lnSpc>
                <a:spcPct val="100000"/>
              </a:lnSpc>
              <a:spcBef>
                <a:spcPts val="0"/>
              </a:spcBef>
              <a:spcAft>
                <a:spcPts val="0"/>
              </a:spcAft>
              <a:buClr>
                <a:schemeClr val="dk1"/>
              </a:buClr>
              <a:buSzPts val="2800"/>
              <a:buChar char="•"/>
            </a:pPr>
            <a:r>
              <a:rPr lang="en-US" sz="2400" dirty="0"/>
              <a:t>Key activities:</a:t>
            </a:r>
            <a:endParaRPr dirty="0"/>
          </a:p>
          <a:p>
            <a:pPr marL="800100" lvl="1" indent="-342900" algn="l" rtl="0">
              <a:lnSpc>
                <a:spcPct val="90000"/>
              </a:lnSpc>
              <a:spcBef>
                <a:spcPts val="560"/>
              </a:spcBef>
              <a:spcAft>
                <a:spcPts val="0"/>
              </a:spcAft>
              <a:buSzPts val="2800"/>
              <a:buFont typeface="Calibri"/>
              <a:buChar char="–"/>
            </a:pPr>
            <a:r>
              <a:rPr lang="en-US" sz="2000" dirty="0"/>
              <a:t>Identifying service availability and continuity requirements (e.g. from SLAs).</a:t>
            </a:r>
          </a:p>
          <a:p>
            <a:pPr marL="800100" lvl="1" indent="-342900" algn="l" rtl="0">
              <a:lnSpc>
                <a:spcPct val="90000"/>
              </a:lnSpc>
              <a:spcBef>
                <a:spcPts val="560"/>
              </a:spcBef>
              <a:spcAft>
                <a:spcPts val="0"/>
              </a:spcAft>
              <a:buSzPts val="2800"/>
              <a:buFont typeface="Calibri"/>
              <a:buChar char="–"/>
            </a:pPr>
            <a:r>
              <a:rPr lang="en-US" sz="2000" dirty="0"/>
              <a:t>Identifying and assessing availability and continuity risks and planning to reduce their probability and impact.</a:t>
            </a:r>
          </a:p>
          <a:p>
            <a:pPr marL="800100" lvl="1" indent="-342900" algn="l" rtl="0">
              <a:lnSpc>
                <a:spcPct val="90000"/>
              </a:lnSpc>
              <a:spcBef>
                <a:spcPts val="560"/>
              </a:spcBef>
              <a:spcAft>
                <a:spcPts val="0"/>
              </a:spcAft>
              <a:buSzPts val="2800"/>
              <a:buFont typeface="Calibri"/>
              <a:buChar char="–"/>
            </a:pPr>
            <a:r>
              <a:rPr lang="en-US" sz="2000" dirty="0"/>
              <a:t>Producing service availability and continuity plans.</a:t>
            </a:r>
          </a:p>
          <a:p>
            <a:pPr marL="800100" lvl="1" indent="-342900" algn="l" rtl="0">
              <a:lnSpc>
                <a:spcPct val="90000"/>
              </a:lnSpc>
              <a:spcBef>
                <a:spcPts val="560"/>
              </a:spcBef>
              <a:spcAft>
                <a:spcPts val="0"/>
              </a:spcAft>
              <a:buSzPts val="2800"/>
              <a:buFont typeface="Calibri"/>
              <a:buChar char="–"/>
            </a:pPr>
            <a:r>
              <a:rPr lang="en-US" sz="2000" dirty="0"/>
              <a:t>Monitoring service availability.</a:t>
            </a:r>
            <a:endParaRPr sz="2000" dirty="0"/>
          </a:p>
        </p:txBody>
      </p:sp>
      <p:sp>
        <p:nvSpPr>
          <p:cNvPr id="805" name="Google Shape;805;p5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5"/>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Capacity Management (CAPM) </a:t>
            </a:r>
            <a:endParaRPr/>
          </a:p>
        </p:txBody>
      </p:sp>
      <p:sp>
        <p:nvSpPr>
          <p:cNvPr id="812" name="Google Shape;812;p5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55</a:t>
            </a:fld>
            <a:endParaRPr/>
          </a:p>
        </p:txBody>
      </p:sp>
      <p:sp>
        <p:nvSpPr>
          <p:cNvPr id="813" name="Google Shape;813;p55"/>
          <p:cNvSpPr/>
          <p:nvPr/>
        </p:nvSpPr>
        <p:spPr>
          <a:xfrm>
            <a:off x="2895601" y="3933700"/>
            <a:ext cx="6400800" cy="1705100"/>
          </a:xfrm>
          <a:prstGeom prst="snip1Rect">
            <a:avLst>
              <a:gd name="adj" fmla="val 16667"/>
            </a:avLst>
          </a:prstGeom>
          <a:solidFill>
            <a:srgbClr val="93B3D7">
              <a:alpha val="3647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814" name="Google Shape;814;p55"/>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Objective</a:t>
            </a:r>
            <a:endParaRPr sz="1800">
              <a:solidFill>
                <a:schemeClr val="dk1"/>
              </a:solidFill>
              <a:latin typeface="Arial"/>
              <a:ea typeface="Arial"/>
              <a:cs typeface="Arial"/>
              <a:sym typeface="Arial"/>
            </a:endParaRPr>
          </a:p>
        </p:txBody>
      </p:sp>
      <p:sp>
        <p:nvSpPr>
          <p:cNvPr id="815" name="Google Shape;815;p55"/>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To ensure sufficient capacity and service performance to meet service targets</a:t>
            </a:r>
            <a:endParaRPr sz="18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5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CAPM: Important terms</a:t>
            </a:r>
            <a:endParaRPr/>
          </a:p>
        </p:txBody>
      </p:sp>
      <p:sp>
        <p:nvSpPr>
          <p:cNvPr id="822" name="Google Shape;822;p5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56</a:t>
            </a:fld>
            <a:endParaRPr/>
          </a:p>
        </p:txBody>
      </p:sp>
      <p:graphicFrame>
        <p:nvGraphicFramePr>
          <p:cNvPr id="823" name="Google Shape;823;p56"/>
          <p:cNvGraphicFramePr/>
          <p:nvPr>
            <p:extLst>
              <p:ext uri="{D42A27DB-BD31-4B8C-83A1-F6EECF244321}">
                <p14:modId xmlns:p14="http://schemas.microsoft.com/office/powerpoint/2010/main" val="1376595526"/>
              </p:ext>
            </p:extLst>
          </p:nvPr>
        </p:nvGraphicFramePr>
        <p:xfrm>
          <a:off x="609601" y="1696601"/>
          <a:ext cx="10991650" cy="1356360"/>
        </p:xfrm>
        <a:graphic>
          <a:graphicData uri="http://schemas.openxmlformats.org/drawingml/2006/table">
            <a:tbl>
              <a:tblPr firstRow="1" firstCol="1" bandRow="1">
                <a:noFill/>
                <a:tableStyleId>{7BB07519-A8F3-4188-B358-2C89F047C96F}</a:tableStyleId>
              </a:tblPr>
              <a:tblGrid>
                <a:gridCol w="10991650">
                  <a:extLst>
                    <a:ext uri="{9D8B030D-6E8A-4147-A177-3AD203B41FA5}">
                      <a16:colId xmlns:a16="http://schemas.microsoft.com/office/drawing/2014/main" val="20000"/>
                    </a:ext>
                  </a:extLst>
                </a:gridCol>
              </a:tblGrid>
              <a:tr h="1893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Capacity:</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solidFill>
                            <a:schemeClr val="dk1"/>
                          </a:solidFill>
                          <a:latin typeface="Calibri" panose="020F0502020204030204" pitchFamily="34" charset="0"/>
                          <a:cs typeface="Calibri" panose="020F0502020204030204" pitchFamily="34" charset="0"/>
                        </a:rPr>
                        <a:t>Maximum extent to which a certain element of the infrastructure (such as a configuration item) can be used</a:t>
                      </a:r>
                      <a:endParaRPr sz="1800" b="0" u="none" strike="noStrike" cap="none" dirty="0">
                        <a:solidFill>
                          <a:schemeClr val="dk1"/>
                        </a:solidFill>
                        <a:latin typeface="Calibri" panose="020F0502020204030204" pitchFamily="34" charset="0"/>
                        <a:cs typeface="Calibri" panose="020F0502020204030204" pitchFamily="34" charset="0"/>
                      </a:endParaRPr>
                    </a:p>
                    <a:p>
                      <a:pPr marL="457200" marR="0" lvl="1" indent="0" algn="l" rtl="0">
                        <a:lnSpc>
                          <a:spcPct val="100000"/>
                        </a:lnSpc>
                        <a:spcBef>
                          <a:spcPts val="600"/>
                        </a:spcBef>
                        <a:spcAft>
                          <a:spcPts val="0"/>
                        </a:spcAft>
                        <a:buClr>
                          <a:srgbClr val="000000"/>
                        </a:buClr>
                        <a:buSzPts val="1600"/>
                        <a:buFont typeface="Arial"/>
                        <a:buNone/>
                      </a:pPr>
                      <a:r>
                        <a:rPr lang="en-US" sz="1600" b="0" u="none" strike="noStrike" cap="none" dirty="0">
                          <a:solidFill>
                            <a:schemeClr val="dk1"/>
                          </a:solidFill>
                          <a:latin typeface="Calibri" panose="020F0502020204030204" pitchFamily="34" charset="0"/>
                          <a:cs typeface="Calibri" panose="020F0502020204030204" pitchFamily="34" charset="0"/>
                        </a:rPr>
                        <a:t>Note: This might mean the total disk capacity or network bandwidth. It could also be the maximum transaction throughput of a system.</a:t>
                      </a:r>
                      <a:endParaRPr sz="1200" u="none" strike="noStrike" cap="none" dirty="0">
                        <a:latin typeface="Calibri" panose="020F0502020204030204" pitchFamily="34" charset="0"/>
                        <a:cs typeface="Calibri" panose="020F0502020204030204" pitchFamily="34" charset="0"/>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5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CAPM: Requirements according to FitSM-1</a:t>
            </a:r>
            <a:endParaRPr/>
          </a:p>
        </p:txBody>
      </p:sp>
      <p:sp>
        <p:nvSpPr>
          <p:cNvPr id="830" name="Google Shape;830;p5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57</a:t>
            </a:fld>
            <a:endParaRPr/>
          </a:p>
        </p:txBody>
      </p:sp>
      <p:graphicFrame>
        <p:nvGraphicFramePr>
          <p:cNvPr id="831" name="Google Shape;831;p57"/>
          <p:cNvGraphicFramePr/>
          <p:nvPr/>
        </p:nvGraphicFramePr>
        <p:xfrm>
          <a:off x="1981200" y="1697038"/>
          <a:ext cx="8229600" cy="2743454"/>
        </p:xfrm>
        <a:graphic>
          <a:graphicData uri="http://schemas.openxmlformats.org/drawingml/2006/table">
            <a:tbl>
              <a:tblPr>
                <a:noFill/>
                <a:tableStyleId>{5652652C-6163-4765-869B-413487751996}</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PR5 Capacity Management</a:t>
                      </a:r>
                      <a:endParaRPr sz="16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PR5.1 Service capacity and performance requirements shall be identified and reviewed at planned intervals, taking into consideration SLAs and predicted demand.</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PR5.2 Current capacity and utilisation shall be identified.</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PR5.3 Future capacity shall be planned to meet identified requirements, considering human, technical and financial resources.</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PR5.4 Performance of services and service components shall be analysed based on monitoring the degree of capacity utilisation and identifying operational warnings and exceptions.</a:t>
                      </a:r>
                      <a:endParaRPr sz="1400" u="none" strike="noStrike" cap="none"/>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5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CAPM: Key concepts and activties</a:t>
            </a:r>
            <a:endParaRPr/>
          </a:p>
        </p:txBody>
      </p:sp>
      <p:sp>
        <p:nvSpPr>
          <p:cNvPr id="838" name="Google Shape;838;p58"/>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560"/>
              </a:spcBef>
              <a:spcAft>
                <a:spcPts val="0"/>
              </a:spcAft>
              <a:buClr>
                <a:schemeClr val="dk1"/>
              </a:buClr>
              <a:buSzPts val="2800"/>
              <a:buChar char="•"/>
            </a:pPr>
            <a:r>
              <a:rPr lang="en-US" sz="2400" dirty="0"/>
              <a:t>Key activities:</a:t>
            </a:r>
            <a:endParaRPr dirty="0"/>
          </a:p>
          <a:p>
            <a:pPr marL="800100" lvl="1">
              <a:lnSpc>
                <a:spcPct val="90000"/>
              </a:lnSpc>
              <a:spcBef>
                <a:spcPts val="560"/>
              </a:spcBef>
              <a:buSzPts val="2800"/>
            </a:pPr>
            <a:r>
              <a:rPr lang="en-US" sz="2000" dirty="0"/>
              <a:t>Understanding that service performance depends on sufficient capacity.</a:t>
            </a:r>
            <a:endParaRPr sz="2000" dirty="0"/>
          </a:p>
          <a:p>
            <a:pPr marL="800100" lvl="1">
              <a:lnSpc>
                <a:spcPct val="90000"/>
              </a:lnSpc>
              <a:spcBef>
                <a:spcPts val="560"/>
              </a:spcBef>
              <a:buSzPts val="2800"/>
            </a:pPr>
            <a:r>
              <a:rPr lang="en-US" sz="2000" dirty="0"/>
              <a:t>Planning the resources required to fulfil the performance requirements (from SLAs) and produce a capacity plan.</a:t>
            </a:r>
            <a:endParaRPr sz="2000" dirty="0"/>
          </a:p>
          <a:p>
            <a:pPr marL="800100" lvl="1" indent="-342900" algn="l" rtl="0">
              <a:lnSpc>
                <a:spcPct val="90000"/>
              </a:lnSpc>
              <a:spcBef>
                <a:spcPts val="560"/>
              </a:spcBef>
              <a:spcAft>
                <a:spcPts val="0"/>
              </a:spcAft>
              <a:buSzPts val="2800"/>
              <a:buChar char="–"/>
            </a:pPr>
            <a:r>
              <a:rPr lang="en-US" sz="2000" dirty="0"/>
              <a:t>Monitoring </a:t>
            </a:r>
            <a:r>
              <a:rPr lang="en-US" sz="2000" dirty="0" err="1"/>
              <a:t>utilisation</a:t>
            </a:r>
            <a:r>
              <a:rPr lang="en-US" sz="2000" dirty="0"/>
              <a:t> of key resources and evaluate service performance.</a:t>
            </a:r>
            <a:endParaRPr sz="2000" dirty="0"/>
          </a:p>
          <a:p>
            <a:pPr marL="342900" lvl="0" indent="-342900" algn="l" rtl="0">
              <a:lnSpc>
                <a:spcPct val="100000"/>
              </a:lnSpc>
              <a:spcBef>
                <a:spcPts val="560"/>
              </a:spcBef>
              <a:spcAft>
                <a:spcPts val="0"/>
              </a:spcAft>
              <a:buClr>
                <a:schemeClr val="dk1"/>
              </a:buClr>
              <a:buSzPts val="2800"/>
              <a:buChar char="•"/>
            </a:pPr>
            <a:endParaRPr lang="en-US" sz="2400" dirty="0"/>
          </a:p>
          <a:p>
            <a:pPr marL="342900" lvl="0" indent="-342900" algn="l" rtl="0">
              <a:lnSpc>
                <a:spcPct val="100000"/>
              </a:lnSpc>
              <a:spcBef>
                <a:spcPts val="560"/>
              </a:spcBef>
              <a:spcAft>
                <a:spcPts val="0"/>
              </a:spcAft>
              <a:buClr>
                <a:schemeClr val="dk1"/>
              </a:buClr>
              <a:buSzPts val="2800"/>
              <a:buChar char="•"/>
            </a:pPr>
            <a:r>
              <a:rPr lang="en-US" sz="2400" dirty="0"/>
              <a:t>Key output from this process:</a:t>
            </a:r>
            <a:endParaRPr sz="2400" dirty="0"/>
          </a:p>
          <a:p>
            <a:pPr marL="342900" lvl="0" indent="-165100" algn="l" rtl="0">
              <a:lnSpc>
                <a:spcPct val="100000"/>
              </a:lnSpc>
              <a:spcBef>
                <a:spcPts val="560"/>
              </a:spcBef>
              <a:spcAft>
                <a:spcPts val="0"/>
              </a:spcAft>
              <a:buClr>
                <a:schemeClr val="dk1"/>
              </a:buClr>
              <a:buSzPts val="2800"/>
              <a:buNone/>
            </a:pPr>
            <a:endParaRPr sz="2400" dirty="0"/>
          </a:p>
          <a:p>
            <a:pPr marL="342900" lvl="0" indent="-165100" algn="l" rtl="0">
              <a:lnSpc>
                <a:spcPct val="100000"/>
              </a:lnSpc>
              <a:spcBef>
                <a:spcPts val="560"/>
              </a:spcBef>
              <a:spcAft>
                <a:spcPts val="0"/>
              </a:spcAft>
              <a:buClr>
                <a:schemeClr val="dk1"/>
              </a:buClr>
              <a:buSzPts val="2800"/>
              <a:buNone/>
            </a:pPr>
            <a:endParaRPr sz="2400" dirty="0"/>
          </a:p>
        </p:txBody>
      </p:sp>
      <p:sp>
        <p:nvSpPr>
          <p:cNvPr id="839" name="Google Shape;839;p5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58</a:t>
            </a:fld>
            <a:endParaRPr/>
          </a:p>
        </p:txBody>
      </p:sp>
      <p:sp>
        <p:nvSpPr>
          <p:cNvPr id="840" name="Google Shape;840;p58"/>
          <p:cNvSpPr/>
          <p:nvPr/>
        </p:nvSpPr>
        <p:spPr>
          <a:xfrm>
            <a:off x="2064458" y="4585709"/>
            <a:ext cx="1222872" cy="1487277"/>
          </a:xfrm>
          <a:prstGeom prst="foldedCorner">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Capacity plans</a:t>
            </a:r>
            <a:endParaRPr sz="1800">
              <a:solidFill>
                <a:schemeClr val="dk1"/>
              </a:solidFill>
              <a:latin typeface="Arial"/>
              <a:ea typeface="Arial"/>
              <a:cs typeface="Arial"/>
              <a:sym typeface="Arial"/>
            </a:endParaRPr>
          </a:p>
        </p:txBody>
      </p:sp>
      <p:sp>
        <p:nvSpPr>
          <p:cNvPr id="841" name="Google Shape;841;p58"/>
          <p:cNvSpPr txBox="1"/>
          <p:nvPr/>
        </p:nvSpPr>
        <p:spPr>
          <a:xfrm>
            <a:off x="3427968" y="4590683"/>
            <a:ext cx="6411818"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Typical contents:</a:t>
            </a: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Agreed / required capacity and performance targets.</a:t>
            </a: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Planned capacity upgrades, downgrades and re-assignments of resources.</a:t>
            </a: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Requirements for capacity monitoring and related thresholds.</a:t>
            </a:r>
            <a:endParaRPr sz="1800" dirty="0">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59"/>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Information Security Management (ISM)</a:t>
            </a:r>
            <a:endParaRPr/>
          </a:p>
        </p:txBody>
      </p:sp>
      <p:sp>
        <p:nvSpPr>
          <p:cNvPr id="848" name="Google Shape;848;p5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59</a:t>
            </a:fld>
            <a:endParaRPr/>
          </a:p>
        </p:txBody>
      </p:sp>
      <p:sp>
        <p:nvSpPr>
          <p:cNvPr id="849" name="Google Shape;849;p59"/>
          <p:cNvSpPr/>
          <p:nvPr/>
        </p:nvSpPr>
        <p:spPr>
          <a:xfrm>
            <a:off x="2895601" y="3933700"/>
            <a:ext cx="6400800" cy="1705100"/>
          </a:xfrm>
          <a:prstGeom prst="snip1Rect">
            <a:avLst>
              <a:gd name="adj" fmla="val 16667"/>
            </a:avLst>
          </a:prstGeom>
          <a:solidFill>
            <a:srgbClr val="93B3D7">
              <a:alpha val="3647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850" name="Google Shape;850;p5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Objective</a:t>
            </a:r>
            <a:endParaRPr sz="1800">
              <a:solidFill>
                <a:schemeClr val="dk1"/>
              </a:solidFill>
              <a:latin typeface="Arial"/>
              <a:ea typeface="Arial"/>
              <a:cs typeface="Arial"/>
              <a:sym typeface="Arial"/>
            </a:endParaRPr>
          </a:p>
        </p:txBody>
      </p:sp>
      <p:sp>
        <p:nvSpPr>
          <p:cNvPr id="851" name="Google Shape;851;p59"/>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To preserve confidentiality, integrity and availability of information related to managing and delivering services</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IT Service Management:</a:t>
            </a:r>
            <a:br>
              <a:rPr lang="en-US" b="1"/>
            </a:br>
            <a:r>
              <a:rPr lang="en-US" b="1"/>
              <a:t>Introduction, Terms &amp; Concepts</a:t>
            </a:r>
            <a:endParaRPr/>
          </a:p>
        </p:txBody>
      </p:sp>
      <p:sp>
        <p:nvSpPr>
          <p:cNvPr id="111" name="Google Shape;111;p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6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ISM: What is information security?</a:t>
            </a:r>
            <a:endParaRPr/>
          </a:p>
        </p:txBody>
      </p:sp>
      <p:sp>
        <p:nvSpPr>
          <p:cNvPr id="858" name="Google Shape;858;p60"/>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a:t>Information security key aspects:</a:t>
            </a:r>
            <a:endParaRPr/>
          </a:p>
          <a:p>
            <a:pPr marL="742950" lvl="1" indent="-285750" algn="l" rtl="0">
              <a:lnSpc>
                <a:spcPct val="100000"/>
              </a:lnSpc>
              <a:spcBef>
                <a:spcPts val="480"/>
              </a:spcBef>
              <a:spcAft>
                <a:spcPts val="0"/>
              </a:spcAft>
              <a:buClr>
                <a:schemeClr val="dk1"/>
              </a:buClr>
              <a:buSzPts val="2400"/>
              <a:buChar char="–"/>
            </a:pPr>
            <a:r>
              <a:rPr lang="en-US" b="1"/>
              <a:t>Confidentiality</a:t>
            </a:r>
            <a:endParaRPr/>
          </a:p>
          <a:p>
            <a:pPr marL="742950" lvl="1" indent="-285750" algn="l" rtl="0">
              <a:lnSpc>
                <a:spcPct val="100000"/>
              </a:lnSpc>
              <a:spcBef>
                <a:spcPts val="480"/>
              </a:spcBef>
              <a:spcAft>
                <a:spcPts val="0"/>
              </a:spcAft>
              <a:buClr>
                <a:schemeClr val="dk1"/>
              </a:buClr>
              <a:buSzPts val="2400"/>
              <a:buChar char="–"/>
            </a:pPr>
            <a:r>
              <a:rPr lang="en-US" b="1"/>
              <a:t>Integrity</a:t>
            </a:r>
            <a:endParaRPr/>
          </a:p>
          <a:p>
            <a:pPr marL="742950" lvl="1" indent="-285750" algn="l" rtl="0">
              <a:lnSpc>
                <a:spcPct val="100000"/>
              </a:lnSpc>
              <a:spcBef>
                <a:spcPts val="480"/>
              </a:spcBef>
              <a:spcAft>
                <a:spcPts val="0"/>
              </a:spcAft>
              <a:buClr>
                <a:schemeClr val="dk1"/>
              </a:buClr>
              <a:buSzPts val="2400"/>
              <a:buChar char="–"/>
            </a:pPr>
            <a:r>
              <a:rPr lang="en-US" b="1"/>
              <a:t>Availability </a:t>
            </a:r>
            <a:r>
              <a:rPr lang="en-US"/>
              <a:t>of information</a:t>
            </a:r>
            <a:endParaRPr/>
          </a:p>
        </p:txBody>
      </p:sp>
      <p:sp>
        <p:nvSpPr>
          <p:cNvPr id="859" name="Google Shape;859;p6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6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ISM: Confidentiality, integrity and availability</a:t>
            </a:r>
            <a:endParaRPr/>
          </a:p>
        </p:txBody>
      </p:sp>
      <p:sp>
        <p:nvSpPr>
          <p:cNvPr id="866" name="Google Shape;866;p61"/>
          <p:cNvSpPr txBox="1">
            <a:spLocks noGrp="1"/>
          </p:cNvSpPr>
          <p:nvPr>
            <p:ph type="body" idx="1"/>
          </p:nvPr>
        </p:nvSpPr>
        <p:spPr>
          <a:xfrm>
            <a:off x="370750" y="1696600"/>
            <a:ext cx="3322500" cy="4842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00"/>
              <a:buNone/>
            </a:pPr>
            <a:r>
              <a:rPr lang="en-US" sz="2000" b="1" dirty="0"/>
              <a:t>Confidentiality</a:t>
            </a:r>
            <a:r>
              <a:rPr lang="en-US" sz="2000" dirty="0"/>
              <a:t>: To protect information from </a:t>
            </a:r>
            <a:r>
              <a:rPr lang="en-US" sz="2000" dirty="0" err="1"/>
              <a:t>unauthorised</a:t>
            </a:r>
            <a:r>
              <a:rPr lang="en-US" sz="2000" dirty="0"/>
              <a:t> disclosure</a:t>
            </a:r>
            <a:endParaRPr dirty="0"/>
          </a:p>
        </p:txBody>
      </p:sp>
      <p:sp>
        <p:nvSpPr>
          <p:cNvPr id="867" name="Google Shape;867;p6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61</a:t>
            </a:fld>
            <a:endParaRPr/>
          </a:p>
        </p:txBody>
      </p:sp>
      <p:pic>
        <p:nvPicPr>
          <p:cNvPr id="868" name="Google Shape;868;p61" descr="m1"/>
          <p:cNvPicPr preferRelativeResize="0"/>
          <p:nvPr/>
        </p:nvPicPr>
        <p:blipFill rotWithShape="1">
          <a:blip r:embed="rId3">
            <a:alphaModFix/>
          </a:blip>
          <a:srcRect/>
          <a:stretch/>
        </p:blipFill>
        <p:spPr>
          <a:xfrm>
            <a:off x="380487" y="3482291"/>
            <a:ext cx="523090" cy="704492"/>
          </a:xfrm>
          <a:prstGeom prst="rect">
            <a:avLst/>
          </a:prstGeom>
          <a:noFill/>
          <a:ln>
            <a:noFill/>
          </a:ln>
        </p:spPr>
      </p:pic>
      <p:pic>
        <p:nvPicPr>
          <p:cNvPr id="869" name="Google Shape;869;p61" descr="m1"/>
          <p:cNvPicPr preferRelativeResize="0"/>
          <p:nvPr/>
        </p:nvPicPr>
        <p:blipFill rotWithShape="1">
          <a:blip r:embed="rId4">
            <a:alphaModFix/>
          </a:blip>
          <a:srcRect/>
          <a:stretch/>
        </p:blipFill>
        <p:spPr>
          <a:xfrm>
            <a:off x="3198908" y="3450632"/>
            <a:ext cx="546568" cy="727619"/>
          </a:xfrm>
          <a:prstGeom prst="rect">
            <a:avLst/>
          </a:prstGeom>
          <a:noFill/>
          <a:ln>
            <a:noFill/>
          </a:ln>
        </p:spPr>
      </p:pic>
      <p:pic>
        <p:nvPicPr>
          <p:cNvPr id="870" name="Google Shape;870;p61" descr="m1"/>
          <p:cNvPicPr preferRelativeResize="0"/>
          <p:nvPr/>
        </p:nvPicPr>
        <p:blipFill rotWithShape="1">
          <a:blip r:embed="rId5">
            <a:alphaModFix/>
          </a:blip>
          <a:srcRect/>
          <a:stretch/>
        </p:blipFill>
        <p:spPr>
          <a:xfrm>
            <a:off x="1770958" y="4916870"/>
            <a:ext cx="547249" cy="729076"/>
          </a:xfrm>
          <a:prstGeom prst="rect">
            <a:avLst/>
          </a:prstGeom>
          <a:noFill/>
          <a:ln>
            <a:noFill/>
          </a:ln>
        </p:spPr>
      </p:pic>
      <p:sp>
        <p:nvSpPr>
          <p:cNvPr id="871" name="Google Shape;871;p61"/>
          <p:cNvSpPr/>
          <p:nvPr/>
        </p:nvSpPr>
        <p:spPr>
          <a:xfrm>
            <a:off x="1591129" y="3368528"/>
            <a:ext cx="869100" cy="9975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10110100</a:t>
            </a: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01011001</a:t>
            </a: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10101100</a:t>
            </a: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11001011</a:t>
            </a:r>
            <a:endParaRPr sz="1800">
              <a:solidFill>
                <a:schemeClr val="dk1"/>
              </a:solidFill>
              <a:latin typeface="Arial"/>
              <a:ea typeface="Arial"/>
              <a:cs typeface="Arial"/>
              <a:sym typeface="Arial"/>
            </a:endParaRPr>
          </a:p>
        </p:txBody>
      </p:sp>
      <p:cxnSp>
        <p:nvCxnSpPr>
          <p:cNvPr id="872" name="Google Shape;872;p61"/>
          <p:cNvCxnSpPr/>
          <p:nvPr/>
        </p:nvCxnSpPr>
        <p:spPr>
          <a:xfrm rot="10800000" flipH="1">
            <a:off x="1012886" y="3807844"/>
            <a:ext cx="417300" cy="14400"/>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873" name="Google Shape;873;p61"/>
          <p:cNvCxnSpPr/>
          <p:nvPr/>
        </p:nvCxnSpPr>
        <p:spPr>
          <a:xfrm rot="10800000" flipH="1">
            <a:off x="2643782" y="3806644"/>
            <a:ext cx="446100" cy="15600"/>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874" name="Google Shape;874;p61"/>
          <p:cNvCxnSpPr/>
          <p:nvPr/>
        </p:nvCxnSpPr>
        <p:spPr>
          <a:xfrm rot="10800000" flipH="1">
            <a:off x="2043992" y="4410897"/>
            <a:ext cx="1500" cy="385200"/>
          </a:xfrm>
          <a:prstGeom prst="straightConnector1">
            <a:avLst/>
          </a:prstGeom>
          <a:solidFill>
            <a:srgbClr val="FFFF99"/>
          </a:solidFill>
          <a:ln w="28575" cap="flat" cmpd="sng">
            <a:solidFill>
              <a:srgbClr val="FF0000"/>
            </a:solidFill>
            <a:prstDash val="solid"/>
            <a:round/>
            <a:headEnd type="stealth" w="med" len="med"/>
            <a:tailEnd type="none" w="sm" len="sm"/>
          </a:ln>
        </p:spPr>
      </p:cxnSp>
      <p:sp>
        <p:nvSpPr>
          <p:cNvPr id="875" name="Google Shape;875;p61"/>
          <p:cNvSpPr txBox="1"/>
          <p:nvPr/>
        </p:nvSpPr>
        <p:spPr>
          <a:xfrm>
            <a:off x="3245437" y="4134705"/>
            <a:ext cx="4536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Bob</a:t>
            </a:r>
            <a:endParaRPr sz="1400">
              <a:solidFill>
                <a:schemeClr val="dk1"/>
              </a:solidFill>
              <a:latin typeface="Calibri"/>
              <a:ea typeface="Calibri"/>
              <a:cs typeface="Calibri"/>
              <a:sym typeface="Calibri"/>
            </a:endParaRPr>
          </a:p>
        </p:txBody>
      </p:sp>
      <p:sp>
        <p:nvSpPr>
          <p:cNvPr id="876" name="Google Shape;876;p61"/>
          <p:cNvSpPr txBox="1"/>
          <p:nvPr/>
        </p:nvSpPr>
        <p:spPr>
          <a:xfrm>
            <a:off x="1732641" y="5603533"/>
            <a:ext cx="6228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Chuck</a:t>
            </a:r>
            <a:endParaRPr sz="1400">
              <a:solidFill>
                <a:schemeClr val="dk1"/>
              </a:solidFill>
              <a:latin typeface="Calibri"/>
              <a:ea typeface="Calibri"/>
              <a:cs typeface="Calibri"/>
              <a:sym typeface="Calibri"/>
            </a:endParaRPr>
          </a:p>
        </p:txBody>
      </p:sp>
      <p:sp>
        <p:nvSpPr>
          <p:cNvPr id="877" name="Google Shape;877;p61"/>
          <p:cNvSpPr txBox="1"/>
          <p:nvPr/>
        </p:nvSpPr>
        <p:spPr>
          <a:xfrm>
            <a:off x="370751" y="4134705"/>
            <a:ext cx="5250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sp>
        <p:nvSpPr>
          <p:cNvPr id="878" name="Google Shape;878;p61"/>
          <p:cNvSpPr txBox="1"/>
          <p:nvPr/>
        </p:nvSpPr>
        <p:spPr>
          <a:xfrm>
            <a:off x="4606875" y="1696600"/>
            <a:ext cx="3183600" cy="48426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r>
              <a:rPr lang="en-US" sz="2000" b="1" dirty="0">
                <a:solidFill>
                  <a:schemeClr val="dk1"/>
                </a:solidFill>
                <a:latin typeface="Calibri"/>
                <a:ea typeface="Calibri"/>
                <a:cs typeface="Calibri"/>
                <a:sym typeface="Calibri"/>
              </a:rPr>
              <a:t>Integrity</a:t>
            </a:r>
            <a:r>
              <a:rPr lang="en-US" sz="2000" dirty="0">
                <a:solidFill>
                  <a:schemeClr val="dk1"/>
                </a:solidFill>
                <a:latin typeface="Calibri"/>
                <a:ea typeface="Calibri"/>
                <a:cs typeface="Calibri"/>
                <a:sym typeface="Calibri"/>
              </a:rPr>
              <a:t>: To protect information from </a:t>
            </a:r>
            <a:r>
              <a:rPr lang="en-US" sz="2000" dirty="0" err="1">
                <a:solidFill>
                  <a:schemeClr val="dk1"/>
                </a:solidFill>
                <a:latin typeface="Calibri"/>
                <a:ea typeface="Calibri"/>
                <a:cs typeface="Calibri"/>
                <a:sym typeface="Calibri"/>
              </a:rPr>
              <a:t>unauthorised</a:t>
            </a:r>
            <a:r>
              <a:rPr lang="en-US" sz="2000" dirty="0">
                <a:solidFill>
                  <a:schemeClr val="dk1"/>
                </a:solidFill>
                <a:latin typeface="Calibri"/>
                <a:ea typeface="Calibri"/>
                <a:cs typeface="Calibri"/>
                <a:sym typeface="Calibri"/>
              </a:rPr>
              <a:t> modification</a:t>
            </a:r>
            <a:endParaRPr sz="1800" dirty="0">
              <a:solidFill>
                <a:schemeClr val="dk1"/>
              </a:solidFill>
              <a:latin typeface="Arial"/>
              <a:ea typeface="Arial"/>
              <a:cs typeface="Arial"/>
              <a:sym typeface="Arial"/>
            </a:endParaRPr>
          </a:p>
        </p:txBody>
      </p:sp>
      <p:pic>
        <p:nvPicPr>
          <p:cNvPr id="879" name="Google Shape;879;p61" descr="m1"/>
          <p:cNvPicPr preferRelativeResize="0"/>
          <p:nvPr/>
        </p:nvPicPr>
        <p:blipFill rotWithShape="1">
          <a:blip r:embed="rId3">
            <a:alphaModFix/>
          </a:blip>
          <a:srcRect/>
          <a:stretch/>
        </p:blipFill>
        <p:spPr>
          <a:xfrm>
            <a:off x="4662402" y="3544306"/>
            <a:ext cx="509100" cy="711322"/>
          </a:xfrm>
          <a:prstGeom prst="rect">
            <a:avLst/>
          </a:prstGeom>
          <a:noFill/>
          <a:ln>
            <a:noFill/>
          </a:ln>
        </p:spPr>
      </p:pic>
      <p:pic>
        <p:nvPicPr>
          <p:cNvPr id="880" name="Google Shape;880;p61" descr="m1"/>
          <p:cNvPicPr preferRelativeResize="0"/>
          <p:nvPr/>
        </p:nvPicPr>
        <p:blipFill rotWithShape="1">
          <a:blip r:embed="rId4">
            <a:alphaModFix/>
          </a:blip>
          <a:srcRect/>
          <a:stretch/>
        </p:blipFill>
        <p:spPr>
          <a:xfrm>
            <a:off x="7800262" y="3941606"/>
            <a:ext cx="531951" cy="734673"/>
          </a:xfrm>
          <a:prstGeom prst="rect">
            <a:avLst/>
          </a:prstGeom>
          <a:noFill/>
          <a:ln>
            <a:noFill/>
          </a:ln>
        </p:spPr>
      </p:pic>
      <p:pic>
        <p:nvPicPr>
          <p:cNvPr id="881" name="Google Shape;881;p61" descr="m1"/>
          <p:cNvPicPr preferRelativeResize="0"/>
          <p:nvPr/>
        </p:nvPicPr>
        <p:blipFill rotWithShape="1">
          <a:blip r:embed="rId5">
            <a:alphaModFix/>
          </a:blip>
          <a:srcRect/>
          <a:stretch/>
        </p:blipFill>
        <p:spPr>
          <a:xfrm>
            <a:off x="5422938" y="4518533"/>
            <a:ext cx="532614" cy="736145"/>
          </a:xfrm>
          <a:prstGeom prst="rect">
            <a:avLst/>
          </a:prstGeom>
          <a:noFill/>
          <a:ln>
            <a:noFill/>
          </a:ln>
        </p:spPr>
      </p:pic>
      <p:sp>
        <p:nvSpPr>
          <p:cNvPr id="882" name="Google Shape;882;p61"/>
          <p:cNvSpPr/>
          <p:nvPr/>
        </p:nvSpPr>
        <p:spPr>
          <a:xfrm>
            <a:off x="5863670" y="3289857"/>
            <a:ext cx="851100" cy="1018500"/>
          </a:xfrm>
          <a:prstGeom prst="foldedCorner">
            <a:avLst>
              <a:gd name="adj" fmla="val 16667"/>
            </a:avLst>
          </a:prstGeom>
          <a:solidFill>
            <a:schemeClr val="lt1"/>
          </a:solidFill>
          <a:ln w="28575" cap="flat" cmpd="sng">
            <a:solidFill>
              <a:schemeClr val="dk1"/>
            </a:solidFill>
            <a:prstDash val="dash"/>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10110100</a:t>
            </a: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01011001</a:t>
            </a: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10101100</a:t>
            </a: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11001011</a:t>
            </a:r>
            <a:endParaRPr sz="1800">
              <a:solidFill>
                <a:schemeClr val="dk1"/>
              </a:solidFill>
              <a:latin typeface="Arial"/>
              <a:ea typeface="Arial"/>
              <a:cs typeface="Arial"/>
              <a:sym typeface="Arial"/>
            </a:endParaRPr>
          </a:p>
        </p:txBody>
      </p:sp>
      <p:cxnSp>
        <p:nvCxnSpPr>
          <p:cNvPr id="883" name="Google Shape;883;p61"/>
          <p:cNvCxnSpPr/>
          <p:nvPr/>
        </p:nvCxnSpPr>
        <p:spPr>
          <a:xfrm>
            <a:off x="5280711" y="3887555"/>
            <a:ext cx="408300" cy="1200"/>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884" name="Google Shape;884;p61"/>
          <p:cNvCxnSpPr/>
          <p:nvPr/>
        </p:nvCxnSpPr>
        <p:spPr>
          <a:xfrm rot="10800000" flipH="1">
            <a:off x="7171689" y="4308182"/>
            <a:ext cx="486900" cy="1500"/>
          </a:xfrm>
          <a:prstGeom prst="straightConnector1">
            <a:avLst/>
          </a:prstGeom>
          <a:solidFill>
            <a:srgbClr val="FFFF99"/>
          </a:solidFill>
          <a:ln w="28575" cap="flat" cmpd="sng">
            <a:solidFill>
              <a:srgbClr val="FF0000"/>
            </a:solidFill>
            <a:prstDash val="solid"/>
            <a:round/>
            <a:headEnd type="none" w="sm" len="sm"/>
            <a:tailEnd type="stealth" w="med" len="med"/>
          </a:ln>
        </p:spPr>
      </p:cxnSp>
      <p:sp>
        <p:nvSpPr>
          <p:cNvPr id="885" name="Google Shape;885;p61"/>
          <p:cNvSpPr/>
          <p:nvPr/>
        </p:nvSpPr>
        <p:spPr>
          <a:xfrm>
            <a:off x="6167669" y="3710510"/>
            <a:ext cx="851100" cy="10185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10110100</a:t>
            </a:r>
            <a:endParaRPr sz="1800">
              <a:solidFill>
                <a:schemeClr val="dk1"/>
              </a:solidFill>
              <a:latin typeface="Arial"/>
              <a:ea typeface="Arial"/>
              <a:cs typeface="Arial"/>
              <a:sym typeface="Arial"/>
            </a:endParaRPr>
          </a:p>
          <a:p>
            <a:pPr marL="0" marR="0" lvl="0" indent="0" algn="l" rtl="0">
              <a:spcBef>
                <a:spcPts val="0"/>
              </a:spcBef>
              <a:spcAft>
                <a:spcPts val="0"/>
              </a:spcAft>
              <a:buClr>
                <a:srgbClr val="FF0000"/>
              </a:buClr>
              <a:buSzPts val="1200"/>
              <a:buFont typeface="Arial"/>
              <a:buNone/>
            </a:pPr>
            <a:r>
              <a:rPr lang="en-US" sz="1200" b="1">
                <a:solidFill>
                  <a:srgbClr val="FF0000"/>
                </a:solidFill>
                <a:latin typeface="Arial"/>
                <a:ea typeface="Arial"/>
                <a:cs typeface="Arial"/>
                <a:sym typeface="Arial"/>
              </a:rPr>
              <a:t>10100100</a:t>
            </a:r>
            <a:endParaRPr sz="1800">
              <a:solidFill>
                <a:schemeClr val="dk1"/>
              </a:solidFill>
              <a:latin typeface="Arial"/>
              <a:ea typeface="Arial"/>
              <a:cs typeface="Arial"/>
              <a:sym typeface="Arial"/>
            </a:endParaRPr>
          </a:p>
          <a:p>
            <a:pPr marL="0" marR="0" lvl="0" indent="0" algn="l" rtl="0">
              <a:spcBef>
                <a:spcPts val="0"/>
              </a:spcBef>
              <a:spcAft>
                <a:spcPts val="0"/>
              </a:spcAft>
              <a:buClr>
                <a:srgbClr val="FF0000"/>
              </a:buClr>
              <a:buSzPts val="1200"/>
              <a:buFont typeface="Arial"/>
              <a:buNone/>
            </a:pPr>
            <a:r>
              <a:rPr lang="en-US" sz="1200" b="1">
                <a:solidFill>
                  <a:srgbClr val="FF0000"/>
                </a:solidFill>
                <a:latin typeface="Arial"/>
                <a:ea typeface="Arial"/>
                <a:cs typeface="Arial"/>
                <a:sym typeface="Arial"/>
              </a:rPr>
              <a:t>01000110</a:t>
            </a: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11001011</a:t>
            </a:r>
            <a:endParaRPr sz="1800">
              <a:solidFill>
                <a:schemeClr val="dk1"/>
              </a:solidFill>
              <a:latin typeface="Arial"/>
              <a:ea typeface="Arial"/>
              <a:cs typeface="Arial"/>
              <a:sym typeface="Arial"/>
            </a:endParaRPr>
          </a:p>
        </p:txBody>
      </p:sp>
      <p:sp>
        <p:nvSpPr>
          <p:cNvPr id="886" name="Google Shape;886;p61"/>
          <p:cNvSpPr txBox="1"/>
          <p:nvPr/>
        </p:nvSpPr>
        <p:spPr>
          <a:xfrm>
            <a:off x="5381127" y="5202100"/>
            <a:ext cx="6060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Chuck</a:t>
            </a:r>
            <a:endParaRPr sz="1400">
              <a:solidFill>
                <a:schemeClr val="dk1"/>
              </a:solidFill>
              <a:latin typeface="Calibri"/>
              <a:ea typeface="Calibri"/>
              <a:cs typeface="Calibri"/>
              <a:sym typeface="Calibri"/>
            </a:endParaRPr>
          </a:p>
        </p:txBody>
      </p:sp>
      <p:sp>
        <p:nvSpPr>
          <p:cNvPr id="887" name="Google Shape;887;p61"/>
          <p:cNvSpPr txBox="1"/>
          <p:nvPr/>
        </p:nvSpPr>
        <p:spPr>
          <a:xfrm>
            <a:off x="4666911" y="4203046"/>
            <a:ext cx="5109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sp>
        <p:nvSpPr>
          <p:cNvPr id="888" name="Google Shape;888;p61"/>
          <p:cNvSpPr txBox="1"/>
          <p:nvPr/>
        </p:nvSpPr>
        <p:spPr>
          <a:xfrm>
            <a:off x="7839792" y="4629025"/>
            <a:ext cx="4413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Bob</a:t>
            </a:r>
            <a:endParaRPr sz="1400">
              <a:solidFill>
                <a:schemeClr val="dk1"/>
              </a:solidFill>
              <a:latin typeface="Calibri"/>
              <a:ea typeface="Calibri"/>
              <a:cs typeface="Calibri"/>
              <a:sym typeface="Calibri"/>
            </a:endParaRPr>
          </a:p>
        </p:txBody>
      </p:sp>
      <p:cxnSp>
        <p:nvCxnSpPr>
          <p:cNvPr id="889" name="Google Shape;889;p61"/>
          <p:cNvCxnSpPr/>
          <p:nvPr/>
        </p:nvCxnSpPr>
        <p:spPr>
          <a:xfrm rot="-5400000" flipH="1">
            <a:off x="5745205" y="4163879"/>
            <a:ext cx="420600" cy="303900"/>
          </a:xfrm>
          <a:prstGeom prst="curvedConnector3">
            <a:avLst>
              <a:gd name="adj1" fmla="val 0"/>
            </a:avLst>
          </a:prstGeom>
          <a:solidFill>
            <a:srgbClr val="FFFF99"/>
          </a:solidFill>
          <a:ln w="28575" cap="flat" cmpd="sng">
            <a:solidFill>
              <a:srgbClr val="FF0000"/>
            </a:solidFill>
            <a:prstDash val="solid"/>
            <a:round/>
            <a:headEnd type="none" w="sm" len="sm"/>
            <a:tailEnd type="stealth" w="med" len="med"/>
          </a:ln>
        </p:spPr>
      </p:cxnSp>
      <p:sp>
        <p:nvSpPr>
          <p:cNvPr id="890" name="Google Shape;890;p61"/>
          <p:cNvSpPr txBox="1"/>
          <p:nvPr/>
        </p:nvSpPr>
        <p:spPr>
          <a:xfrm>
            <a:off x="8866500" y="1696601"/>
            <a:ext cx="2866800" cy="10479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Availability of information</a:t>
            </a:r>
            <a:r>
              <a:rPr lang="en-US" sz="2000">
                <a:solidFill>
                  <a:schemeClr val="dk1"/>
                </a:solidFill>
                <a:latin typeface="Calibri"/>
                <a:ea typeface="Calibri"/>
                <a:cs typeface="Calibri"/>
                <a:sym typeface="Calibri"/>
              </a:rPr>
              <a:t>: To protect information from loss</a:t>
            </a:r>
            <a:endParaRPr sz="1800">
              <a:solidFill>
                <a:schemeClr val="dk1"/>
              </a:solidFill>
              <a:latin typeface="Arial"/>
              <a:ea typeface="Arial"/>
              <a:cs typeface="Arial"/>
              <a:sym typeface="Arial"/>
            </a:endParaRPr>
          </a:p>
        </p:txBody>
      </p:sp>
      <p:cxnSp>
        <p:nvCxnSpPr>
          <p:cNvPr id="891" name="Google Shape;891;p61"/>
          <p:cNvCxnSpPr/>
          <p:nvPr/>
        </p:nvCxnSpPr>
        <p:spPr>
          <a:xfrm>
            <a:off x="9555351" y="3740154"/>
            <a:ext cx="1051500" cy="14700"/>
          </a:xfrm>
          <a:prstGeom prst="straightConnector1">
            <a:avLst/>
          </a:prstGeom>
          <a:solidFill>
            <a:srgbClr val="FFFF99"/>
          </a:solidFill>
          <a:ln w="28575" cap="flat" cmpd="sng">
            <a:solidFill>
              <a:schemeClr val="dk1"/>
            </a:solidFill>
            <a:prstDash val="solid"/>
            <a:round/>
            <a:headEnd type="none" w="sm" len="sm"/>
            <a:tailEnd type="stealth" w="med" len="med"/>
          </a:ln>
        </p:spPr>
      </p:cxnSp>
      <p:sp>
        <p:nvSpPr>
          <p:cNvPr id="892" name="Google Shape;892;p61"/>
          <p:cNvSpPr/>
          <p:nvPr/>
        </p:nvSpPr>
        <p:spPr>
          <a:xfrm>
            <a:off x="10755194" y="3165275"/>
            <a:ext cx="827100" cy="11865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10110100</a:t>
            </a: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01011001</a:t>
            </a: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10101100</a:t>
            </a: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11001011</a:t>
            </a:r>
            <a:endParaRPr sz="1800">
              <a:solidFill>
                <a:schemeClr val="dk1"/>
              </a:solidFill>
              <a:latin typeface="Arial"/>
              <a:ea typeface="Arial"/>
              <a:cs typeface="Arial"/>
              <a:sym typeface="Arial"/>
            </a:endParaRPr>
          </a:p>
        </p:txBody>
      </p:sp>
      <p:sp>
        <p:nvSpPr>
          <p:cNvPr id="893" name="Google Shape;893;p61"/>
          <p:cNvSpPr txBox="1"/>
          <p:nvPr/>
        </p:nvSpPr>
        <p:spPr>
          <a:xfrm>
            <a:off x="8944175" y="4111904"/>
            <a:ext cx="4998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pic>
        <p:nvPicPr>
          <p:cNvPr id="894" name="Google Shape;894;p61" descr="m1"/>
          <p:cNvPicPr preferRelativeResize="0"/>
          <p:nvPr/>
        </p:nvPicPr>
        <p:blipFill rotWithShape="1">
          <a:blip r:embed="rId3">
            <a:alphaModFix/>
          </a:blip>
          <a:srcRect/>
          <a:stretch/>
        </p:blipFill>
        <p:spPr>
          <a:xfrm>
            <a:off x="8953441" y="3335704"/>
            <a:ext cx="497870" cy="838157"/>
          </a:xfrm>
          <a:prstGeom prst="rect">
            <a:avLst/>
          </a:prstGeom>
          <a:noFill/>
          <a:ln>
            <a:noFill/>
          </a:ln>
        </p:spPr>
      </p:pic>
      <p:sp>
        <p:nvSpPr>
          <p:cNvPr id="895" name="Google Shape;895;p61"/>
          <p:cNvSpPr/>
          <p:nvPr/>
        </p:nvSpPr>
        <p:spPr>
          <a:xfrm>
            <a:off x="9610414" y="3250866"/>
            <a:ext cx="827100" cy="978300"/>
          </a:xfrm>
          <a:prstGeom prst="mathMultiply">
            <a:avLst>
              <a:gd name="adj1" fmla="val 23520"/>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cxnSp>
        <p:nvCxnSpPr>
          <p:cNvPr id="896" name="Google Shape;896;p61"/>
          <p:cNvCxnSpPr/>
          <p:nvPr/>
        </p:nvCxnSpPr>
        <p:spPr>
          <a:xfrm>
            <a:off x="4177551" y="1743106"/>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cxnSp>
        <p:nvCxnSpPr>
          <p:cNvPr id="897" name="Google Shape;897;p61"/>
          <p:cNvCxnSpPr/>
          <p:nvPr/>
        </p:nvCxnSpPr>
        <p:spPr>
          <a:xfrm>
            <a:off x="8565067" y="1743106"/>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6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ISM: Requirements according to FitSM-1</a:t>
            </a:r>
            <a:endParaRPr/>
          </a:p>
        </p:txBody>
      </p:sp>
      <p:graphicFrame>
        <p:nvGraphicFramePr>
          <p:cNvPr id="904" name="Google Shape;904;p62"/>
          <p:cNvGraphicFramePr/>
          <p:nvPr>
            <p:extLst>
              <p:ext uri="{D42A27DB-BD31-4B8C-83A1-F6EECF244321}">
                <p14:modId xmlns:p14="http://schemas.microsoft.com/office/powerpoint/2010/main" val="3432087102"/>
              </p:ext>
            </p:extLst>
          </p:nvPr>
        </p:nvGraphicFramePr>
        <p:xfrm>
          <a:off x="1981200" y="1697038"/>
          <a:ext cx="8229600" cy="3023870"/>
        </p:xfrm>
        <a:graphic>
          <a:graphicData uri="http://schemas.openxmlformats.org/drawingml/2006/table">
            <a:tbl>
              <a:tblPr>
                <a:noFill/>
                <a:tableStyleId>{5652652C-6163-4765-869B-413487751996}</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rgbClr val="FFFFFF"/>
                          </a:solidFill>
                          <a:latin typeface="Calibri"/>
                          <a:ea typeface="Calibri"/>
                          <a:cs typeface="Calibri"/>
                          <a:sym typeface="Calibri"/>
                        </a:rPr>
                        <a:t>PR6 Information Security Management</a:t>
                      </a:r>
                      <a:endParaRPr sz="1600" u="none" strike="noStrike" cap="none"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PR6.1 Information security requirements shall be identified and information security policies defined and reviewed at planned intervals.</a:t>
                      </a:r>
                      <a:endParaRPr sz="1400" u="none" strike="noStrike" cap="none"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PR6.2 Information security risks shall be assessed at planned intervals.</a:t>
                      </a:r>
                      <a:endParaRPr sz="1400" u="none" strike="noStrike" cap="none"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PR6.3 Physical, technical and </a:t>
                      </a:r>
                      <a:r>
                        <a:rPr lang="en-US" sz="1600" u="none" strike="noStrike" cap="none" dirty="0" err="1">
                          <a:latin typeface="Calibri"/>
                          <a:ea typeface="Calibri"/>
                          <a:cs typeface="Calibri"/>
                          <a:sym typeface="Calibri"/>
                        </a:rPr>
                        <a:t>organisational</a:t>
                      </a:r>
                      <a:r>
                        <a:rPr lang="en-US" sz="1600" u="none" strike="noStrike" cap="none" dirty="0">
                          <a:latin typeface="Calibri"/>
                          <a:ea typeface="Calibri"/>
                          <a:cs typeface="Calibri"/>
                          <a:sym typeface="Calibri"/>
                        </a:rPr>
                        <a:t> information security controls shall be implemented to reduce the probability and impact of identified information security risks and meet identified requirements.</a:t>
                      </a:r>
                      <a:endParaRPr sz="1400" u="none" strike="noStrike" cap="none"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PR6.4 Information security events and incidents shall be handled in a consistent manner.</a:t>
                      </a:r>
                      <a:endParaRPr sz="1400" u="none" strike="noStrike" cap="none"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PR6.5 Access control, including provisioning of access rights, shall be carried out in a consistent manner.</a:t>
                      </a:r>
                      <a:endParaRPr sz="1400" u="none" strike="noStrike" cap="none"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905" name="Google Shape;905;p6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6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ISM: Key concepts</a:t>
            </a:r>
            <a:endParaRPr/>
          </a:p>
        </p:txBody>
      </p:sp>
      <p:sp>
        <p:nvSpPr>
          <p:cNvPr id="912" name="Google Shape;912;p63"/>
          <p:cNvSpPr txBox="1">
            <a:spLocks noGrp="1"/>
          </p:cNvSpPr>
          <p:nvPr>
            <p:ph type="body" idx="1"/>
          </p:nvPr>
        </p:nvSpPr>
        <p:spPr>
          <a:xfrm>
            <a:off x="609600" y="1696598"/>
            <a:ext cx="11106912" cy="4886761"/>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sz="2400" dirty="0"/>
              <a:t>Most important outputs from this process:</a:t>
            </a:r>
            <a:endParaRPr sz="2400" dirty="0"/>
          </a:p>
          <a:p>
            <a:pPr marL="742950" lvl="1" indent="-285750" algn="l" rtl="0">
              <a:lnSpc>
                <a:spcPct val="100000"/>
              </a:lnSpc>
              <a:spcBef>
                <a:spcPts val="480"/>
              </a:spcBef>
              <a:spcAft>
                <a:spcPts val="0"/>
              </a:spcAft>
              <a:buSzPts val="2400"/>
              <a:buChar char="–"/>
            </a:pPr>
            <a:r>
              <a:rPr lang="en-US" sz="2000" dirty="0"/>
              <a:t>List of assessed of information security risks.</a:t>
            </a:r>
            <a:endParaRPr dirty="0"/>
          </a:p>
          <a:p>
            <a:pPr marL="742950" lvl="1" indent="-285750" algn="l" rtl="0">
              <a:lnSpc>
                <a:spcPct val="100000"/>
              </a:lnSpc>
              <a:spcBef>
                <a:spcPts val="480"/>
              </a:spcBef>
              <a:spcAft>
                <a:spcPts val="0"/>
              </a:spcAft>
              <a:buSzPts val="2400"/>
              <a:buChar char="–"/>
            </a:pPr>
            <a:r>
              <a:rPr lang="en-US" sz="2000" dirty="0"/>
              <a:t>Documented information security controls</a:t>
            </a:r>
            <a:endParaRPr dirty="0"/>
          </a:p>
          <a:p>
            <a:pPr marL="1143000" lvl="2" indent="-228600" algn="l" rtl="0">
              <a:lnSpc>
                <a:spcPct val="100000"/>
              </a:lnSpc>
              <a:spcBef>
                <a:spcPts val="400"/>
              </a:spcBef>
              <a:spcAft>
                <a:spcPts val="0"/>
              </a:spcAft>
              <a:buClr>
                <a:schemeClr val="dk1"/>
              </a:buClr>
              <a:buSzPts val="2000"/>
              <a:buChar char="•"/>
            </a:pPr>
            <a:r>
              <a:rPr lang="en-US" sz="1800" dirty="0" err="1"/>
              <a:t>Organisational</a:t>
            </a:r>
            <a:r>
              <a:rPr lang="en-US" sz="1800" dirty="0"/>
              <a:t> controls: Overall information security policy, specific security policies (e.g. remote work policy), procedures for handling information security incidents, … </a:t>
            </a:r>
            <a:endParaRPr dirty="0"/>
          </a:p>
          <a:p>
            <a:pPr marL="1143000" lvl="2" indent="-228600" algn="l" rtl="0">
              <a:lnSpc>
                <a:spcPct val="100000"/>
              </a:lnSpc>
              <a:spcBef>
                <a:spcPts val="400"/>
              </a:spcBef>
              <a:spcAft>
                <a:spcPts val="0"/>
              </a:spcAft>
              <a:buClr>
                <a:schemeClr val="dk1"/>
              </a:buClr>
              <a:buSzPts val="2000"/>
              <a:buChar char="•"/>
            </a:pPr>
            <a:r>
              <a:rPr lang="en-US" sz="1800" dirty="0"/>
              <a:t>Physical controls: Definition of security perimeters, managing physical entry, …</a:t>
            </a:r>
            <a:endParaRPr dirty="0"/>
          </a:p>
          <a:p>
            <a:pPr marL="1143000" lvl="2" indent="-228600" algn="l" rtl="0">
              <a:lnSpc>
                <a:spcPct val="100000"/>
              </a:lnSpc>
              <a:spcBef>
                <a:spcPts val="400"/>
              </a:spcBef>
              <a:spcAft>
                <a:spcPts val="0"/>
              </a:spcAft>
              <a:buClr>
                <a:schemeClr val="dk1"/>
              </a:buClr>
              <a:buSzPts val="2000"/>
              <a:buChar char="•"/>
            </a:pPr>
            <a:r>
              <a:rPr lang="en-US" sz="1800" dirty="0"/>
              <a:t>Technical controls: Secure authentication, management of technical vulnerabilities, …</a:t>
            </a:r>
            <a:endParaRPr lang="en-US" sz="2400" dirty="0"/>
          </a:p>
          <a:p>
            <a:pPr marL="342900" lvl="0" indent="-342900" algn="l" rtl="0">
              <a:lnSpc>
                <a:spcPct val="100000"/>
              </a:lnSpc>
              <a:spcBef>
                <a:spcPts val="560"/>
              </a:spcBef>
              <a:spcAft>
                <a:spcPts val="0"/>
              </a:spcAft>
              <a:buClr>
                <a:schemeClr val="dk1"/>
              </a:buClr>
              <a:buSzPts val="2800"/>
              <a:buChar char="•"/>
            </a:pPr>
            <a:r>
              <a:rPr lang="en-US" sz="2400" dirty="0"/>
              <a:t>Key objectives and activities:</a:t>
            </a:r>
            <a:endParaRPr sz="2400" dirty="0"/>
          </a:p>
          <a:p>
            <a:pPr marL="742950" lvl="1" indent="-285750" algn="l" rtl="0">
              <a:lnSpc>
                <a:spcPct val="100000"/>
              </a:lnSpc>
              <a:spcBef>
                <a:spcPts val="480"/>
              </a:spcBef>
              <a:spcAft>
                <a:spcPts val="0"/>
              </a:spcAft>
              <a:buClr>
                <a:schemeClr val="dk1"/>
              </a:buClr>
              <a:buSzPts val="2400"/>
              <a:buChar char="–"/>
            </a:pPr>
            <a:r>
              <a:rPr lang="en-US" sz="2000" dirty="0"/>
              <a:t>Preserving confidentiality, integrity and availability of information assets.</a:t>
            </a:r>
            <a:endParaRPr sz="2000" dirty="0"/>
          </a:p>
          <a:p>
            <a:pPr marL="742950" lvl="1" indent="-285750" algn="l" rtl="0">
              <a:lnSpc>
                <a:spcPct val="100000"/>
              </a:lnSpc>
              <a:spcBef>
                <a:spcPts val="480"/>
              </a:spcBef>
              <a:spcAft>
                <a:spcPts val="0"/>
              </a:spcAft>
              <a:buClr>
                <a:schemeClr val="dk1"/>
              </a:buClr>
              <a:buSzPts val="2400"/>
              <a:buChar char="–"/>
            </a:pPr>
            <a:r>
              <a:rPr lang="en-US" sz="2000" dirty="0"/>
              <a:t>Identifying and treating information security risks.</a:t>
            </a:r>
            <a:endParaRPr sz="2000" dirty="0"/>
          </a:p>
          <a:p>
            <a:pPr marL="742950" lvl="1" indent="-285750" algn="l" rtl="0">
              <a:lnSpc>
                <a:spcPct val="100000"/>
              </a:lnSpc>
              <a:spcBef>
                <a:spcPts val="480"/>
              </a:spcBef>
              <a:spcAft>
                <a:spcPts val="0"/>
              </a:spcAft>
              <a:buClr>
                <a:schemeClr val="dk1"/>
              </a:buClr>
              <a:buSzPts val="2400"/>
              <a:buChar char="–"/>
            </a:pPr>
            <a:r>
              <a:rPr lang="en-US" sz="2000" dirty="0"/>
              <a:t>Defining and implementing information controls.</a:t>
            </a:r>
            <a:endParaRPr sz="2000" dirty="0"/>
          </a:p>
          <a:p>
            <a:pPr marL="742950" lvl="1" indent="-133350" algn="l" rtl="0">
              <a:lnSpc>
                <a:spcPct val="100000"/>
              </a:lnSpc>
              <a:spcBef>
                <a:spcPts val="480"/>
              </a:spcBef>
              <a:spcAft>
                <a:spcPts val="0"/>
              </a:spcAft>
              <a:buClr>
                <a:schemeClr val="dk1"/>
              </a:buClr>
              <a:buSzPts val="2400"/>
              <a:buNone/>
            </a:pPr>
            <a:endParaRPr sz="2000" dirty="0"/>
          </a:p>
        </p:txBody>
      </p:sp>
      <p:sp>
        <p:nvSpPr>
          <p:cNvPr id="913" name="Google Shape;913;p6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64"/>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Customer Relationship Management (CRM)</a:t>
            </a:r>
            <a:endParaRPr/>
          </a:p>
        </p:txBody>
      </p:sp>
      <p:sp>
        <p:nvSpPr>
          <p:cNvPr id="920" name="Google Shape;920;p6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64</a:t>
            </a:fld>
            <a:endParaRPr/>
          </a:p>
        </p:txBody>
      </p:sp>
      <p:sp>
        <p:nvSpPr>
          <p:cNvPr id="921" name="Google Shape;921;p64"/>
          <p:cNvSpPr/>
          <p:nvPr/>
        </p:nvSpPr>
        <p:spPr>
          <a:xfrm>
            <a:off x="2895601" y="3933700"/>
            <a:ext cx="6400800" cy="1705100"/>
          </a:xfrm>
          <a:prstGeom prst="snip1Rect">
            <a:avLst>
              <a:gd name="adj" fmla="val 16667"/>
            </a:avLst>
          </a:prstGeom>
          <a:solidFill>
            <a:srgbClr val="93B3D7">
              <a:alpha val="3647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922" name="Google Shape;922;p6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Objective</a:t>
            </a:r>
            <a:endParaRPr sz="1800">
              <a:solidFill>
                <a:schemeClr val="dk1"/>
              </a:solidFill>
              <a:latin typeface="Arial"/>
              <a:ea typeface="Arial"/>
              <a:cs typeface="Arial"/>
              <a:sym typeface="Arial"/>
            </a:endParaRPr>
          </a:p>
        </p:txBody>
      </p:sp>
      <p:sp>
        <p:nvSpPr>
          <p:cNvPr id="923" name="Google Shape;923;p64"/>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To establish and maintain good relationships with customers receiving services</a:t>
            </a:r>
            <a:endParaRPr sz="1800">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6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CRM: Important terms</a:t>
            </a:r>
            <a:endParaRPr/>
          </a:p>
        </p:txBody>
      </p:sp>
      <p:sp>
        <p:nvSpPr>
          <p:cNvPr id="930" name="Google Shape;930;p6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65</a:t>
            </a:fld>
            <a:endParaRPr/>
          </a:p>
        </p:txBody>
      </p:sp>
      <p:graphicFrame>
        <p:nvGraphicFramePr>
          <p:cNvPr id="931" name="Google Shape;931;p65"/>
          <p:cNvGraphicFramePr/>
          <p:nvPr>
            <p:extLst>
              <p:ext uri="{D42A27DB-BD31-4B8C-83A1-F6EECF244321}">
                <p14:modId xmlns:p14="http://schemas.microsoft.com/office/powerpoint/2010/main" val="3813792802"/>
              </p:ext>
            </p:extLst>
          </p:nvPr>
        </p:nvGraphicFramePr>
        <p:xfrm>
          <a:off x="685800" y="1696598"/>
          <a:ext cx="10820400" cy="1661160"/>
        </p:xfrm>
        <a:graphic>
          <a:graphicData uri="http://schemas.openxmlformats.org/drawingml/2006/table">
            <a:tbl>
              <a:tblPr firstRow="1" firstCol="1" bandRow="1">
                <a:noFill/>
                <a:tableStyleId>{7BB07519-A8F3-4188-B358-2C89F047C96F}</a:tableStyleId>
              </a:tblPr>
              <a:tblGrid>
                <a:gridCol w="10820400">
                  <a:extLst>
                    <a:ext uri="{9D8B030D-6E8A-4147-A177-3AD203B41FA5}">
                      <a16:colId xmlns:a16="http://schemas.microsoft.com/office/drawing/2014/main" val="20000"/>
                    </a:ext>
                  </a:extLst>
                </a:gridCol>
              </a:tblGrid>
              <a:tr h="195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Customer:</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err="1">
                          <a:solidFill>
                            <a:schemeClr val="dk1"/>
                          </a:solidFill>
                          <a:latin typeface="Calibri" panose="020F0502020204030204" pitchFamily="34" charset="0"/>
                          <a:cs typeface="Calibri" panose="020F0502020204030204" pitchFamily="34" charset="0"/>
                        </a:rPr>
                        <a:t>Organisation</a:t>
                      </a:r>
                      <a:r>
                        <a:rPr lang="en-US" sz="1800" b="0" u="none" strike="noStrike" cap="none" dirty="0">
                          <a:solidFill>
                            <a:schemeClr val="dk1"/>
                          </a:solidFill>
                          <a:latin typeface="Calibri" panose="020F0502020204030204" pitchFamily="34" charset="0"/>
                          <a:cs typeface="Calibri" panose="020F0502020204030204" pitchFamily="34" charset="0"/>
                        </a:rPr>
                        <a:t> or part of an </a:t>
                      </a:r>
                      <a:r>
                        <a:rPr lang="en-US" sz="1800" b="0" u="none" strike="noStrike" cap="none" dirty="0" err="1">
                          <a:solidFill>
                            <a:schemeClr val="dk1"/>
                          </a:solidFill>
                          <a:latin typeface="Calibri" panose="020F0502020204030204" pitchFamily="34" charset="0"/>
                          <a:cs typeface="Calibri" panose="020F0502020204030204" pitchFamily="34" charset="0"/>
                        </a:rPr>
                        <a:t>organisation</a:t>
                      </a:r>
                      <a:r>
                        <a:rPr lang="en-US" sz="1800" b="0" u="none" strike="noStrike" cap="none" dirty="0">
                          <a:solidFill>
                            <a:schemeClr val="dk1"/>
                          </a:solidFill>
                          <a:latin typeface="Calibri" panose="020F0502020204030204" pitchFamily="34" charset="0"/>
                          <a:cs typeface="Calibri" panose="020F0502020204030204" pitchFamily="34" charset="0"/>
                        </a:rPr>
                        <a:t> that commissions a service provider in order to receive one or more services</a:t>
                      </a:r>
                      <a:endParaRPr sz="1800" b="0" u="none" strike="noStrike" cap="none" dirty="0">
                        <a:solidFill>
                          <a:schemeClr val="dk1"/>
                        </a:solidFill>
                        <a:latin typeface="Calibri" panose="020F0502020204030204" pitchFamily="34" charset="0"/>
                        <a:cs typeface="Calibri" panose="020F0502020204030204" pitchFamily="34" charset="0"/>
                      </a:endParaRPr>
                    </a:p>
                    <a:p>
                      <a:pPr marL="457200" marR="0" lvl="1" indent="0" algn="l" rtl="0">
                        <a:lnSpc>
                          <a:spcPct val="100000"/>
                        </a:lnSpc>
                        <a:spcBef>
                          <a:spcPts val="600"/>
                        </a:spcBef>
                        <a:spcAft>
                          <a:spcPts val="0"/>
                        </a:spcAft>
                        <a:buClr>
                          <a:schemeClr val="dk1"/>
                        </a:buClr>
                        <a:buSzPts val="1800"/>
                        <a:buFont typeface="Calibri"/>
                        <a:buNone/>
                      </a:pPr>
                      <a:r>
                        <a:rPr lang="en-US" sz="1600" b="0" u="none" strike="noStrike" cap="none" dirty="0">
                          <a:solidFill>
                            <a:schemeClr val="dk1"/>
                          </a:solidFill>
                          <a:latin typeface="Calibri" panose="020F0502020204030204" pitchFamily="34" charset="0"/>
                          <a:cs typeface="Calibri" panose="020F0502020204030204" pitchFamily="34" charset="0"/>
                        </a:rPr>
                        <a:t>Note: A customer usually represents a number of users.</a:t>
                      </a:r>
                      <a:endParaRPr sz="1600" b="0" u="none" strike="noStrike" cap="none" dirty="0">
                        <a:solidFill>
                          <a:schemeClr val="dk1"/>
                        </a:solidFill>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932" name="Google Shape;932;p65"/>
          <p:cNvGraphicFramePr/>
          <p:nvPr>
            <p:extLst>
              <p:ext uri="{D42A27DB-BD31-4B8C-83A1-F6EECF244321}">
                <p14:modId xmlns:p14="http://schemas.microsoft.com/office/powerpoint/2010/main" val="1421255874"/>
              </p:ext>
            </p:extLst>
          </p:nvPr>
        </p:nvGraphicFramePr>
        <p:xfrm>
          <a:off x="685800" y="3795090"/>
          <a:ext cx="10820400" cy="1003460"/>
        </p:xfrm>
        <a:graphic>
          <a:graphicData uri="http://schemas.openxmlformats.org/drawingml/2006/table">
            <a:tbl>
              <a:tblPr firstRow="1" firstCol="1" bandRow="1">
                <a:noFill/>
                <a:tableStyleId>{7BB07519-A8F3-4188-B358-2C89F047C96F}</a:tableStyleId>
              </a:tblPr>
              <a:tblGrid>
                <a:gridCol w="10820400">
                  <a:extLst>
                    <a:ext uri="{9D8B030D-6E8A-4147-A177-3AD203B41FA5}">
                      <a16:colId xmlns:a16="http://schemas.microsoft.com/office/drawing/2014/main" val="20000"/>
                    </a:ext>
                  </a:extLst>
                </a:gridCol>
              </a:tblGrid>
              <a:tr h="1807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79010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User:</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panose="020F0502020204030204" pitchFamily="34" charset="0"/>
                          <a:cs typeface="Calibri" panose="020F0502020204030204" pitchFamily="34" charset="0"/>
                        </a:rPr>
                        <a:t>Individual that primarily benefits from and uses a service</a:t>
                      </a:r>
                      <a:endParaRPr sz="18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6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CRM: Requirements according to FitSM-1</a:t>
            </a:r>
            <a:endParaRPr/>
          </a:p>
        </p:txBody>
      </p:sp>
      <p:graphicFrame>
        <p:nvGraphicFramePr>
          <p:cNvPr id="938" name="Google Shape;938;p66"/>
          <p:cNvGraphicFramePr/>
          <p:nvPr/>
        </p:nvGraphicFramePr>
        <p:xfrm>
          <a:off x="1981200" y="1697038"/>
          <a:ext cx="8229600" cy="2743454"/>
        </p:xfrm>
        <a:graphic>
          <a:graphicData uri="http://schemas.openxmlformats.org/drawingml/2006/table">
            <a:tbl>
              <a:tblPr>
                <a:noFill/>
                <a:tableStyleId>{5652652C-6163-4765-869B-413487751996}</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PR7 Customer Relationship Management</a:t>
                      </a:r>
                      <a:endParaRPr sz="16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PR7.1 Service customers shall be identified.</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PR7.2 For each customer, there shall be a designated contact responsible for managing the relationship with them.</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PR7.3 Channels used to communicate with each customer, including mechanisms for service ordering, escalation and complaint shall be established.</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PR7.4 Service reviews with customers shall be conducted at planned intervals.</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PR7.5 Service complaints from customers shall be handled in a consistent manner.</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PR7.6 Customer satisfaction shall be managed.</a:t>
                      </a:r>
                      <a:endParaRPr sz="1400" u="none" strike="noStrike" cap="none"/>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939" name="Google Shape;939;p6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6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CRM: Key concepts and activties</a:t>
            </a:r>
            <a:endParaRPr/>
          </a:p>
        </p:txBody>
      </p:sp>
      <p:sp>
        <p:nvSpPr>
          <p:cNvPr id="946" name="Google Shape;946;p67"/>
          <p:cNvSpPr txBox="1">
            <a:spLocks noGrp="1"/>
          </p:cNvSpPr>
          <p:nvPr>
            <p:ph type="body" idx="1"/>
          </p:nvPr>
        </p:nvSpPr>
        <p:spPr>
          <a:xfrm>
            <a:off x="609600" y="1696598"/>
            <a:ext cx="11193294"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560"/>
              </a:spcBef>
              <a:spcAft>
                <a:spcPts val="0"/>
              </a:spcAft>
              <a:buClr>
                <a:schemeClr val="dk1"/>
              </a:buClr>
              <a:buSzPts val="2800"/>
              <a:buChar char="•"/>
            </a:pPr>
            <a:r>
              <a:rPr lang="en-US" dirty="0"/>
              <a:t>CRM is the interface to the customers (ISRM is the interface to the users).</a:t>
            </a:r>
            <a:endParaRPr dirty="0"/>
          </a:p>
          <a:p>
            <a:pPr marL="342900" lvl="0" indent="-342900" algn="l" rtl="0">
              <a:lnSpc>
                <a:spcPct val="90000"/>
              </a:lnSpc>
              <a:spcBef>
                <a:spcPts val="560"/>
              </a:spcBef>
              <a:spcAft>
                <a:spcPts val="0"/>
              </a:spcAft>
              <a:buClr>
                <a:schemeClr val="dk1"/>
              </a:buClr>
              <a:buSzPts val="2800"/>
              <a:buChar char="•"/>
            </a:pPr>
            <a:r>
              <a:rPr lang="en-US" dirty="0"/>
              <a:t>A customer usually represents a number of users.</a:t>
            </a:r>
            <a:endParaRPr dirty="0"/>
          </a:p>
          <a:p>
            <a:pPr marL="342900" lvl="0" indent="-342900" algn="l" rtl="0">
              <a:lnSpc>
                <a:spcPct val="90000"/>
              </a:lnSpc>
              <a:spcBef>
                <a:spcPts val="560"/>
              </a:spcBef>
              <a:spcAft>
                <a:spcPts val="0"/>
              </a:spcAft>
              <a:buClr>
                <a:schemeClr val="dk1"/>
              </a:buClr>
              <a:buSzPts val="2800"/>
              <a:buChar char="•"/>
            </a:pPr>
            <a:endParaRPr lang="en-US" dirty="0"/>
          </a:p>
          <a:p>
            <a:pPr marL="342900" lvl="0" indent="-342900" algn="l" rtl="0">
              <a:lnSpc>
                <a:spcPct val="90000"/>
              </a:lnSpc>
              <a:spcBef>
                <a:spcPts val="560"/>
              </a:spcBef>
              <a:spcAft>
                <a:spcPts val="0"/>
              </a:spcAft>
              <a:buClr>
                <a:schemeClr val="dk1"/>
              </a:buClr>
              <a:buSzPts val="2800"/>
              <a:buChar char="•"/>
            </a:pPr>
            <a:r>
              <a:rPr lang="en-US" dirty="0"/>
              <a:t>Key activities:</a:t>
            </a:r>
            <a:endParaRPr dirty="0"/>
          </a:p>
          <a:p>
            <a:pPr marL="800100" lvl="1" indent="-342900" algn="l" rtl="0">
              <a:lnSpc>
                <a:spcPct val="90000"/>
              </a:lnSpc>
              <a:spcBef>
                <a:spcPts val="560"/>
              </a:spcBef>
              <a:spcAft>
                <a:spcPts val="0"/>
              </a:spcAft>
              <a:buSzPts val="2800"/>
              <a:buFont typeface="Calibri"/>
              <a:buChar char="–"/>
            </a:pPr>
            <a:r>
              <a:rPr lang="en-US" dirty="0"/>
              <a:t>Maintaining information on customers.</a:t>
            </a:r>
          </a:p>
          <a:p>
            <a:pPr marL="800100" lvl="1" indent="-342900" algn="l" rtl="0">
              <a:lnSpc>
                <a:spcPct val="90000"/>
              </a:lnSpc>
              <a:spcBef>
                <a:spcPts val="560"/>
              </a:spcBef>
              <a:spcAft>
                <a:spcPts val="0"/>
              </a:spcAft>
              <a:buSzPts val="2800"/>
              <a:buFont typeface="Calibri"/>
              <a:buChar char="–"/>
            </a:pPr>
            <a:r>
              <a:rPr lang="en-US" dirty="0"/>
              <a:t>Effectively communicating with customers.</a:t>
            </a:r>
          </a:p>
          <a:p>
            <a:pPr marL="800100" lvl="1" indent="-342900" algn="l" rtl="0">
              <a:lnSpc>
                <a:spcPct val="90000"/>
              </a:lnSpc>
              <a:spcBef>
                <a:spcPts val="560"/>
              </a:spcBef>
              <a:spcAft>
                <a:spcPts val="0"/>
              </a:spcAft>
              <a:buSzPts val="2800"/>
              <a:buFont typeface="Calibri"/>
              <a:buChar char="–"/>
            </a:pPr>
            <a:r>
              <a:rPr lang="en-US" dirty="0"/>
              <a:t>Performing service reviews and handle complaints.</a:t>
            </a:r>
          </a:p>
          <a:p>
            <a:pPr marL="800100" lvl="1" indent="-342900" algn="l" rtl="0">
              <a:lnSpc>
                <a:spcPct val="90000"/>
              </a:lnSpc>
              <a:spcBef>
                <a:spcPts val="560"/>
              </a:spcBef>
              <a:spcAft>
                <a:spcPts val="0"/>
              </a:spcAft>
              <a:buSzPts val="2800"/>
              <a:buFont typeface="Calibri"/>
              <a:buChar char="–"/>
            </a:pPr>
            <a:r>
              <a:rPr lang="en-US" dirty="0"/>
              <a:t>Understanding and managing customer satisfaction.</a:t>
            </a:r>
            <a:endParaRPr dirty="0"/>
          </a:p>
        </p:txBody>
      </p:sp>
      <p:sp>
        <p:nvSpPr>
          <p:cNvPr id="947" name="Google Shape;947;p6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68"/>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Supplier Relationship Management (SUPPM)</a:t>
            </a:r>
            <a:endParaRPr/>
          </a:p>
        </p:txBody>
      </p:sp>
      <p:sp>
        <p:nvSpPr>
          <p:cNvPr id="954" name="Google Shape;954;p6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68</a:t>
            </a:fld>
            <a:endParaRPr/>
          </a:p>
        </p:txBody>
      </p:sp>
      <p:sp>
        <p:nvSpPr>
          <p:cNvPr id="955" name="Google Shape;955;p68"/>
          <p:cNvSpPr/>
          <p:nvPr/>
        </p:nvSpPr>
        <p:spPr>
          <a:xfrm>
            <a:off x="2895601" y="3933700"/>
            <a:ext cx="6400800" cy="1705100"/>
          </a:xfrm>
          <a:prstGeom prst="snip1Rect">
            <a:avLst>
              <a:gd name="adj" fmla="val 16667"/>
            </a:avLst>
          </a:prstGeom>
          <a:solidFill>
            <a:srgbClr val="93B3D7">
              <a:alpha val="3647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956" name="Google Shape;956;p68"/>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Objective</a:t>
            </a:r>
            <a:endParaRPr sz="1800">
              <a:solidFill>
                <a:schemeClr val="dk1"/>
              </a:solidFill>
              <a:latin typeface="Arial"/>
              <a:ea typeface="Arial"/>
              <a:cs typeface="Arial"/>
              <a:sym typeface="Arial"/>
            </a:endParaRPr>
          </a:p>
        </p:txBody>
      </p:sp>
      <p:sp>
        <p:nvSpPr>
          <p:cNvPr id="957" name="Google Shape;957;p68"/>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To establish and maintain healthy relationships with internal and external suppliers and to monitor their performance</a:t>
            </a:r>
            <a:endParaRPr sz="1800">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6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SUPPM: Important terms</a:t>
            </a:r>
            <a:endParaRPr/>
          </a:p>
        </p:txBody>
      </p:sp>
      <p:sp>
        <p:nvSpPr>
          <p:cNvPr id="964" name="Google Shape;964;p6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69</a:t>
            </a:fld>
            <a:endParaRPr/>
          </a:p>
        </p:txBody>
      </p:sp>
      <p:graphicFrame>
        <p:nvGraphicFramePr>
          <p:cNvPr id="965" name="Google Shape;965;p69"/>
          <p:cNvGraphicFramePr/>
          <p:nvPr>
            <p:extLst>
              <p:ext uri="{D42A27DB-BD31-4B8C-83A1-F6EECF244321}">
                <p14:modId xmlns:p14="http://schemas.microsoft.com/office/powerpoint/2010/main" val="350818499"/>
              </p:ext>
            </p:extLst>
          </p:nvPr>
        </p:nvGraphicFramePr>
        <p:xfrm>
          <a:off x="609601" y="1696598"/>
          <a:ext cx="10972800" cy="1372585"/>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195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Definition following FitSM-0:</a:t>
                      </a:r>
                      <a:endParaRPr sz="1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115922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Supplier:</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err="1">
                          <a:solidFill>
                            <a:schemeClr val="dk1"/>
                          </a:solidFill>
                          <a:latin typeface="Calibri" panose="020F0502020204030204" pitchFamily="34" charset="0"/>
                          <a:cs typeface="Calibri" panose="020F0502020204030204" pitchFamily="34" charset="0"/>
                        </a:rPr>
                        <a:t>Organisation</a:t>
                      </a:r>
                      <a:r>
                        <a:rPr lang="en-US" sz="1800" b="0" u="none" strike="noStrike" cap="none" dirty="0">
                          <a:solidFill>
                            <a:schemeClr val="dk1"/>
                          </a:solidFill>
                          <a:latin typeface="Calibri" panose="020F0502020204030204" pitchFamily="34" charset="0"/>
                          <a:cs typeface="Calibri" panose="020F0502020204030204" pitchFamily="34" charset="0"/>
                        </a:rPr>
                        <a:t> or party that provides (supporting) services or service components to the service provider</a:t>
                      </a:r>
                    </a:p>
                    <a:p>
                      <a:pPr marL="457200" marR="0" lvl="1" indent="0" algn="l" rtl="0">
                        <a:lnSpc>
                          <a:spcPct val="100000"/>
                        </a:lnSpc>
                        <a:spcBef>
                          <a:spcPts val="600"/>
                        </a:spcBef>
                        <a:spcAft>
                          <a:spcPts val="0"/>
                        </a:spcAft>
                        <a:buClr>
                          <a:schemeClr val="dk1"/>
                        </a:buClr>
                        <a:buSzPts val="1800"/>
                        <a:buFont typeface="Calibri"/>
                        <a:buNone/>
                      </a:pPr>
                      <a:r>
                        <a:rPr lang="en-US" sz="1600" b="0" u="none" strike="noStrike" cap="none" dirty="0">
                          <a:solidFill>
                            <a:schemeClr val="dk1"/>
                          </a:solidFill>
                          <a:latin typeface="Calibri" panose="020F0502020204030204" pitchFamily="34" charset="0"/>
                          <a:cs typeface="Calibri" panose="020F0502020204030204" pitchFamily="34" charset="0"/>
                        </a:rPr>
                        <a:t>Note: A supplier may be internal or external.</a:t>
                      </a:r>
                      <a:endParaRPr sz="1200" u="none" strike="noStrike" cap="none" dirty="0">
                        <a:latin typeface="Calibri" panose="020F0502020204030204" pitchFamily="34" charset="0"/>
                        <a:cs typeface="Calibri" panose="020F0502020204030204" pitchFamily="34" charset="0"/>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Why IT service management is needed</a:t>
            </a:r>
            <a:endParaRPr/>
          </a:p>
        </p:txBody>
      </p:sp>
      <p:sp>
        <p:nvSpPr>
          <p:cNvPr id="117" name="Google Shape;117;p7"/>
          <p:cNvSpPr txBox="1">
            <a:spLocks noGrp="1"/>
          </p:cNvSpPr>
          <p:nvPr>
            <p:ph type="body" idx="1"/>
          </p:nvPr>
        </p:nvSpPr>
        <p:spPr>
          <a:xfrm>
            <a:off x="609600" y="1696598"/>
            <a:ext cx="7598397"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560"/>
              </a:spcBef>
              <a:spcAft>
                <a:spcPts val="0"/>
              </a:spcAft>
              <a:buClr>
                <a:schemeClr val="dk1"/>
              </a:buClr>
              <a:buSzPts val="2800"/>
              <a:buChar char="•"/>
            </a:pPr>
            <a:r>
              <a:rPr lang="en-US" sz="2400" dirty="0"/>
              <a:t>Why IT service management (ITSM)?</a:t>
            </a:r>
            <a:endParaRPr sz="2400" dirty="0"/>
          </a:p>
          <a:p>
            <a:pPr marL="742950" lvl="1" indent="-285750" algn="l" rtl="0">
              <a:lnSpc>
                <a:spcPct val="90000"/>
              </a:lnSpc>
              <a:spcBef>
                <a:spcPts val="560"/>
              </a:spcBef>
              <a:spcAft>
                <a:spcPts val="0"/>
              </a:spcAft>
              <a:buClr>
                <a:schemeClr val="dk1"/>
              </a:buClr>
              <a:buSzPts val="2400"/>
              <a:buChar char="–"/>
            </a:pPr>
            <a:r>
              <a:rPr lang="en-US" sz="2000" dirty="0"/>
              <a:t>Most IT outages stem from "people and process issues."</a:t>
            </a:r>
            <a:endParaRPr dirty="0"/>
          </a:p>
          <a:p>
            <a:pPr marL="742950" lvl="1" indent="-285750" algn="l" rtl="0">
              <a:lnSpc>
                <a:spcPct val="90000"/>
              </a:lnSpc>
              <a:spcBef>
                <a:spcPts val="560"/>
              </a:spcBef>
              <a:spcAft>
                <a:spcPts val="0"/>
              </a:spcAft>
              <a:buClr>
                <a:schemeClr val="dk1"/>
              </a:buClr>
              <a:buSzPts val="2400"/>
              <a:buChar char="–"/>
            </a:pPr>
            <a:r>
              <a:rPr lang="en-US" sz="2000" dirty="0"/>
              <a:t>Outage durations depend largely on non-technical factors.</a:t>
            </a:r>
            <a:endParaRPr dirty="0"/>
          </a:p>
          <a:p>
            <a:pPr marL="342900" lvl="0" indent="-342900" algn="l" rtl="0">
              <a:lnSpc>
                <a:spcPct val="90000"/>
              </a:lnSpc>
              <a:spcBef>
                <a:spcPts val="560"/>
              </a:spcBef>
              <a:spcAft>
                <a:spcPts val="0"/>
              </a:spcAft>
              <a:buClr>
                <a:schemeClr val="dk1"/>
              </a:buClr>
              <a:buSzPts val="2800"/>
              <a:buChar char="•"/>
            </a:pPr>
            <a:r>
              <a:rPr lang="en-US" sz="2400" dirty="0"/>
              <a:t>IT service management …</a:t>
            </a:r>
            <a:endParaRPr dirty="0"/>
          </a:p>
          <a:p>
            <a:pPr marL="742950" lvl="1" indent="-285750" algn="l" rtl="0">
              <a:lnSpc>
                <a:spcPct val="90000"/>
              </a:lnSpc>
              <a:spcBef>
                <a:spcPts val="560"/>
              </a:spcBef>
              <a:spcAft>
                <a:spcPts val="0"/>
              </a:spcAft>
              <a:buClr>
                <a:schemeClr val="dk1"/>
              </a:buClr>
              <a:buSzPts val="2400"/>
              <a:buChar char="–"/>
            </a:pPr>
            <a:r>
              <a:rPr lang="en-US" sz="2000" dirty="0"/>
              <a:t>…aims to provide high quality IT services that meet customer and user expectations,</a:t>
            </a:r>
            <a:endParaRPr dirty="0"/>
          </a:p>
          <a:p>
            <a:pPr marL="742950" lvl="1" indent="-285750" algn="l" rtl="0">
              <a:lnSpc>
                <a:spcPct val="90000"/>
              </a:lnSpc>
              <a:spcBef>
                <a:spcPts val="560"/>
              </a:spcBef>
              <a:spcAft>
                <a:spcPts val="0"/>
              </a:spcAft>
              <a:buClr>
                <a:schemeClr val="dk1"/>
              </a:buClr>
              <a:buSzPts val="2400"/>
              <a:buChar char="–"/>
            </a:pPr>
            <a:r>
              <a:rPr lang="en-US" sz="2000" dirty="0"/>
              <a:t>…and achieves this through the definition, establishment, and maintenance of service management processes.</a:t>
            </a:r>
            <a:endParaRPr sz="2000" dirty="0"/>
          </a:p>
        </p:txBody>
      </p:sp>
      <p:sp>
        <p:nvSpPr>
          <p:cNvPr id="118" name="Google Shape;118;p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7</a:t>
            </a:fld>
            <a:endParaRPr/>
          </a:p>
        </p:txBody>
      </p:sp>
      <p:pic>
        <p:nvPicPr>
          <p:cNvPr id="119" name="Google Shape;119;p7" descr="process-issues-gartner-2010.png"/>
          <p:cNvPicPr preferRelativeResize="0"/>
          <p:nvPr/>
        </p:nvPicPr>
        <p:blipFill rotWithShape="1">
          <a:blip r:embed="rId3">
            <a:alphaModFix/>
          </a:blip>
          <a:srcRect/>
          <a:stretch/>
        </p:blipFill>
        <p:spPr>
          <a:xfrm>
            <a:off x="8300072" y="1927336"/>
            <a:ext cx="3632200" cy="3524250"/>
          </a:xfrm>
          <a:prstGeom prst="rect">
            <a:avLst/>
          </a:prstGeom>
          <a:noFill/>
          <a:ln>
            <a:noFill/>
          </a:ln>
        </p:spPr>
      </p:pic>
      <p:sp>
        <p:nvSpPr>
          <p:cNvPr id="120" name="Google Shape;120;p7"/>
          <p:cNvSpPr/>
          <p:nvPr/>
        </p:nvSpPr>
        <p:spPr>
          <a:xfrm>
            <a:off x="8207997" y="5515089"/>
            <a:ext cx="3797300" cy="310595"/>
          </a:xfrm>
          <a:prstGeom prst="rect">
            <a:avLst/>
          </a:prstGeom>
          <a:noFill/>
          <a:ln>
            <a:noFill/>
          </a:ln>
        </p:spPr>
        <p:txBody>
          <a:bodyPr spcFirstLastPara="1" wrap="square" lIns="0" tIns="0" rIns="57775" bIns="0" anchor="t" anchorCtr="0">
            <a:noAutofit/>
          </a:bodyPr>
          <a:lstStyle/>
          <a:p>
            <a:pPr marL="5715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Reasons for service outages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7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SUPPM: Requirements according to FitSM-1</a:t>
            </a:r>
            <a:endParaRPr/>
          </a:p>
        </p:txBody>
      </p:sp>
      <p:sp>
        <p:nvSpPr>
          <p:cNvPr id="971" name="Google Shape;971;p7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70</a:t>
            </a:fld>
            <a:endParaRPr/>
          </a:p>
        </p:txBody>
      </p:sp>
      <p:graphicFrame>
        <p:nvGraphicFramePr>
          <p:cNvPr id="972" name="Google Shape;972;p70"/>
          <p:cNvGraphicFramePr/>
          <p:nvPr/>
        </p:nvGraphicFramePr>
        <p:xfrm>
          <a:off x="1981200" y="1697038"/>
          <a:ext cx="8229600" cy="2182622"/>
        </p:xfrm>
        <a:graphic>
          <a:graphicData uri="http://schemas.openxmlformats.org/drawingml/2006/table">
            <a:tbl>
              <a:tblPr>
                <a:noFill/>
                <a:tableStyleId>{5652652C-6163-4765-869B-413487751996}</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PR8 Supplier Relationship Management</a:t>
                      </a:r>
                      <a:endParaRPr sz="16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PR8.1 Internal and external suppliers shall be identified.</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PR8.2 For each supplier, there shall be a designated contact responsible for managing the relationship with them.</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PR8.3 Channels used to communicate with each supplier, including escalation mechanisms, shall be established.</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PR8.4 Suppliers shall be evaluated at planned intervals.</a:t>
                      </a:r>
                      <a:endParaRPr sz="1400" u="none" strike="noStrike" cap="none"/>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7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SUPPM: Key concepts and activties</a:t>
            </a:r>
            <a:endParaRPr/>
          </a:p>
        </p:txBody>
      </p:sp>
      <p:sp>
        <p:nvSpPr>
          <p:cNvPr id="979" name="Google Shape;979;p71"/>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dirty="0"/>
              <a:t>Suppliers need to be managed, especially if they deliver service components.</a:t>
            </a:r>
          </a:p>
          <a:p>
            <a:pPr marL="342900" lvl="0" indent="-342900" algn="l" rtl="0">
              <a:lnSpc>
                <a:spcPct val="100000"/>
              </a:lnSpc>
              <a:spcBef>
                <a:spcPts val="0"/>
              </a:spcBef>
              <a:spcAft>
                <a:spcPts val="0"/>
              </a:spcAft>
              <a:buClr>
                <a:schemeClr val="dk1"/>
              </a:buClr>
              <a:buSzPts val="2800"/>
              <a:buChar char="•"/>
            </a:pPr>
            <a:endParaRPr dirty="0"/>
          </a:p>
          <a:p>
            <a:pPr marL="342900" lvl="0" indent="-342900" algn="l" rtl="0">
              <a:lnSpc>
                <a:spcPct val="100000"/>
              </a:lnSpc>
              <a:spcBef>
                <a:spcPts val="0"/>
              </a:spcBef>
              <a:spcAft>
                <a:spcPts val="0"/>
              </a:spcAft>
              <a:buClr>
                <a:schemeClr val="dk1"/>
              </a:buClr>
              <a:buSzPts val="2800"/>
              <a:buChar char="•"/>
            </a:pPr>
            <a:r>
              <a:rPr lang="en-US" dirty="0"/>
              <a:t>Key activities:</a:t>
            </a:r>
            <a:endParaRPr dirty="0"/>
          </a:p>
          <a:p>
            <a:pPr marL="800100" lvl="1" indent="-342900" algn="l" rtl="0">
              <a:lnSpc>
                <a:spcPct val="100000"/>
              </a:lnSpc>
              <a:spcBef>
                <a:spcPts val="0"/>
              </a:spcBef>
              <a:spcAft>
                <a:spcPts val="0"/>
              </a:spcAft>
              <a:buSzPts val="2800"/>
              <a:buFont typeface="Calibri"/>
              <a:buChar char="–"/>
            </a:pPr>
            <a:r>
              <a:rPr lang="en-US" dirty="0"/>
              <a:t>Maintaining information on suppliers.</a:t>
            </a:r>
          </a:p>
          <a:p>
            <a:pPr marL="800100" lvl="1" indent="-342900" algn="l" rtl="0">
              <a:lnSpc>
                <a:spcPct val="100000"/>
              </a:lnSpc>
              <a:spcBef>
                <a:spcPts val="0"/>
              </a:spcBef>
              <a:spcAft>
                <a:spcPts val="0"/>
              </a:spcAft>
              <a:buSzPts val="2800"/>
              <a:buFont typeface="Calibri"/>
              <a:buChar char="–"/>
            </a:pPr>
            <a:r>
              <a:rPr lang="en-US" dirty="0"/>
              <a:t>Effectively communicating with suppliers.</a:t>
            </a:r>
          </a:p>
          <a:p>
            <a:pPr marL="800100" lvl="1" indent="-342900" algn="l" rtl="0">
              <a:lnSpc>
                <a:spcPct val="100000"/>
              </a:lnSpc>
              <a:spcBef>
                <a:spcPts val="0"/>
              </a:spcBef>
              <a:spcAft>
                <a:spcPts val="0"/>
              </a:spcAft>
              <a:buSzPts val="2800"/>
              <a:buFont typeface="Calibri"/>
              <a:buChar char="–"/>
            </a:pPr>
            <a:r>
              <a:rPr lang="en-US" dirty="0"/>
              <a:t>Monitoring supplier performance.</a:t>
            </a:r>
            <a:endParaRPr dirty="0"/>
          </a:p>
        </p:txBody>
      </p:sp>
      <p:sp>
        <p:nvSpPr>
          <p:cNvPr id="980" name="Google Shape;980;p7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72"/>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Incident &amp; Service Request Management (ISRM)</a:t>
            </a:r>
            <a:endParaRPr/>
          </a:p>
        </p:txBody>
      </p:sp>
      <p:sp>
        <p:nvSpPr>
          <p:cNvPr id="987" name="Google Shape;987;p7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72</a:t>
            </a:fld>
            <a:endParaRPr/>
          </a:p>
        </p:txBody>
      </p:sp>
      <p:sp>
        <p:nvSpPr>
          <p:cNvPr id="988" name="Google Shape;988;p72"/>
          <p:cNvSpPr/>
          <p:nvPr/>
        </p:nvSpPr>
        <p:spPr>
          <a:xfrm>
            <a:off x="2895601" y="3933700"/>
            <a:ext cx="6400800" cy="1705100"/>
          </a:xfrm>
          <a:prstGeom prst="snip1Rect">
            <a:avLst>
              <a:gd name="adj" fmla="val 16667"/>
            </a:avLst>
          </a:prstGeom>
          <a:solidFill>
            <a:srgbClr val="93B3D7">
              <a:alpha val="3647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989" name="Google Shape;989;p72"/>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Objective</a:t>
            </a:r>
            <a:endParaRPr sz="1800">
              <a:solidFill>
                <a:schemeClr val="dk1"/>
              </a:solidFill>
              <a:latin typeface="Arial"/>
              <a:ea typeface="Arial"/>
              <a:cs typeface="Arial"/>
              <a:sym typeface="Arial"/>
            </a:endParaRPr>
          </a:p>
        </p:txBody>
      </p:sp>
      <p:sp>
        <p:nvSpPr>
          <p:cNvPr id="990" name="Google Shape;990;p72"/>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To restore agreed service operation after the occurrence of an incident and to respond to user service requests</a:t>
            </a:r>
            <a:endParaRPr sz="180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7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ISRM: Important terms</a:t>
            </a:r>
            <a:endParaRPr/>
          </a:p>
        </p:txBody>
      </p:sp>
      <p:sp>
        <p:nvSpPr>
          <p:cNvPr id="997" name="Google Shape;997;p7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73</a:t>
            </a:fld>
            <a:endParaRPr/>
          </a:p>
        </p:txBody>
      </p:sp>
      <p:graphicFrame>
        <p:nvGraphicFramePr>
          <p:cNvPr id="998" name="Google Shape;998;p73"/>
          <p:cNvGraphicFramePr/>
          <p:nvPr>
            <p:extLst>
              <p:ext uri="{D42A27DB-BD31-4B8C-83A1-F6EECF244321}">
                <p14:modId xmlns:p14="http://schemas.microsoft.com/office/powerpoint/2010/main" val="2951670243"/>
              </p:ext>
            </p:extLst>
          </p:nvPr>
        </p:nvGraphicFramePr>
        <p:xfrm>
          <a:off x="609601" y="1696599"/>
          <a:ext cx="10972800" cy="1798320"/>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1665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10673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Incident:</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panose="020F0502020204030204" pitchFamily="34" charset="0"/>
                          <a:cs typeface="Calibri" panose="020F0502020204030204" pitchFamily="34" charset="0"/>
                        </a:rPr>
                        <a:t>Unplanned interruption of a service or the operation of a service component, or such a deterioration in the (service) quality thereof that expected or agreed service targets are not met</a:t>
                      </a:r>
                      <a:br>
                        <a:rPr lang="en-US" sz="1800" b="0" u="none" strike="noStrike" cap="none" dirty="0">
                          <a:solidFill>
                            <a:schemeClr val="dk1"/>
                          </a:solidFill>
                          <a:latin typeface="Calibri" panose="020F0502020204030204" pitchFamily="34" charset="0"/>
                          <a:cs typeface="Calibri" panose="020F0502020204030204" pitchFamily="34" charset="0"/>
                        </a:rPr>
                      </a:br>
                      <a:br>
                        <a:rPr lang="en-US" sz="1600" b="0" u="none" strike="noStrike" cap="none" dirty="0">
                          <a:solidFill>
                            <a:schemeClr val="dk1"/>
                          </a:solidFill>
                          <a:latin typeface="Calibri" panose="020F0502020204030204" pitchFamily="34" charset="0"/>
                          <a:cs typeface="Calibri" panose="020F0502020204030204" pitchFamily="34" charset="0"/>
                        </a:rPr>
                      </a:br>
                      <a:r>
                        <a:rPr lang="en-US" sz="1600" b="0" u="none" strike="noStrike" cap="none" dirty="0">
                          <a:solidFill>
                            <a:schemeClr val="dk1"/>
                          </a:solidFill>
                          <a:latin typeface="Calibri" panose="020F0502020204030204" pitchFamily="34" charset="0"/>
                          <a:cs typeface="Calibri" panose="020F0502020204030204" pitchFamily="34" charset="0"/>
                        </a:rPr>
                        <a:t>Note: Service targets are set in service level agreements (SLAs), as well as in operational level agreements (OLAs) and underpinning agreements (UAs) with suppliers</a:t>
                      </a:r>
                      <a:endParaRPr sz="180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999" name="Google Shape;999;p73"/>
          <p:cNvGraphicFramePr/>
          <p:nvPr>
            <p:extLst>
              <p:ext uri="{D42A27DB-BD31-4B8C-83A1-F6EECF244321}">
                <p14:modId xmlns:p14="http://schemas.microsoft.com/office/powerpoint/2010/main" val="1491874808"/>
              </p:ext>
            </p:extLst>
          </p:nvPr>
        </p:nvGraphicFramePr>
        <p:xfrm>
          <a:off x="609601" y="4392866"/>
          <a:ext cx="10972800" cy="1112520"/>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1952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74115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Service request:</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latin typeface="Calibri" panose="020F0502020204030204" pitchFamily="34" charset="0"/>
                          <a:cs typeface="Calibri" panose="020F0502020204030204" pitchFamily="34" charset="0"/>
                        </a:rPr>
                        <a:t>User r</a:t>
                      </a:r>
                      <a:r>
                        <a:rPr lang="en-US" sz="1800" b="0" u="none" strike="noStrike" cap="none" dirty="0">
                          <a:solidFill>
                            <a:schemeClr val="dk1"/>
                          </a:solidFill>
                          <a:latin typeface="Calibri" panose="020F0502020204030204" pitchFamily="34" charset="0"/>
                          <a:cs typeface="Calibri" panose="020F0502020204030204" pitchFamily="34" charset="0"/>
                        </a:rPr>
                        <a:t>equest for information, advice, access to a service or a change</a:t>
                      </a:r>
                      <a:endParaRPr sz="1800" b="0" u="none" strike="noStrike" cap="none" dirty="0">
                        <a:solidFill>
                          <a:schemeClr val="dk1"/>
                        </a:solidFill>
                        <a:latin typeface="Calibri" panose="020F0502020204030204" pitchFamily="34" charset="0"/>
                        <a:cs typeface="Calibri" panose="020F0502020204030204" pitchFamily="34" charset="0"/>
                      </a:endParaRPr>
                    </a:p>
                    <a:p>
                      <a:pPr marL="457200" marR="0" lvl="1" indent="0" algn="l" rtl="0">
                        <a:lnSpc>
                          <a:spcPct val="100000"/>
                        </a:lnSpc>
                        <a:spcBef>
                          <a:spcPts val="600"/>
                        </a:spcBef>
                        <a:spcAft>
                          <a:spcPts val="0"/>
                        </a:spcAft>
                        <a:buClr>
                          <a:schemeClr val="dk1"/>
                        </a:buClr>
                        <a:buSzPts val="1800"/>
                        <a:buFont typeface="Calibri"/>
                        <a:buNone/>
                      </a:pPr>
                      <a:r>
                        <a:rPr lang="en-US" sz="1600" b="0" u="none" strike="noStrike" cap="none" dirty="0">
                          <a:solidFill>
                            <a:schemeClr val="dk1"/>
                          </a:solidFill>
                          <a:latin typeface="Calibri" panose="020F0502020204030204" pitchFamily="34" charset="0"/>
                          <a:cs typeface="Calibri" panose="020F0502020204030204" pitchFamily="34" charset="0"/>
                        </a:rPr>
                        <a:t>Note: Service requests are often handled by the same process and tools as incidents.</a:t>
                      </a:r>
                      <a:endParaRPr sz="1600" b="0" i="1"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7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ISRM: Requirements according to FitSM-1</a:t>
            </a:r>
            <a:endParaRPr/>
          </a:p>
        </p:txBody>
      </p:sp>
      <p:graphicFrame>
        <p:nvGraphicFramePr>
          <p:cNvPr id="1006" name="Google Shape;1006;p74"/>
          <p:cNvGraphicFramePr/>
          <p:nvPr>
            <p:extLst>
              <p:ext uri="{D42A27DB-BD31-4B8C-83A1-F6EECF244321}">
                <p14:modId xmlns:p14="http://schemas.microsoft.com/office/powerpoint/2010/main" val="4065451795"/>
              </p:ext>
            </p:extLst>
          </p:nvPr>
        </p:nvGraphicFramePr>
        <p:xfrm>
          <a:off x="1981200" y="1697038"/>
          <a:ext cx="8229600" cy="3584702"/>
        </p:xfrm>
        <a:graphic>
          <a:graphicData uri="http://schemas.openxmlformats.org/drawingml/2006/table">
            <a:tbl>
              <a:tblPr>
                <a:noFill/>
                <a:tableStyleId>{5652652C-6163-4765-869B-413487751996}</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rgbClr val="FFFFFF"/>
                          </a:solidFill>
                          <a:latin typeface="Calibri"/>
                          <a:ea typeface="Calibri"/>
                          <a:cs typeface="Calibri"/>
                          <a:sym typeface="Calibri"/>
                        </a:rPr>
                        <a:t>PR9 Incident &amp; Service Request Management</a:t>
                      </a:r>
                      <a:endParaRPr sz="1600" u="none" strike="noStrike" cap="none"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PR9.1 All incidents and service requests shall be registered, classified and </a:t>
                      </a:r>
                      <a:r>
                        <a:rPr lang="en-US" sz="1600" u="none" strike="noStrike" cap="none" dirty="0" err="1">
                          <a:latin typeface="Calibri"/>
                          <a:ea typeface="Calibri"/>
                          <a:cs typeface="Calibri"/>
                          <a:sym typeface="Calibri"/>
                        </a:rPr>
                        <a:t>prioritised</a:t>
                      </a:r>
                      <a:r>
                        <a:rPr lang="en-US" sz="1600" u="none" strike="noStrike" cap="none" dirty="0">
                          <a:latin typeface="Calibri"/>
                          <a:ea typeface="Calibri"/>
                          <a:cs typeface="Calibri"/>
                          <a:sym typeface="Calibri"/>
                        </a:rPr>
                        <a:t> in a consistent manner, taking into account service targets from SLAs.</a:t>
                      </a:r>
                      <a:endParaRPr sz="1400" u="none" strike="noStrike" cap="none"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PR9.2 Incidents shall be resolved and service requests fulfilled, taking into consideration information from SLAs and on known errors, as relevant.</a:t>
                      </a:r>
                      <a:endParaRPr sz="1400" u="none" strike="noStrike" cap="none"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PR9.3 Functional and hierarchical escalation of incidents and service requests shall be carried out in a consistent manner.</a:t>
                      </a:r>
                      <a:endParaRPr sz="1400" u="none" strike="noStrike" cap="none"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PR9.4 Customers and users shall be kept informed of the progress of incidents and service requests, as appropriate.</a:t>
                      </a:r>
                      <a:endParaRPr sz="1400" u="none" strike="noStrike" cap="none"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PR9.5 Closure of incidents and service requests shall be carried out in a consistent manner.</a:t>
                      </a:r>
                      <a:endParaRPr sz="1400" u="none" strike="noStrike" cap="none"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PR9.6 Major incidents shall be identified based on defined criteria, and handled in a consistent manner.</a:t>
                      </a:r>
                      <a:endParaRPr sz="1400" u="none" strike="noStrike" cap="none"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007" name="Google Shape;1007;p7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7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ISRM: Key concepts – Exemplary workflow</a:t>
            </a:r>
            <a:endParaRPr/>
          </a:p>
        </p:txBody>
      </p:sp>
      <p:grpSp>
        <p:nvGrpSpPr>
          <p:cNvPr id="1014" name="Google Shape;1014;p75"/>
          <p:cNvGrpSpPr/>
          <p:nvPr/>
        </p:nvGrpSpPr>
        <p:grpSpPr>
          <a:xfrm>
            <a:off x="3960390" y="2576683"/>
            <a:ext cx="2650757" cy="576000"/>
            <a:chOff x="0" y="0"/>
            <a:chExt cx="2193" cy="384"/>
          </a:xfrm>
        </p:grpSpPr>
        <p:sp>
          <p:nvSpPr>
            <p:cNvPr id="1015" name="Google Shape;1015;p75"/>
            <p:cNvSpPr/>
            <p:nvPr/>
          </p:nvSpPr>
          <p:spPr>
            <a:xfrm>
              <a:off x="0" y="0"/>
              <a:ext cx="2193" cy="384"/>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Classifying</a:t>
              </a:r>
              <a:endParaRPr sz="1600">
                <a:solidFill>
                  <a:schemeClr val="lt1"/>
                </a:solidFill>
                <a:latin typeface="Calibri"/>
                <a:ea typeface="Calibri"/>
                <a:cs typeface="Calibri"/>
                <a:sym typeface="Calibri"/>
              </a:endParaRPr>
            </a:p>
          </p:txBody>
        </p:sp>
        <p:sp>
          <p:nvSpPr>
            <p:cNvPr id="1016" name="Google Shape;1016;p75"/>
            <p:cNvSpPr/>
            <p:nvPr/>
          </p:nvSpPr>
          <p:spPr>
            <a:xfrm>
              <a:off x="815" y="123"/>
              <a:ext cx="603" cy="16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p:txBody>
        </p:sp>
      </p:grpSp>
      <p:cxnSp>
        <p:nvCxnSpPr>
          <p:cNvPr id="1017" name="Google Shape;1017;p75"/>
          <p:cNvCxnSpPr/>
          <p:nvPr/>
        </p:nvCxnSpPr>
        <p:spPr>
          <a:xfrm>
            <a:off x="5290599" y="3775980"/>
            <a:ext cx="0" cy="412500"/>
          </a:xfrm>
          <a:prstGeom prst="straightConnector1">
            <a:avLst/>
          </a:prstGeom>
          <a:noFill/>
          <a:ln w="25400" cap="flat" cmpd="sng">
            <a:solidFill>
              <a:schemeClr val="dk1"/>
            </a:solidFill>
            <a:prstDash val="solid"/>
            <a:round/>
            <a:headEnd type="none" w="sm" len="sm"/>
            <a:tailEnd type="triangle" w="med" len="med"/>
          </a:ln>
        </p:spPr>
      </p:cxnSp>
      <p:sp>
        <p:nvSpPr>
          <p:cNvPr id="1018" name="Google Shape;1018;p75"/>
          <p:cNvSpPr/>
          <p:nvPr/>
        </p:nvSpPr>
        <p:spPr>
          <a:xfrm>
            <a:off x="3960994" y="1769104"/>
            <a:ext cx="2649549"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Registering</a:t>
            </a:r>
            <a:endParaRPr sz="1600">
              <a:solidFill>
                <a:schemeClr val="lt1"/>
              </a:solidFill>
              <a:latin typeface="Calibri"/>
              <a:ea typeface="Calibri"/>
              <a:cs typeface="Calibri"/>
              <a:sym typeface="Calibri"/>
            </a:endParaRPr>
          </a:p>
        </p:txBody>
      </p:sp>
      <p:sp>
        <p:nvSpPr>
          <p:cNvPr id="1019" name="Google Shape;1019;p75"/>
          <p:cNvSpPr/>
          <p:nvPr/>
        </p:nvSpPr>
        <p:spPr>
          <a:xfrm>
            <a:off x="3960390" y="4188864"/>
            <a:ext cx="2650757"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Calibri"/>
              <a:buNone/>
            </a:pPr>
            <a:r>
              <a:rPr lang="en-US" sz="1600" dirty="0" err="1">
                <a:solidFill>
                  <a:schemeClr val="lt1"/>
                </a:solidFill>
                <a:latin typeface="Calibri"/>
                <a:ea typeface="Calibri"/>
                <a:cs typeface="Calibri"/>
                <a:sym typeface="Calibri"/>
              </a:rPr>
              <a:t>Analysing</a:t>
            </a:r>
            <a:r>
              <a:rPr lang="en-US" sz="1600" dirty="0">
                <a:solidFill>
                  <a:schemeClr val="lt1"/>
                </a:solidFill>
                <a:latin typeface="Calibri"/>
                <a:ea typeface="Calibri"/>
                <a:cs typeface="Calibri"/>
                <a:sym typeface="Calibri"/>
              </a:rPr>
              <a:t> / Evaluating</a:t>
            </a:r>
            <a:endParaRPr sz="1600" dirty="0">
              <a:solidFill>
                <a:schemeClr val="dk1"/>
              </a:solidFill>
              <a:latin typeface="Arial"/>
              <a:ea typeface="Arial"/>
              <a:cs typeface="Arial"/>
              <a:sym typeface="Arial"/>
            </a:endParaRPr>
          </a:p>
        </p:txBody>
      </p:sp>
      <p:cxnSp>
        <p:nvCxnSpPr>
          <p:cNvPr id="1020" name="Google Shape;1020;p75"/>
          <p:cNvCxnSpPr>
            <a:stCxn id="1018" idx="2"/>
          </p:cNvCxnSpPr>
          <p:nvPr/>
        </p:nvCxnSpPr>
        <p:spPr>
          <a:xfrm>
            <a:off x="5285769" y="2345104"/>
            <a:ext cx="4800" cy="222600"/>
          </a:xfrm>
          <a:prstGeom prst="straightConnector1">
            <a:avLst/>
          </a:prstGeom>
          <a:noFill/>
          <a:ln w="25400" cap="flat" cmpd="sng">
            <a:solidFill>
              <a:schemeClr val="dk1"/>
            </a:solidFill>
            <a:prstDash val="solid"/>
            <a:round/>
            <a:headEnd type="none" w="sm" len="sm"/>
            <a:tailEnd type="triangle" w="med" len="med"/>
          </a:ln>
        </p:spPr>
      </p:cxnSp>
      <p:sp>
        <p:nvSpPr>
          <p:cNvPr id="1021" name="Google Shape;1021;p75"/>
          <p:cNvSpPr/>
          <p:nvPr/>
        </p:nvSpPr>
        <p:spPr>
          <a:xfrm>
            <a:off x="3960994" y="3391116"/>
            <a:ext cx="2649549"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Calibri"/>
              <a:buNone/>
            </a:pPr>
            <a:r>
              <a:rPr lang="en-US" sz="1600" dirty="0" err="1">
                <a:solidFill>
                  <a:schemeClr val="lt1"/>
                </a:solidFill>
                <a:latin typeface="Calibri"/>
                <a:ea typeface="Calibri"/>
                <a:cs typeface="Calibri"/>
                <a:sym typeface="Calibri"/>
              </a:rPr>
              <a:t>Prioritising</a:t>
            </a:r>
            <a:endParaRPr sz="1600" dirty="0">
              <a:solidFill>
                <a:schemeClr val="dk1"/>
              </a:solidFill>
              <a:latin typeface="Arial"/>
              <a:ea typeface="Arial"/>
              <a:cs typeface="Arial"/>
              <a:sym typeface="Arial"/>
            </a:endParaRPr>
          </a:p>
        </p:txBody>
      </p:sp>
      <p:sp>
        <p:nvSpPr>
          <p:cNvPr id="1022" name="Google Shape;1022;p75"/>
          <p:cNvSpPr/>
          <p:nvPr/>
        </p:nvSpPr>
        <p:spPr>
          <a:xfrm>
            <a:off x="3960390" y="5160478"/>
            <a:ext cx="2650757"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Resolving / Fulfilling</a:t>
            </a:r>
            <a:endParaRPr sz="1600">
              <a:solidFill>
                <a:schemeClr val="dk1"/>
              </a:solidFill>
              <a:latin typeface="Arial"/>
              <a:ea typeface="Arial"/>
              <a:cs typeface="Arial"/>
              <a:sym typeface="Arial"/>
            </a:endParaRPr>
          </a:p>
        </p:txBody>
      </p:sp>
      <p:sp>
        <p:nvSpPr>
          <p:cNvPr id="1023" name="Google Shape;1023;p75"/>
          <p:cNvSpPr/>
          <p:nvPr/>
        </p:nvSpPr>
        <p:spPr>
          <a:xfrm>
            <a:off x="3960994" y="6121120"/>
            <a:ext cx="2649549"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Closing</a:t>
            </a:r>
            <a:endParaRPr sz="1600">
              <a:solidFill>
                <a:schemeClr val="lt1"/>
              </a:solidFill>
              <a:latin typeface="Calibri"/>
              <a:ea typeface="Calibri"/>
              <a:cs typeface="Calibri"/>
              <a:sym typeface="Calibri"/>
            </a:endParaRPr>
          </a:p>
        </p:txBody>
      </p:sp>
      <p:cxnSp>
        <p:nvCxnSpPr>
          <p:cNvPr id="1024" name="Google Shape;1024;p75"/>
          <p:cNvCxnSpPr>
            <a:stCxn id="1022" idx="2"/>
          </p:cNvCxnSpPr>
          <p:nvPr/>
        </p:nvCxnSpPr>
        <p:spPr>
          <a:xfrm>
            <a:off x="5285769" y="5736478"/>
            <a:ext cx="4800" cy="382500"/>
          </a:xfrm>
          <a:prstGeom prst="straightConnector1">
            <a:avLst/>
          </a:prstGeom>
          <a:noFill/>
          <a:ln w="25400" cap="flat" cmpd="sng">
            <a:solidFill>
              <a:schemeClr val="dk1"/>
            </a:solidFill>
            <a:prstDash val="solid"/>
            <a:round/>
            <a:headEnd type="none" w="sm" len="sm"/>
            <a:tailEnd type="triangle" w="med" len="med"/>
          </a:ln>
        </p:spPr>
      </p:cxnSp>
      <p:cxnSp>
        <p:nvCxnSpPr>
          <p:cNvPr id="1025" name="Google Shape;1025;p75"/>
          <p:cNvCxnSpPr/>
          <p:nvPr/>
        </p:nvCxnSpPr>
        <p:spPr>
          <a:xfrm rot="10800000" flipH="1">
            <a:off x="3473871" y="1991820"/>
            <a:ext cx="483000" cy="9300"/>
          </a:xfrm>
          <a:prstGeom prst="straightConnector1">
            <a:avLst/>
          </a:prstGeom>
          <a:noFill/>
          <a:ln w="25400" cap="flat" cmpd="sng">
            <a:solidFill>
              <a:schemeClr val="dk1"/>
            </a:solidFill>
            <a:prstDash val="solid"/>
            <a:round/>
            <a:headEnd type="none" w="sm" len="sm"/>
            <a:tailEnd type="triangle" w="med" len="med"/>
          </a:ln>
        </p:spPr>
      </p:cxnSp>
      <p:sp>
        <p:nvSpPr>
          <p:cNvPr id="1026" name="Google Shape;1026;p75"/>
          <p:cNvSpPr/>
          <p:nvPr/>
        </p:nvSpPr>
        <p:spPr>
          <a:xfrm>
            <a:off x="7800162" y="3892449"/>
            <a:ext cx="2026134" cy="1031454"/>
          </a:xfrm>
          <a:custGeom>
            <a:avLst/>
            <a:gdLst/>
            <a:ahLst/>
            <a:cxnLst/>
            <a:rect l="l" t="t" r="r" b="b"/>
            <a:pathLst>
              <a:path w="21600" h="21600" extrusionOk="0">
                <a:moveTo>
                  <a:pt x="10800" y="0"/>
                </a:moveTo>
                <a:lnTo>
                  <a:pt x="0" y="10800"/>
                </a:lnTo>
                <a:lnTo>
                  <a:pt x="10800" y="21600"/>
                </a:lnTo>
                <a:lnTo>
                  <a:pt x="21600" y="10800"/>
                </a:lnTo>
                <a:close/>
                <a:moveTo>
                  <a:pt x="10800" y="0"/>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1027" name="Google Shape;1027;p75"/>
          <p:cNvSpPr/>
          <p:nvPr/>
        </p:nvSpPr>
        <p:spPr>
          <a:xfrm>
            <a:off x="8223662" y="4197742"/>
            <a:ext cx="1222614" cy="43088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Escalation</a:t>
            </a:r>
            <a:endParaRPr sz="180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required?</a:t>
            </a:r>
            <a:endParaRPr sz="1800">
              <a:solidFill>
                <a:schemeClr val="dk1"/>
              </a:solidFill>
              <a:latin typeface="Arial"/>
              <a:ea typeface="Arial"/>
              <a:cs typeface="Arial"/>
              <a:sym typeface="Arial"/>
            </a:endParaRPr>
          </a:p>
        </p:txBody>
      </p:sp>
      <p:sp>
        <p:nvSpPr>
          <p:cNvPr id="1028" name="Google Shape;1028;p75"/>
          <p:cNvSpPr/>
          <p:nvPr/>
        </p:nvSpPr>
        <p:spPr>
          <a:xfrm>
            <a:off x="8343440" y="5011816"/>
            <a:ext cx="1363055" cy="24840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No</a:t>
            </a:r>
            <a:endParaRPr sz="1600">
              <a:solidFill>
                <a:schemeClr val="dk1"/>
              </a:solidFill>
              <a:latin typeface="Arial"/>
              <a:ea typeface="Arial"/>
              <a:cs typeface="Arial"/>
              <a:sym typeface="Arial"/>
            </a:endParaRPr>
          </a:p>
        </p:txBody>
      </p:sp>
      <p:sp>
        <p:nvSpPr>
          <p:cNvPr id="1029" name="Google Shape;1029;p75"/>
          <p:cNvSpPr/>
          <p:nvPr/>
        </p:nvSpPr>
        <p:spPr>
          <a:xfrm>
            <a:off x="8867168" y="3547803"/>
            <a:ext cx="1135070" cy="24622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Yes</a:t>
            </a:r>
            <a:endParaRPr sz="1600">
              <a:solidFill>
                <a:schemeClr val="dk1"/>
              </a:solidFill>
              <a:latin typeface="Arial"/>
              <a:ea typeface="Arial"/>
              <a:cs typeface="Arial"/>
              <a:sym typeface="Arial"/>
            </a:endParaRPr>
          </a:p>
        </p:txBody>
      </p:sp>
      <p:sp>
        <p:nvSpPr>
          <p:cNvPr id="1030" name="Google Shape;1030;p75"/>
          <p:cNvSpPr/>
          <p:nvPr/>
        </p:nvSpPr>
        <p:spPr>
          <a:xfrm>
            <a:off x="3720155" y="6313520"/>
            <a:ext cx="65" cy="246221"/>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cxnSp>
        <p:nvCxnSpPr>
          <p:cNvPr id="1031" name="Google Shape;1031;p75"/>
          <p:cNvCxnSpPr>
            <a:endCxn id="1032" idx="2"/>
          </p:cNvCxnSpPr>
          <p:nvPr/>
        </p:nvCxnSpPr>
        <p:spPr>
          <a:xfrm rot="-5400000">
            <a:off x="8637122" y="3716477"/>
            <a:ext cx="351600" cy="600"/>
          </a:xfrm>
          <a:prstGeom prst="bentConnector3">
            <a:avLst>
              <a:gd name="adj1" fmla="val 49996"/>
            </a:avLst>
          </a:prstGeom>
          <a:noFill/>
          <a:ln w="25400" cap="flat" cmpd="sng">
            <a:solidFill>
              <a:schemeClr val="dk1"/>
            </a:solidFill>
            <a:prstDash val="solid"/>
            <a:round/>
            <a:headEnd type="none" w="sm" len="sm"/>
            <a:tailEnd type="triangle" w="med" len="med"/>
          </a:ln>
        </p:spPr>
      </p:cxnSp>
      <p:cxnSp>
        <p:nvCxnSpPr>
          <p:cNvPr id="1033" name="Google Shape;1033;p75"/>
          <p:cNvCxnSpPr>
            <a:endCxn id="1022" idx="3"/>
          </p:cNvCxnSpPr>
          <p:nvPr/>
        </p:nvCxnSpPr>
        <p:spPr>
          <a:xfrm flipH="1">
            <a:off x="6611147" y="4935178"/>
            <a:ext cx="2202000" cy="513300"/>
          </a:xfrm>
          <a:prstGeom prst="bentConnector3">
            <a:avLst>
              <a:gd name="adj1" fmla="val 50000"/>
            </a:avLst>
          </a:prstGeom>
          <a:noFill/>
          <a:ln w="25400" cap="flat" cmpd="sng">
            <a:solidFill>
              <a:schemeClr val="dk1"/>
            </a:solidFill>
            <a:prstDash val="solid"/>
            <a:round/>
            <a:headEnd type="none" w="sm" len="sm"/>
            <a:tailEnd type="triangle" w="med" len="med"/>
          </a:ln>
        </p:spPr>
      </p:cxnSp>
      <p:sp>
        <p:nvSpPr>
          <p:cNvPr id="1032" name="Google Shape;1032;p75"/>
          <p:cNvSpPr/>
          <p:nvPr/>
        </p:nvSpPr>
        <p:spPr>
          <a:xfrm>
            <a:off x="7487843" y="2964977"/>
            <a:ext cx="2650757"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Escalating</a:t>
            </a:r>
            <a:endParaRPr sz="1600">
              <a:solidFill>
                <a:schemeClr val="dk1"/>
              </a:solidFill>
              <a:latin typeface="Arial"/>
              <a:ea typeface="Arial"/>
              <a:cs typeface="Arial"/>
              <a:sym typeface="Arial"/>
            </a:endParaRPr>
          </a:p>
        </p:txBody>
      </p:sp>
      <p:cxnSp>
        <p:nvCxnSpPr>
          <p:cNvPr id="1034" name="Google Shape;1034;p75"/>
          <p:cNvCxnSpPr>
            <a:stCxn id="1032" idx="0"/>
          </p:cNvCxnSpPr>
          <p:nvPr/>
        </p:nvCxnSpPr>
        <p:spPr>
          <a:xfrm rot="5400000">
            <a:off x="7067672" y="2515727"/>
            <a:ext cx="1296300" cy="2194800"/>
          </a:xfrm>
          <a:prstGeom prst="bentConnector4">
            <a:avLst>
              <a:gd name="adj1" fmla="val -17635"/>
              <a:gd name="adj2" fmla="val 80194"/>
            </a:avLst>
          </a:prstGeom>
          <a:noFill/>
          <a:ln w="25400" cap="flat" cmpd="sng">
            <a:solidFill>
              <a:schemeClr val="dk1"/>
            </a:solidFill>
            <a:prstDash val="solid"/>
            <a:round/>
            <a:headEnd type="none" w="sm" len="sm"/>
            <a:tailEnd type="triangle" w="med" len="med"/>
          </a:ln>
        </p:spPr>
      </p:cxnSp>
      <p:sp>
        <p:nvSpPr>
          <p:cNvPr id="1035" name="Google Shape;1035;p7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75</a:t>
            </a:fld>
            <a:endParaRPr/>
          </a:p>
        </p:txBody>
      </p:sp>
      <p:cxnSp>
        <p:nvCxnSpPr>
          <p:cNvPr id="1036" name="Google Shape;1036;p75"/>
          <p:cNvCxnSpPr>
            <a:stCxn id="1015" idx="2"/>
          </p:cNvCxnSpPr>
          <p:nvPr/>
        </p:nvCxnSpPr>
        <p:spPr>
          <a:xfrm>
            <a:off x="5285769" y="3152683"/>
            <a:ext cx="4800" cy="250800"/>
          </a:xfrm>
          <a:prstGeom prst="straightConnector1">
            <a:avLst/>
          </a:prstGeom>
          <a:noFill/>
          <a:ln w="25400" cap="flat" cmpd="sng">
            <a:solidFill>
              <a:schemeClr val="dk1"/>
            </a:solidFill>
            <a:prstDash val="solid"/>
            <a:round/>
            <a:headEnd type="none" w="sm" len="sm"/>
            <a:tailEnd type="triangle" w="med" len="med"/>
          </a:ln>
        </p:spPr>
      </p:cxnSp>
      <p:sp>
        <p:nvSpPr>
          <p:cNvPr id="1037" name="Google Shape;1037;p75"/>
          <p:cNvSpPr/>
          <p:nvPr/>
        </p:nvSpPr>
        <p:spPr>
          <a:xfrm>
            <a:off x="1912475" y="1651375"/>
            <a:ext cx="1683000" cy="1272600"/>
          </a:xfrm>
          <a:prstGeom prst="foldedCorner">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Incident notification / </a:t>
            </a:r>
            <a:br>
              <a:rPr lang="en-US" sz="1600">
                <a:solidFill>
                  <a:schemeClr val="lt1"/>
                </a:solidFill>
                <a:latin typeface="Calibri"/>
                <a:ea typeface="Calibri"/>
                <a:cs typeface="Calibri"/>
                <a:sym typeface="Calibri"/>
              </a:rPr>
            </a:br>
            <a:r>
              <a:rPr lang="en-US" sz="1600">
                <a:solidFill>
                  <a:schemeClr val="lt1"/>
                </a:solidFill>
                <a:latin typeface="Calibri"/>
                <a:ea typeface="Calibri"/>
                <a:cs typeface="Calibri"/>
                <a:sym typeface="Calibri"/>
              </a:rPr>
              <a:t>Service Request</a:t>
            </a:r>
            <a:endParaRPr sz="1600">
              <a:solidFill>
                <a:schemeClr val="dk1"/>
              </a:solidFill>
              <a:latin typeface="Arial"/>
              <a:ea typeface="Arial"/>
              <a:cs typeface="Arial"/>
              <a:sym typeface="Arial"/>
            </a:endParaRPr>
          </a:p>
        </p:txBody>
      </p:sp>
      <p:cxnSp>
        <p:nvCxnSpPr>
          <p:cNvPr id="1038" name="Google Shape;1038;p75"/>
          <p:cNvCxnSpPr/>
          <p:nvPr/>
        </p:nvCxnSpPr>
        <p:spPr>
          <a:xfrm>
            <a:off x="6610545" y="4413186"/>
            <a:ext cx="1182300" cy="0"/>
          </a:xfrm>
          <a:prstGeom prst="straightConnector1">
            <a:avLst/>
          </a:prstGeom>
          <a:noFill/>
          <a:ln w="25400" cap="flat" cmpd="sng">
            <a:solidFill>
              <a:schemeClr val="dk1"/>
            </a:solidFill>
            <a:prstDash val="solid"/>
            <a:round/>
            <a:headEnd type="none" w="sm" len="sm"/>
            <a:tailEnd type="triangle" w="med" len="med"/>
          </a:ln>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7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ISRM: Key concepts – Service request or incident?</a:t>
            </a:r>
            <a:endParaRPr/>
          </a:p>
        </p:txBody>
      </p:sp>
      <p:sp>
        <p:nvSpPr>
          <p:cNvPr id="1045" name="Google Shape;1045;p7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76</a:t>
            </a:fld>
            <a:endParaRPr/>
          </a:p>
        </p:txBody>
      </p:sp>
      <p:grpSp>
        <p:nvGrpSpPr>
          <p:cNvPr id="1046" name="Google Shape;1046;p76"/>
          <p:cNvGrpSpPr/>
          <p:nvPr/>
        </p:nvGrpSpPr>
        <p:grpSpPr>
          <a:xfrm>
            <a:off x="2934894" y="1682973"/>
            <a:ext cx="2312789" cy="1375172"/>
            <a:chOff x="0" y="0"/>
            <a:chExt cx="2072" cy="1528"/>
          </a:xfrm>
        </p:grpSpPr>
        <p:sp>
          <p:nvSpPr>
            <p:cNvPr id="1047" name="Google Shape;1047;p76"/>
            <p:cNvSpPr/>
            <p:nvPr/>
          </p:nvSpPr>
          <p:spPr>
            <a:xfrm>
              <a:off x="1" y="0"/>
              <a:ext cx="2066" cy="1528"/>
            </a:xfrm>
            <a:custGeom>
              <a:avLst/>
              <a:gdLst/>
              <a:ahLst/>
              <a:cxnLst/>
              <a:rect l="l" t="t" r="r" b="b"/>
              <a:pathLst>
                <a:path w="21600" h="21600" extrusionOk="0">
                  <a:moveTo>
                    <a:pt x="15" y="0"/>
                  </a:moveTo>
                  <a:lnTo>
                    <a:pt x="15" y="9037"/>
                  </a:lnTo>
                  <a:lnTo>
                    <a:pt x="15" y="12910"/>
                  </a:lnTo>
                  <a:lnTo>
                    <a:pt x="15" y="15492"/>
                  </a:lnTo>
                  <a:lnTo>
                    <a:pt x="3612" y="15492"/>
                  </a:lnTo>
                  <a:lnTo>
                    <a:pt x="0" y="21600"/>
                  </a:lnTo>
                  <a:lnTo>
                    <a:pt x="9009" y="15492"/>
                  </a:lnTo>
                  <a:lnTo>
                    <a:pt x="21600" y="15492"/>
                  </a:lnTo>
                  <a:lnTo>
                    <a:pt x="21600" y="12910"/>
                  </a:lnTo>
                  <a:lnTo>
                    <a:pt x="21600" y="9037"/>
                  </a:lnTo>
                  <a:lnTo>
                    <a:pt x="21600" y="0"/>
                  </a:lnTo>
                  <a:lnTo>
                    <a:pt x="9009" y="0"/>
                  </a:lnTo>
                  <a:lnTo>
                    <a:pt x="3612" y="0"/>
                  </a:lnTo>
                  <a:close/>
                  <a:moveTo>
                    <a:pt x="15" y="0"/>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1048" name="Google Shape;1048;p76"/>
            <p:cNvSpPr/>
            <p:nvPr/>
          </p:nvSpPr>
          <p:spPr>
            <a:xfrm>
              <a:off x="0" y="83"/>
              <a:ext cx="2072" cy="92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The capacity of the hard disk drive in my notebook is insufficient!</a:t>
              </a:r>
              <a:endParaRPr sz="1200">
                <a:solidFill>
                  <a:schemeClr val="dk1"/>
                </a:solidFill>
                <a:latin typeface="Arial"/>
                <a:ea typeface="Arial"/>
                <a:cs typeface="Arial"/>
                <a:sym typeface="Arial"/>
              </a:endParaRPr>
            </a:p>
          </p:txBody>
        </p:sp>
      </p:grpSp>
      <p:sp>
        <p:nvSpPr>
          <p:cNvPr id="1049" name="Google Shape;1049;p76"/>
          <p:cNvSpPr/>
          <p:nvPr/>
        </p:nvSpPr>
        <p:spPr>
          <a:xfrm>
            <a:off x="3280919" y="4724648"/>
            <a:ext cx="2649885" cy="858366"/>
          </a:xfrm>
          <a:custGeom>
            <a:avLst/>
            <a:gdLst/>
            <a:ahLst/>
            <a:cxnLst/>
            <a:rect l="l" t="t" r="r" b="b"/>
            <a:pathLst>
              <a:path w="21600" h="21600" extrusionOk="0">
                <a:moveTo>
                  <a:pt x="4582" y="3513"/>
                </a:moveTo>
                <a:lnTo>
                  <a:pt x="4582" y="6528"/>
                </a:lnTo>
                <a:lnTo>
                  <a:pt x="0" y="0"/>
                </a:lnTo>
                <a:lnTo>
                  <a:pt x="4582" y="11050"/>
                </a:lnTo>
                <a:lnTo>
                  <a:pt x="4582" y="21600"/>
                </a:lnTo>
                <a:lnTo>
                  <a:pt x="7418" y="21600"/>
                </a:lnTo>
                <a:lnTo>
                  <a:pt x="11673" y="21600"/>
                </a:lnTo>
                <a:lnTo>
                  <a:pt x="21600" y="21600"/>
                </a:lnTo>
                <a:lnTo>
                  <a:pt x="21600" y="11050"/>
                </a:lnTo>
                <a:lnTo>
                  <a:pt x="21600" y="6528"/>
                </a:lnTo>
                <a:lnTo>
                  <a:pt x="21600" y="3513"/>
                </a:lnTo>
                <a:lnTo>
                  <a:pt x="11673" y="3513"/>
                </a:lnTo>
                <a:lnTo>
                  <a:pt x="7418" y="3513"/>
                </a:lnTo>
                <a:close/>
                <a:moveTo>
                  <a:pt x="4582" y="3513"/>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1050" name="Google Shape;1050;p76"/>
          <p:cNvSpPr/>
          <p:nvPr/>
        </p:nvSpPr>
        <p:spPr>
          <a:xfrm>
            <a:off x="3847073" y="4965750"/>
            <a:ext cx="2081494" cy="51792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I forgot</a:t>
            </a: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 my Wiki password!</a:t>
            </a:r>
            <a:endParaRPr sz="1200">
              <a:solidFill>
                <a:schemeClr val="dk1"/>
              </a:solidFill>
              <a:latin typeface="Arial"/>
              <a:ea typeface="Arial"/>
              <a:cs typeface="Arial"/>
              <a:sym typeface="Arial"/>
            </a:endParaRPr>
          </a:p>
        </p:txBody>
      </p:sp>
      <p:sp>
        <p:nvSpPr>
          <p:cNvPr id="1051" name="Google Shape;1051;p76"/>
          <p:cNvSpPr/>
          <p:nvPr/>
        </p:nvSpPr>
        <p:spPr>
          <a:xfrm>
            <a:off x="3217292" y="2882903"/>
            <a:ext cx="2715740" cy="776883"/>
          </a:xfrm>
          <a:custGeom>
            <a:avLst/>
            <a:gdLst/>
            <a:ahLst/>
            <a:cxnLst/>
            <a:rect l="l" t="t" r="r" b="b"/>
            <a:pathLst>
              <a:path w="21600" h="21600" extrusionOk="0">
                <a:moveTo>
                  <a:pt x="4429" y="0"/>
                </a:moveTo>
                <a:lnTo>
                  <a:pt x="4429" y="3600"/>
                </a:lnTo>
                <a:lnTo>
                  <a:pt x="0" y="10158"/>
                </a:lnTo>
                <a:lnTo>
                  <a:pt x="4429" y="9000"/>
                </a:lnTo>
                <a:lnTo>
                  <a:pt x="4429" y="21600"/>
                </a:lnTo>
                <a:lnTo>
                  <a:pt x="7291" y="21600"/>
                </a:lnTo>
                <a:lnTo>
                  <a:pt x="11583" y="21600"/>
                </a:lnTo>
                <a:lnTo>
                  <a:pt x="21600" y="21600"/>
                </a:lnTo>
                <a:lnTo>
                  <a:pt x="21600" y="9000"/>
                </a:lnTo>
                <a:lnTo>
                  <a:pt x="21600" y="3600"/>
                </a:lnTo>
                <a:lnTo>
                  <a:pt x="21600" y="0"/>
                </a:lnTo>
                <a:lnTo>
                  <a:pt x="11583" y="0"/>
                </a:lnTo>
                <a:lnTo>
                  <a:pt x="7291" y="0"/>
                </a:lnTo>
                <a:close/>
                <a:moveTo>
                  <a:pt x="4429" y="0"/>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1052" name="Google Shape;1052;p76"/>
          <p:cNvSpPr/>
          <p:nvPr/>
        </p:nvSpPr>
        <p:spPr>
          <a:xfrm>
            <a:off x="3774510" y="2950657"/>
            <a:ext cx="2161872" cy="64601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The resource I am trying to access does not respond!</a:t>
            </a:r>
            <a:endParaRPr sz="1200">
              <a:solidFill>
                <a:schemeClr val="dk1"/>
              </a:solidFill>
              <a:latin typeface="Arial"/>
              <a:ea typeface="Arial"/>
              <a:cs typeface="Arial"/>
              <a:sym typeface="Arial"/>
            </a:endParaRPr>
          </a:p>
        </p:txBody>
      </p:sp>
      <p:sp>
        <p:nvSpPr>
          <p:cNvPr id="1053" name="Google Shape;1053;p76"/>
          <p:cNvSpPr/>
          <p:nvPr/>
        </p:nvSpPr>
        <p:spPr>
          <a:xfrm>
            <a:off x="3328914" y="3903116"/>
            <a:ext cx="2604120" cy="718840"/>
          </a:xfrm>
          <a:custGeom>
            <a:avLst/>
            <a:gdLst/>
            <a:ahLst/>
            <a:cxnLst/>
            <a:rect l="l" t="t" r="r" b="b"/>
            <a:pathLst>
              <a:path w="21600" h="21600" extrusionOk="0">
                <a:moveTo>
                  <a:pt x="4883" y="0"/>
                </a:moveTo>
                <a:lnTo>
                  <a:pt x="4883" y="3600"/>
                </a:lnTo>
                <a:lnTo>
                  <a:pt x="0" y="2479"/>
                </a:lnTo>
                <a:lnTo>
                  <a:pt x="4883" y="9000"/>
                </a:lnTo>
                <a:lnTo>
                  <a:pt x="4883" y="21600"/>
                </a:lnTo>
                <a:lnTo>
                  <a:pt x="7670" y="21600"/>
                </a:lnTo>
                <a:lnTo>
                  <a:pt x="11849" y="21600"/>
                </a:lnTo>
                <a:lnTo>
                  <a:pt x="21600" y="21600"/>
                </a:lnTo>
                <a:lnTo>
                  <a:pt x="21600" y="9000"/>
                </a:lnTo>
                <a:lnTo>
                  <a:pt x="21600" y="3600"/>
                </a:lnTo>
                <a:lnTo>
                  <a:pt x="21600" y="0"/>
                </a:lnTo>
                <a:lnTo>
                  <a:pt x="11849" y="0"/>
                </a:lnTo>
                <a:lnTo>
                  <a:pt x="7670" y="0"/>
                </a:lnTo>
                <a:close/>
                <a:moveTo>
                  <a:pt x="4883" y="0"/>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1054" name="Google Shape;1054;p76"/>
          <p:cNvSpPr/>
          <p:nvPr/>
        </p:nvSpPr>
        <p:spPr>
          <a:xfrm>
            <a:off x="3916044" y="4004691"/>
            <a:ext cx="2018109" cy="51792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It takes a very long time for my transaction to complete!</a:t>
            </a:r>
            <a:endParaRPr sz="1200">
              <a:solidFill>
                <a:schemeClr val="dk1"/>
              </a:solidFill>
              <a:latin typeface="Arial"/>
              <a:ea typeface="Arial"/>
              <a:cs typeface="Arial"/>
              <a:sym typeface="Arial"/>
            </a:endParaRPr>
          </a:p>
        </p:txBody>
      </p:sp>
      <p:sp>
        <p:nvSpPr>
          <p:cNvPr id="1055" name="Google Shape;1055;p76"/>
          <p:cNvSpPr/>
          <p:nvPr/>
        </p:nvSpPr>
        <p:spPr>
          <a:xfrm>
            <a:off x="2909219" y="4989193"/>
            <a:ext cx="1438796" cy="1454423"/>
          </a:xfrm>
          <a:custGeom>
            <a:avLst/>
            <a:gdLst/>
            <a:ahLst/>
            <a:cxnLst/>
            <a:rect l="l" t="t" r="r" b="b"/>
            <a:pathLst>
              <a:path w="21600" h="21600" extrusionOk="0">
                <a:moveTo>
                  <a:pt x="0" y="11979"/>
                </a:moveTo>
                <a:lnTo>
                  <a:pt x="0" y="13583"/>
                </a:lnTo>
                <a:lnTo>
                  <a:pt x="0" y="15988"/>
                </a:lnTo>
                <a:lnTo>
                  <a:pt x="0" y="21600"/>
                </a:lnTo>
                <a:lnTo>
                  <a:pt x="3600" y="21600"/>
                </a:lnTo>
                <a:lnTo>
                  <a:pt x="9000" y="21600"/>
                </a:lnTo>
                <a:lnTo>
                  <a:pt x="21600" y="21600"/>
                </a:lnTo>
                <a:lnTo>
                  <a:pt x="21600" y="15988"/>
                </a:lnTo>
                <a:lnTo>
                  <a:pt x="21600" y="13583"/>
                </a:lnTo>
                <a:lnTo>
                  <a:pt x="21600" y="11979"/>
                </a:lnTo>
                <a:lnTo>
                  <a:pt x="9000" y="11979"/>
                </a:lnTo>
                <a:lnTo>
                  <a:pt x="452" y="0"/>
                </a:lnTo>
                <a:lnTo>
                  <a:pt x="3600" y="11979"/>
                </a:lnTo>
                <a:close/>
                <a:moveTo>
                  <a:pt x="0" y="11979"/>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1056" name="Google Shape;1056;p76"/>
          <p:cNvSpPr/>
          <p:nvPr/>
        </p:nvSpPr>
        <p:spPr>
          <a:xfrm>
            <a:off x="2911451" y="5862737"/>
            <a:ext cx="1437680" cy="51832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I cannot access my e-mails!</a:t>
            </a:r>
            <a:endParaRPr sz="1200">
              <a:solidFill>
                <a:schemeClr val="dk1"/>
              </a:solidFill>
              <a:latin typeface="Arial"/>
              <a:ea typeface="Arial"/>
              <a:cs typeface="Arial"/>
              <a:sym typeface="Arial"/>
            </a:endParaRPr>
          </a:p>
        </p:txBody>
      </p:sp>
      <p:sp>
        <p:nvSpPr>
          <p:cNvPr id="1057" name="Google Shape;1057;p76"/>
          <p:cNvSpPr/>
          <p:nvPr/>
        </p:nvSpPr>
        <p:spPr>
          <a:xfrm>
            <a:off x="6951619" y="1944705"/>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cxnSp>
        <p:nvCxnSpPr>
          <p:cNvPr id="1058" name="Google Shape;1058;p76"/>
          <p:cNvCxnSpPr/>
          <p:nvPr/>
        </p:nvCxnSpPr>
        <p:spPr>
          <a:xfrm>
            <a:off x="5242099" y="2139504"/>
            <a:ext cx="1439912" cy="1116"/>
          </a:xfrm>
          <a:prstGeom prst="straightConnector1">
            <a:avLst/>
          </a:prstGeom>
          <a:noFill/>
          <a:ln w="25400" cap="flat" cmpd="sng">
            <a:solidFill>
              <a:srgbClr val="205595"/>
            </a:solidFill>
            <a:prstDash val="solid"/>
            <a:round/>
            <a:headEnd type="none" w="sm" len="sm"/>
            <a:tailEnd type="triangle" w="med" len="med"/>
          </a:ln>
        </p:spPr>
      </p:cxnSp>
      <p:cxnSp>
        <p:nvCxnSpPr>
          <p:cNvPr id="1059" name="Google Shape;1059;p76"/>
          <p:cNvCxnSpPr/>
          <p:nvPr/>
        </p:nvCxnSpPr>
        <p:spPr>
          <a:xfrm>
            <a:off x="5934150" y="3254598"/>
            <a:ext cx="719956" cy="2232"/>
          </a:xfrm>
          <a:prstGeom prst="straightConnector1">
            <a:avLst/>
          </a:prstGeom>
          <a:noFill/>
          <a:ln w="25400" cap="flat" cmpd="sng">
            <a:solidFill>
              <a:srgbClr val="205595"/>
            </a:solidFill>
            <a:prstDash val="solid"/>
            <a:round/>
            <a:headEnd type="none" w="sm" len="sm"/>
            <a:tailEnd type="triangle" w="med" len="med"/>
          </a:ln>
        </p:spPr>
      </p:cxnSp>
      <p:cxnSp>
        <p:nvCxnSpPr>
          <p:cNvPr id="1060" name="Google Shape;1060;p76"/>
          <p:cNvCxnSpPr/>
          <p:nvPr/>
        </p:nvCxnSpPr>
        <p:spPr>
          <a:xfrm>
            <a:off x="5934150" y="4265888"/>
            <a:ext cx="719956" cy="1117"/>
          </a:xfrm>
          <a:prstGeom prst="straightConnector1">
            <a:avLst/>
          </a:prstGeom>
          <a:noFill/>
          <a:ln w="25400" cap="flat" cmpd="sng">
            <a:solidFill>
              <a:srgbClr val="205595"/>
            </a:solidFill>
            <a:prstDash val="solid"/>
            <a:round/>
            <a:headEnd type="none" w="sm" len="sm"/>
            <a:tailEnd type="triangle" w="med" len="med"/>
          </a:ln>
        </p:spPr>
      </p:cxnSp>
      <p:cxnSp>
        <p:nvCxnSpPr>
          <p:cNvPr id="1061" name="Google Shape;1061;p76"/>
          <p:cNvCxnSpPr/>
          <p:nvPr/>
        </p:nvCxnSpPr>
        <p:spPr>
          <a:xfrm>
            <a:off x="5934150" y="5178946"/>
            <a:ext cx="719956" cy="2232"/>
          </a:xfrm>
          <a:prstGeom prst="straightConnector1">
            <a:avLst/>
          </a:prstGeom>
          <a:noFill/>
          <a:ln w="25400" cap="flat" cmpd="sng">
            <a:solidFill>
              <a:srgbClr val="205595"/>
            </a:solidFill>
            <a:prstDash val="solid"/>
            <a:round/>
            <a:headEnd type="none" w="sm" len="sm"/>
            <a:tailEnd type="triangle" w="med" len="med"/>
          </a:ln>
        </p:spPr>
      </p:cxnSp>
      <p:cxnSp>
        <p:nvCxnSpPr>
          <p:cNvPr id="1062" name="Google Shape;1062;p76"/>
          <p:cNvCxnSpPr/>
          <p:nvPr/>
        </p:nvCxnSpPr>
        <p:spPr>
          <a:xfrm>
            <a:off x="4349134" y="6088658"/>
            <a:ext cx="2304975" cy="1116"/>
          </a:xfrm>
          <a:prstGeom prst="straightConnector1">
            <a:avLst/>
          </a:prstGeom>
          <a:noFill/>
          <a:ln w="25400" cap="flat" cmpd="sng">
            <a:solidFill>
              <a:srgbClr val="205595"/>
            </a:solidFill>
            <a:prstDash val="solid"/>
            <a:round/>
            <a:headEnd type="none" w="sm" len="sm"/>
            <a:tailEnd type="triangle" w="med" len="med"/>
          </a:ln>
        </p:spPr>
      </p:cxnSp>
      <p:pic>
        <p:nvPicPr>
          <p:cNvPr id="1063" name="Google Shape;1063;p76"/>
          <p:cNvPicPr preferRelativeResize="0"/>
          <p:nvPr/>
        </p:nvPicPr>
        <p:blipFill rotWithShape="1">
          <a:blip r:embed="rId3">
            <a:alphaModFix/>
          </a:blip>
          <a:srcRect/>
          <a:stretch/>
        </p:blipFill>
        <p:spPr>
          <a:xfrm>
            <a:off x="2077641" y="3343894"/>
            <a:ext cx="1309316" cy="1246808"/>
          </a:xfrm>
          <a:prstGeom prst="rect">
            <a:avLst/>
          </a:prstGeom>
          <a:noFill/>
          <a:ln>
            <a:noFill/>
          </a:ln>
        </p:spPr>
      </p:pic>
      <p:sp>
        <p:nvSpPr>
          <p:cNvPr id="1064" name="Google Shape;1064;p76"/>
          <p:cNvSpPr/>
          <p:nvPr/>
        </p:nvSpPr>
        <p:spPr>
          <a:xfrm>
            <a:off x="6951619" y="3078863"/>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1065" name="Google Shape;1065;p76"/>
          <p:cNvSpPr/>
          <p:nvPr/>
        </p:nvSpPr>
        <p:spPr>
          <a:xfrm>
            <a:off x="6951619" y="4067737"/>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1066" name="Google Shape;1066;p76"/>
          <p:cNvSpPr/>
          <p:nvPr/>
        </p:nvSpPr>
        <p:spPr>
          <a:xfrm>
            <a:off x="6951619" y="4959032"/>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1067" name="Google Shape;1067;p76"/>
          <p:cNvSpPr/>
          <p:nvPr/>
        </p:nvSpPr>
        <p:spPr>
          <a:xfrm>
            <a:off x="6951619" y="5893859"/>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7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ISRM: Key concepts – Summary</a:t>
            </a:r>
            <a:endParaRPr/>
          </a:p>
        </p:txBody>
      </p:sp>
      <p:sp>
        <p:nvSpPr>
          <p:cNvPr id="1074" name="Google Shape;1074;p7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560"/>
              </a:spcBef>
              <a:spcAft>
                <a:spcPts val="0"/>
              </a:spcAft>
              <a:buClr>
                <a:schemeClr val="dk1"/>
              </a:buClr>
              <a:buSzPts val="2800"/>
              <a:buChar char="•"/>
            </a:pPr>
            <a:r>
              <a:rPr lang="en-US" dirty="0"/>
              <a:t>Understanding the difference between incidents (degradation of service, failure to meet service targets) and service requests (e.g. password reset, request for access or support).</a:t>
            </a:r>
            <a:endParaRPr dirty="0"/>
          </a:p>
          <a:p>
            <a:pPr marL="342900" lvl="0" indent="-342900" algn="l" rtl="0">
              <a:lnSpc>
                <a:spcPct val="90000"/>
              </a:lnSpc>
              <a:spcBef>
                <a:spcPts val="560"/>
              </a:spcBef>
              <a:spcAft>
                <a:spcPts val="0"/>
              </a:spcAft>
              <a:buClr>
                <a:schemeClr val="dk1"/>
              </a:buClr>
              <a:buSzPts val="2800"/>
              <a:buChar char="•"/>
            </a:pPr>
            <a:r>
              <a:rPr lang="en-US" dirty="0"/>
              <a:t>Following a well-understood workflow in dealing with incidents and service requests.</a:t>
            </a:r>
            <a:endParaRPr dirty="0"/>
          </a:p>
          <a:p>
            <a:pPr marL="342900" lvl="0" indent="-342900" algn="l" rtl="0">
              <a:lnSpc>
                <a:spcPct val="90000"/>
              </a:lnSpc>
              <a:spcBef>
                <a:spcPts val="560"/>
              </a:spcBef>
              <a:spcAft>
                <a:spcPts val="0"/>
              </a:spcAft>
              <a:buClr>
                <a:schemeClr val="dk1"/>
              </a:buClr>
              <a:buSzPts val="2800"/>
              <a:buChar char="•"/>
            </a:pPr>
            <a:r>
              <a:rPr lang="en-US" dirty="0"/>
              <a:t>Making sure major incidents get appropriate attention.</a:t>
            </a:r>
            <a:endParaRPr dirty="0"/>
          </a:p>
        </p:txBody>
      </p:sp>
      <p:sp>
        <p:nvSpPr>
          <p:cNvPr id="1075" name="Google Shape;1075;p7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78"/>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Problem Management (PM)</a:t>
            </a:r>
            <a:endParaRPr/>
          </a:p>
        </p:txBody>
      </p:sp>
      <p:sp>
        <p:nvSpPr>
          <p:cNvPr id="1082" name="Google Shape;1082;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78</a:t>
            </a:fld>
            <a:endParaRPr/>
          </a:p>
        </p:txBody>
      </p:sp>
      <p:sp>
        <p:nvSpPr>
          <p:cNvPr id="1083" name="Google Shape;1083;p78"/>
          <p:cNvSpPr/>
          <p:nvPr/>
        </p:nvSpPr>
        <p:spPr>
          <a:xfrm>
            <a:off x="2895601" y="3933700"/>
            <a:ext cx="6400800" cy="1705100"/>
          </a:xfrm>
          <a:prstGeom prst="snip1Rect">
            <a:avLst>
              <a:gd name="adj" fmla="val 16667"/>
            </a:avLst>
          </a:prstGeom>
          <a:solidFill>
            <a:srgbClr val="93B3D7">
              <a:alpha val="3647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1084" name="Google Shape;1084;p78"/>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Objective</a:t>
            </a:r>
            <a:endParaRPr sz="1800">
              <a:solidFill>
                <a:schemeClr val="dk1"/>
              </a:solidFill>
              <a:latin typeface="Arial"/>
              <a:ea typeface="Arial"/>
              <a:cs typeface="Arial"/>
              <a:sym typeface="Arial"/>
            </a:endParaRPr>
          </a:p>
        </p:txBody>
      </p:sp>
      <p:sp>
        <p:nvSpPr>
          <p:cNvPr id="1085" name="Google Shape;1085;p78"/>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To identify and investigate problems in order to reduce their impact or prevent them from causing further incidents</a:t>
            </a:r>
            <a:endParaRPr sz="1800">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7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PM: Important terms</a:t>
            </a:r>
            <a:endParaRPr/>
          </a:p>
        </p:txBody>
      </p:sp>
      <p:sp>
        <p:nvSpPr>
          <p:cNvPr id="1092" name="Google Shape;1092;p7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79</a:t>
            </a:fld>
            <a:endParaRPr/>
          </a:p>
        </p:txBody>
      </p:sp>
      <p:graphicFrame>
        <p:nvGraphicFramePr>
          <p:cNvPr id="1093" name="Google Shape;1093;p79"/>
          <p:cNvGraphicFramePr/>
          <p:nvPr>
            <p:extLst>
              <p:ext uri="{D42A27DB-BD31-4B8C-83A1-F6EECF244321}">
                <p14:modId xmlns:p14="http://schemas.microsoft.com/office/powerpoint/2010/main" val="3214805634"/>
              </p:ext>
            </p:extLst>
          </p:nvPr>
        </p:nvGraphicFramePr>
        <p:xfrm>
          <a:off x="609601" y="1696599"/>
          <a:ext cx="10972800" cy="1066800"/>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1841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76335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Problem:</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solidFill>
                            <a:schemeClr val="dk1"/>
                          </a:solidFill>
                          <a:latin typeface="Calibri" panose="020F0502020204030204" pitchFamily="34" charset="0"/>
                          <a:cs typeface="Calibri" panose="020F0502020204030204" pitchFamily="34" charset="0"/>
                        </a:rPr>
                        <a:t>The underlying cause of one or more incidents that requires further investigation to prevent incidents from recurring or reduce the negative impact on services</a:t>
                      </a:r>
                      <a:endParaRPr sz="1800" b="0" i="1"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094" name="Google Shape;1094;p79"/>
          <p:cNvGraphicFramePr/>
          <p:nvPr>
            <p:extLst>
              <p:ext uri="{D42A27DB-BD31-4B8C-83A1-F6EECF244321}">
                <p14:modId xmlns:p14="http://schemas.microsoft.com/office/powerpoint/2010/main" val="4245361924"/>
              </p:ext>
            </p:extLst>
          </p:nvPr>
        </p:nvGraphicFramePr>
        <p:xfrm>
          <a:off x="609601" y="3343110"/>
          <a:ext cx="10972800" cy="1066800"/>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1796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84822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Known error:</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latin typeface="Calibri" panose="020F0502020204030204" pitchFamily="34" charset="0"/>
                          <a:cs typeface="Calibri" panose="020F0502020204030204" pitchFamily="34" charset="0"/>
                        </a:rPr>
                        <a:t>Problem which has not (yet) been resolved, but for which there are documented workarounds or measures to reduce or prevent negative impact on services</a:t>
                      </a:r>
                      <a:endParaRPr sz="1800" b="0" i="1"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095" name="Google Shape;1095;p79"/>
          <p:cNvGraphicFramePr/>
          <p:nvPr>
            <p:extLst>
              <p:ext uri="{D42A27DB-BD31-4B8C-83A1-F6EECF244321}">
                <p14:modId xmlns:p14="http://schemas.microsoft.com/office/powerpoint/2010/main" val="4236400903"/>
              </p:ext>
            </p:extLst>
          </p:nvPr>
        </p:nvGraphicFramePr>
        <p:xfrm>
          <a:off x="609601" y="4989622"/>
          <a:ext cx="10972800" cy="1066800"/>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1796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84822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Workaround:</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solidFill>
                            <a:schemeClr val="dk1"/>
                          </a:solidFill>
                          <a:latin typeface="Calibri" panose="020F0502020204030204" pitchFamily="34" charset="0"/>
                          <a:cs typeface="Calibri" panose="020F0502020204030204" pitchFamily="34" charset="0"/>
                        </a:rPr>
                        <a:t>Means of circumventing or mitigating the symptoms of a known error that helps to resolve incidents caused by this known error, while the underlying root cause is not permanently eliminated</a:t>
                      </a:r>
                      <a:endParaRPr sz="18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Service and value</a:t>
            </a:r>
            <a:endParaRPr/>
          </a:p>
        </p:txBody>
      </p:sp>
      <p:sp>
        <p:nvSpPr>
          <p:cNvPr id="127" name="Google Shape;127;p8"/>
          <p:cNvSpPr txBox="1">
            <a:spLocks noGrp="1"/>
          </p:cNvSpPr>
          <p:nvPr>
            <p:ph type="body" idx="1"/>
          </p:nvPr>
        </p:nvSpPr>
        <p:spPr>
          <a:xfrm>
            <a:off x="609600" y="1696598"/>
            <a:ext cx="10972800" cy="462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560"/>
              </a:spcBef>
              <a:spcAft>
                <a:spcPts val="0"/>
              </a:spcAft>
              <a:buClr>
                <a:schemeClr val="dk1"/>
              </a:buClr>
              <a:buSzPts val="2800"/>
              <a:buNone/>
            </a:pPr>
            <a:r>
              <a:rPr lang="en-US" sz="2400" dirty="0"/>
              <a:t>A service is…</a:t>
            </a:r>
            <a:endParaRPr sz="2400" dirty="0"/>
          </a:p>
          <a:p>
            <a:pPr marL="742950" lvl="1" indent="-285750" algn="l" rtl="0">
              <a:lnSpc>
                <a:spcPct val="90000"/>
              </a:lnSpc>
              <a:spcBef>
                <a:spcPts val="560"/>
              </a:spcBef>
              <a:spcAft>
                <a:spcPts val="0"/>
              </a:spcAft>
              <a:buClr>
                <a:schemeClr val="dk1"/>
              </a:buClr>
              <a:buSzPts val="2400"/>
              <a:buChar char="–"/>
            </a:pPr>
            <a:r>
              <a:rPr lang="en-US" sz="2000" dirty="0"/>
              <a:t>… an intangible good delivered by a </a:t>
            </a:r>
            <a:r>
              <a:rPr lang="en-US" sz="2000" b="1" dirty="0"/>
              <a:t>service provider</a:t>
            </a:r>
            <a:r>
              <a:rPr lang="en-US" sz="2000" dirty="0"/>
              <a:t> to </a:t>
            </a:r>
            <a:r>
              <a:rPr lang="en-US" sz="2000" b="1" dirty="0"/>
              <a:t>customers</a:t>
            </a:r>
            <a:endParaRPr dirty="0"/>
          </a:p>
          <a:p>
            <a:pPr marL="742950" lvl="1" indent="-285750" algn="l" rtl="0">
              <a:lnSpc>
                <a:spcPct val="90000"/>
              </a:lnSpc>
              <a:spcBef>
                <a:spcPts val="560"/>
              </a:spcBef>
              <a:spcAft>
                <a:spcPts val="0"/>
              </a:spcAft>
              <a:buClr>
                <a:schemeClr val="dk1"/>
              </a:buClr>
              <a:buSzPts val="2400"/>
              <a:buChar char="–"/>
            </a:pPr>
            <a:r>
              <a:rPr lang="en-US" sz="2000" dirty="0"/>
              <a:t>… something that provides </a:t>
            </a:r>
            <a:r>
              <a:rPr lang="en-US" sz="2000" b="1" dirty="0"/>
              <a:t>value </a:t>
            </a:r>
            <a:r>
              <a:rPr lang="en-US" sz="2000" dirty="0"/>
              <a:t>to the customers by helping them achieve their goals</a:t>
            </a:r>
            <a:endParaRPr sz="2000" dirty="0"/>
          </a:p>
          <a:p>
            <a:pPr marL="742950" lvl="1" indent="-285750" algn="l" rtl="0">
              <a:lnSpc>
                <a:spcPct val="90000"/>
              </a:lnSpc>
              <a:spcBef>
                <a:spcPts val="560"/>
              </a:spcBef>
              <a:spcAft>
                <a:spcPts val="0"/>
              </a:spcAft>
              <a:buSzPts val="1800"/>
              <a:buChar char="–"/>
            </a:pPr>
            <a:r>
              <a:rPr lang="en-US" sz="2000" dirty="0"/>
              <a:t>… is typically provided as a stand-alone deliverable</a:t>
            </a:r>
            <a:endParaRPr sz="2000" dirty="0"/>
          </a:p>
        </p:txBody>
      </p:sp>
      <p:sp>
        <p:nvSpPr>
          <p:cNvPr id="128" name="Google Shape;128;p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8</a:t>
            </a:fld>
            <a:endParaRPr/>
          </a:p>
        </p:txBody>
      </p:sp>
      <p:sp>
        <p:nvSpPr>
          <p:cNvPr id="129" name="Google Shape;129;p8"/>
          <p:cNvSpPr txBox="1"/>
          <p:nvPr/>
        </p:nvSpPr>
        <p:spPr>
          <a:xfrm>
            <a:off x="2101850" y="5294854"/>
            <a:ext cx="25338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Calibri"/>
              <a:buNone/>
            </a:pPr>
            <a:r>
              <a:rPr lang="en-US" sz="1400" b="1" i="0" u="none" strike="noStrike" cap="none">
                <a:solidFill>
                  <a:schemeClr val="dk1"/>
                </a:solidFill>
                <a:latin typeface="Calibri"/>
                <a:ea typeface="Calibri"/>
                <a:cs typeface="Calibri"/>
                <a:sym typeface="Calibri"/>
              </a:rPr>
              <a:t>What</a:t>
            </a:r>
            <a:r>
              <a:rPr lang="en-US" sz="1400" b="0" i="0" u="none" strike="noStrike" cap="none">
                <a:solidFill>
                  <a:schemeClr val="dk1"/>
                </a:solidFill>
                <a:latin typeface="Calibri"/>
                <a:ea typeface="Calibri"/>
                <a:cs typeface="Calibri"/>
                <a:sym typeface="Calibri"/>
              </a:rPr>
              <a:t> does the service do?</a:t>
            </a:r>
            <a:endParaRPr sz="1800" b="0" i="0" u="none" strike="noStrike" cap="none">
              <a:solidFill>
                <a:schemeClr val="dk1"/>
              </a:solidFill>
              <a:latin typeface="Arial"/>
              <a:ea typeface="Arial"/>
              <a:cs typeface="Arial"/>
              <a:sym typeface="Arial"/>
            </a:endParaRPr>
          </a:p>
        </p:txBody>
      </p:sp>
      <p:sp>
        <p:nvSpPr>
          <p:cNvPr id="130" name="Google Shape;130;p8"/>
          <p:cNvSpPr txBox="1"/>
          <p:nvPr/>
        </p:nvSpPr>
        <p:spPr>
          <a:xfrm>
            <a:off x="4597403" y="5294854"/>
            <a:ext cx="28320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Calibri"/>
              <a:buNone/>
            </a:pPr>
            <a:r>
              <a:rPr lang="en-US" sz="1400" b="1" i="0" u="none" strike="noStrike" cap="none">
                <a:solidFill>
                  <a:schemeClr val="dk1"/>
                </a:solidFill>
                <a:latin typeface="Calibri"/>
                <a:ea typeface="Calibri"/>
                <a:cs typeface="Calibri"/>
                <a:sym typeface="Calibri"/>
              </a:rPr>
              <a:t>How</a:t>
            </a:r>
            <a:r>
              <a:rPr lang="en-US" sz="1400" b="0" i="0" u="none" strike="noStrike" cap="none">
                <a:solidFill>
                  <a:schemeClr val="dk1"/>
                </a:solidFill>
                <a:latin typeface="Calibri"/>
                <a:ea typeface="Calibri"/>
                <a:cs typeface="Calibri"/>
                <a:sym typeface="Calibri"/>
              </a:rPr>
              <a:t> (e.g. regarding reliability, performance etc.) does a service need to delivered in order to help the customers achieve their goals?</a:t>
            </a:r>
            <a:endParaRPr sz="1800" b="0" i="0" u="none" strike="noStrike" cap="none">
              <a:solidFill>
                <a:schemeClr val="dk1"/>
              </a:solidFill>
              <a:latin typeface="Arial"/>
              <a:ea typeface="Arial"/>
              <a:cs typeface="Arial"/>
              <a:sym typeface="Arial"/>
            </a:endParaRPr>
          </a:p>
        </p:txBody>
      </p:sp>
      <p:grpSp>
        <p:nvGrpSpPr>
          <p:cNvPr id="131" name="Google Shape;131;p8"/>
          <p:cNvGrpSpPr/>
          <p:nvPr/>
        </p:nvGrpSpPr>
        <p:grpSpPr>
          <a:xfrm>
            <a:off x="2591896" y="3751525"/>
            <a:ext cx="6787526" cy="1513500"/>
            <a:chOff x="1141" y="355316"/>
            <a:chExt cx="6787526" cy="1513500"/>
          </a:xfrm>
        </p:grpSpPr>
        <p:sp>
          <p:nvSpPr>
            <p:cNvPr id="132" name="Google Shape;132;p8"/>
            <p:cNvSpPr/>
            <p:nvPr/>
          </p:nvSpPr>
          <p:spPr>
            <a:xfrm>
              <a:off x="1141" y="355316"/>
              <a:ext cx="1513500" cy="1513500"/>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8"/>
            <p:cNvSpPr/>
            <p:nvPr/>
          </p:nvSpPr>
          <p:spPr>
            <a:xfrm>
              <a:off x="1637470" y="673138"/>
              <a:ext cx="877800" cy="877800"/>
            </a:xfrm>
            <a:prstGeom prst="mathPlus">
              <a:avLst>
                <a:gd name="adj1" fmla="val 23520"/>
              </a:avLst>
            </a:prstGeom>
            <a:solidFill>
              <a:srgbClr val="B1C0D7"/>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8"/>
            <p:cNvSpPr txBox="1"/>
            <p:nvPr/>
          </p:nvSpPr>
          <p:spPr>
            <a:xfrm>
              <a:off x="1753821" y="1008806"/>
              <a:ext cx="645000" cy="206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135" name="Google Shape;135;p8"/>
            <p:cNvSpPr/>
            <p:nvPr/>
          </p:nvSpPr>
          <p:spPr>
            <a:xfrm>
              <a:off x="2638154" y="355316"/>
              <a:ext cx="1513500" cy="1513500"/>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8"/>
            <p:cNvSpPr txBox="1"/>
            <p:nvPr/>
          </p:nvSpPr>
          <p:spPr>
            <a:xfrm>
              <a:off x="2859792" y="576954"/>
              <a:ext cx="1070100" cy="107010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1800" b="1" i="0" u="none" strike="noStrike" cap="none">
                  <a:solidFill>
                    <a:schemeClr val="dk1"/>
                  </a:solidFill>
                  <a:latin typeface="Calibri"/>
                  <a:ea typeface="Calibri"/>
                  <a:cs typeface="Calibri"/>
                  <a:sym typeface="Calibri"/>
                </a:rPr>
                <a:t>Quality</a:t>
              </a:r>
              <a:endParaRPr sz="1400" b="0" i="0" u="none" strike="noStrike" cap="none">
                <a:solidFill>
                  <a:schemeClr val="dk1"/>
                </a:solidFill>
                <a:latin typeface="Arial"/>
                <a:ea typeface="Arial"/>
                <a:cs typeface="Arial"/>
                <a:sym typeface="Arial"/>
              </a:endParaRPr>
            </a:p>
          </p:txBody>
        </p:sp>
        <p:sp>
          <p:nvSpPr>
            <p:cNvPr id="137" name="Google Shape;137;p8"/>
            <p:cNvSpPr/>
            <p:nvPr/>
          </p:nvSpPr>
          <p:spPr>
            <a:xfrm>
              <a:off x="4274483" y="673138"/>
              <a:ext cx="877800" cy="877800"/>
            </a:xfrm>
            <a:prstGeom prst="mathEqual">
              <a:avLst>
                <a:gd name="adj1" fmla="val 23520"/>
                <a:gd name="adj2" fmla="val 11760"/>
              </a:avLst>
            </a:prstGeom>
            <a:solidFill>
              <a:srgbClr val="B1C0D7"/>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8"/>
            <p:cNvSpPr txBox="1"/>
            <p:nvPr/>
          </p:nvSpPr>
          <p:spPr>
            <a:xfrm>
              <a:off x="4390834" y="853963"/>
              <a:ext cx="645000" cy="516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9" name="Google Shape;139;p8"/>
            <p:cNvSpPr/>
            <p:nvPr/>
          </p:nvSpPr>
          <p:spPr>
            <a:xfrm>
              <a:off x="5275167" y="355316"/>
              <a:ext cx="1513500" cy="1513500"/>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8"/>
            <p:cNvSpPr txBox="1"/>
            <p:nvPr/>
          </p:nvSpPr>
          <p:spPr>
            <a:xfrm>
              <a:off x="5496805" y="576954"/>
              <a:ext cx="1070100" cy="107010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1800" b="1" i="0" u="none" strike="noStrike" cap="none">
                  <a:solidFill>
                    <a:schemeClr val="dk1"/>
                  </a:solidFill>
                  <a:latin typeface="Calibri"/>
                  <a:ea typeface="Calibri"/>
                  <a:cs typeface="Calibri"/>
                  <a:sym typeface="Calibri"/>
                </a:rPr>
                <a:t>Value</a:t>
              </a:r>
              <a:endParaRPr sz="1400" b="0" i="0" u="none" strike="noStrike" cap="none">
                <a:solidFill>
                  <a:schemeClr val="dk1"/>
                </a:solidFill>
                <a:latin typeface="Arial"/>
                <a:ea typeface="Arial"/>
                <a:cs typeface="Arial"/>
                <a:sym typeface="Arial"/>
              </a:endParaRPr>
            </a:p>
          </p:txBody>
        </p:sp>
        <p:sp>
          <p:nvSpPr>
            <p:cNvPr id="141" name="Google Shape;141;p8"/>
            <p:cNvSpPr txBox="1"/>
            <p:nvPr/>
          </p:nvSpPr>
          <p:spPr>
            <a:xfrm>
              <a:off x="222779" y="576954"/>
              <a:ext cx="1070100" cy="107010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1800" b="1" i="0" u="none" strike="noStrike" cap="none">
                  <a:solidFill>
                    <a:schemeClr val="dk1"/>
                  </a:solidFill>
                  <a:latin typeface="Calibri"/>
                  <a:ea typeface="Calibri"/>
                  <a:cs typeface="Calibri"/>
                  <a:sym typeface="Calibri"/>
                </a:rPr>
                <a:t>Function</a:t>
              </a:r>
              <a:endParaRPr sz="1400" b="0" i="0" u="none" strike="noStrike" cap="none">
                <a:solidFill>
                  <a:schemeClr val="dk1"/>
                </a:solidFill>
                <a:latin typeface="Arial"/>
                <a:ea typeface="Arial"/>
                <a:cs typeface="Arial"/>
                <a:sym typeface="Aria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8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dirty="0"/>
              <a:t>PM: Important terms – </a:t>
            </a:r>
            <a:r>
              <a:rPr lang="en-US" dirty="0" err="1"/>
              <a:t>visualisation</a:t>
            </a:r>
            <a:endParaRPr dirty="0"/>
          </a:p>
        </p:txBody>
      </p:sp>
      <p:sp>
        <p:nvSpPr>
          <p:cNvPr id="1102" name="Google Shape;1102;p8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80</a:t>
            </a:fld>
            <a:endParaRPr/>
          </a:p>
        </p:txBody>
      </p:sp>
      <p:sp>
        <p:nvSpPr>
          <p:cNvPr id="1103" name="Google Shape;1103;p80"/>
          <p:cNvSpPr/>
          <p:nvPr/>
        </p:nvSpPr>
        <p:spPr>
          <a:xfrm>
            <a:off x="2378478" y="5495591"/>
            <a:ext cx="2392511"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Identify problem</a:t>
            </a:r>
            <a:endParaRPr sz="1200">
              <a:solidFill>
                <a:schemeClr val="dk1"/>
              </a:solidFill>
              <a:latin typeface="Arial"/>
              <a:ea typeface="Arial"/>
              <a:cs typeface="Arial"/>
              <a:sym typeface="Arial"/>
            </a:endParaRPr>
          </a:p>
        </p:txBody>
      </p:sp>
      <p:sp>
        <p:nvSpPr>
          <p:cNvPr id="1104" name="Google Shape;1104;p80"/>
          <p:cNvSpPr/>
          <p:nvPr/>
        </p:nvSpPr>
        <p:spPr>
          <a:xfrm>
            <a:off x="3038047" y="2262845"/>
            <a:ext cx="1231457" cy="126917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Problem</a:t>
            </a:r>
            <a:endParaRPr sz="1600">
              <a:solidFill>
                <a:schemeClr val="dk1"/>
              </a:solidFill>
              <a:latin typeface="Calibri"/>
              <a:ea typeface="Calibri"/>
              <a:cs typeface="Calibri"/>
              <a:sym typeface="Calibri"/>
            </a:endParaRPr>
          </a:p>
        </p:txBody>
      </p:sp>
      <p:sp>
        <p:nvSpPr>
          <p:cNvPr id="1105" name="Google Shape;1105;p80"/>
          <p:cNvSpPr/>
          <p:nvPr/>
        </p:nvSpPr>
        <p:spPr>
          <a:xfrm>
            <a:off x="3255223" y="2704584"/>
            <a:ext cx="819778" cy="18460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p:txBody>
      </p:sp>
      <p:grpSp>
        <p:nvGrpSpPr>
          <p:cNvPr id="1106" name="Google Shape;1106;p80"/>
          <p:cNvGrpSpPr/>
          <p:nvPr/>
        </p:nvGrpSpPr>
        <p:grpSpPr>
          <a:xfrm>
            <a:off x="3038047" y="4281226"/>
            <a:ext cx="1346011" cy="556983"/>
            <a:chOff x="0" y="0"/>
            <a:chExt cx="1128" cy="461"/>
          </a:xfrm>
        </p:grpSpPr>
        <p:sp>
          <p:nvSpPr>
            <p:cNvPr id="1107" name="Google Shape;1107;p80"/>
            <p:cNvSpPr/>
            <p:nvPr/>
          </p:nvSpPr>
          <p:spPr>
            <a:xfrm>
              <a:off x="96" y="76"/>
              <a:ext cx="1032" cy="38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F2DADA"/>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1108" name="Google Shape;1108;p80"/>
            <p:cNvSpPr/>
            <p:nvPr/>
          </p:nvSpPr>
          <p:spPr>
            <a:xfrm>
              <a:off x="0" y="0"/>
              <a:ext cx="1032" cy="38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F2DADA"/>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1109" name="Google Shape;1109;p80"/>
            <p:cNvSpPr/>
            <p:nvPr/>
          </p:nvSpPr>
          <p:spPr>
            <a:xfrm>
              <a:off x="155" y="60"/>
              <a:ext cx="742" cy="20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Incidents</a:t>
              </a:r>
              <a:endParaRPr sz="1200">
                <a:solidFill>
                  <a:schemeClr val="dk1"/>
                </a:solidFill>
                <a:latin typeface="Arial"/>
                <a:ea typeface="Arial"/>
                <a:cs typeface="Arial"/>
                <a:sym typeface="Arial"/>
              </a:endParaRPr>
            </a:p>
          </p:txBody>
        </p:sp>
      </p:grpSp>
      <p:sp>
        <p:nvSpPr>
          <p:cNvPr id="1110" name="Google Shape;1110;p80"/>
          <p:cNvSpPr/>
          <p:nvPr/>
        </p:nvSpPr>
        <p:spPr>
          <a:xfrm>
            <a:off x="1350732" y="3696336"/>
            <a:ext cx="2055492" cy="36933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Identified pattern of recurring incidents</a:t>
            </a:r>
            <a:endParaRPr sz="1200">
              <a:solidFill>
                <a:schemeClr val="dk1"/>
              </a:solidFill>
              <a:latin typeface="Arial"/>
              <a:ea typeface="Arial"/>
              <a:cs typeface="Arial"/>
              <a:sym typeface="Arial"/>
            </a:endParaRPr>
          </a:p>
        </p:txBody>
      </p:sp>
      <p:sp>
        <p:nvSpPr>
          <p:cNvPr id="1111" name="Google Shape;1111;p80"/>
          <p:cNvSpPr/>
          <p:nvPr/>
        </p:nvSpPr>
        <p:spPr>
          <a:xfrm>
            <a:off x="5232661" y="4960698"/>
            <a:ext cx="2394182"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Investigate root cause</a:t>
            </a:r>
            <a:endParaRPr sz="1200">
              <a:solidFill>
                <a:schemeClr val="dk1"/>
              </a:solidFill>
              <a:latin typeface="Arial"/>
              <a:ea typeface="Arial"/>
              <a:cs typeface="Arial"/>
              <a:sym typeface="Arial"/>
            </a:endParaRPr>
          </a:p>
        </p:txBody>
      </p:sp>
      <p:sp>
        <p:nvSpPr>
          <p:cNvPr id="1112" name="Google Shape;1112;p80"/>
          <p:cNvSpPr/>
          <p:nvPr/>
        </p:nvSpPr>
        <p:spPr>
          <a:xfrm>
            <a:off x="5223342" y="5981329"/>
            <a:ext cx="2392511"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Identify workaround</a:t>
            </a:r>
            <a:endParaRPr sz="1200">
              <a:solidFill>
                <a:schemeClr val="dk1"/>
              </a:solidFill>
              <a:latin typeface="Arial"/>
              <a:ea typeface="Arial"/>
              <a:cs typeface="Arial"/>
              <a:sym typeface="Arial"/>
            </a:endParaRPr>
          </a:p>
        </p:txBody>
      </p:sp>
      <p:sp>
        <p:nvSpPr>
          <p:cNvPr id="1113" name="Google Shape;1113;p80"/>
          <p:cNvSpPr/>
          <p:nvPr/>
        </p:nvSpPr>
        <p:spPr>
          <a:xfrm>
            <a:off x="8094721" y="4974243"/>
            <a:ext cx="2392511"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Initiate resolution</a:t>
            </a:r>
            <a:endParaRPr sz="1200">
              <a:solidFill>
                <a:schemeClr val="dk1"/>
              </a:solidFill>
              <a:latin typeface="Arial"/>
              <a:ea typeface="Arial"/>
              <a:cs typeface="Arial"/>
              <a:sym typeface="Arial"/>
            </a:endParaRPr>
          </a:p>
        </p:txBody>
      </p:sp>
      <p:cxnSp>
        <p:nvCxnSpPr>
          <p:cNvPr id="1114" name="Google Shape;1114;p80"/>
          <p:cNvCxnSpPr/>
          <p:nvPr/>
        </p:nvCxnSpPr>
        <p:spPr>
          <a:xfrm rot="10800000" flipH="1">
            <a:off x="4771275" y="5566862"/>
            <a:ext cx="453600" cy="348900"/>
          </a:xfrm>
          <a:prstGeom prst="straightConnector1">
            <a:avLst/>
          </a:prstGeom>
          <a:noFill/>
          <a:ln w="25400" cap="flat" cmpd="sng">
            <a:solidFill>
              <a:schemeClr val="dk1"/>
            </a:solidFill>
            <a:prstDash val="solid"/>
            <a:round/>
            <a:headEnd type="none" w="sm" len="sm"/>
            <a:tailEnd type="triangle" w="med" len="med"/>
          </a:ln>
        </p:spPr>
      </p:cxnSp>
      <p:cxnSp>
        <p:nvCxnSpPr>
          <p:cNvPr id="1115" name="Google Shape;1115;p80"/>
          <p:cNvCxnSpPr/>
          <p:nvPr/>
        </p:nvCxnSpPr>
        <p:spPr>
          <a:xfrm>
            <a:off x="4771275" y="5927208"/>
            <a:ext cx="453600" cy="312300"/>
          </a:xfrm>
          <a:prstGeom prst="straightConnector1">
            <a:avLst/>
          </a:prstGeom>
          <a:noFill/>
          <a:ln w="25400" cap="flat" cmpd="sng">
            <a:solidFill>
              <a:schemeClr val="dk1"/>
            </a:solidFill>
            <a:prstDash val="solid"/>
            <a:round/>
            <a:headEnd type="none" w="sm" len="sm"/>
            <a:tailEnd type="triangle" w="med" len="med"/>
          </a:ln>
        </p:spPr>
      </p:cxnSp>
      <p:cxnSp>
        <p:nvCxnSpPr>
          <p:cNvPr id="1116" name="Google Shape;1116;p80"/>
          <p:cNvCxnSpPr/>
          <p:nvPr/>
        </p:nvCxnSpPr>
        <p:spPr>
          <a:xfrm rot="10800000" flipH="1">
            <a:off x="7634629" y="5328543"/>
            <a:ext cx="461100" cy="5700"/>
          </a:xfrm>
          <a:prstGeom prst="straightConnector1">
            <a:avLst/>
          </a:prstGeom>
          <a:noFill/>
          <a:ln w="25400" cap="flat" cmpd="sng">
            <a:solidFill>
              <a:schemeClr val="dk1"/>
            </a:solidFill>
            <a:prstDash val="solid"/>
            <a:round/>
            <a:headEnd type="none" w="sm" len="sm"/>
            <a:tailEnd type="triangle" w="med" len="med"/>
          </a:ln>
        </p:spPr>
      </p:cxnSp>
      <p:cxnSp>
        <p:nvCxnSpPr>
          <p:cNvPr id="1117" name="Google Shape;1117;p80"/>
          <p:cNvCxnSpPr/>
          <p:nvPr/>
        </p:nvCxnSpPr>
        <p:spPr>
          <a:xfrm rot="10800000">
            <a:off x="3574733" y="3532020"/>
            <a:ext cx="12216" cy="749206"/>
          </a:xfrm>
          <a:prstGeom prst="straightConnector1">
            <a:avLst/>
          </a:prstGeom>
          <a:noFill/>
          <a:ln w="25400" cap="flat" cmpd="sng">
            <a:solidFill>
              <a:schemeClr val="dk1"/>
            </a:solidFill>
            <a:prstDash val="solid"/>
            <a:round/>
            <a:headEnd type="none" w="sm" len="sm"/>
            <a:tailEnd type="triangle" w="med" len="med"/>
          </a:ln>
        </p:spPr>
      </p:cxnSp>
      <p:sp>
        <p:nvSpPr>
          <p:cNvPr id="1118" name="Google Shape;1118;p80"/>
          <p:cNvSpPr/>
          <p:nvPr/>
        </p:nvSpPr>
        <p:spPr>
          <a:xfrm>
            <a:off x="5542167" y="2208049"/>
            <a:ext cx="1231457" cy="1430477"/>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Problem</a:t>
            </a:r>
            <a:endParaRPr sz="1600">
              <a:solidFill>
                <a:schemeClr val="dk1"/>
              </a:solidFill>
              <a:latin typeface="Calibri"/>
              <a:ea typeface="Calibri"/>
              <a:cs typeface="Calibri"/>
              <a:sym typeface="Calibri"/>
            </a:endParaRPr>
          </a:p>
        </p:txBody>
      </p:sp>
      <p:sp>
        <p:nvSpPr>
          <p:cNvPr id="1119" name="Google Shape;1119;p80"/>
          <p:cNvSpPr/>
          <p:nvPr/>
        </p:nvSpPr>
        <p:spPr>
          <a:xfrm>
            <a:off x="5581798" y="3077679"/>
            <a:ext cx="1285848" cy="405570"/>
          </a:xfrm>
          <a:prstGeom prst="rect">
            <a:avLst/>
          </a:prstGeom>
          <a:noFill/>
          <a:ln w="254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Known error</a:t>
            </a:r>
            <a:endParaRPr sz="1200" b="1">
              <a:solidFill>
                <a:schemeClr val="dk1"/>
              </a:solidFill>
              <a:latin typeface="Calibri"/>
              <a:ea typeface="Calibri"/>
              <a:cs typeface="Calibri"/>
              <a:sym typeface="Calibri"/>
            </a:endParaRPr>
          </a:p>
        </p:txBody>
      </p:sp>
      <p:cxnSp>
        <p:nvCxnSpPr>
          <p:cNvPr id="1120" name="Google Shape;1120;p80"/>
          <p:cNvCxnSpPr/>
          <p:nvPr/>
        </p:nvCxnSpPr>
        <p:spPr>
          <a:xfrm>
            <a:off x="4269504" y="2864058"/>
            <a:ext cx="1266300" cy="0"/>
          </a:xfrm>
          <a:prstGeom prst="straightConnector1">
            <a:avLst/>
          </a:prstGeom>
          <a:noFill/>
          <a:ln w="25400" cap="flat" cmpd="sng">
            <a:solidFill>
              <a:schemeClr val="dk1"/>
            </a:solidFill>
            <a:prstDash val="solid"/>
            <a:round/>
            <a:headEnd type="none" w="sm" len="sm"/>
            <a:tailEnd type="triangle" w="med" len="med"/>
          </a:ln>
        </p:spPr>
      </p:cxnSp>
      <p:sp>
        <p:nvSpPr>
          <p:cNvPr id="1121" name="Google Shape;1121;p80"/>
          <p:cNvSpPr/>
          <p:nvPr/>
        </p:nvSpPr>
        <p:spPr>
          <a:xfrm>
            <a:off x="8659436" y="2278405"/>
            <a:ext cx="1231458" cy="1430478"/>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DDD9C3"/>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Request for Change</a:t>
            </a:r>
            <a:endParaRPr sz="1600">
              <a:solidFill>
                <a:schemeClr val="dk1"/>
              </a:solidFill>
              <a:latin typeface="Calibri"/>
              <a:ea typeface="Calibri"/>
              <a:cs typeface="Calibri"/>
              <a:sym typeface="Calibri"/>
            </a:endParaRPr>
          </a:p>
        </p:txBody>
      </p:sp>
      <p:cxnSp>
        <p:nvCxnSpPr>
          <p:cNvPr id="1122" name="Google Shape;1122;p80"/>
          <p:cNvCxnSpPr/>
          <p:nvPr/>
        </p:nvCxnSpPr>
        <p:spPr>
          <a:xfrm>
            <a:off x="6794596" y="2852045"/>
            <a:ext cx="1864800" cy="0"/>
          </a:xfrm>
          <a:prstGeom prst="straightConnector1">
            <a:avLst/>
          </a:prstGeom>
          <a:noFill/>
          <a:ln w="25400" cap="flat" cmpd="sng">
            <a:solidFill>
              <a:schemeClr val="dk1"/>
            </a:solidFill>
            <a:prstDash val="solid"/>
            <a:round/>
            <a:headEnd type="none" w="sm" len="sm"/>
            <a:tailEnd type="triangle" w="med" len="med"/>
          </a:ln>
        </p:spPr>
      </p:cxnSp>
      <p:cxnSp>
        <p:nvCxnSpPr>
          <p:cNvPr id="1123" name="Google Shape;1123;p80"/>
          <p:cNvCxnSpPr/>
          <p:nvPr/>
        </p:nvCxnSpPr>
        <p:spPr>
          <a:xfrm>
            <a:off x="9897257" y="2852044"/>
            <a:ext cx="1548600" cy="12000"/>
          </a:xfrm>
          <a:prstGeom prst="straightConnector1">
            <a:avLst/>
          </a:prstGeom>
          <a:noFill/>
          <a:ln w="25400" cap="flat" cmpd="sng">
            <a:solidFill>
              <a:srgbClr val="A5A5A5"/>
            </a:solidFill>
            <a:prstDash val="solid"/>
            <a:round/>
            <a:headEnd type="none" w="sm" len="sm"/>
            <a:tailEnd type="triangle" w="med" len="med"/>
          </a:ln>
        </p:spPr>
      </p:cxnSp>
      <p:sp>
        <p:nvSpPr>
          <p:cNvPr id="1124" name="Google Shape;1124;p80"/>
          <p:cNvSpPr txBox="1"/>
          <p:nvPr/>
        </p:nvSpPr>
        <p:spPr>
          <a:xfrm>
            <a:off x="10154093" y="2464640"/>
            <a:ext cx="104670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To CHM</a:t>
            </a:r>
            <a:endParaRPr sz="1200">
              <a:solidFill>
                <a:schemeClr val="dk1"/>
              </a:solidFill>
              <a:latin typeface="Arial"/>
              <a:ea typeface="Arial"/>
              <a:cs typeface="Arial"/>
              <a:sym typeface="Arial"/>
            </a:endParaRPr>
          </a:p>
        </p:txBody>
      </p:sp>
      <p:cxnSp>
        <p:nvCxnSpPr>
          <p:cNvPr id="1125" name="Google Shape;1125;p80"/>
          <p:cNvCxnSpPr/>
          <p:nvPr/>
        </p:nvCxnSpPr>
        <p:spPr>
          <a:xfrm rot="10800000" flipH="1">
            <a:off x="548230" y="4524075"/>
            <a:ext cx="2443279" cy="2766"/>
          </a:xfrm>
          <a:prstGeom prst="straightConnector1">
            <a:avLst/>
          </a:prstGeom>
          <a:noFill/>
          <a:ln w="25400" cap="flat" cmpd="sng">
            <a:solidFill>
              <a:srgbClr val="A5A5A5"/>
            </a:solidFill>
            <a:prstDash val="solid"/>
            <a:round/>
            <a:headEnd type="none" w="sm" len="sm"/>
            <a:tailEnd type="triangle" w="med" len="med"/>
          </a:ln>
        </p:spPr>
      </p:cxnSp>
      <p:sp>
        <p:nvSpPr>
          <p:cNvPr id="1126" name="Google Shape;1126;p80"/>
          <p:cNvSpPr txBox="1"/>
          <p:nvPr/>
        </p:nvSpPr>
        <p:spPr>
          <a:xfrm>
            <a:off x="673613" y="4117270"/>
            <a:ext cx="125580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ISRM</a:t>
            </a:r>
            <a:endParaRPr sz="1200">
              <a:solidFill>
                <a:schemeClr val="dk1"/>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8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PM: Requirements according to FitSM-1</a:t>
            </a:r>
            <a:endParaRPr/>
          </a:p>
        </p:txBody>
      </p:sp>
      <p:sp>
        <p:nvSpPr>
          <p:cNvPr id="1133" name="Google Shape;1133;p8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81</a:t>
            </a:fld>
            <a:endParaRPr/>
          </a:p>
        </p:txBody>
      </p:sp>
      <p:graphicFrame>
        <p:nvGraphicFramePr>
          <p:cNvPr id="1134" name="Google Shape;1134;p81"/>
          <p:cNvGraphicFramePr/>
          <p:nvPr/>
        </p:nvGraphicFramePr>
        <p:xfrm>
          <a:off x="1981200" y="1697038"/>
          <a:ext cx="8229600" cy="2743454"/>
        </p:xfrm>
        <a:graphic>
          <a:graphicData uri="http://schemas.openxmlformats.org/drawingml/2006/table">
            <a:tbl>
              <a:tblPr>
                <a:noFill/>
                <a:tableStyleId>{5652652C-6163-4765-869B-413487751996}</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PR10 Problem Management</a:t>
                      </a:r>
                      <a:endParaRPr sz="16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PR10.1 Problems shall be identified and registered in a consistent manner, based on analysing patterns and trends in the occurrence of incidents.</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PR10.2 Problems shall be investigated to identify actions to resolve them or reduce their impact on services.</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PR10.3 If a problem is not permanently resolved, a known error shall be registered together with actions such as effective workarounds and temporary fixes.</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PR10.4 Up-to-date information on known errors and effective workarounds shall be maintained.</a:t>
                      </a:r>
                      <a:endParaRPr sz="1400" u="none" strike="noStrike" cap="none"/>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8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PM: Key concepts – From incidents to problems to resolutions</a:t>
            </a:r>
            <a:endParaRPr/>
          </a:p>
        </p:txBody>
      </p:sp>
      <p:grpSp>
        <p:nvGrpSpPr>
          <p:cNvPr id="1141" name="Google Shape;1141;p82"/>
          <p:cNvGrpSpPr/>
          <p:nvPr/>
        </p:nvGrpSpPr>
        <p:grpSpPr>
          <a:xfrm>
            <a:off x="743712" y="1679773"/>
            <a:ext cx="10558272" cy="4716988"/>
            <a:chOff x="962" y="0"/>
            <a:chExt cx="7884159" cy="4716988"/>
          </a:xfrm>
        </p:grpSpPr>
        <p:sp>
          <p:nvSpPr>
            <p:cNvPr id="1142" name="Google Shape;1142;p82"/>
            <p:cNvSpPr/>
            <p:nvPr/>
          </p:nvSpPr>
          <p:spPr>
            <a:xfrm>
              <a:off x="962" y="0"/>
              <a:ext cx="2502907" cy="4716988"/>
            </a:xfrm>
            <a:prstGeom prst="roundRect">
              <a:avLst>
                <a:gd name="adj" fmla="val 10000"/>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82"/>
            <p:cNvSpPr txBox="1"/>
            <p:nvPr/>
          </p:nvSpPr>
          <p:spPr>
            <a:xfrm>
              <a:off x="962" y="0"/>
              <a:ext cx="2502907" cy="14150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Incident &amp; Service Request</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Management</a:t>
              </a:r>
              <a:endParaRPr sz="1800">
                <a:solidFill>
                  <a:schemeClr val="dk1"/>
                </a:solidFill>
                <a:latin typeface="Arial"/>
                <a:ea typeface="Arial"/>
                <a:cs typeface="Arial"/>
                <a:sym typeface="Arial"/>
              </a:endParaRPr>
            </a:p>
          </p:txBody>
        </p:sp>
        <p:sp>
          <p:nvSpPr>
            <p:cNvPr id="1144" name="Google Shape;1144;p82"/>
            <p:cNvSpPr/>
            <p:nvPr/>
          </p:nvSpPr>
          <p:spPr>
            <a:xfrm>
              <a:off x="251153" y="1406434"/>
              <a:ext cx="2002326" cy="1437329"/>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82"/>
            <p:cNvSpPr txBox="1"/>
            <p:nvPr/>
          </p:nvSpPr>
          <p:spPr>
            <a:xfrm>
              <a:off x="293251" y="1448532"/>
              <a:ext cx="1918130" cy="1353133"/>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dk1"/>
                  </a:solidFill>
                  <a:latin typeface="Calibri"/>
                  <a:ea typeface="Calibri"/>
                  <a:cs typeface="Calibri"/>
                  <a:sym typeface="Calibri"/>
                </a:rPr>
                <a:t>Incidents</a:t>
              </a:r>
              <a:endParaRPr sz="1800">
                <a:solidFill>
                  <a:schemeClr val="dk1"/>
                </a:solidFill>
                <a:latin typeface="Arial"/>
                <a:ea typeface="Arial"/>
                <a:cs typeface="Arial"/>
                <a:sym typeface="Arial"/>
              </a:endParaRPr>
            </a:p>
            <a:p>
              <a:pPr marL="0" marR="0" lvl="0" indent="0" algn="ctr" rtl="0">
                <a:lnSpc>
                  <a:spcPct val="90000"/>
                </a:lnSpc>
                <a:spcBef>
                  <a:spcPts val="490"/>
                </a:spcBef>
                <a:spcAft>
                  <a:spcPts val="0"/>
                </a:spcAft>
                <a:buClr>
                  <a:schemeClr val="lt1"/>
                </a:buClr>
                <a:buSzPts val="1200"/>
                <a:buFont typeface="Calibri"/>
                <a:buNone/>
              </a:pPr>
              <a:r>
                <a:rPr lang="en-US" sz="1200">
                  <a:solidFill>
                    <a:schemeClr val="dk1"/>
                  </a:solidFill>
                  <a:latin typeface="Calibri"/>
                  <a:ea typeface="Calibri"/>
                  <a:cs typeface="Calibri"/>
                  <a:sym typeface="Calibri"/>
                </a:rPr>
                <a:t>It takes a very long time for my transaction to complete!</a:t>
              </a:r>
              <a:endParaRPr sz="1800">
                <a:solidFill>
                  <a:schemeClr val="dk1"/>
                </a:solidFill>
                <a:latin typeface="Arial"/>
                <a:ea typeface="Arial"/>
                <a:cs typeface="Arial"/>
                <a:sym typeface="Arial"/>
              </a:endParaRPr>
            </a:p>
            <a:p>
              <a:pPr marL="0" marR="0" lvl="0" indent="0" algn="ctr" rtl="0">
                <a:lnSpc>
                  <a:spcPct val="90000"/>
                </a:lnSpc>
                <a:spcBef>
                  <a:spcPts val="490"/>
                </a:spcBef>
                <a:spcAft>
                  <a:spcPts val="0"/>
                </a:spcAft>
                <a:buClr>
                  <a:schemeClr val="lt1"/>
                </a:buClr>
                <a:buSzPts val="1200"/>
                <a:buFont typeface="Calibri"/>
                <a:buNone/>
              </a:pPr>
              <a:r>
                <a:rPr lang="en-US" sz="1200">
                  <a:solidFill>
                    <a:schemeClr val="dk1"/>
                  </a:solidFill>
                  <a:latin typeface="Arial"/>
                  <a:ea typeface="Arial"/>
                  <a:cs typeface="Arial"/>
                  <a:sym typeface="Arial"/>
                </a:rPr>
                <a:t>-&gt;</a:t>
              </a:r>
              <a:r>
                <a:rPr lang="en-US" sz="1200" i="1">
                  <a:solidFill>
                    <a:schemeClr val="dk1"/>
                  </a:solidFill>
                  <a:latin typeface="Calibri"/>
                  <a:ea typeface="Calibri"/>
                  <a:cs typeface="Calibri"/>
                  <a:sym typeface="Calibri"/>
                </a:rPr>
                <a:t>Incident re-occurred several times in the past weeks.</a:t>
              </a:r>
              <a:endParaRPr sz="1200" i="1">
                <a:solidFill>
                  <a:schemeClr val="dk1"/>
                </a:solidFill>
                <a:latin typeface="Calibri"/>
                <a:ea typeface="Calibri"/>
                <a:cs typeface="Calibri"/>
                <a:sym typeface="Calibri"/>
              </a:endParaRPr>
            </a:p>
          </p:txBody>
        </p:sp>
        <p:sp>
          <p:nvSpPr>
            <p:cNvPr id="1146" name="Google Shape;1146;p82"/>
            <p:cNvSpPr/>
            <p:nvPr/>
          </p:nvSpPr>
          <p:spPr>
            <a:xfrm>
              <a:off x="2691588" y="0"/>
              <a:ext cx="2502907" cy="4716988"/>
            </a:xfrm>
            <a:prstGeom prst="roundRect">
              <a:avLst>
                <a:gd name="adj" fmla="val 1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82"/>
            <p:cNvSpPr txBox="1"/>
            <p:nvPr/>
          </p:nvSpPr>
          <p:spPr>
            <a:xfrm>
              <a:off x="2691588" y="0"/>
              <a:ext cx="2502907" cy="14150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Problem</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Management:</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 Analysis</a:t>
              </a:r>
              <a:endParaRPr sz="1800">
                <a:solidFill>
                  <a:schemeClr val="dk1"/>
                </a:solidFill>
                <a:latin typeface="Arial"/>
                <a:ea typeface="Arial"/>
                <a:cs typeface="Arial"/>
                <a:sym typeface="Arial"/>
              </a:endParaRPr>
            </a:p>
          </p:txBody>
        </p:sp>
        <p:sp>
          <p:nvSpPr>
            <p:cNvPr id="1148" name="Google Shape;1148;p82"/>
            <p:cNvSpPr/>
            <p:nvPr/>
          </p:nvSpPr>
          <p:spPr>
            <a:xfrm>
              <a:off x="2941879" y="1416478"/>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82"/>
            <p:cNvSpPr txBox="1"/>
            <p:nvPr/>
          </p:nvSpPr>
          <p:spPr>
            <a:xfrm>
              <a:off x="2983535" y="1458134"/>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dk1"/>
                  </a:solidFill>
                  <a:latin typeface="Calibri"/>
                  <a:ea typeface="Calibri"/>
                  <a:cs typeface="Calibri"/>
                  <a:sym typeface="Calibri"/>
                </a:rPr>
                <a:t>Problem</a:t>
              </a:r>
              <a:endParaRPr sz="1800">
                <a:solidFill>
                  <a:schemeClr val="dk1"/>
                </a:solidFill>
                <a:latin typeface="Arial"/>
                <a:ea typeface="Arial"/>
                <a:cs typeface="Arial"/>
                <a:sym typeface="Arial"/>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Category: SW</a:t>
              </a:r>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Associated Incidents: Inc2452, Inc2499, Inc2530</a:t>
              </a:r>
              <a:endParaRPr sz="1800" b="0" i="0" u="none" strike="noStrike" cap="none">
                <a:solidFill>
                  <a:schemeClr val="dk1"/>
                </a:solidFill>
                <a:latin typeface="Arial"/>
                <a:ea typeface="Arial"/>
                <a:cs typeface="Arial"/>
                <a:sym typeface="Arial"/>
              </a:endParaRPr>
            </a:p>
          </p:txBody>
        </p:sp>
        <p:sp>
          <p:nvSpPr>
            <p:cNvPr id="1150" name="Google Shape;1150;p82"/>
            <p:cNvSpPr/>
            <p:nvPr/>
          </p:nvSpPr>
          <p:spPr>
            <a:xfrm>
              <a:off x="2941879" y="3057520"/>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82"/>
            <p:cNvSpPr txBox="1"/>
            <p:nvPr/>
          </p:nvSpPr>
          <p:spPr>
            <a:xfrm>
              <a:off x="2983535" y="3099176"/>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dirty="0">
                  <a:solidFill>
                    <a:schemeClr val="dk1"/>
                  </a:solidFill>
                  <a:latin typeface="Calibri"/>
                  <a:ea typeface="Calibri"/>
                  <a:cs typeface="Calibri"/>
                  <a:sym typeface="Calibri"/>
                </a:rPr>
                <a:t>Known error</a:t>
              </a:r>
              <a:endParaRPr sz="1400" dirty="0">
                <a:solidFill>
                  <a:schemeClr val="dk1"/>
                </a:solidFill>
                <a:latin typeface="Calibri"/>
                <a:ea typeface="Calibri"/>
                <a:cs typeface="Calibri"/>
                <a:sym typeface="Calibri"/>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Error when writing log files causes job interruption</a:t>
              </a:r>
              <a:endParaRPr sz="1800" b="0" i="0" u="none" strike="noStrike" cap="none" dirty="0">
                <a:solidFill>
                  <a:schemeClr val="dk1"/>
                </a:solidFill>
                <a:latin typeface="Arial"/>
                <a:ea typeface="Arial"/>
                <a:cs typeface="Arial"/>
                <a:sym typeface="Arial"/>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Maximum file size of server log file exceeded</a:t>
              </a:r>
              <a:endParaRPr sz="1200" b="0" i="0" u="none" strike="noStrike" cap="none" dirty="0">
                <a:solidFill>
                  <a:schemeClr val="dk1"/>
                </a:solidFill>
                <a:latin typeface="Calibri"/>
                <a:ea typeface="Calibri"/>
                <a:cs typeface="Calibri"/>
                <a:sym typeface="Calibri"/>
              </a:endParaRPr>
            </a:p>
          </p:txBody>
        </p:sp>
        <p:sp>
          <p:nvSpPr>
            <p:cNvPr id="1152" name="Google Shape;1152;p82"/>
            <p:cNvSpPr/>
            <p:nvPr/>
          </p:nvSpPr>
          <p:spPr>
            <a:xfrm>
              <a:off x="5382214" y="0"/>
              <a:ext cx="2502907" cy="4716988"/>
            </a:xfrm>
            <a:prstGeom prst="roundRect">
              <a:avLst>
                <a:gd name="adj" fmla="val 1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82"/>
            <p:cNvSpPr txBox="1"/>
            <p:nvPr/>
          </p:nvSpPr>
          <p:spPr>
            <a:xfrm>
              <a:off x="5382214" y="0"/>
              <a:ext cx="2502907" cy="14150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Problem</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Management: Treatment</a:t>
              </a:r>
              <a:endParaRPr sz="1800">
                <a:solidFill>
                  <a:schemeClr val="dk1"/>
                </a:solidFill>
                <a:latin typeface="Arial"/>
                <a:ea typeface="Arial"/>
                <a:cs typeface="Arial"/>
                <a:sym typeface="Arial"/>
              </a:endParaRPr>
            </a:p>
          </p:txBody>
        </p:sp>
        <p:sp>
          <p:nvSpPr>
            <p:cNvPr id="1154" name="Google Shape;1154;p82"/>
            <p:cNvSpPr/>
            <p:nvPr/>
          </p:nvSpPr>
          <p:spPr>
            <a:xfrm>
              <a:off x="5632505" y="1416478"/>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82"/>
            <p:cNvSpPr txBox="1"/>
            <p:nvPr/>
          </p:nvSpPr>
          <p:spPr>
            <a:xfrm>
              <a:off x="5674161" y="1458134"/>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dk1"/>
                  </a:solidFill>
                  <a:latin typeface="Calibri"/>
                  <a:ea typeface="Calibri"/>
                  <a:cs typeface="Calibri"/>
                  <a:sym typeface="Calibri"/>
                </a:rPr>
                <a:t>Workaround</a:t>
              </a:r>
              <a:endParaRPr sz="1400">
                <a:solidFill>
                  <a:schemeClr val="dk1"/>
                </a:solidFill>
                <a:latin typeface="Calibri"/>
                <a:ea typeface="Calibri"/>
                <a:cs typeface="Calibri"/>
                <a:sym typeface="Calibri"/>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Back-up log file</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Empty log file</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Reboot system</a:t>
              </a:r>
              <a:endParaRPr sz="1200" b="0" i="0" u="none" strike="noStrike" cap="none">
                <a:solidFill>
                  <a:schemeClr val="dk1"/>
                </a:solidFill>
                <a:latin typeface="Calibri"/>
                <a:ea typeface="Calibri"/>
                <a:cs typeface="Calibri"/>
                <a:sym typeface="Calibri"/>
              </a:endParaRPr>
            </a:p>
          </p:txBody>
        </p:sp>
        <p:sp>
          <p:nvSpPr>
            <p:cNvPr id="1156" name="Google Shape;1156;p82"/>
            <p:cNvSpPr/>
            <p:nvPr/>
          </p:nvSpPr>
          <p:spPr>
            <a:xfrm>
              <a:off x="5632505" y="3057520"/>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82"/>
            <p:cNvSpPr txBox="1"/>
            <p:nvPr/>
          </p:nvSpPr>
          <p:spPr>
            <a:xfrm>
              <a:off x="5674161" y="3099176"/>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dk1"/>
                  </a:solidFill>
                  <a:latin typeface="Calibri"/>
                  <a:ea typeface="Calibri"/>
                  <a:cs typeface="Calibri"/>
                  <a:sym typeface="Calibri"/>
                </a:rPr>
                <a:t>Resolution</a:t>
              </a:r>
              <a:endParaRPr sz="1600">
                <a:solidFill>
                  <a:schemeClr val="dk1"/>
                </a:solidFill>
                <a:latin typeface="Calibri"/>
                <a:ea typeface="Calibri"/>
                <a:cs typeface="Calibri"/>
                <a:sym typeface="Calibri"/>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Patch available</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sng" strike="noStrike" cap="none">
                  <a:solidFill>
                    <a:schemeClr val="dk1"/>
                  </a:solidFill>
                  <a:latin typeface="Calibri"/>
                  <a:ea typeface="Calibri"/>
                  <a:cs typeface="Calibri"/>
                  <a:sym typeface="Calibri"/>
                </a:rPr>
                <a:t>Request for Change: </a:t>
              </a:r>
              <a:r>
                <a:rPr lang="en-US" sz="1200" b="0" i="0" u="none" strike="noStrike" cap="none">
                  <a:solidFill>
                    <a:schemeClr val="dk1"/>
                  </a:solidFill>
                  <a:latin typeface="Calibri"/>
                  <a:ea typeface="Calibri"/>
                  <a:cs typeface="Calibri"/>
                  <a:sym typeface="Calibri"/>
                </a:rPr>
                <a:t>Install patch T12-02 on pclx3</a:t>
              </a:r>
              <a:endParaRPr sz="1800" b="0" i="0" u="none" strike="noStrike" cap="none">
                <a:solidFill>
                  <a:schemeClr val="dk1"/>
                </a:solidFill>
                <a:latin typeface="Arial"/>
                <a:ea typeface="Arial"/>
                <a:cs typeface="Arial"/>
                <a:sym typeface="Arial"/>
              </a:endParaRPr>
            </a:p>
          </p:txBody>
        </p:sp>
      </p:grpSp>
      <p:pic>
        <p:nvPicPr>
          <p:cNvPr id="1158" name="Google Shape;1158;p82"/>
          <p:cNvPicPr preferRelativeResize="0"/>
          <p:nvPr/>
        </p:nvPicPr>
        <p:blipFill rotWithShape="1">
          <a:blip r:embed="rId3">
            <a:alphaModFix/>
          </a:blip>
          <a:srcRect/>
          <a:stretch/>
        </p:blipFill>
        <p:spPr>
          <a:xfrm>
            <a:off x="1280983" y="4825007"/>
            <a:ext cx="1309316" cy="1246807"/>
          </a:xfrm>
          <a:prstGeom prst="rect">
            <a:avLst/>
          </a:prstGeom>
          <a:noFill/>
          <a:ln>
            <a:noFill/>
          </a:ln>
        </p:spPr>
      </p:pic>
      <p:sp>
        <p:nvSpPr>
          <p:cNvPr id="1159" name="Google Shape;1159;p82"/>
          <p:cNvSpPr txBox="1">
            <a:spLocks noGrp="1"/>
          </p:cNvSpPr>
          <p:nvPr>
            <p:ph type="sldNum" idx="12"/>
          </p:nvPr>
        </p:nvSpPr>
        <p:spPr>
          <a:xfrm>
            <a:off x="8077200" y="643052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82</a:t>
            </a:fld>
            <a:endParaRPr/>
          </a:p>
        </p:txBody>
      </p:sp>
      <p:sp>
        <p:nvSpPr>
          <p:cNvPr id="1160" name="Google Shape;1160;p82"/>
          <p:cNvSpPr/>
          <p:nvPr/>
        </p:nvSpPr>
        <p:spPr>
          <a:xfrm rot="5400000">
            <a:off x="5865248" y="4340129"/>
            <a:ext cx="315199" cy="453058"/>
          </a:xfrm>
          <a:prstGeom prst="rightArrow">
            <a:avLst>
              <a:gd name="adj1" fmla="val 50000"/>
              <a:gd name="adj2" fmla="val 50000"/>
            </a:avLst>
          </a:prstGeom>
          <a:solidFill>
            <a:srgbClr val="C5D8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8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PM: Key concepts – Summary</a:t>
            </a:r>
            <a:endParaRPr/>
          </a:p>
        </p:txBody>
      </p:sp>
      <p:sp>
        <p:nvSpPr>
          <p:cNvPr id="1167" name="Google Shape;1167;p83"/>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a:lnSpc>
                <a:spcPct val="90000"/>
              </a:lnSpc>
              <a:spcBef>
                <a:spcPts val="560"/>
              </a:spcBef>
              <a:buSzPts val="2800"/>
            </a:pPr>
            <a:r>
              <a:rPr lang="en-US" dirty="0"/>
              <a:t>Understanding</a:t>
            </a:r>
            <a:r>
              <a:rPr lang="en-US" dirty="0">
                <a:sym typeface="Arial"/>
              </a:rPr>
              <a:t> the distinction between incidents</a:t>
            </a:r>
            <a:r>
              <a:rPr lang="en-US" dirty="0"/>
              <a:t> and problems.</a:t>
            </a:r>
            <a:endParaRPr dirty="0"/>
          </a:p>
          <a:p>
            <a:pPr marL="342900" lvl="0" indent="-342900" algn="l" rtl="0">
              <a:lnSpc>
                <a:spcPct val="90000"/>
              </a:lnSpc>
              <a:spcBef>
                <a:spcPts val="560"/>
              </a:spcBef>
              <a:spcAft>
                <a:spcPts val="0"/>
              </a:spcAft>
              <a:buClr>
                <a:schemeClr val="dk1"/>
              </a:buClr>
              <a:buSzPts val="2800"/>
              <a:buChar char="•"/>
            </a:pPr>
            <a:r>
              <a:rPr lang="en-US" dirty="0"/>
              <a:t>Understanding and using both ways to dealing with problems</a:t>
            </a:r>
            <a:endParaRPr dirty="0"/>
          </a:p>
          <a:p>
            <a:pPr marL="742950" lvl="1" indent="-285750" algn="l" rtl="0">
              <a:lnSpc>
                <a:spcPct val="90000"/>
              </a:lnSpc>
              <a:spcBef>
                <a:spcPts val="560"/>
              </a:spcBef>
              <a:spcAft>
                <a:spcPts val="0"/>
              </a:spcAft>
              <a:buClr>
                <a:schemeClr val="dk1"/>
              </a:buClr>
              <a:buSzPts val="2400"/>
              <a:buChar char="–"/>
            </a:pPr>
            <a:r>
              <a:rPr lang="en-US" dirty="0"/>
              <a:t>Keep the impact of the problem manageable (Workaround -&gt; Known Error)</a:t>
            </a:r>
            <a:endParaRPr dirty="0"/>
          </a:p>
          <a:p>
            <a:pPr marL="742950" lvl="1" indent="-285750" algn="l" rtl="0">
              <a:lnSpc>
                <a:spcPct val="90000"/>
              </a:lnSpc>
              <a:spcBef>
                <a:spcPts val="560"/>
              </a:spcBef>
              <a:spcAft>
                <a:spcPts val="0"/>
              </a:spcAft>
              <a:buClr>
                <a:schemeClr val="dk1"/>
              </a:buClr>
              <a:buSzPts val="2400"/>
              <a:buChar char="–"/>
            </a:pPr>
            <a:r>
              <a:rPr lang="en-US" dirty="0"/>
              <a:t>Resolve the problem by eliminating the underlying cause (-&gt; Change)</a:t>
            </a:r>
            <a:endParaRPr dirty="0"/>
          </a:p>
          <a:p>
            <a:pPr marL="342900">
              <a:lnSpc>
                <a:spcPct val="90000"/>
              </a:lnSpc>
              <a:spcBef>
                <a:spcPts val="560"/>
              </a:spcBef>
              <a:buSzPts val="2800"/>
            </a:pPr>
            <a:endParaRPr lang="en-US" dirty="0">
              <a:sym typeface="Arial"/>
            </a:endParaRPr>
          </a:p>
          <a:p>
            <a:pPr marL="342900">
              <a:lnSpc>
                <a:spcPct val="90000"/>
              </a:lnSpc>
              <a:spcBef>
                <a:spcPts val="560"/>
              </a:spcBef>
              <a:buSzPts val="2800"/>
            </a:pPr>
            <a:r>
              <a:rPr lang="en-US" dirty="0">
                <a:sym typeface="Arial"/>
              </a:rPr>
              <a:t>Key activities:</a:t>
            </a:r>
            <a:endParaRPr dirty="0"/>
          </a:p>
          <a:p>
            <a:pPr marL="742950" lvl="1" indent="-285750" algn="l" rtl="0">
              <a:lnSpc>
                <a:spcPct val="90000"/>
              </a:lnSpc>
              <a:spcBef>
                <a:spcPts val="560"/>
              </a:spcBef>
              <a:spcAft>
                <a:spcPts val="0"/>
              </a:spcAft>
              <a:buSzPts val="2400"/>
              <a:buChar char="–"/>
            </a:pPr>
            <a:r>
              <a:rPr lang="en-US" dirty="0"/>
              <a:t>Identifying problems based on patterns and trends in the occurrence of incidents.</a:t>
            </a:r>
            <a:endParaRPr dirty="0"/>
          </a:p>
          <a:p>
            <a:pPr marL="742950" lvl="1" indent="-285750" algn="l" rtl="0">
              <a:lnSpc>
                <a:spcPct val="90000"/>
              </a:lnSpc>
              <a:spcBef>
                <a:spcPts val="560"/>
              </a:spcBef>
              <a:spcAft>
                <a:spcPts val="0"/>
              </a:spcAft>
              <a:buSzPts val="2400"/>
              <a:buChar char="–"/>
            </a:pPr>
            <a:r>
              <a:rPr lang="en-US" dirty="0"/>
              <a:t>Keeping information on known errors and workarounds up-to-date and accessible to staff involved in ISRM.</a:t>
            </a:r>
            <a:endParaRPr dirty="0"/>
          </a:p>
        </p:txBody>
      </p:sp>
      <p:sp>
        <p:nvSpPr>
          <p:cNvPr id="1168" name="Google Shape;1168;p8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84"/>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Configuration Management (CONFM)</a:t>
            </a:r>
            <a:endParaRPr/>
          </a:p>
        </p:txBody>
      </p:sp>
      <p:sp>
        <p:nvSpPr>
          <p:cNvPr id="1175" name="Google Shape;1175;p8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84</a:t>
            </a:fld>
            <a:endParaRPr/>
          </a:p>
        </p:txBody>
      </p:sp>
      <p:sp>
        <p:nvSpPr>
          <p:cNvPr id="1176" name="Google Shape;1176;p84"/>
          <p:cNvSpPr/>
          <p:nvPr/>
        </p:nvSpPr>
        <p:spPr>
          <a:xfrm>
            <a:off x="2895601" y="3933700"/>
            <a:ext cx="6400800" cy="1705100"/>
          </a:xfrm>
          <a:prstGeom prst="snip1Rect">
            <a:avLst>
              <a:gd name="adj" fmla="val 16667"/>
            </a:avLst>
          </a:prstGeom>
          <a:solidFill>
            <a:srgbClr val="93B3D7">
              <a:alpha val="3647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1177" name="Google Shape;1177;p8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Objective</a:t>
            </a:r>
            <a:endParaRPr sz="1800">
              <a:solidFill>
                <a:schemeClr val="dk1"/>
              </a:solidFill>
              <a:latin typeface="Arial"/>
              <a:ea typeface="Arial"/>
              <a:cs typeface="Arial"/>
              <a:sym typeface="Arial"/>
            </a:endParaRPr>
          </a:p>
        </p:txBody>
      </p:sp>
      <p:sp>
        <p:nvSpPr>
          <p:cNvPr id="1178" name="Google Shape;1178;p84"/>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To provide and maintain a logical model of configuration items in support of other service management activities</a:t>
            </a:r>
            <a:endParaRPr sz="1800">
              <a:solidFill>
                <a:schemeClr val="dk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8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CONFM: Important terms</a:t>
            </a:r>
            <a:endParaRPr/>
          </a:p>
        </p:txBody>
      </p:sp>
      <p:sp>
        <p:nvSpPr>
          <p:cNvPr id="1185" name="Google Shape;1185;p8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85</a:t>
            </a:fld>
            <a:endParaRPr/>
          </a:p>
        </p:txBody>
      </p:sp>
      <p:graphicFrame>
        <p:nvGraphicFramePr>
          <p:cNvPr id="1186" name="Google Shape;1186;p85"/>
          <p:cNvGraphicFramePr/>
          <p:nvPr>
            <p:extLst>
              <p:ext uri="{D42A27DB-BD31-4B8C-83A1-F6EECF244321}">
                <p14:modId xmlns:p14="http://schemas.microsoft.com/office/powerpoint/2010/main" val="3711151167"/>
              </p:ext>
            </p:extLst>
          </p:nvPr>
        </p:nvGraphicFramePr>
        <p:xfrm>
          <a:off x="609601" y="1696601"/>
          <a:ext cx="10972800" cy="1630680"/>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1926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9085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Configuration item (CI):</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panose="020F0502020204030204" pitchFamily="34" charset="0"/>
                          <a:cs typeface="Calibri" panose="020F0502020204030204" pitchFamily="34" charset="0"/>
                        </a:rPr>
                        <a:t>Element that contributes to the delivery of one or more services or service components, therefore requiring control of its configuration</a:t>
                      </a:r>
                      <a:endParaRPr sz="1800" b="0" u="none" strike="noStrike" cap="none" dirty="0">
                        <a:solidFill>
                          <a:schemeClr val="dk1"/>
                        </a:solidFill>
                        <a:latin typeface="Calibri" panose="020F0502020204030204" pitchFamily="34" charset="0"/>
                        <a:cs typeface="Calibri" panose="020F0502020204030204" pitchFamily="34" charset="0"/>
                      </a:endParaRPr>
                    </a:p>
                    <a:p>
                      <a:pPr marL="457200" marR="0" lvl="1" indent="0" algn="l" rtl="0">
                        <a:lnSpc>
                          <a:spcPct val="100000"/>
                        </a:lnSpc>
                        <a:spcBef>
                          <a:spcPts val="600"/>
                        </a:spcBef>
                        <a:spcAft>
                          <a:spcPts val="0"/>
                        </a:spcAft>
                        <a:buClr>
                          <a:schemeClr val="dk1"/>
                        </a:buClr>
                        <a:buSzPts val="1800"/>
                        <a:buFont typeface="Calibri"/>
                        <a:buNone/>
                      </a:pPr>
                      <a:r>
                        <a:rPr lang="en-US" sz="1600" b="0" u="none" strike="noStrike" cap="none" dirty="0">
                          <a:solidFill>
                            <a:schemeClr val="dk1"/>
                          </a:solidFill>
                          <a:latin typeface="Calibri" panose="020F0502020204030204" pitchFamily="34" charset="0"/>
                          <a:cs typeface="Calibri" panose="020F0502020204030204" pitchFamily="34" charset="0"/>
                        </a:rPr>
                        <a:t>Note: CIs can vary widely, from technical components (e.g. computer hardware, network components, software) to non-technical items such as documents (e.g. service level agreements, manuals, license documentation).</a:t>
                      </a:r>
                      <a:endParaRPr sz="1200" u="none" strike="noStrike" cap="none" dirty="0">
                        <a:latin typeface="Calibri" panose="020F0502020204030204" pitchFamily="34" charset="0"/>
                        <a:cs typeface="Calibri" panose="020F0502020204030204" pitchFamily="34" charset="0"/>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187" name="Google Shape;1187;p85"/>
          <p:cNvGraphicFramePr/>
          <p:nvPr>
            <p:extLst>
              <p:ext uri="{D42A27DB-BD31-4B8C-83A1-F6EECF244321}">
                <p14:modId xmlns:p14="http://schemas.microsoft.com/office/powerpoint/2010/main" val="470812046"/>
              </p:ext>
            </p:extLst>
          </p:nvPr>
        </p:nvGraphicFramePr>
        <p:xfrm>
          <a:off x="609601" y="4071669"/>
          <a:ext cx="10972800" cy="1356360"/>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1923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latin typeface="Calibri" panose="020F0502020204030204" pitchFamily="34" charset="0"/>
                          <a:cs typeface="Calibri" panose="020F0502020204030204" pitchFamily="34" charset="0"/>
                        </a:rPr>
                        <a:t>Definition following FitSM-0:</a:t>
                      </a:r>
                      <a:endParaRPr sz="1400" b="1"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7973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Configuration management database (CMDB):</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solidFill>
                            <a:schemeClr val="dk1"/>
                          </a:solidFill>
                          <a:latin typeface="Calibri" panose="020F0502020204030204" pitchFamily="34" charset="0"/>
                          <a:cs typeface="Calibri" panose="020F0502020204030204" pitchFamily="34" charset="0"/>
                        </a:rPr>
                        <a:t>Store for </a:t>
                      </a:r>
                      <a:r>
                        <a:rPr lang="en-US" sz="1800" b="0" u="none" strike="noStrike" cap="none" dirty="0">
                          <a:latin typeface="Calibri" panose="020F0502020204030204" pitchFamily="34" charset="0"/>
                          <a:cs typeface="Calibri" panose="020F0502020204030204" pitchFamily="34" charset="0"/>
                        </a:rPr>
                        <a:t>data</a:t>
                      </a:r>
                      <a:r>
                        <a:rPr lang="en-US" sz="1800" b="0" u="none" strike="noStrike" cap="none" dirty="0">
                          <a:solidFill>
                            <a:schemeClr val="dk1"/>
                          </a:solidFill>
                          <a:latin typeface="Calibri" panose="020F0502020204030204" pitchFamily="34" charset="0"/>
                          <a:cs typeface="Calibri" panose="020F0502020204030204" pitchFamily="34" charset="0"/>
                        </a:rPr>
                        <a:t> about configuration items (CIs)</a:t>
                      </a:r>
                      <a:endParaRPr sz="1800" b="0" u="none" strike="noStrike" cap="none" dirty="0">
                        <a:solidFill>
                          <a:schemeClr val="dk1"/>
                        </a:solidFill>
                        <a:latin typeface="Calibri" panose="020F0502020204030204" pitchFamily="34" charset="0"/>
                        <a:cs typeface="Calibri" panose="020F0502020204030204" pitchFamily="34" charset="0"/>
                      </a:endParaRPr>
                    </a:p>
                    <a:p>
                      <a:pPr marL="457200" marR="0" lvl="1" indent="0" algn="l" rtl="0">
                        <a:lnSpc>
                          <a:spcPct val="100000"/>
                        </a:lnSpc>
                        <a:spcBef>
                          <a:spcPts val="600"/>
                        </a:spcBef>
                        <a:spcAft>
                          <a:spcPts val="0"/>
                        </a:spcAft>
                        <a:buClr>
                          <a:srgbClr val="000000"/>
                        </a:buClr>
                        <a:buSzPts val="1600"/>
                        <a:buFont typeface="Arial"/>
                        <a:buNone/>
                      </a:pPr>
                      <a:r>
                        <a:rPr lang="en-US" sz="1600" b="0" u="none" strike="noStrike" cap="none" dirty="0">
                          <a:solidFill>
                            <a:schemeClr val="dk1"/>
                          </a:solidFill>
                          <a:latin typeface="Calibri" panose="020F0502020204030204" pitchFamily="34" charset="0"/>
                          <a:cs typeface="Calibri" panose="020F0502020204030204" pitchFamily="34" charset="0"/>
                        </a:rPr>
                        <a:t>Note: A CMDB is not necessarily a single database covering all configuration items (CIs). It may rather be composed of multiple data stores.</a:t>
                      </a:r>
                      <a:endParaRPr sz="1200" u="none" strike="noStrike" cap="none" dirty="0">
                        <a:latin typeface="Calibri" panose="020F0502020204030204" pitchFamily="34" charset="0"/>
                        <a:cs typeface="Calibri" panose="020F0502020204030204" pitchFamily="34" charset="0"/>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8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CONFM: Requirements according to FitSM-1</a:t>
            </a:r>
            <a:endParaRPr/>
          </a:p>
        </p:txBody>
      </p:sp>
      <p:sp>
        <p:nvSpPr>
          <p:cNvPr id="1193" name="Google Shape;1193;p8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86</a:t>
            </a:fld>
            <a:endParaRPr/>
          </a:p>
        </p:txBody>
      </p:sp>
      <p:graphicFrame>
        <p:nvGraphicFramePr>
          <p:cNvPr id="1194" name="Google Shape;1194;p86"/>
          <p:cNvGraphicFramePr/>
          <p:nvPr/>
        </p:nvGraphicFramePr>
        <p:xfrm>
          <a:off x="1981200" y="1697038"/>
          <a:ext cx="8229600" cy="2743454"/>
        </p:xfrm>
        <a:graphic>
          <a:graphicData uri="http://schemas.openxmlformats.org/drawingml/2006/table">
            <a:tbl>
              <a:tblPr>
                <a:noFill/>
                <a:tableStyleId>{5652652C-6163-4765-869B-413487751996}</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PR11 Configuration Management</a:t>
                      </a:r>
                      <a:endParaRPr sz="16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PR11.1 The scope of configuration management shall be defined together with the types of configuration items (CIs) and relationships to be considered.</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PR11.2 The level of detail of configuration information shall be sufficient to support effective control over CIs.</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PR11.3 Information on CIs and their relationships with other CIs shall be maintained in a configuration management database (CMDB).</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PR11.4 CIs shall be controlled and changes to CIs tracked in the CMDB.</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PR11.5 The information stored in the CMDB shall be verified at planned intervals.</a:t>
                      </a:r>
                      <a:endParaRPr sz="1400" u="none" strike="noStrike" cap="none"/>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8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CONFM: Key concepts</a:t>
            </a:r>
            <a:endParaRPr/>
          </a:p>
        </p:txBody>
      </p:sp>
      <p:sp>
        <p:nvSpPr>
          <p:cNvPr id="1201" name="Google Shape;1201;p87"/>
          <p:cNvSpPr txBox="1">
            <a:spLocks noGrp="1"/>
          </p:cNvSpPr>
          <p:nvPr>
            <p:ph type="body" idx="1"/>
          </p:nvPr>
        </p:nvSpPr>
        <p:spPr>
          <a:xfrm>
            <a:off x="609600" y="1696600"/>
            <a:ext cx="10972800" cy="3470762"/>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560"/>
              </a:spcBef>
              <a:spcAft>
                <a:spcPts val="0"/>
              </a:spcAft>
              <a:buClr>
                <a:schemeClr val="dk1"/>
              </a:buClr>
              <a:buSzPts val="2800"/>
              <a:buChar char="•"/>
            </a:pPr>
            <a:r>
              <a:rPr lang="en-US" sz="2000" dirty="0"/>
              <a:t>Configuration Management is </a:t>
            </a:r>
            <a:r>
              <a:rPr lang="en-US" sz="2000" u="sng" dirty="0"/>
              <a:t>not</a:t>
            </a:r>
            <a:r>
              <a:rPr lang="en-US" sz="2000" dirty="0"/>
              <a:t> about configuring resources.</a:t>
            </a:r>
            <a:endParaRPr sz="2000" dirty="0"/>
          </a:p>
          <a:p>
            <a:pPr marL="342900" lvl="0" indent="-342900" algn="l" rtl="0">
              <a:lnSpc>
                <a:spcPct val="90000"/>
              </a:lnSpc>
              <a:spcBef>
                <a:spcPts val="560"/>
              </a:spcBef>
              <a:spcAft>
                <a:spcPts val="0"/>
              </a:spcAft>
              <a:buClr>
                <a:schemeClr val="dk1"/>
              </a:buClr>
              <a:buSzPts val="2800"/>
              <a:buChar char="•"/>
            </a:pPr>
            <a:r>
              <a:rPr lang="en-US" sz="2000" dirty="0"/>
              <a:t>Configuration Management is about understanding (and documenting) CIs, their attributes and relationships.</a:t>
            </a:r>
            <a:endParaRPr sz="2000" dirty="0"/>
          </a:p>
          <a:p>
            <a:pPr marL="342900" lvl="0" indent="-342900" algn="l" rtl="0">
              <a:lnSpc>
                <a:spcPct val="90000"/>
              </a:lnSpc>
              <a:spcBef>
                <a:spcPts val="560"/>
              </a:spcBef>
              <a:spcAft>
                <a:spcPts val="0"/>
              </a:spcAft>
              <a:buClr>
                <a:schemeClr val="dk1"/>
              </a:buClr>
              <a:buSzPts val="2800"/>
              <a:buChar char="•"/>
            </a:pPr>
            <a:r>
              <a:rPr lang="en-US" sz="2000" dirty="0"/>
              <a:t>Select the adequate level of detail for </a:t>
            </a:r>
            <a:r>
              <a:rPr lang="en-US" sz="2000" u="sng" dirty="0"/>
              <a:t>your</a:t>
            </a:r>
            <a:r>
              <a:rPr lang="en-US" sz="2000" dirty="0"/>
              <a:t> CMDB:</a:t>
            </a:r>
            <a:endParaRPr sz="2000" dirty="0"/>
          </a:p>
          <a:p>
            <a:pPr marL="742950" lvl="1" indent="-297180" algn="l" rtl="0">
              <a:lnSpc>
                <a:spcPct val="90000"/>
              </a:lnSpc>
              <a:spcBef>
                <a:spcPts val="560"/>
              </a:spcBef>
              <a:spcAft>
                <a:spcPts val="0"/>
              </a:spcAft>
              <a:buClr>
                <a:schemeClr val="dk1"/>
              </a:buClr>
              <a:buSzPts val="2400"/>
              <a:buChar char="–"/>
            </a:pPr>
            <a:r>
              <a:rPr lang="en-US" sz="1800" dirty="0"/>
              <a:t>Too little detail -&gt; not enough control</a:t>
            </a:r>
            <a:endParaRPr sz="1800" dirty="0"/>
          </a:p>
          <a:p>
            <a:pPr marL="742950" lvl="1" indent="-297180" algn="l" rtl="0">
              <a:lnSpc>
                <a:spcPct val="90000"/>
              </a:lnSpc>
              <a:spcBef>
                <a:spcPts val="560"/>
              </a:spcBef>
              <a:spcAft>
                <a:spcPts val="0"/>
              </a:spcAft>
              <a:buClr>
                <a:schemeClr val="dk1"/>
              </a:buClr>
              <a:buSzPts val="2400"/>
              <a:buChar char="–"/>
            </a:pPr>
            <a:r>
              <a:rPr lang="en-US" sz="1800" dirty="0"/>
              <a:t>Too much detail -&gt; excessive bureaucracy</a:t>
            </a:r>
            <a:endParaRPr sz="1800" dirty="0"/>
          </a:p>
          <a:p>
            <a:pPr marL="342900" lvl="0" indent="-342900" algn="l" rtl="0">
              <a:lnSpc>
                <a:spcPct val="90000"/>
              </a:lnSpc>
              <a:spcBef>
                <a:spcPts val="560"/>
              </a:spcBef>
              <a:spcAft>
                <a:spcPts val="0"/>
              </a:spcAft>
              <a:buClr>
                <a:schemeClr val="dk1"/>
              </a:buClr>
              <a:buSzPts val="2800"/>
              <a:buChar char="•"/>
            </a:pPr>
            <a:r>
              <a:rPr lang="en-US" sz="2000" dirty="0"/>
              <a:t>The CMDB is a key source of information to staff involved in many other ITSM processes.</a:t>
            </a:r>
          </a:p>
          <a:p>
            <a:pPr marL="342900" lvl="0" indent="-342900" algn="l" rtl="0">
              <a:lnSpc>
                <a:spcPct val="90000"/>
              </a:lnSpc>
              <a:spcBef>
                <a:spcPts val="560"/>
              </a:spcBef>
              <a:spcAft>
                <a:spcPts val="0"/>
              </a:spcAft>
              <a:buClr>
                <a:schemeClr val="dk1"/>
              </a:buClr>
              <a:buSzPts val="2800"/>
              <a:buChar char="•"/>
            </a:pPr>
            <a:endParaRPr dirty="0"/>
          </a:p>
          <a:p>
            <a:pPr marL="342900" lvl="0" indent="-342900" algn="l" rtl="0">
              <a:lnSpc>
                <a:spcPct val="90000"/>
              </a:lnSpc>
              <a:spcBef>
                <a:spcPts val="560"/>
              </a:spcBef>
              <a:spcAft>
                <a:spcPts val="0"/>
              </a:spcAft>
              <a:buClr>
                <a:schemeClr val="dk1"/>
              </a:buClr>
              <a:buSzPts val="2800"/>
              <a:buChar char="•"/>
            </a:pPr>
            <a:r>
              <a:rPr lang="en-US" sz="2000" dirty="0"/>
              <a:t>Most important output from this process:</a:t>
            </a:r>
            <a:endParaRPr sz="2000" dirty="0"/>
          </a:p>
        </p:txBody>
      </p:sp>
      <p:sp>
        <p:nvSpPr>
          <p:cNvPr id="1202" name="Google Shape;1202;p8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87</a:t>
            </a:fld>
            <a:endParaRPr/>
          </a:p>
        </p:txBody>
      </p:sp>
      <p:sp>
        <p:nvSpPr>
          <p:cNvPr id="1203" name="Google Shape;1203;p87"/>
          <p:cNvSpPr txBox="1"/>
          <p:nvPr/>
        </p:nvSpPr>
        <p:spPr>
          <a:xfrm>
            <a:off x="2525133" y="5167362"/>
            <a:ext cx="814453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u="sng" dirty="0">
                <a:solidFill>
                  <a:schemeClr val="dk1"/>
                </a:solidFill>
                <a:latin typeface="Calibri"/>
                <a:ea typeface="Calibri"/>
                <a:cs typeface="Calibri"/>
                <a:sym typeface="Calibri"/>
              </a:rPr>
              <a:t>Logical</a:t>
            </a:r>
            <a:r>
              <a:rPr lang="en-US" sz="1800" dirty="0">
                <a:solidFill>
                  <a:schemeClr val="dk1"/>
                </a:solidFill>
                <a:latin typeface="Calibri"/>
                <a:ea typeface="Calibri"/>
                <a:cs typeface="Calibri"/>
                <a:sym typeface="Calibri"/>
              </a:rPr>
              <a:t> CMDB:</a:t>
            </a: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Information on CIs, their attributes and relationships.</a:t>
            </a: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Based on information from various sources (physical databases, asset inventories).</a:t>
            </a:r>
            <a:endParaRPr sz="1800" dirty="0">
              <a:solidFill>
                <a:schemeClr val="dk1"/>
              </a:solidFill>
              <a:latin typeface="Arial"/>
              <a:ea typeface="Arial"/>
              <a:cs typeface="Arial"/>
              <a:sym typeface="Arial"/>
            </a:endParaRPr>
          </a:p>
        </p:txBody>
      </p:sp>
      <p:sp>
        <p:nvSpPr>
          <p:cNvPr id="1204" name="Google Shape;1204;p87"/>
          <p:cNvSpPr/>
          <p:nvPr/>
        </p:nvSpPr>
        <p:spPr>
          <a:xfrm>
            <a:off x="1434246" y="5280481"/>
            <a:ext cx="1046602" cy="738130"/>
          </a:xfrm>
          <a:prstGeom prst="can">
            <a:avLst>
              <a:gd name="adj" fmla="val 25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alibri"/>
              <a:buNone/>
            </a:pPr>
            <a:r>
              <a:rPr lang="en-US" sz="1600" b="1">
                <a:solidFill>
                  <a:schemeClr val="dk1"/>
                </a:solidFill>
                <a:latin typeface="Calibri"/>
                <a:ea typeface="Calibri"/>
                <a:cs typeface="Calibri"/>
                <a:sym typeface="Calibri"/>
              </a:rPr>
              <a:t>CMDB</a:t>
            </a:r>
            <a:endParaRPr sz="1800">
              <a:solidFill>
                <a:schemeClr val="dk1"/>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8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CONFM: Key concepts – Services, service components and CIs</a:t>
            </a:r>
            <a:endParaRPr/>
          </a:p>
        </p:txBody>
      </p:sp>
      <p:sp>
        <p:nvSpPr>
          <p:cNvPr id="1211" name="Google Shape;1211;p8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88</a:t>
            </a:fld>
            <a:endParaRPr/>
          </a:p>
        </p:txBody>
      </p:sp>
      <p:grpSp>
        <p:nvGrpSpPr>
          <p:cNvPr id="1212" name="Google Shape;1212;p88"/>
          <p:cNvGrpSpPr/>
          <p:nvPr/>
        </p:nvGrpSpPr>
        <p:grpSpPr>
          <a:xfrm>
            <a:off x="3965738" y="2212713"/>
            <a:ext cx="5970216" cy="3327609"/>
            <a:chOff x="3640547" y="3961561"/>
            <a:chExt cx="5044116" cy="2647473"/>
          </a:xfrm>
        </p:grpSpPr>
        <p:sp>
          <p:nvSpPr>
            <p:cNvPr id="1213" name="Google Shape;1213;p88"/>
            <p:cNvSpPr/>
            <p:nvPr/>
          </p:nvSpPr>
          <p:spPr>
            <a:xfrm>
              <a:off x="3659999" y="5665450"/>
              <a:ext cx="5024664" cy="943584"/>
            </a:xfrm>
            <a:prstGeom prst="cloud">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CIs</a:t>
              </a:r>
              <a:endParaRPr sz="180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(hardware, software, communication infrastructure, …)</a:t>
              </a:r>
              <a:endParaRPr sz="1800">
                <a:solidFill>
                  <a:schemeClr val="dk1"/>
                </a:solidFill>
                <a:latin typeface="Arial"/>
                <a:ea typeface="Arial"/>
                <a:cs typeface="Arial"/>
                <a:sym typeface="Arial"/>
              </a:endParaRPr>
            </a:p>
          </p:txBody>
        </p:sp>
        <p:sp>
          <p:nvSpPr>
            <p:cNvPr id="1214" name="Google Shape;1214;p88"/>
            <p:cNvSpPr/>
            <p:nvPr/>
          </p:nvSpPr>
          <p:spPr>
            <a:xfrm>
              <a:off x="3640547" y="3963936"/>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1</a:t>
              </a:r>
              <a:endParaRPr sz="1800">
                <a:solidFill>
                  <a:schemeClr val="dk1"/>
                </a:solidFill>
                <a:latin typeface="Calibri"/>
                <a:ea typeface="Calibri"/>
                <a:cs typeface="Calibri"/>
                <a:sym typeface="Calibri"/>
              </a:endParaRPr>
            </a:p>
          </p:txBody>
        </p:sp>
        <p:sp>
          <p:nvSpPr>
            <p:cNvPr id="1215" name="Google Shape;1215;p88"/>
            <p:cNvSpPr/>
            <p:nvPr/>
          </p:nvSpPr>
          <p:spPr>
            <a:xfrm>
              <a:off x="3659392" y="4896372"/>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1</a:t>
              </a:r>
              <a:endParaRPr sz="1800">
                <a:solidFill>
                  <a:schemeClr val="dk1"/>
                </a:solidFill>
                <a:latin typeface="Calibri"/>
                <a:ea typeface="Calibri"/>
                <a:cs typeface="Calibri"/>
                <a:sym typeface="Calibri"/>
              </a:endParaRPr>
            </a:p>
          </p:txBody>
        </p:sp>
        <p:sp>
          <p:nvSpPr>
            <p:cNvPr id="1216" name="Google Shape;1216;p88"/>
            <p:cNvSpPr/>
            <p:nvPr/>
          </p:nvSpPr>
          <p:spPr>
            <a:xfrm>
              <a:off x="4721784" y="4896371"/>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2</a:t>
              </a:r>
              <a:endParaRPr sz="1800">
                <a:solidFill>
                  <a:schemeClr val="dk1"/>
                </a:solidFill>
                <a:latin typeface="Calibri"/>
                <a:ea typeface="Calibri"/>
                <a:cs typeface="Calibri"/>
                <a:sym typeface="Calibri"/>
              </a:endParaRPr>
            </a:p>
          </p:txBody>
        </p:sp>
        <p:sp>
          <p:nvSpPr>
            <p:cNvPr id="1217" name="Google Shape;1217;p88"/>
            <p:cNvSpPr/>
            <p:nvPr/>
          </p:nvSpPr>
          <p:spPr>
            <a:xfrm>
              <a:off x="5784176" y="4896370"/>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3</a:t>
              </a:r>
              <a:endParaRPr sz="1800">
                <a:solidFill>
                  <a:schemeClr val="dk1"/>
                </a:solidFill>
                <a:latin typeface="Calibri"/>
                <a:ea typeface="Calibri"/>
                <a:cs typeface="Calibri"/>
                <a:sym typeface="Calibri"/>
              </a:endParaRPr>
            </a:p>
          </p:txBody>
        </p:sp>
        <p:sp>
          <p:nvSpPr>
            <p:cNvPr id="1218" name="Google Shape;1218;p88"/>
            <p:cNvSpPr/>
            <p:nvPr/>
          </p:nvSpPr>
          <p:spPr>
            <a:xfrm>
              <a:off x="6846568" y="4896369"/>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4</a:t>
              </a:r>
              <a:endParaRPr sz="1800">
                <a:solidFill>
                  <a:schemeClr val="dk1"/>
                </a:solidFill>
                <a:latin typeface="Calibri"/>
                <a:ea typeface="Calibri"/>
                <a:cs typeface="Calibri"/>
                <a:sym typeface="Calibri"/>
              </a:endParaRPr>
            </a:p>
          </p:txBody>
        </p:sp>
        <p:sp>
          <p:nvSpPr>
            <p:cNvPr id="1219" name="Google Shape;1219;p88"/>
            <p:cNvSpPr/>
            <p:nvPr/>
          </p:nvSpPr>
          <p:spPr>
            <a:xfrm>
              <a:off x="7908960" y="4896368"/>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5</a:t>
              </a:r>
              <a:endParaRPr sz="1800">
                <a:solidFill>
                  <a:schemeClr val="dk1"/>
                </a:solidFill>
                <a:latin typeface="Calibri"/>
                <a:ea typeface="Calibri"/>
                <a:cs typeface="Calibri"/>
                <a:sym typeface="Calibri"/>
              </a:endParaRPr>
            </a:p>
          </p:txBody>
        </p:sp>
        <p:sp>
          <p:nvSpPr>
            <p:cNvPr id="1220" name="Google Shape;1220;p88"/>
            <p:cNvSpPr/>
            <p:nvPr/>
          </p:nvSpPr>
          <p:spPr>
            <a:xfrm>
              <a:off x="6297397" y="3961561"/>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2</a:t>
              </a:r>
              <a:endParaRPr sz="1800">
                <a:solidFill>
                  <a:schemeClr val="dk1"/>
                </a:solidFill>
                <a:latin typeface="Calibri"/>
                <a:ea typeface="Calibri"/>
                <a:cs typeface="Calibri"/>
                <a:sym typeface="Calibri"/>
              </a:endParaRPr>
            </a:p>
          </p:txBody>
        </p:sp>
        <p:cxnSp>
          <p:nvCxnSpPr>
            <p:cNvPr id="1221" name="Google Shape;1221;p88"/>
            <p:cNvCxnSpPr>
              <a:stCxn id="1215" idx="0"/>
              <a:endCxn id="1214" idx="2"/>
            </p:cNvCxnSpPr>
            <p:nvPr/>
          </p:nvCxnSpPr>
          <p:spPr>
            <a:xfrm rot="10800000" flipH="1">
              <a:off x="4046940" y="4416072"/>
              <a:ext cx="786900" cy="480300"/>
            </a:xfrm>
            <a:prstGeom prst="straightConnector1">
              <a:avLst/>
            </a:prstGeom>
            <a:noFill/>
            <a:ln w="19050" cap="flat" cmpd="sng">
              <a:solidFill>
                <a:srgbClr val="4A7DBA"/>
              </a:solidFill>
              <a:prstDash val="solid"/>
              <a:round/>
              <a:headEnd type="none" w="sm" len="sm"/>
              <a:tailEnd type="none" w="sm" len="sm"/>
            </a:ln>
          </p:spPr>
        </p:cxnSp>
        <p:cxnSp>
          <p:nvCxnSpPr>
            <p:cNvPr id="1222" name="Google Shape;1222;p88"/>
            <p:cNvCxnSpPr>
              <a:stCxn id="1216" idx="0"/>
              <a:endCxn id="1214" idx="2"/>
            </p:cNvCxnSpPr>
            <p:nvPr/>
          </p:nvCxnSpPr>
          <p:spPr>
            <a:xfrm rot="10800000">
              <a:off x="4833932" y="4416071"/>
              <a:ext cx="275400" cy="480300"/>
            </a:xfrm>
            <a:prstGeom prst="straightConnector1">
              <a:avLst/>
            </a:prstGeom>
            <a:noFill/>
            <a:ln w="19050" cap="flat" cmpd="sng">
              <a:solidFill>
                <a:srgbClr val="4A7DBA"/>
              </a:solidFill>
              <a:prstDash val="solid"/>
              <a:round/>
              <a:headEnd type="none" w="sm" len="sm"/>
              <a:tailEnd type="none" w="sm" len="sm"/>
            </a:ln>
          </p:spPr>
        </p:cxnSp>
        <p:cxnSp>
          <p:nvCxnSpPr>
            <p:cNvPr id="1223" name="Google Shape;1223;p88"/>
            <p:cNvCxnSpPr>
              <a:stCxn id="1217" idx="0"/>
              <a:endCxn id="1214" idx="2"/>
            </p:cNvCxnSpPr>
            <p:nvPr/>
          </p:nvCxnSpPr>
          <p:spPr>
            <a:xfrm rot="10800000">
              <a:off x="4834024" y="4416070"/>
              <a:ext cx="1337700" cy="480300"/>
            </a:xfrm>
            <a:prstGeom prst="straightConnector1">
              <a:avLst/>
            </a:prstGeom>
            <a:noFill/>
            <a:ln w="19050" cap="flat" cmpd="sng">
              <a:solidFill>
                <a:srgbClr val="4A7DBA"/>
              </a:solidFill>
              <a:prstDash val="solid"/>
              <a:round/>
              <a:headEnd type="none" w="sm" len="sm"/>
              <a:tailEnd type="none" w="sm" len="sm"/>
            </a:ln>
          </p:spPr>
        </p:cxnSp>
        <p:cxnSp>
          <p:nvCxnSpPr>
            <p:cNvPr id="1224" name="Google Shape;1224;p88"/>
            <p:cNvCxnSpPr>
              <a:stCxn id="1217" idx="0"/>
              <a:endCxn id="1220" idx="2"/>
            </p:cNvCxnSpPr>
            <p:nvPr/>
          </p:nvCxnSpPr>
          <p:spPr>
            <a:xfrm rot="10800000" flipH="1">
              <a:off x="6171724" y="4413670"/>
              <a:ext cx="1319100" cy="482700"/>
            </a:xfrm>
            <a:prstGeom prst="straightConnector1">
              <a:avLst/>
            </a:prstGeom>
            <a:noFill/>
            <a:ln w="19050" cap="flat" cmpd="sng">
              <a:solidFill>
                <a:srgbClr val="4A7DBA"/>
              </a:solidFill>
              <a:prstDash val="solid"/>
              <a:round/>
              <a:headEnd type="none" w="sm" len="sm"/>
              <a:tailEnd type="none" w="sm" len="sm"/>
            </a:ln>
          </p:spPr>
        </p:cxnSp>
        <p:cxnSp>
          <p:nvCxnSpPr>
            <p:cNvPr id="1225" name="Google Shape;1225;p88"/>
            <p:cNvCxnSpPr>
              <a:stCxn id="1216" idx="0"/>
              <a:endCxn id="1220" idx="2"/>
            </p:cNvCxnSpPr>
            <p:nvPr/>
          </p:nvCxnSpPr>
          <p:spPr>
            <a:xfrm rot="10800000" flipH="1">
              <a:off x="5109332" y="4413671"/>
              <a:ext cx="2381400" cy="482700"/>
            </a:xfrm>
            <a:prstGeom prst="straightConnector1">
              <a:avLst/>
            </a:prstGeom>
            <a:noFill/>
            <a:ln w="19050" cap="flat" cmpd="sng">
              <a:solidFill>
                <a:srgbClr val="4A7DBA"/>
              </a:solidFill>
              <a:prstDash val="solid"/>
              <a:round/>
              <a:headEnd type="none" w="sm" len="sm"/>
              <a:tailEnd type="none" w="sm" len="sm"/>
            </a:ln>
          </p:spPr>
        </p:cxnSp>
        <p:cxnSp>
          <p:nvCxnSpPr>
            <p:cNvPr id="1226" name="Google Shape;1226;p88"/>
            <p:cNvCxnSpPr>
              <a:stCxn id="1218" idx="0"/>
              <a:endCxn id="1220" idx="2"/>
            </p:cNvCxnSpPr>
            <p:nvPr/>
          </p:nvCxnSpPr>
          <p:spPr>
            <a:xfrm rot="10800000" flipH="1">
              <a:off x="7234116" y="4413669"/>
              <a:ext cx="256500" cy="482700"/>
            </a:xfrm>
            <a:prstGeom prst="straightConnector1">
              <a:avLst/>
            </a:prstGeom>
            <a:noFill/>
            <a:ln w="19050" cap="flat" cmpd="sng">
              <a:solidFill>
                <a:srgbClr val="4A7DBA"/>
              </a:solidFill>
              <a:prstDash val="solid"/>
              <a:round/>
              <a:headEnd type="none" w="sm" len="sm"/>
              <a:tailEnd type="none" w="sm" len="sm"/>
            </a:ln>
          </p:spPr>
        </p:cxnSp>
        <p:cxnSp>
          <p:nvCxnSpPr>
            <p:cNvPr id="1227" name="Google Shape;1227;p88"/>
            <p:cNvCxnSpPr>
              <a:stCxn id="1219" idx="0"/>
              <a:endCxn id="1220" idx="2"/>
            </p:cNvCxnSpPr>
            <p:nvPr/>
          </p:nvCxnSpPr>
          <p:spPr>
            <a:xfrm rot="10800000">
              <a:off x="7490708" y="4413668"/>
              <a:ext cx="805800" cy="482700"/>
            </a:xfrm>
            <a:prstGeom prst="straightConnector1">
              <a:avLst/>
            </a:prstGeom>
            <a:noFill/>
            <a:ln w="19050" cap="flat" cmpd="sng">
              <a:solidFill>
                <a:srgbClr val="4A7DBA"/>
              </a:solidFill>
              <a:prstDash val="solid"/>
              <a:round/>
              <a:headEnd type="none" w="sm" len="sm"/>
              <a:tailEnd type="none" w="sm" len="sm"/>
            </a:ln>
          </p:spPr>
        </p:cxnSp>
        <p:cxnSp>
          <p:nvCxnSpPr>
            <p:cNvPr id="1228" name="Google Shape;1228;p88"/>
            <p:cNvCxnSpPr>
              <a:stCxn id="1215" idx="2"/>
            </p:cNvCxnSpPr>
            <p:nvPr/>
          </p:nvCxnSpPr>
          <p:spPr>
            <a:xfrm>
              <a:off x="4046940" y="5348531"/>
              <a:ext cx="124500" cy="522600"/>
            </a:xfrm>
            <a:prstGeom prst="straightConnector1">
              <a:avLst/>
            </a:prstGeom>
            <a:noFill/>
            <a:ln w="19050" cap="flat" cmpd="sng">
              <a:solidFill>
                <a:srgbClr val="4A7DBA"/>
              </a:solidFill>
              <a:prstDash val="solid"/>
              <a:round/>
              <a:headEnd type="none" w="sm" len="sm"/>
              <a:tailEnd type="none" w="sm" len="sm"/>
            </a:ln>
          </p:spPr>
        </p:cxnSp>
        <p:cxnSp>
          <p:nvCxnSpPr>
            <p:cNvPr id="1229" name="Google Shape;1229;p88"/>
            <p:cNvCxnSpPr>
              <a:stCxn id="1215" idx="2"/>
            </p:cNvCxnSpPr>
            <p:nvPr/>
          </p:nvCxnSpPr>
          <p:spPr>
            <a:xfrm flipH="1">
              <a:off x="4002840" y="5348531"/>
              <a:ext cx="44100" cy="615000"/>
            </a:xfrm>
            <a:prstGeom prst="straightConnector1">
              <a:avLst/>
            </a:prstGeom>
            <a:noFill/>
            <a:ln w="19050" cap="flat" cmpd="sng">
              <a:solidFill>
                <a:srgbClr val="4A7DBA"/>
              </a:solidFill>
              <a:prstDash val="solid"/>
              <a:round/>
              <a:headEnd type="none" w="sm" len="sm"/>
              <a:tailEnd type="none" w="sm" len="sm"/>
            </a:ln>
          </p:spPr>
        </p:cxnSp>
        <p:cxnSp>
          <p:nvCxnSpPr>
            <p:cNvPr id="1230" name="Google Shape;1230;p88"/>
            <p:cNvCxnSpPr>
              <a:stCxn id="1215" idx="2"/>
            </p:cNvCxnSpPr>
            <p:nvPr/>
          </p:nvCxnSpPr>
          <p:spPr>
            <a:xfrm>
              <a:off x="4046940" y="5348531"/>
              <a:ext cx="315300" cy="426300"/>
            </a:xfrm>
            <a:prstGeom prst="straightConnector1">
              <a:avLst/>
            </a:prstGeom>
            <a:noFill/>
            <a:ln w="19050" cap="flat" cmpd="sng">
              <a:solidFill>
                <a:srgbClr val="4A7DBA"/>
              </a:solidFill>
              <a:prstDash val="solid"/>
              <a:round/>
              <a:headEnd type="none" w="sm" len="sm"/>
              <a:tailEnd type="none" w="sm" len="sm"/>
            </a:ln>
          </p:spPr>
        </p:cxnSp>
        <p:cxnSp>
          <p:nvCxnSpPr>
            <p:cNvPr id="1231" name="Google Shape;1231;p88"/>
            <p:cNvCxnSpPr>
              <a:stCxn id="1216" idx="2"/>
            </p:cNvCxnSpPr>
            <p:nvPr/>
          </p:nvCxnSpPr>
          <p:spPr>
            <a:xfrm flipH="1">
              <a:off x="4971632" y="5348530"/>
              <a:ext cx="137700" cy="426300"/>
            </a:xfrm>
            <a:prstGeom prst="straightConnector1">
              <a:avLst/>
            </a:prstGeom>
            <a:noFill/>
            <a:ln w="19050" cap="flat" cmpd="sng">
              <a:solidFill>
                <a:srgbClr val="4A7DBA"/>
              </a:solidFill>
              <a:prstDash val="solid"/>
              <a:round/>
              <a:headEnd type="none" w="sm" len="sm"/>
              <a:tailEnd type="none" w="sm" len="sm"/>
            </a:ln>
          </p:spPr>
        </p:cxnSp>
        <p:cxnSp>
          <p:nvCxnSpPr>
            <p:cNvPr id="1232" name="Google Shape;1232;p88"/>
            <p:cNvCxnSpPr>
              <a:stCxn id="1217" idx="2"/>
            </p:cNvCxnSpPr>
            <p:nvPr/>
          </p:nvCxnSpPr>
          <p:spPr>
            <a:xfrm flipH="1">
              <a:off x="6001624" y="5348529"/>
              <a:ext cx="170100" cy="370800"/>
            </a:xfrm>
            <a:prstGeom prst="straightConnector1">
              <a:avLst/>
            </a:prstGeom>
            <a:noFill/>
            <a:ln w="19050" cap="flat" cmpd="sng">
              <a:solidFill>
                <a:srgbClr val="4A7DBA"/>
              </a:solidFill>
              <a:prstDash val="solid"/>
              <a:round/>
              <a:headEnd type="none" w="sm" len="sm"/>
              <a:tailEnd type="none" w="sm" len="sm"/>
            </a:ln>
          </p:spPr>
        </p:cxnSp>
        <p:cxnSp>
          <p:nvCxnSpPr>
            <p:cNvPr id="1233" name="Google Shape;1233;p88"/>
            <p:cNvCxnSpPr>
              <a:stCxn id="1216" idx="2"/>
            </p:cNvCxnSpPr>
            <p:nvPr/>
          </p:nvCxnSpPr>
          <p:spPr>
            <a:xfrm>
              <a:off x="5109332" y="5348530"/>
              <a:ext cx="47100" cy="426300"/>
            </a:xfrm>
            <a:prstGeom prst="straightConnector1">
              <a:avLst/>
            </a:prstGeom>
            <a:noFill/>
            <a:ln w="19050" cap="flat" cmpd="sng">
              <a:solidFill>
                <a:srgbClr val="4A7DBA"/>
              </a:solidFill>
              <a:prstDash val="solid"/>
              <a:round/>
              <a:headEnd type="none" w="sm" len="sm"/>
              <a:tailEnd type="none" w="sm" len="sm"/>
            </a:ln>
          </p:spPr>
        </p:cxnSp>
        <p:cxnSp>
          <p:nvCxnSpPr>
            <p:cNvPr id="1234" name="Google Shape;1234;p88"/>
            <p:cNvCxnSpPr>
              <a:stCxn id="1216" idx="2"/>
            </p:cNvCxnSpPr>
            <p:nvPr/>
          </p:nvCxnSpPr>
          <p:spPr>
            <a:xfrm>
              <a:off x="5109332" y="5348530"/>
              <a:ext cx="286200" cy="378900"/>
            </a:xfrm>
            <a:prstGeom prst="straightConnector1">
              <a:avLst/>
            </a:prstGeom>
            <a:noFill/>
            <a:ln w="19050" cap="flat" cmpd="sng">
              <a:solidFill>
                <a:srgbClr val="4A7DBA"/>
              </a:solidFill>
              <a:prstDash val="solid"/>
              <a:round/>
              <a:headEnd type="none" w="sm" len="sm"/>
              <a:tailEnd type="none" w="sm" len="sm"/>
            </a:ln>
          </p:spPr>
        </p:cxnSp>
        <p:cxnSp>
          <p:nvCxnSpPr>
            <p:cNvPr id="1235" name="Google Shape;1235;p88"/>
            <p:cNvCxnSpPr>
              <a:stCxn id="1217" idx="2"/>
              <a:endCxn id="1213" idx="3"/>
            </p:cNvCxnSpPr>
            <p:nvPr/>
          </p:nvCxnSpPr>
          <p:spPr>
            <a:xfrm>
              <a:off x="6171724" y="5348529"/>
              <a:ext cx="600" cy="370800"/>
            </a:xfrm>
            <a:prstGeom prst="straightConnector1">
              <a:avLst/>
            </a:prstGeom>
            <a:noFill/>
            <a:ln w="19050" cap="flat" cmpd="sng">
              <a:solidFill>
                <a:srgbClr val="4A7DBA"/>
              </a:solidFill>
              <a:prstDash val="solid"/>
              <a:round/>
              <a:headEnd type="none" w="sm" len="sm"/>
              <a:tailEnd type="none" w="sm" len="sm"/>
            </a:ln>
          </p:spPr>
        </p:cxnSp>
        <p:cxnSp>
          <p:nvCxnSpPr>
            <p:cNvPr id="1236" name="Google Shape;1236;p88"/>
            <p:cNvCxnSpPr>
              <a:stCxn id="1217" idx="2"/>
            </p:cNvCxnSpPr>
            <p:nvPr/>
          </p:nvCxnSpPr>
          <p:spPr>
            <a:xfrm>
              <a:off x="6171724" y="5348529"/>
              <a:ext cx="163500" cy="331200"/>
            </a:xfrm>
            <a:prstGeom prst="straightConnector1">
              <a:avLst/>
            </a:prstGeom>
            <a:noFill/>
            <a:ln w="19050" cap="flat" cmpd="sng">
              <a:solidFill>
                <a:srgbClr val="4A7DBA"/>
              </a:solidFill>
              <a:prstDash val="solid"/>
              <a:round/>
              <a:headEnd type="none" w="sm" len="sm"/>
              <a:tailEnd type="none" w="sm" len="sm"/>
            </a:ln>
          </p:spPr>
        </p:cxnSp>
        <p:cxnSp>
          <p:nvCxnSpPr>
            <p:cNvPr id="1237" name="Google Shape;1237;p88"/>
            <p:cNvCxnSpPr>
              <a:endCxn id="1218" idx="2"/>
            </p:cNvCxnSpPr>
            <p:nvPr/>
          </p:nvCxnSpPr>
          <p:spPr>
            <a:xfrm rot="10800000" flipH="1">
              <a:off x="7010016" y="5348528"/>
              <a:ext cx="224100" cy="370800"/>
            </a:xfrm>
            <a:prstGeom prst="straightConnector1">
              <a:avLst/>
            </a:prstGeom>
            <a:noFill/>
            <a:ln w="19050" cap="flat" cmpd="sng">
              <a:solidFill>
                <a:srgbClr val="4A7DBA"/>
              </a:solidFill>
              <a:prstDash val="solid"/>
              <a:round/>
              <a:headEnd type="none" w="sm" len="sm"/>
              <a:tailEnd type="none" w="sm" len="sm"/>
            </a:ln>
          </p:spPr>
        </p:cxnSp>
        <p:cxnSp>
          <p:nvCxnSpPr>
            <p:cNvPr id="1238" name="Google Shape;1238;p88"/>
            <p:cNvCxnSpPr>
              <a:endCxn id="1218" idx="2"/>
            </p:cNvCxnSpPr>
            <p:nvPr/>
          </p:nvCxnSpPr>
          <p:spPr>
            <a:xfrm rot="10800000">
              <a:off x="7234116" y="5348528"/>
              <a:ext cx="38400" cy="316800"/>
            </a:xfrm>
            <a:prstGeom prst="straightConnector1">
              <a:avLst/>
            </a:prstGeom>
            <a:noFill/>
            <a:ln w="19050" cap="flat" cmpd="sng">
              <a:solidFill>
                <a:srgbClr val="4A7DBA"/>
              </a:solidFill>
              <a:prstDash val="solid"/>
              <a:round/>
              <a:headEnd type="none" w="sm" len="sm"/>
              <a:tailEnd type="none" w="sm" len="sm"/>
            </a:ln>
          </p:spPr>
        </p:cxnSp>
        <p:cxnSp>
          <p:nvCxnSpPr>
            <p:cNvPr id="1239" name="Google Shape;1239;p88"/>
            <p:cNvCxnSpPr>
              <a:endCxn id="1218" idx="2"/>
            </p:cNvCxnSpPr>
            <p:nvPr/>
          </p:nvCxnSpPr>
          <p:spPr>
            <a:xfrm rot="10800000">
              <a:off x="7234116" y="5348528"/>
              <a:ext cx="256500" cy="316800"/>
            </a:xfrm>
            <a:prstGeom prst="straightConnector1">
              <a:avLst/>
            </a:prstGeom>
            <a:noFill/>
            <a:ln w="19050" cap="flat" cmpd="sng">
              <a:solidFill>
                <a:srgbClr val="4A7DBA"/>
              </a:solidFill>
              <a:prstDash val="solid"/>
              <a:round/>
              <a:headEnd type="none" w="sm" len="sm"/>
              <a:tailEnd type="none" w="sm" len="sm"/>
            </a:ln>
          </p:spPr>
        </p:cxnSp>
        <p:cxnSp>
          <p:nvCxnSpPr>
            <p:cNvPr id="1240" name="Google Shape;1240;p88"/>
            <p:cNvCxnSpPr>
              <a:endCxn id="1219" idx="2"/>
            </p:cNvCxnSpPr>
            <p:nvPr/>
          </p:nvCxnSpPr>
          <p:spPr>
            <a:xfrm rot="10800000" flipH="1">
              <a:off x="8071808" y="5348527"/>
              <a:ext cx="224700" cy="378900"/>
            </a:xfrm>
            <a:prstGeom prst="straightConnector1">
              <a:avLst/>
            </a:prstGeom>
            <a:noFill/>
            <a:ln w="19050" cap="flat" cmpd="sng">
              <a:solidFill>
                <a:srgbClr val="4A7DBA"/>
              </a:solidFill>
              <a:prstDash val="solid"/>
              <a:round/>
              <a:headEnd type="none" w="sm" len="sm"/>
              <a:tailEnd type="none" w="sm" len="sm"/>
            </a:ln>
          </p:spPr>
        </p:cxnSp>
        <p:cxnSp>
          <p:nvCxnSpPr>
            <p:cNvPr id="1241" name="Google Shape;1241;p88"/>
            <p:cNvCxnSpPr>
              <a:endCxn id="1219" idx="2"/>
            </p:cNvCxnSpPr>
            <p:nvPr/>
          </p:nvCxnSpPr>
          <p:spPr>
            <a:xfrm rot="10800000" flipH="1">
              <a:off x="8248208" y="5348527"/>
              <a:ext cx="48300" cy="452100"/>
            </a:xfrm>
            <a:prstGeom prst="straightConnector1">
              <a:avLst/>
            </a:prstGeom>
            <a:noFill/>
            <a:ln w="19050" cap="flat" cmpd="sng">
              <a:solidFill>
                <a:srgbClr val="4A7DBA"/>
              </a:solidFill>
              <a:prstDash val="solid"/>
              <a:round/>
              <a:headEnd type="none" w="sm" len="sm"/>
              <a:tailEnd type="none" w="sm" len="sm"/>
            </a:ln>
          </p:spPr>
        </p:cxnSp>
        <p:cxnSp>
          <p:nvCxnSpPr>
            <p:cNvPr id="1242" name="Google Shape;1242;p88"/>
            <p:cNvCxnSpPr>
              <a:endCxn id="1219" idx="2"/>
            </p:cNvCxnSpPr>
            <p:nvPr/>
          </p:nvCxnSpPr>
          <p:spPr>
            <a:xfrm rot="10800000">
              <a:off x="8296508" y="5348527"/>
              <a:ext cx="142800" cy="522300"/>
            </a:xfrm>
            <a:prstGeom prst="straightConnector1">
              <a:avLst/>
            </a:prstGeom>
            <a:noFill/>
            <a:ln w="19050" cap="flat" cmpd="sng">
              <a:solidFill>
                <a:srgbClr val="4A7DBA"/>
              </a:solidFill>
              <a:prstDash val="solid"/>
              <a:round/>
              <a:headEnd type="none" w="sm" len="sm"/>
              <a:tailEnd type="none" w="sm" len="sm"/>
            </a:ln>
          </p:spPr>
        </p:cxnSp>
      </p:grpSp>
      <p:sp>
        <p:nvSpPr>
          <p:cNvPr id="1243" name="Google Shape;1243;p88"/>
          <p:cNvSpPr txBox="1"/>
          <p:nvPr/>
        </p:nvSpPr>
        <p:spPr>
          <a:xfrm>
            <a:off x="1634571" y="2288819"/>
            <a:ext cx="20115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400"/>
              <a:buFont typeface="Calibri"/>
              <a:buNone/>
            </a:pPr>
            <a:r>
              <a:rPr lang="en-US" sz="1400" b="1">
                <a:solidFill>
                  <a:schemeClr val="dk1"/>
                </a:solidFill>
                <a:latin typeface="Calibri"/>
                <a:ea typeface="Calibri"/>
                <a:cs typeface="Calibri"/>
                <a:sym typeface="Calibri"/>
              </a:rPr>
              <a:t>Services</a:t>
            </a:r>
            <a:endParaRPr sz="1400">
              <a:solidFill>
                <a:schemeClr val="dk1"/>
              </a:solidFill>
              <a:latin typeface="Calibri"/>
              <a:ea typeface="Calibri"/>
              <a:cs typeface="Calibri"/>
              <a:sym typeface="Calibri"/>
            </a:endParaRPr>
          </a:p>
        </p:txBody>
      </p:sp>
      <p:sp>
        <p:nvSpPr>
          <p:cNvPr id="1244" name="Google Shape;1244;p88"/>
          <p:cNvSpPr txBox="1"/>
          <p:nvPr/>
        </p:nvSpPr>
        <p:spPr>
          <a:xfrm>
            <a:off x="1632460" y="3478475"/>
            <a:ext cx="20115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400"/>
              <a:buFont typeface="Calibri"/>
              <a:buNone/>
            </a:pPr>
            <a:r>
              <a:rPr lang="en-US" sz="1400" b="1">
                <a:solidFill>
                  <a:schemeClr val="dk1"/>
                </a:solidFill>
                <a:latin typeface="Calibri"/>
                <a:ea typeface="Calibri"/>
                <a:cs typeface="Calibri"/>
                <a:sym typeface="Calibri"/>
              </a:rPr>
              <a:t>Service components</a:t>
            </a:r>
            <a:endParaRPr sz="1400">
              <a:solidFill>
                <a:schemeClr val="dk1"/>
              </a:solidFill>
              <a:latin typeface="Calibri"/>
              <a:ea typeface="Calibri"/>
              <a:cs typeface="Calibri"/>
              <a:sym typeface="Calibri"/>
            </a:endParaRPr>
          </a:p>
        </p:txBody>
      </p:sp>
      <p:sp>
        <p:nvSpPr>
          <p:cNvPr id="1245" name="Google Shape;1245;p88"/>
          <p:cNvSpPr txBox="1"/>
          <p:nvPr/>
        </p:nvSpPr>
        <p:spPr>
          <a:xfrm>
            <a:off x="1630350" y="4668131"/>
            <a:ext cx="20115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400"/>
              <a:buFont typeface="Calibri"/>
              <a:buNone/>
            </a:pPr>
            <a:r>
              <a:rPr lang="en-US" sz="1400" b="1">
                <a:solidFill>
                  <a:schemeClr val="dk1"/>
                </a:solidFill>
                <a:latin typeface="Calibri"/>
                <a:ea typeface="Calibri"/>
                <a:cs typeface="Calibri"/>
                <a:sym typeface="Calibri"/>
              </a:rPr>
              <a:t>Configuration items</a:t>
            </a:r>
            <a:endParaRPr sz="1400">
              <a:solidFill>
                <a:schemeClr val="dk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p89"/>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Change Management (CHM)</a:t>
            </a:r>
            <a:endParaRPr/>
          </a:p>
        </p:txBody>
      </p:sp>
      <p:sp>
        <p:nvSpPr>
          <p:cNvPr id="1252" name="Google Shape;1252;p8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89</a:t>
            </a:fld>
            <a:endParaRPr/>
          </a:p>
        </p:txBody>
      </p:sp>
      <p:sp>
        <p:nvSpPr>
          <p:cNvPr id="1253" name="Google Shape;1253;p89"/>
          <p:cNvSpPr/>
          <p:nvPr/>
        </p:nvSpPr>
        <p:spPr>
          <a:xfrm>
            <a:off x="2895601" y="3933700"/>
            <a:ext cx="6400800" cy="1705100"/>
          </a:xfrm>
          <a:prstGeom prst="snip1Rect">
            <a:avLst>
              <a:gd name="adj" fmla="val 16667"/>
            </a:avLst>
          </a:prstGeom>
          <a:solidFill>
            <a:srgbClr val="93B3D7">
              <a:alpha val="3647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1254" name="Google Shape;1254;p8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Objective</a:t>
            </a:r>
            <a:endParaRPr sz="1800">
              <a:solidFill>
                <a:schemeClr val="dk1"/>
              </a:solidFill>
              <a:latin typeface="Arial"/>
              <a:ea typeface="Arial"/>
              <a:cs typeface="Arial"/>
              <a:sym typeface="Arial"/>
            </a:endParaRPr>
          </a:p>
        </p:txBody>
      </p:sp>
      <p:sp>
        <p:nvSpPr>
          <p:cNvPr id="1255" name="Google Shape;1255;p89"/>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To plan, approve and review changes in a controlled manner to avoid adverse impact on services</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What is a service?</a:t>
            </a:r>
            <a:endParaRPr i="1"/>
          </a:p>
        </p:txBody>
      </p:sp>
      <p:sp>
        <p:nvSpPr>
          <p:cNvPr id="148" name="Google Shape;148;p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9</a:t>
            </a:fld>
            <a:endParaRPr/>
          </a:p>
        </p:txBody>
      </p:sp>
      <p:sp>
        <p:nvSpPr>
          <p:cNvPr id="149" name="Google Shape;149;p9"/>
          <p:cNvSpPr/>
          <p:nvPr/>
        </p:nvSpPr>
        <p:spPr>
          <a:xfrm>
            <a:off x="1913754" y="3050350"/>
            <a:ext cx="8394356" cy="2042984"/>
          </a:xfrm>
          <a:prstGeom prst="rect">
            <a:avLst/>
          </a:prstGeom>
          <a:noFill/>
          <a:ln>
            <a:noFill/>
          </a:ln>
        </p:spPr>
        <p:txBody>
          <a:bodyPr spcFirstLastPara="1" wrap="square" lIns="91425" tIns="45700" rIns="116975" bIns="45700" anchor="t" anchorCtr="0">
            <a:noAutofit/>
          </a:bodyPr>
          <a:lstStyle/>
          <a:p>
            <a:pPr marL="27905" marR="0" lvl="0" indent="0" algn="l" rtl="0">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Examples of IT services:</a:t>
            </a:r>
            <a:endParaRPr sz="1800" b="0" i="0" u="none" strike="noStrike" cap="none">
              <a:solidFill>
                <a:schemeClr val="dk1"/>
              </a:solidFill>
              <a:latin typeface="Arial"/>
              <a:ea typeface="Arial"/>
              <a:cs typeface="Arial"/>
              <a:sym typeface="Arial"/>
            </a:endParaRPr>
          </a:p>
          <a:p>
            <a:pPr marL="761230" marR="0" lvl="1" indent="-241091" algn="l" rtl="0">
              <a:spcBef>
                <a:spcPts val="422"/>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Provision of standard desktop workstations</a:t>
            </a:r>
            <a:endParaRPr sz="1800" b="0" i="0" u="none" strike="noStrike" cap="none">
              <a:solidFill>
                <a:schemeClr val="dk1"/>
              </a:solidFill>
              <a:latin typeface="Arial"/>
              <a:ea typeface="Arial"/>
              <a:cs typeface="Arial"/>
              <a:sym typeface="Arial"/>
            </a:endParaRPr>
          </a:p>
          <a:p>
            <a:pPr marL="761230" marR="0" lvl="1" indent="-241091" algn="l" rtl="0">
              <a:spcBef>
                <a:spcPts val="422"/>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Connectivity: E-Mail, LAN, internet access</a:t>
            </a:r>
            <a:endParaRPr sz="1800" b="0" i="0" u="none" strike="noStrike" cap="none">
              <a:solidFill>
                <a:schemeClr val="dk1"/>
              </a:solidFill>
              <a:latin typeface="Arial"/>
              <a:ea typeface="Arial"/>
              <a:cs typeface="Arial"/>
              <a:sym typeface="Arial"/>
            </a:endParaRPr>
          </a:p>
          <a:p>
            <a:pPr marL="761230" marR="0" lvl="1" indent="-241091" algn="l" rtl="0">
              <a:spcBef>
                <a:spcPts val="422"/>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Provision of computational resources</a:t>
            </a:r>
            <a:endParaRPr sz="1800" b="0" i="0" u="none" strike="noStrike" cap="none">
              <a:solidFill>
                <a:schemeClr val="dk1"/>
              </a:solidFill>
              <a:latin typeface="Arial"/>
              <a:ea typeface="Arial"/>
              <a:cs typeface="Arial"/>
              <a:sym typeface="Arial"/>
            </a:endParaRPr>
          </a:p>
          <a:p>
            <a:pPr marL="761230" marR="0" lvl="1" indent="-241091" algn="l" rtl="0">
              <a:spcBef>
                <a:spcPts val="422"/>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Provision of standard and special applications</a:t>
            </a:r>
            <a:endParaRPr sz="1800" b="0" i="0" u="none" strike="noStrike" cap="none">
              <a:solidFill>
                <a:schemeClr val="dk1"/>
              </a:solidFill>
              <a:latin typeface="Arial"/>
              <a:ea typeface="Arial"/>
              <a:cs typeface="Arial"/>
              <a:sym typeface="Arial"/>
            </a:endParaRPr>
          </a:p>
          <a:p>
            <a:pPr marL="761230" marR="0" lvl="1" indent="-241091" algn="l" rtl="0">
              <a:spcBef>
                <a:spcPts val="422"/>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Storage, backup, archival storage</a:t>
            </a:r>
            <a:endParaRPr sz="1800" b="0" i="0" u="none" strike="noStrike" cap="none">
              <a:solidFill>
                <a:schemeClr val="dk1"/>
              </a:solidFill>
              <a:latin typeface="Arial"/>
              <a:ea typeface="Arial"/>
              <a:cs typeface="Arial"/>
              <a:sym typeface="Arial"/>
            </a:endParaRPr>
          </a:p>
        </p:txBody>
      </p:sp>
      <p:graphicFrame>
        <p:nvGraphicFramePr>
          <p:cNvPr id="150" name="Google Shape;150;p9"/>
          <p:cNvGraphicFramePr/>
          <p:nvPr>
            <p:extLst>
              <p:ext uri="{D42A27DB-BD31-4B8C-83A1-F6EECF244321}">
                <p14:modId xmlns:p14="http://schemas.microsoft.com/office/powerpoint/2010/main" val="3959018206"/>
              </p:ext>
            </p:extLst>
          </p:nvPr>
        </p:nvGraphicFramePr>
        <p:xfrm>
          <a:off x="673100" y="1696602"/>
          <a:ext cx="10845800" cy="1150960"/>
        </p:xfrm>
        <a:graphic>
          <a:graphicData uri="http://schemas.openxmlformats.org/drawingml/2006/table">
            <a:tbl>
              <a:tblPr firstRow="1" firstCol="1" bandRow="1">
                <a:noFill/>
                <a:tableStyleId>{7BB07519-A8F3-4188-B358-2C89F047C96F}</a:tableStyleId>
              </a:tblPr>
              <a:tblGrid>
                <a:gridCol w="10845800">
                  <a:extLst>
                    <a:ext uri="{9D8B030D-6E8A-4147-A177-3AD203B41FA5}">
                      <a16:colId xmlns:a16="http://schemas.microsoft.com/office/drawing/2014/main" val="20000"/>
                    </a:ext>
                  </a:extLst>
                </a:gridCol>
              </a:tblGrid>
              <a:tr h="2069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latin typeface="Calibri" panose="020F0502020204030204" pitchFamily="34" charset="0"/>
                          <a:cs typeface="Calibri" panose="020F0502020204030204" pitchFamily="34" charset="0"/>
                        </a:rPr>
                        <a:t>Service:</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latin typeface="Calibri" panose="020F0502020204030204" pitchFamily="34" charset="0"/>
                          <a:cs typeface="Calibri" panose="020F0502020204030204" pitchFamily="34" charset="0"/>
                        </a:rPr>
                        <a:t>A way to provide value to a user / customer through bringing about results that they want to achieve</a:t>
                      </a:r>
                      <a:endParaRPr sz="1800" b="0" u="none" strike="noStrike" cap="none" dirty="0">
                        <a:latin typeface="Calibri" panose="020F0502020204030204" pitchFamily="34" charset="0"/>
                        <a:cs typeface="Calibri" panose="020F0502020204030204" pitchFamily="34" charset="0"/>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51" name="Google Shape;151;p9"/>
          <p:cNvGraphicFramePr/>
          <p:nvPr>
            <p:extLst>
              <p:ext uri="{D42A27DB-BD31-4B8C-83A1-F6EECF244321}">
                <p14:modId xmlns:p14="http://schemas.microsoft.com/office/powerpoint/2010/main" val="4091726771"/>
              </p:ext>
            </p:extLst>
          </p:nvPr>
        </p:nvGraphicFramePr>
        <p:xfrm>
          <a:off x="673097" y="5315375"/>
          <a:ext cx="10845800" cy="1150960"/>
        </p:xfrm>
        <a:graphic>
          <a:graphicData uri="http://schemas.openxmlformats.org/drawingml/2006/table">
            <a:tbl>
              <a:tblPr firstRow="1" firstCol="1" bandRow="1">
                <a:noFill/>
                <a:tableStyleId>{7BB07519-A8F3-4188-B358-2C89F047C96F}</a:tableStyleId>
              </a:tblPr>
              <a:tblGrid>
                <a:gridCol w="10845800">
                  <a:extLst>
                    <a:ext uri="{9D8B030D-6E8A-4147-A177-3AD203B41FA5}">
                      <a16:colId xmlns:a16="http://schemas.microsoft.com/office/drawing/2014/main" val="20000"/>
                    </a:ext>
                  </a:extLst>
                </a:gridCol>
              </a:tblGrid>
              <a:tr h="2069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panose="020F0502020204030204" pitchFamily="34" charset="0"/>
                          <a:cs typeface="Calibri" panose="020F0502020204030204" pitchFamily="34" charset="0"/>
                        </a:rPr>
                        <a:t>Definition following FitSM-0:</a:t>
                      </a:r>
                      <a:endParaRPr sz="1400"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latin typeface="Calibri" panose="020F0502020204030204" pitchFamily="34" charset="0"/>
                          <a:cs typeface="Calibri" panose="020F0502020204030204" pitchFamily="34" charset="0"/>
                        </a:rPr>
                        <a:t>Service provider:</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err="1">
                          <a:solidFill>
                            <a:schemeClr val="dk1"/>
                          </a:solidFill>
                          <a:latin typeface="Calibri" panose="020F0502020204030204" pitchFamily="34" charset="0"/>
                          <a:cs typeface="Calibri" panose="020F0502020204030204" pitchFamily="34" charset="0"/>
                        </a:rPr>
                        <a:t>Organisation</a:t>
                      </a:r>
                      <a:r>
                        <a:rPr lang="en-US" sz="1800" b="0" u="none" strike="noStrike" cap="none" dirty="0">
                          <a:solidFill>
                            <a:schemeClr val="dk1"/>
                          </a:solidFill>
                          <a:latin typeface="Calibri" panose="020F0502020204030204" pitchFamily="34" charset="0"/>
                          <a:cs typeface="Calibri" panose="020F0502020204030204" pitchFamily="34" charset="0"/>
                        </a:rPr>
                        <a:t> or federation (or part of an </a:t>
                      </a:r>
                      <a:r>
                        <a:rPr lang="en-US" sz="1800" b="0" u="none" strike="noStrike" cap="none" dirty="0" err="1">
                          <a:solidFill>
                            <a:schemeClr val="dk1"/>
                          </a:solidFill>
                          <a:latin typeface="Calibri" panose="020F0502020204030204" pitchFamily="34" charset="0"/>
                          <a:cs typeface="Calibri" panose="020F0502020204030204" pitchFamily="34" charset="0"/>
                        </a:rPr>
                        <a:t>organisation</a:t>
                      </a:r>
                      <a:r>
                        <a:rPr lang="en-US" sz="1800" b="0" u="none" strike="noStrike" cap="none" dirty="0">
                          <a:solidFill>
                            <a:schemeClr val="dk1"/>
                          </a:solidFill>
                          <a:latin typeface="Calibri" panose="020F0502020204030204" pitchFamily="34" charset="0"/>
                          <a:cs typeface="Calibri" panose="020F0502020204030204" pitchFamily="34" charset="0"/>
                        </a:rPr>
                        <a:t> or federation) that manages and delivers a service or services to customers</a:t>
                      </a:r>
                      <a:endParaRPr sz="1800" b="0" u="none" strike="noStrike" cap="none" dirty="0">
                        <a:latin typeface="Calibri" panose="020F0502020204030204" pitchFamily="34" charset="0"/>
                        <a:cs typeface="Calibri" panose="020F0502020204030204" pitchFamily="34" charset="0"/>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9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CHM: Important terms</a:t>
            </a:r>
            <a:endParaRPr/>
          </a:p>
        </p:txBody>
      </p:sp>
      <p:sp>
        <p:nvSpPr>
          <p:cNvPr id="1262" name="Google Shape;1262;p9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90</a:t>
            </a:fld>
            <a:endParaRPr/>
          </a:p>
        </p:txBody>
      </p:sp>
      <p:graphicFrame>
        <p:nvGraphicFramePr>
          <p:cNvPr id="1263" name="Google Shape;1263;p90"/>
          <p:cNvGraphicFramePr/>
          <p:nvPr>
            <p:extLst>
              <p:ext uri="{D42A27DB-BD31-4B8C-83A1-F6EECF244321}">
                <p14:modId xmlns:p14="http://schemas.microsoft.com/office/powerpoint/2010/main" val="843242472"/>
              </p:ext>
            </p:extLst>
          </p:nvPr>
        </p:nvGraphicFramePr>
        <p:xfrm>
          <a:off x="609601" y="1696601"/>
          <a:ext cx="10972800" cy="977235"/>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1821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latin typeface="Calibri" panose="020F0502020204030204" pitchFamily="34" charset="0"/>
                          <a:cs typeface="Calibri" panose="020F0502020204030204" pitchFamily="34" charset="0"/>
                        </a:rPr>
                        <a:t>Definition following FitSM-0:</a:t>
                      </a:r>
                      <a:endParaRPr sz="1400" b="1"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7638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Request for change (RFC):</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panose="020F0502020204030204" pitchFamily="34" charset="0"/>
                          <a:cs typeface="Calibri" panose="020F0502020204030204" pitchFamily="34" charset="0"/>
                        </a:rPr>
                        <a:t>Documented proposal for a change</a:t>
                      </a:r>
                      <a:endParaRPr sz="18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264" name="Google Shape;1264;p90"/>
          <p:cNvGraphicFramePr/>
          <p:nvPr>
            <p:extLst>
              <p:ext uri="{D42A27DB-BD31-4B8C-83A1-F6EECF244321}">
                <p14:modId xmlns:p14="http://schemas.microsoft.com/office/powerpoint/2010/main" val="1047899501"/>
              </p:ext>
            </p:extLst>
          </p:nvPr>
        </p:nvGraphicFramePr>
        <p:xfrm>
          <a:off x="609601" y="3277603"/>
          <a:ext cx="10972800" cy="1294397"/>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23487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latin typeface="Calibri" panose="020F0502020204030204" pitchFamily="34" charset="0"/>
                          <a:cs typeface="Calibri" panose="020F0502020204030204" pitchFamily="34" charset="0"/>
                        </a:rPr>
                        <a:t>Definition following FitSM-0:</a:t>
                      </a:r>
                      <a:endParaRPr sz="1400" b="1"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1059527">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Change:</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panose="020F0502020204030204" pitchFamily="34" charset="0"/>
                          <a:cs typeface="Calibri" panose="020F0502020204030204" pitchFamily="34" charset="0"/>
                        </a:rPr>
                        <a:t>Alteration (such as addition, removal, modification, replacement) of a configuration item (CI) </a:t>
                      </a:r>
                      <a:r>
                        <a:rPr lang="en-US" sz="1800" b="0" u="none" strike="noStrike" cap="none" dirty="0">
                          <a:latin typeface="Calibri" panose="020F0502020204030204" pitchFamily="34" charset="0"/>
                          <a:cs typeface="Calibri" panose="020F0502020204030204" pitchFamily="34" charset="0"/>
                        </a:rPr>
                        <a:t>or another entity that requires change control</a:t>
                      </a:r>
                      <a:endParaRPr sz="1800" b="0" i="1"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9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CHM: Requirements according to FitSM-1</a:t>
            </a:r>
            <a:endParaRPr/>
          </a:p>
        </p:txBody>
      </p:sp>
      <p:graphicFrame>
        <p:nvGraphicFramePr>
          <p:cNvPr id="1271" name="Google Shape;1271;p91"/>
          <p:cNvGraphicFramePr/>
          <p:nvPr/>
        </p:nvGraphicFramePr>
        <p:xfrm>
          <a:off x="1981200" y="1697038"/>
          <a:ext cx="8229600" cy="4145534"/>
        </p:xfrm>
        <a:graphic>
          <a:graphicData uri="http://schemas.openxmlformats.org/drawingml/2006/table">
            <a:tbl>
              <a:tblPr>
                <a:noFill/>
                <a:tableStyleId>{5652652C-6163-4765-869B-413487751996}</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PR12 Change Management</a:t>
                      </a:r>
                      <a:endParaRPr sz="16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PR12.1 All changes shall be registered and classified in a consistent manner. Classification shall be based on defined criteria and consider different types of changes, including emergency changes and major changes.</a:t>
                      </a:r>
                      <a:endParaRPr sz="1400" u="none" strike="noStrike" cap="none"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PR12.2 For each type of change, steps shall be defined for handling them in a consistent manner.</a:t>
                      </a:r>
                      <a:endParaRPr sz="1400" u="none" strike="noStrike" cap="none"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PR12.3 Changes shall be assessed in a consistent manner, taking into consideration benefits, risks, potential impact, effort and technical feasibility.</a:t>
                      </a:r>
                      <a:endParaRPr sz="1400" u="none" strike="noStrike" cap="none"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PR12.4 Changes shall be approved in a consistent manner. The required level of approval shall be determined based on defined criteria.</a:t>
                      </a:r>
                      <a:endParaRPr sz="1400" u="none" strike="noStrike" cap="none"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PR12.5 Changes shall be subject to a post implementation review as needed, and closed in a consistent manner.</a:t>
                      </a:r>
                      <a:endParaRPr sz="1400" u="none" strike="noStrike" cap="none"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PR12.6 A schedule of changes shall be maintained. It shall contain details of approved changes and intended deployment dates, which shall be communicated to interested parties.</a:t>
                      </a:r>
                      <a:endParaRPr sz="1400" u="none" strike="noStrike" cap="none"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272" name="Google Shape;1272;p9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grpSp>
        <p:nvGrpSpPr>
          <p:cNvPr id="1278" name="Google Shape;1278;p92"/>
          <p:cNvGrpSpPr/>
          <p:nvPr/>
        </p:nvGrpSpPr>
        <p:grpSpPr>
          <a:xfrm>
            <a:off x="2871730" y="2104809"/>
            <a:ext cx="8427862" cy="4004547"/>
            <a:chOff x="2020198" y="3449678"/>
            <a:chExt cx="11618426" cy="5704981"/>
          </a:xfrm>
        </p:grpSpPr>
        <p:grpSp>
          <p:nvGrpSpPr>
            <p:cNvPr id="1279" name="Google Shape;1279;p92"/>
            <p:cNvGrpSpPr/>
            <p:nvPr/>
          </p:nvGrpSpPr>
          <p:grpSpPr>
            <a:xfrm>
              <a:off x="2163763" y="6731000"/>
              <a:ext cx="11474861" cy="1231900"/>
              <a:chOff x="0" y="0"/>
              <a:chExt cx="7227" cy="776"/>
            </a:xfrm>
          </p:grpSpPr>
          <p:sp>
            <p:nvSpPr>
              <p:cNvPr id="1280" name="Google Shape;1280;p92"/>
              <p:cNvSpPr/>
              <p:nvPr/>
            </p:nvSpPr>
            <p:spPr>
              <a:xfrm>
                <a:off x="0" y="0"/>
                <a:ext cx="7227" cy="776"/>
              </a:xfrm>
              <a:prstGeom prst="rect">
                <a:avLst/>
              </a:prstGeom>
              <a:no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281" name="Google Shape;1281;p92"/>
              <p:cNvSpPr/>
              <p:nvPr/>
            </p:nvSpPr>
            <p:spPr>
              <a:xfrm>
                <a:off x="3777" y="273"/>
                <a:ext cx="3258" cy="249"/>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Release and Deployment Management</a:t>
                </a:r>
                <a:endParaRPr sz="1800">
                  <a:solidFill>
                    <a:schemeClr val="dk1"/>
                  </a:solidFill>
                  <a:latin typeface="Arial"/>
                  <a:ea typeface="Arial"/>
                  <a:cs typeface="Arial"/>
                  <a:sym typeface="Arial"/>
                </a:endParaRPr>
              </a:p>
            </p:txBody>
          </p:sp>
        </p:grpSp>
        <p:sp>
          <p:nvSpPr>
            <p:cNvPr id="1282" name="Google Shape;1282;p92"/>
            <p:cNvSpPr/>
            <p:nvPr/>
          </p:nvSpPr>
          <p:spPr>
            <a:xfrm>
              <a:off x="4226586" y="3570288"/>
              <a:ext cx="663878" cy="39528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Filter</a:t>
              </a:r>
              <a:endParaRPr sz="1800">
                <a:solidFill>
                  <a:schemeClr val="dk1"/>
                </a:solidFill>
                <a:latin typeface="Arial"/>
                <a:ea typeface="Arial"/>
                <a:cs typeface="Arial"/>
                <a:sym typeface="Arial"/>
              </a:endParaRPr>
            </a:p>
          </p:txBody>
        </p:sp>
        <p:cxnSp>
          <p:nvCxnSpPr>
            <p:cNvPr id="1283" name="Google Shape;1283;p92"/>
            <p:cNvCxnSpPr/>
            <p:nvPr/>
          </p:nvCxnSpPr>
          <p:spPr>
            <a:xfrm>
              <a:off x="4522788" y="5211763"/>
              <a:ext cx="3175" cy="484187"/>
            </a:xfrm>
            <a:prstGeom prst="straightConnector1">
              <a:avLst/>
            </a:prstGeom>
            <a:noFill/>
            <a:ln w="25400" cap="flat" cmpd="sng">
              <a:solidFill>
                <a:schemeClr val="dk1"/>
              </a:solidFill>
              <a:prstDash val="solid"/>
              <a:round/>
              <a:headEnd type="none" w="sm" len="sm"/>
              <a:tailEnd type="triangle" w="med" len="med"/>
            </a:ln>
          </p:spPr>
        </p:cxnSp>
        <p:sp>
          <p:nvSpPr>
            <p:cNvPr id="1284" name="Google Shape;1284;p92"/>
            <p:cNvSpPr/>
            <p:nvPr/>
          </p:nvSpPr>
          <p:spPr>
            <a:xfrm>
              <a:off x="2782888" y="3449678"/>
              <a:ext cx="3481387"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Registering</a:t>
              </a:r>
              <a:endParaRPr sz="1600">
                <a:solidFill>
                  <a:schemeClr val="lt1"/>
                </a:solidFill>
                <a:latin typeface="Calibri"/>
                <a:ea typeface="Calibri"/>
                <a:cs typeface="Calibri"/>
                <a:sym typeface="Calibri"/>
              </a:endParaRPr>
            </a:p>
          </p:txBody>
        </p:sp>
        <p:sp>
          <p:nvSpPr>
            <p:cNvPr id="1285" name="Google Shape;1285;p92"/>
            <p:cNvSpPr/>
            <p:nvPr/>
          </p:nvSpPr>
          <p:spPr>
            <a:xfrm>
              <a:off x="2782888" y="5707063"/>
              <a:ext cx="3482976"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Assessing and approving</a:t>
              </a:r>
              <a:endParaRPr sz="1600">
                <a:solidFill>
                  <a:schemeClr val="lt1"/>
                </a:solidFill>
                <a:latin typeface="Calibri"/>
                <a:ea typeface="Calibri"/>
                <a:cs typeface="Calibri"/>
                <a:sym typeface="Calibri"/>
              </a:endParaRPr>
            </a:p>
          </p:txBody>
        </p:sp>
        <p:cxnSp>
          <p:nvCxnSpPr>
            <p:cNvPr id="1286" name="Google Shape;1286;p92"/>
            <p:cNvCxnSpPr/>
            <p:nvPr/>
          </p:nvCxnSpPr>
          <p:spPr>
            <a:xfrm flipH="1">
              <a:off x="4521199" y="4105710"/>
              <a:ext cx="1588" cy="481011"/>
            </a:xfrm>
            <a:prstGeom prst="straightConnector1">
              <a:avLst/>
            </a:prstGeom>
            <a:noFill/>
            <a:ln w="25400" cap="flat" cmpd="sng">
              <a:solidFill>
                <a:schemeClr val="dk1"/>
              </a:solidFill>
              <a:prstDash val="solid"/>
              <a:round/>
              <a:headEnd type="none" w="sm" len="sm"/>
              <a:tailEnd type="triangle" w="med" len="med"/>
            </a:ln>
          </p:spPr>
        </p:cxnSp>
        <p:sp>
          <p:nvSpPr>
            <p:cNvPr id="1287" name="Google Shape;1287;p92"/>
            <p:cNvSpPr/>
            <p:nvPr/>
          </p:nvSpPr>
          <p:spPr>
            <a:xfrm>
              <a:off x="2782887" y="4579938"/>
              <a:ext cx="3481387"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Classifying</a:t>
              </a:r>
              <a:endParaRPr sz="1600">
                <a:solidFill>
                  <a:schemeClr val="lt1"/>
                </a:solidFill>
                <a:latin typeface="Calibri"/>
                <a:ea typeface="Calibri"/>
                <a:cs typeface="Calibri"/>
                <a:sym typeface="Calibri"/>
              </a:endParaRPr>
            </a:p>
          </p:txBody>
        </p:sp>
        <p:sp>
          <p:nvSpPr>
            <p:cNvPr id="1288" name="Google Shape;1288;p92"/>
            <p:cNvSpPr/>
            <p:nvPr/>
          </p:nvSpPr>
          <p:spPr>
            <a:xfrm>
              <a:off x="2782888" y="7038976"/>
              <a:ext cx="3482975"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Implementing</a:t>
              </a:r>
              <a:endParaRPr sz="1600">
                <a:solidFill>
                  <a:schemeClr val="lt1"/>
                </a:solidFill>
                <a:latin typeface="Calibri"/>
                <a:ea typeface="Calibri"/>
                <a:cs typeface="Calibri"/>
                <a:sym typeface="Calibri"/>
              </a:endParaRPr>
            </a:p>
          </p:txBody>
        </p:sp>
        <p:sp>
          <p:nvSpPr>
            <p:cNvPr id="1289" name="Google Shape;1289;p92"/>
            <p:cNvSpPr/>
            <p:nvPr/>
          </p:nvSpPr>
          <p:spPr>
            <a:xfrm>
              <a:off x="2782888" y="8374063"/>
              <a:ext cx="3481386"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Reviewing</a:t>
              </a:r>
              <a:endParaRPr sz="1600">
                <a:solidFill>
                  <a:schemeClr val="lt1"/>
                </a:solidFill>
                <a:latin typeface="Calibri"/>
                <a:ea typeface="Calibri"/>
                <a:cs typeface="Calibri"/>
                <a:sym typeface="Calibri"/>
              </a:endParaRPr>
            </a:p>
          </p:txBody>
        </p:sp>
        <p:cxnSp>
          <p:nvCxnSpPr>
            <p:cNvPr id="1290" name="Google Shape;1290;p92"/>
            <p:cNvCxnSpPr/>
            <p:nvPr/>
          </p:nvCxnSpPr>
          <p:spPr>
            <a:xfrm>
              <a:off x="4522788" y="7666038"/>
              <a:ext cx="3175" cy="688975"/>
            </a:xfrm>
            <a:prstGeom prst="straightConnector1">
              <a:avLst/>
            </a:prstGeom>
            <a:noFill/>
            <a:ln w="25400" cap="flat" cmpd="sng">
              <a:solidFill>
                <a:schemeClr val="dk1"/>
              </a:solidFill>
              <a:prstDash val="solid"/>
              <a:round/>
              <a:headEnd type="none" w="sm" len="sm"/>
              <a:tailEnd type="triangle" w="med" len="med"/>
            </a:ln>
          </p:spPr>
        </p:cxnSp>
        <p:cxnSp>
          <p:nvCxnSpPr>
            <p:cNvPr id="1291" name="Google Shape;1291;p92"/>
            <p:cNvCxnSpPr/>
            <p:nvPr/>
          </p:nvCxnSpPr>
          <p:spPr>
            <a:xfrm rot="10800000" flipH="1">
              <a:off x="2020198" y="3787924"/>
              <a:ext cx="762690" cy="17507"/>
            </a:xfrm>
            <a:prstGeom prst="straightConnector1">
              <a:avLst/>
            </a:prstGeom>
            <a:noFill/>
            <a:ln w="25400" cap="flat" cmpd="sng">
              <a:solidFill>
                <a:schemeClr val="dk1"/>
              </a:solidFill>
              <a:prstDash val="solid"/>
              <a:round/>
              <a:headEnd type="none" w="sm" len="sm"/>
              <a:tailEnd type="triangle" w="med" len="med"/>
            </a:ln>
          </p:spPr>
        </p:cxnSp>
        <p:grpSp>
          <p:nvGrpSpPr>
            <p:cNvPr id="1292" name="Google Shape;1292;p92"/>
            <p:cNvGrpSpPr/>
            <p:nvPr/>
          </p:nvGrpSpPr>
          <p:grpSpPr>
            <a:xfrm>
              <a:off x="6977063" y="4579938"/>
              <a:ext cx="2662237" cy="1433512"/>
              <a:chOff x="0" y="0"/>
              <a:chExt cx="1676" cy="903"/>
            </a:xfrm>
          </p:grpSpPr>
          <p:sp>
            <p:nvSpPr>
              <p:cNvPr id="1293" name="Google Shape;1293;p92"/>
              <p:cNvSpPr/>
              <p:nvPr/>
            </p:nvSpPr>
            <p:spPr>
              <a:xfrm>
                <a:off x="0" y="0"/>
                <a:ext cx="1676" cy="903"/>
              </a:xfrm>
              <a:custGeom>
                <a:avLst/>
                <a:gdLst/>
                <a:ahLst/>
                <a:cxnLst/>
                <a:rect l="l" t="t" r="r" b="b"/>
                <a:pathLst>
                  <a:path w="21600" h="21600" extrusionOk="0">
                    <a:moveTo>
                      <a:pt x="10800" y="0"/>
                    </a:moveTo>
                    <a:lnTo>
                      <a:pt x="0" y="10800"/>
                    </a:lnTo>
                    <a:lnTo>
                      <a:pt x="10800" y="21600"/>
                    </a:lnTo>
                    <a:lnTo>
                      <a:pt x="21600" y="10800"/>
                    </a:lnTo>
                    <a:close/>
                    <a:moveTo>
                      <a:pt x="10800" y="0"/>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294" name="Google Shape;1294;p92"/>
              <p:cNvSpPr/>
              <p:nvPr/>
            </p:nvSpPr>
            <p:spPr>
              <a:xfrm>
                <a:off x="414" y="349"/>
                <a:ext cx="886" cy="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Approved?</a:t>
                </a:r>
                <a:endParaRPr sz="1600">
                  <a:solidFill>
                    <a:schemeClr val="dk1"/>
                  </a:solidFill>
                  <a:latin typeface="Arial"/>
                  <a:ea typeface="Arial"/>
                  <a:cs typeface="Arial"/>
                  <a:sym typeface="Arial"/>
                </a:endParaRPr>
              </a:p>
            </p:txBody>
          </p:sp>
        </p:grpSp>
        <p:sp>
          <p:nvSpPr>
            <p:cNvPr id="1295" name="Google Shape;1295;p92"/>
            <p:cNvSpPr/>
            <p:nvPr/>
          </p:nvSpPr>
          <p:spPr>
            <a:xfrm rot="10800000" flipH="1">
              <a:off x="6276975" y="5300663"/>
              <a:ext cx="685800" cy="714375"/>
            </a:xfrm>
            <a:custGeom>
              <a:avLst/>
              <a:gdLst/>
              <a:ahLst/>
              <a:cxnLst/>
              <a:rect l="l" t="t" r="r" b="b"/>
              <a:pathLst>
                <a:path w="21600" h="21600" extrusionOk="0">
                  <a:moveTo>
                    <a:pt x="0" y="0"/>
                  </a:moveTo>
                  <a:lnTo>
                    <a:pt x="10729" y="0"/>
                  </a:lnTo>
                  <a:lnTo>
                    <a:pt x="10729" y="21600"/>
                  </a:lnTo>
                  <a:lnTo>
                    <a:pt x="21600" y="21600"/>
                  </a:lnTo>
                </a:path>
              </a:pathLst>
            </a:custGeom>
            <a:noFill/>
            <a:ln w="25400" cap="flat" cmpd="sng">
              <a:solidFill>
                <a:schemeClr val="dk1"/>
              </a:solidFill>
              <a:prstDash val="solid"/>
              <a:miter lim="800000"/>
              <a:headEnd type="none" w="sm" len="sm"/>
              <a:tailEnd type="triangle" w="med" len="med"/>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92"/>
            <p:cNvSpPr txBox="1"/>
            <p:nvPr/>
          </p:nvSpPr>
          <p:spPr>
            <a:xfrm flipH="1">
              <a:off x="6276975" y="5300650"/>
              <a:ext cx="685800" cy="71437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297" name="Google Shape;1297;p92"/>
            <p:cNvSpPr/>
            <p:nvPr/>
          </p:nvSpPr>
          <p:spPr>
            <a:xfrm>
              <a:off x="10542588" y="4889500"/>
              <a:ext cx="2662237" cy="815974"/>
            </a:xfrm>
            <a:prstGeom prst="rect">
              <a:avLst/>
            </a:prstGeom>
            <a:no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Change refused</a:t>
              </a:r>
              <a:endParaRPr sz="1800">
                <a:solidFill>
                  <a:schemeClr val="dk1"/>
                </a:solidFill>
                <a:latin typeface="Calibri"/>
                <a:ea typeface="Calibri"/>
                <a:cs typeface="Calibri"/>
                <a:sym typeface="Calibri"/>
              </a:endParaRPr>
            </a:p>
          </p:txBody>
        </p:sp>
        <p:cxnSp>
          <p:nvCxnSpPr>
            <p:cNvPr id="1298" name="Google Shape;1298;p92"/>
            <p:cNvCxnSpPr/>
            <p:nvPr/>
          </p:nvCxnSpPr>
          <p:spPr>
            <a:xfrm>
              <a:off x="9653588" y="5300663"/>
              <a:ext cx="879475" cy="1587"/>
            </a:xfrm>
            <a:prstGeom prst="straightConnector1">
              <a:avLst/>
            </a:prstGeom>
            <a:noFill/>
            <a:ln w="25400" cap="flat" cmpd="sng">
              <a:solidFill>
                <a:schemeClr val="dk1"/>
              </a:solidFill>
              <a:prstDash val="solid"/>
              <a:round/>
              <a:headEnd type="none" w="sm" len="sm"/>
              <a:tailEnd type="triangle" w="med" len="med"/>
            </a:ln>
          </p:spPr>
        </p:cxnSp>
        <p:sp>
          <p:nvSpPr>
            <p:cNvPr id="1299" name="Google Shape;1299;p92"/>
            <p:cNvSpPr/>
            <p:nvPr/>
          </p:nvSpPr>
          <p:spPr>
            <a:xfrm>
              <a:off x="9639300" y="4905373"/>
              <a:ext cx="879475" cy="39462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No</a:t>
              </a:r>
              <a:endParaRPr sz="1800">
                <a:solidFill>
                  <a:schemeClr val="dk1"/>
                </a:solidFill>
                <a:latin typeface="Arial"/>
                <a:ea typeface="Arial"/>
                <a:cs typeface="Arial"/>
                <a:sym typeface="Arial"/>
              </a:endParaRPr>
            </a:p>
          </p:txBody>
        </p:sp>
        <p:sp>
          <p:nvSpPr>
            <p:cNvPr id="1300" name="Google Shape;1300;p92"/>
            <p:cNvSpPr/>
            <p:nvPr/>
          </p:nvSpPr>
          <p:spPr>
            <a:xfrm rot="5400000">
              <a:off x="5917407" y="4631531"/>
              <a:ext cx="996950" cy="3786187"/>
            </a:xfrm>
            <a:custGeom>
              <a:avLst/>
              <a:gdLst/>
              <a:ahLst/>
              <a:cxnLst/>
              <a:rect l="l" t="t" r="r" b="b"/>
              <a:pathLst>
                <a:path w="21600" h="21600" extrusionOk="0">
                  <a:moveTo>
                    <a:pt x="0" y="0"/>
                  </a:moveTo>
                  <a:lnTo>
                    <a:pt x="10751" y="0"/>
                  </a:lnTo>
                  <a:lnTo>
                    <a:pt x="10751" y="21600"/>
                  </a:lnTo>
                  <a:lnTo>
                    <a:pt x="21600" y="21600"/>
                  </a:lnTo>
                </a:path>
              </a:pathLst>
            </a:custGeom>
            <a:noFill/>
            <a:ln w="25400" cap="flat" cmpd="sng">
              <a:solidFill>
                <a:schemeClr val="dk1"/>
              </a:solidFill>
              <a:prstDash val="solid"/>
              <a:miter lim="800000"/>
              <a:headEnd type="none" w="sm" len="sm"/>
              <a:tailEnd type="triangle" w="med" len="med"/>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92"/>
            <p:cNvSpPr txBox="1"/>
            <p:nvPr/>
          </p:nvSpPr>
          <p:spPr>
            <a:xfrm>
              <a:off x="4522782" y="6026144"/>
              <a:ext cx="3786187" cy="9969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302" name="Google Shape;1302;p92"/>
            <p:cNvSpPr/>
            <p:nvPr/>
          </p:nvSpPr>
          <p:spPr>
            <a:xfrm>
              <a:off x="8382269" y="6030921"/>
              <a:ext cx="762600" cy="3945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Yes</a:t>
              </a:r>
              <a:endParaRPr sz="1800">
                <a:solidFill>
                  <a:schemeClr val="dk1"/>
                </a:solidFill>
                <a:latin typeface="Arial"/>
                <a:ea typeface="Arial"/>
                <a:cs typeface="Arial"/>
                <a:sym typeface="Arial"/>
              </a:endParaRPr>
            </a:p>
          </p:txBody>
        </p:sp>
        <p:sp>
          <p:nvSpPr>
            <p:cNvPr id="1303" name="Google Shape;1303;p92"/>
            <p:cNvSpPr/>
            <p:nvPr/>
          </p:nvSpPr>
          <p:spPr>
            <a:xfrm>
              <a:off x="2574519" y="8760039"/>
              <a:ext cx="90" cy="394620"/>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grpSp>
      <p:sp>
        <p:nvSpPr>
          <p:cNvPr id="1304" name="Google Shape;1304;p9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CHM: Key concepts – Exemplary workflow</a:t>
            </a:r>
            <a:endParaRPr/>
          </a:p>
        </p:txBody>
      </p:sp>
      <p:sp>
        <p:nvSpPr>
          <p:cNvPr id="1305" name="Google Shape;1305;p9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92</a:t>
            </a:fld>
            <a:endParaRPr/>
          </a:p>
        </p:txBody>
      </p:sp>
      <p:sp>
        <p:nvSpPr>
          <p:cNvPr id="1306" name="Google Shape;1306;p92"/>
          <p:cNvSpPr/>
          <p:nvPr/>
        </p:nvSpPr>
        <p:spPr>
          <a:xfrm>
            <a:off x="1875444" y="2104809"/>
            <a:ext cx="996286" cy="626390"/>
          </a:xfrm>
          <a:prstGeom prst="foldedCorner">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RFC</a:t>
            </a:r>
            <a:endParaRPr sz="1800">
              <a:solidFill>
                <a:schemeClr val="dk1"/>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9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CHM: Key concepts</a:t>
            </a:r>
            <a:endParaRPr/>
          </a:p>
        </p:txBody>
      </p:sp>
      <p:sp>
        <p:nvSpPr>
          <p:cNvPr id="1313" name="Google Shape;1313;p93"/>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560"/>
              </a:spcBef>
              <a:spcAft>
                <a:spcPts val="0"/>
              </a:spcAft>
              <a:buClr>
                <a:schemeClr val="dk1"/>
              </a:buClr>
              <a:buSzPts val="2800"/>
              <a:buChar char="•"/>
            </a:pPr>
            <a:r>
              <a:rPr lang="en-US" sz="2400" dirty="0"/>
              <a:t>Changes to CIs need to be reflected in the CMDB (interface to CONFM).</a:t>
            </a:r>
            <a:endParaRPr sz="2400" dirty="0"/>
          </a:p>
          <a:p>
            <a:pPr marL="342900" lvl="0" indent="-342900" algn="l" rtl="0">
              <a:lnSpc>
                <a:spcPct val="90000"/>
              </a:lnSpc>
              <a:spcBef>
                <a:spcPts val="560"/>
              </a:spcBef>
              <a:spcAft>
                <a:spcPts val="0"/>
              </a:spcAft>
              <a:buClr>
                <a:schemeClr val="dk1"/>
              </a:buClr>
              <a:buSzPts val="2800"/>
              <a:buChar char="•"/>
            </a:pPr>
            <a:r>
              <a:rPr lang="en-US" sz="2400" dirty="0"/>
              <a:t>Common types of changes:</a:t>
            </a:r>
            <a:endParaRPr sz="2400" dirty="0"/>
          </a:p>
          <a:p>
            <a:pPr marL="742950" lvl="1" indent="-297180">
              <a:lnSpc>
                <a:spcPct val="90000"/>
              </a:lnSpc>
              <a:spcBef>
                <a:spcPts val="560"/>
              </a:spcBef>
              <a:buSzPts val="2400"/>
            </a:pPr>
            <a:r>
              <a:rPr lang="en-US" sz="1800" dirty="0"/>
              <a:t>Standard / normal change (low effort and impact)</a:t>
            </a:r>
            <a:endParaRPr sz="1800" dirty="0"/>
          </a:p>
          <a:p>
            <a:pPr marL="742950" lvl="1" indent="-297180">
              <a:lnSpc>
                <a:spcPct val="90000"/>
              </a:lnSpc>
              <a:spcBef>
                <a:spcPts val="560"/>
              </a:spcBef>
              <a:buSzPts val="2400"/>
            </a:pPr>
            <a:r>
              <a:rPr lang="en-US" sz="1800" dirty="0"/>
              <a:t>Minor change (medium effort and impact)</a:t>
            </a:r>
            <a:endParaRPr sz="1800" dirty="0"/>
          </a:p>
          <a:p>
            <a:pPr marL="742950" lvl="1" indent="-297180">
              <a:lnSpc>
                <a:spcPct val="90000"/>
              </a:lnSpc>
              <a:spcBef>
                <a:spcPts val="560"/>
              </a:spcBef>
              <a:buSzPts val="2400"/>
            </a:pPr>
            <a:r>
              <a:rPr lang="en-US" sz="1800" dirty="0"/>
              <a:t>Major change (significant effort and impact)</a:t>
            </a:r>
            <a:endParaRPr sz="1800" dirty="0"/>
          </a:p>
          <a:p>
            <a:pPr marL="742950" lvl="1" indent="-297180">
              <a:lnSpc>
                <a:spcPct val="90000"/>
              </a:lnSpc>
              <a:spcBef>
                <a:spcPts val="560"/>
              </a:spcBef>
              <a:buSzPts val="2400"/>
            </a:pPr>
            <a:r>
              <a:rPr lang="en-US" sz="1800" dirty="0"/>
              <a:t>Emergency change (significant effort and impact but also high urgency)</a:t>
            </a:r>
            <a:endParaRPr sz="1800" dirty="0"/>
          </a:p>
          <a:p>
            <a:pPr marL="342900" lvl="0" indent="-342900" algn="l" rtl="0">
              <a:lnSpc>
                <a:spcPct val="90000"/>
              </a:lnSpc>
              <a:spcBef>
                <a:spcPts val="560"/>
              </a:spcBef>
              <a:spcAft>
                <a:spcPts val="0"/>
              </a:spcAft>
              <a:buClr>
                <a:schemeClr val="dk1"/>
              </a:buClr>
              <a:buSzPts val="2800"/>
              <a:buChar char="•"/>
            </a:pPr>
            <a:r>
              <a:rPr lang="en-US" sz="2400" dirty="0"/>
              <a:t>Clear definition of approval mechanisms and change authorities, such as a change advisory board (CAB).</a:t>
            </a:r>
            <a:endParaRPr sz="2400" dirty="0"/>
          </a:p>
          <a:p>
            <a:pPr marL="342900" lvl="0" indent="-342900" algn="l" rtl="0">
              <a:lnSpc>
                <a:spcPct val="90000"/>
              </a:lnSpc>
              <a:spcBef>
                <a:spcPts val="560"/>
              </a:spcBef>
              <a:spcAft>
                <a:spcPts val="0"/>
              </a:spcAft>
              <a:buClr>
                <a:schemeClr val="dk1"/>
              </a:buClr>
              <a:buSzPts val="2800"/>
              <a:buChar char="•"/>
            </a:pPr>
            <a:r>
              <a:rPr lang="en-US" sz="2400" dirty="0"/>
              <a:t>Many other ITSM processes will raise RFCs as part of their output (and therefore trigger the CHM workflow).</a:t>
            </a:r>
            <a:endParaRPr sz="2400" dirty="0"/>
          </a:p>
          <a:p>
            <a:pPr marL="342900" lvl="0" indent="-165100" algn="l" rtl="0">
              <a:lnSpc>
                <a:spcPct val="100000"/>
              </a:lnSpc>
              <a:spcBef>
                <a:spcPts val="560"/>
              </a:spcBef>
              <a:spcAft>
                <a:spcPts val="0"/>
              </a:spcAft>
              <a:buClr>
                <a:schemeClr val="dk1"/>
              </a:buClr>
              <a:buSzPts val="2800"/>
              <a:buNone/>
            </a:pPr>
            <a:endParaRPr sz="2400" dirty="0"/>
          </a:p>
        </p:txBody>
      </p:sp>
      <p:sp>
        <p:nvSpPr>
          <p:cNvPr id="1314" name="Google Shape;1314;p9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93</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94"/>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Release &amp; Deployment Management (RDM)</a:t>
            </a:r>
            <a:endParaRPr/>
          </a:p>
        </p:txBody>
      </p:sp>
      <p:sp>
        <p:nvSpPr>
          <p:cNvPr id="1321" name="Google Shape;1321;p9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94</a:t>
            </a:fld>
            <a:endParaRPr/>
          </a:p>
        </p:txBody>
      </p:sp>
      <p:sp>
        <p:nvSpPr>
          <p:cNvPr id="1322" name="Google Shape;1322;p94"/>
          <p:cNvSpPr/>
          <p:nvPr/>
        </p:nvSpPr>
        <p:spPr>
          <a:xfrm>
            <a:off x="2895601" y="3933700"/>
            <a:ext cx="6400800" cy="1705100"/>
          </a:xfrm>
          <a:prstGeom prst="snip1Rect">
            <a:avLst>
              <a:gd name="adj" fmla="val 16667"/>
            </a:avLst>
          </a:prstGeom>
          <a:solidFill>
            <a:srgbClr val="93B3D7">
              <a:alpha val="3647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1323" name="Google Shape;1323;p9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Objective</a:t>
            </a:r>
            <a:endParaRPr sz="1800">
              <a:solidFill>
                <a:schemeClr val="dk1"/>
              </a:solidFill>
              <a:latin typeface="Arial"/>
              <a:ea typeface="Arial"/>
              <a:cs typeface="Arial"/>
              <a:sym typeface="Arial"/>
            </a:endParaRPr>
          </a:p>
        </p:txBody>
      </p:sp>
      <p:sp>
        <p:nvSpPr>
          <p:cNvPr id="1324" name="Google Shape;1324;p94"/>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To bundle changes into appropriate types of releases and to effectively deploy them</a:t>
            </a:r>
            <a:endParaRPr sz="1800">
              <a:solidFill>
                <a:schemeClr val="dk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9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RDM: Important terms</a:t>
            </a:r>
            <a:endParaRPr/>
          </a:p>
        </p:txBody>
      </p:sp>
      <p:sp>
        <p:nvSpPr>
          <p:cNvPr id="1331" name="Google Shape;1331;p9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95</a:t>
            </a:fld>
            <a:endParaRPr/>
          </a:p>
        </p:txBody>
      </p:sp>
      <p:graphicFrame>
        <p:nvGraphicFramePr>
          <p:cNvPr id="1332" name="Google Shape;1332;p95"/>
          <p:cNvGraphicFramePr/>
          <p:nvPr>
            <p:extLst>
              <p:ext uri="{D42A27DB-BD31-4B8C-83A1-F6EECF244321}">
                <p14:modId xmlns:p14="http://schemas.microsoft.com/office/powerpoint/2010/main" val="2692214762"/>
              </p:ext>
            </p:extLst>
          </p:nvPr>
        </p:nvGraphicFramePr>
        <p:xfrm>
          <a:off x="609601" y="1696598"/>
          <a:ext cx="10972800" cy="954835"/>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1853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latin typeface="Calibri" panose="020F0502020204030204" pitchFamily="34" charset="0"/>
                          <a:cs typeface="Calibri" panose="020F0502020204030204" pitchFamily="34" charset="0"/>
                        </a:rPr>
                        <a:t>Definition following FitSM-0:</a:t>
                      </a:r>
                      <a:endParaRPr sz="1400" b="1"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7414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Release:</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solidFill>
                            <a:schemeClr val="dk1"/>
                          </a:solidFill>
                          <a:latin typeface="Calibri" panose="020F0502020204030204" pitchFamily="34" charset="0"/>
                          <a:cs typeface="Calibri" panose="020F0502020204030204" pitchFamily="34" charset="0"/>
                        </a:rPr>
                        <a:t>Set of one or more changes that are grouped together and deployed as a logical unit</a:t>
                      </a:r>
                      <a:endParaRPr sz="18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333" name="Google Shape;1333;p95"/>
          <p:cNvGraphicFramePr/>
          <p:nvPr>
            <p:extLst>
              <p:ext uri="{D42A27DB-BD31-4B8C-83A1-F6EECF244321}">
                <p14:modId xmlns:p14="http://schemas.microsoft.com/office/powerpoint/2010/main" val="1562827799"/>
              </p:ext>
            </p:extLst>
          </p:nvPr>
        </p:nvGraphicFramePr>
        <p:xfrm>
          <a:off x="609601" y="3429000"/>
          <a:ext cx="10972800" cy="1341120"/>
        </p:xfrm>
        <a:graphic>
          <a:graphicData uri="http://schemas.openxmlformats.org/drawingml/2006/table">
            <a:tbl>
              <a:tblPr firstRow="1" firstCol="1" bandRow="1">
                <a:noFill/>
                <a:tableStyleId>{7BB07519-A8F3-4188-B358-2C89F047C96F}</a:tableStyleId>
              </a:tblPr>
              <a:tblGrid>
                <a:gridCol w="10972800">
                  <a:extLst>
                    <a:ext uri="{9D8B030D-6E8A-4147-A177-3AD203B41FA5}">
                      <a16:colId xmlns:a16="http://schemas.microsoft.com/office/drawing/2014/main" val="20000"/>
                    </a:ext>
                  </a:extLst>
                </a:gridCol>
              </a:tblGrid>
              <a:tr h="1853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latin typeface="Calibri" panose="020F0502020204030204" pitchFamily="34" charset="0"/>
                          <a:cs typeface="Calibri" panose="020F0502020204030204" pitchFamily="34" charset="0"/>
                        </a:rPr>
                        <a:t>Definition following FitSM-0:</a:t>
                      </a:r>
                      <a:endParaRPr sz="1400" b="1" u="none" strike="noStrike" cap="none">
                        <a:solidFill>
                          <a:srgbClr val="FFFFFF"/>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0"/>
                  </a:ext>
                </a:extLst>
              </a:tr>
              <a:tr h="7414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latin typeface="Calibri" panose="020F0502020204030204" pitchFamily="34" charset="0"/>
                          <a:cs typeface="Calibri" panose="020F0502020204030204" pitchFamily="34" charset="0"/>
                        </a:rPr>
                        <a:t>Release and deployment strategy:</a:t>
                      </a:r>
                      <a:endParaRPr sz="1400" u="none" strike="noStrike" cap="none" dirty="0">
                        <a:latin typeface="Calibri" panose="020F0502020204030204" pitchFamily="34" charset="0"/>
                        <a:cs typeface="Calibri" panose="020F0502020204030204" pitchFamily="34" charset="0"/>
                      </a:endParaRPr>
                    </a:p>
                    <a:p>
                      <a:pPr marL="457200" marR="0" lvl="1" indent="0" algn="l" rtl="0">
                        <a:lnSpc>
                          <a:spcPct val="100000"/>
                        </a:lnSpc>
                        <a:spcBef>
                          <a:spcPts val="0"/>
                        </a:spcBef>
                        <a:spcAft>
                          <a:spcPts val="0"/>
                        </a:spcAft>
                        <a:buClr>
                          <a:srgbClr val="000000"/>
                        </a:buClr>
                        <a:buSzPts val="1800"/>
                        <a:buFont typeface="Arial"/>
                        <a:buNone/>
                      </a:pPr>
                      <a:r>
                        <a:rPr lang="en-US" sz="1800" b="0" u="none" strike="noStrike" cap="none" dirty="0">
                          <a:solidFill>
                            <a:schemeClr val="dk1"/>
                          </a:solidFill>
                          <a:latin typeface="Calibri" panose="020F0502020204030204" pitchFamily="34" charset="0"/>
                          <a:cs typeface="Calibri" panose="020F0502020204030204" pitchFamily="34" charset="0"/>
                        </a:rPr>
                        <a:t>Approach taken to manage releases and their deployment for a given set of service components and related configuration items (CIs), including </a:t>
                      </a:r>
                      <a:r>
                        <a:rPr lang="en-US" sz="1800" b="0" u="none" strike="noStrike" cap="none" dirty="0" err="1">
                          <a:solidFill>
                            <a:schemeClr val="dk1"/>
                          </a:solidFill>
                          <a:latin typeface="Calibri" panose="020F0502020204030204" pitchFamily="34" charset="0"/>
                          <a:cs typeface="Calibri" panose="020F0502020204030204" pitchFamily="34" charset="0"/>
                        </a:rPr>
                        <a:t>organisational</a:t>
                      </a:r>
                      <a:r>
                        <a:rPr lang="en-US" sz="1800" b="0" u="none" strike="noStrike" cap="none" dirty="0">
                          <a:solidFill>
                            <a:schemeClr val="dk1"/>
                          </a:solidFill>
                          <a:latin typeface="Calibri" panose="020F0502020204030204" pitchFamily="34" charset="0"/>
                          <a:cs typeface="Calibri" panose="020F0502020204030204" pitchFamily="34" charset="0"/>
                        </a:rPr>
                        <a:t> and technical aspects of planning, building, testing, evaluating, accepting and deploying releases </a:t>
                      </a:r>
                      <a:endParaRPr sz="18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9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RDM: Requirements according to FitSM-1</a:t>
            </a:r>
            <a:endParaRPr/>
          </a:p>
        </p:txBody>
      </p:sp>
      <p:sp>
        <p:nvSpPr>
          <p:cNvPr id="1340" name="Google Shape;1340;p9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96</a:t>
            </a:fld>
            <a:endParaRPr/>
          </a:p>
        </p:txBody>
      </p:sp>
      <p:graphicFrame>
        <p:nvGraphicFramePr>
          <p:cNvPr id="1341" name="Google Shape;1341;p96"/>
          <p:cNvGraphicFramePr/>
          <p:nvPr/>
        </p:nvGraphicFramePr>
        <p:xfrm>
          <a:off x="1981200" y="1697038"/>
          <a:ext cx="8229600" cy="3865118"/>
        </p:xfrm>
        <a:graphic>
          <a:graphicData uri="http://schemas.openxmlformats.org/drawingml/2006/table">
            <a:tbl>
              <a:tblPr>
                <a:noFill/>
                <a:tableStyleId>{5652652C-6163-4765-869B-413487751996}</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FFFFFF"/>
                          </a:solidFill>
                          <a:latin typeface="Calibri"/>
                          <a:ea typeface="Calibri"/>
                          <a:cs typeface="Calibri"/>
                          <a:sym typeface="Calibri"/>
                        </a:rPr>
                        <a:t>PR13 Release &amp; Deployment Management</a:t>
                      </a:r>
                      <a:endParaRPr sz="16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PR13.1 Release and deployment strategies shall be defined, together with the service components and CIs to which they are applied. Strategies shall be aligned with the frequency and impact of releases as well as the technology supporting deployment.</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PR13.2 Criteria for including approved changes in a release shall be defined, taking into consideration the applicable release and deployment strategy.</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PR13.3 Deployment of releases shall be planned, including acceptance criteria, as needed.</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PR13.4 Releases shall be built, tested and evaluated against acceptance criteria prior to being deployed. The extent of release testing shall be appropriate to the type of release and its potential impact on services.</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PR13.5 Deployment preparation shall consider steps to be taken in case of unsuccessful deployment.</a:t>
                      </a:r>
                      <a:endParaRPr sz="1400" u="none" strike="noStrike" cap="none"/>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a:latin typeface="Calibri"/>
                          <a:ea typeface="Calibri"/>
                          <a:cs typeface="Calibri"/>
                          <a:sym typeface="Calibri"/>
                        </a:rPr>
                        <a:t>PR13.6 Deployment activities shall be evaluated for success or failure.</a:t>
                      </a:r>
                      <a:endParaRPr sz="1400" u="none" strike="noStrike" cap="none"/>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9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latin typeface="Calibri" panose="020F0502020204030204" pitchFamily="34" charset="0"/>
                <a:cs typeface="Calibri" panose="020F0502020204030204" pitchFamily="34" charset="0"/>
              </a:rPr>
              <a:t>RDM: Key activities – Exemplary workflow</a:t>
            </a:r>
            <a:endParaRPr>
              <a:latin typeface="Calibri" panose="020F0502020204030204" pitchFamily="34" charset="0"/>
              <a:cs typeface="Calibri" panose="020F0502020204030204" pitchFamily="34" charset="0"/>
            </a:endParaRPr>
          </a:p>
        </p:txBody>
      </p:sp>
      <p:grpSp>
        <p:nvGrpSpPr>
          <p:cNvPr id="1348" name="Google Shape;1348;p97"/>
          <p:cNvGrpSpPr/>
          <p:nvPr/>
        </p:nvGrpSpPr>
        <p:grpSpPr>
          <a:xfrm>
            <a:off x="609600" y="1681715"/>
            <a:ext cx="3814493" cy="4876986"/>
            <a:chOff x="-66" y="0"/>
            <a:chExt cx="2517" cy="4733"/>
          </a:xfrm>
        </p:grpSpPr>
        <p:sp>
          <p:nvSpPr>
            <p:cNvPr id="1349" name="Google Shape;1349;p97"/>
            <p:cNvSpPr/>
            <p:nvPr/>
          </p:nvSpPr>
          <p:spPr>
            <a:xfrm>
              <a:off x="-66" y="0"/>
              <a:ext cx="2517" cy="4708"/>
            </a:xfrm>
            <a:prstGeom prst="rect">
              <a:avLst/>
            </a:prstGeom>
            <a:noFill/>
            <a:ln w="28575" cap="flat" cmpd="sng">
              <a:solidFill>
                <a:srgbClr val="7030A0"/>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Clr>
                  <a:schemeClr val="dk1"/>
                </a:buClr>
                <a:buSzPts val="1600"/>
                <a:buFont typeface="Arial"/>
                <a:buNone/>
              </a:pPr>
              <a:endParaRPr sz="1600">
                <a:solidFill>
                  <a:schemeClr val="dk1"/>
                </a:solidFill>
                <a:latin typeface="Calibri" panose="020F0502020204030204" pitchFamily="34" charset="0"/>
                <a:cs typeface="Calibri" panose="020F0502020204030204" pitchFamily="34" charset="0"/>
                <a:sym typeface="Arial"/>
              </a:endParaRPr>
            </a:p>
          </p:txBody>
        </p:sp>
        <p:sp>
          <p:nvSpPr>
            <p:cNvPr id="1350" name="Google Shape;1350;p97"/>
            <p:cNvSpPr/>
            <p:nvPr/>
          </p:nvSpPr>
          <p:spPr>
            <a:xfrm>
              <a:off x="1226" y="4494"/>
              <a:ext cx="0" cy="239"/>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Clr>
                  <a:schemeClr val="dk1"/>
                </a:buClr>
                <a:buSzPts val="1600"/>
                <a:buFont typeface="Arial"/>
                <a:buNone/>
              </a:pPr>
              <a:endParaRPr sz="1600">
                <a:solidFill>
                  <a:srgbClr val="808080"/>
                </a:solidFill>
                <a:latin typeface="Calibri" panose="020F0502020204030204" pitchFamily="34" charset="0"/>
                <a:cs typeface="Calibri" panose="020F0502020204030204" pitchFamily="34" charset="0"/>
                <a:sym typeface="Arial"/>
              </a:endParaRPr>
            </a:p>
          </p:txBody>
        </p:sp>
      </p:grpSp>
      <p:grpSp>
        <p:nvGrpSpPr>
          <p:cNvPr id="1351" name="Google Shape;1351;p97"/>
          <p:cNvGrpSpPr/>
          <p:nvPr/>
        </p:nvGrpSpPr>
        <p:grpSpPr>
          <a:xfrm>
            <a:off x="4984596" y="1681715"/>
            <a:ext cx="7036716" cy="4876986"/>
            <a:chOff x="0" y="0"/>
            <a:chExt cx="4747" cy="4733"/>
          </a:xfrm>
        </p:grpSpPr>
        <p:sp>
          <p:nvSpPr>
            <p:cNvPr id="1352" name="Google Shape;1352;p97"/>
            <p:cNvSpPr/>
            <p:nvPr/>
          </p:nvSpPr>
          <p:spPr>
            <a:xfrm>
              <a:off x="0" y="0"/>
              <a:ext cx="4747" cy="4708"/>
            </a:xfrm>
            <a:prstGeom prst="rect">
              <a:avLst/>
            </a:prstGeom>
            <a:noFill/>
            <a:ln w="28575"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Clr>
                  <a:schemeClr val="dk1"/>
                </a:buClr>
                <a:buSzPts val="1600"/>
                <a:buFont typeface="Arial"/>
                <a:buNone/>
              </a:pPr>
              <a:endParaRPr sz="1600">
                <a:solidFill>
                  <a:schemeClr val="dk1"/>
                </a:solidFill>
                <a:latin typeface="Calibri" panose="020F0502020204030204" pitchFamily="34" charset="0"/>
                <a:cs typeface="Calibri" panose="020F0502020204030204" pitchFamily="34" charset="0"/>
                <a:sym typeface="Arial"/>
              </a:endParaRPr>
            </a:p>
          </p:txBody>
        </p:sp>
        <p:sp>
          <p:nvSpPr>
            <p:cNvPr id="1353" name="Google Shape;1353;p97"/>
            <p:cNvSpPr/>
            <p:nvPr/>
          </p:nvSpPr>
          <p:spPr>
            <a:xfrm>
              <a:off x="2096" y="4494"/>
              <a:ext cx="0" cy="239"/>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Clr>
                  <a:schemeClr val="dk1"/>
                </a:buClr>
                <a:buSzPts val="1600"/>
                <a:buFont typeface="Arial"/>
                <a:buNone/>
              </a:pPr>
              <a:endParaRPr sz="1600">
                <a:solidFill>
                  <a:schemeClr val="dk1"/>
                </a:solidFill>
                <a:latin typeface="Calibri" panose="020F0502020204030204" pitchFamily="34" charset="0"/>
                <a:cs typeface="Calibri" panose="020F0502020204030204" pitchFamily="34" charset="0"/>
                <a:sym typeface="Arial"/>
              </a:endParaRPr>
            </a:p>
          </p:txBody>
        </p:sp>
      </p:grpSp>
      <p:cxnSp>
        <p:nvCxnSpPr>
          <p:cNvPr id="1354" name="Google Shape;1354;p97"/>
          <p:cNvCxnSpPr/>
          <p:nvPr/>
        </p:nvCxnSpPr>
        <p:spPr>
          <a:xfrm>
            <a:off x="2568373" y="3758448"/>
            <a:ext cx="3030" cy="336559"/>
          </a:xfrm>
          <a:prstGeom prst="straightConnector1">
            <a:avLst/>
          </a:prstGeom>
          <a:noFill/>
          <a:ln w="25400" cap="flat" cmpd="sng">
            <a:solidFill>
              <a:schemeClr val="dk1"/>
            </a:solidFill>
            <a:prstDash val="solid"/>
            <a:round/>
            <a:headEnd type="none" w="sm" len="sm"/>
            <a:tailEnd type="triangle" w="med" len="med"/>
          </a:ln>
        </p:spPr>
      </p:cxnSp>
      <p:sp>
        <p:nvSpPr>
          <p:cNvPr id="1355" name="Google Shape;1355;p97"/>
          <p:cNvSpPr/>
          <p:nvPr/>
        </p:nvSpPr>
        <p:spPr>
          <a:xfrm>
            <a:off x="891408" y="2525871"/>
            <a:ext cx="3322118"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chemeClr val="lt1"/>
                </a:solidFill>
                <a:latin typeface="Calibri" panose="020F0502020204030204" pitchFamily="34" charset="0"/>
                <a:cs typeface="Calibri" panose="020F0502020204030204" pitchFamily="34" charset="0"/>
                <a:sym typeface="Arial"/>
              </a:rPr>
              <a:t>Registering</a:t>
            </a:r>
            <a:endParaRPr sz="1200">
              <a:solidFill>
                <a:schemeClr val="lt1"/>
              </a:solidFill>
              <a:latin typeface="Calibri" panose="020F0502020204030204" pitchFamily="34" charset="0"/>
              <a:cs typeface="Calibri" panose="020F0502020204030204" pitchFamily="34" charset="0"/>
              <a:sym typeface="Arial"/>
            </a:endParaRPr>
          </a:p>
        </p:txBody>
      </p:sp>
      <p:sp>
        <p:nvSpPr>
          <p:cNvPr id="1356" name="Google Shape;1356;p97"/>
          <p:cNvSpPr/>
          <p:nvPr/>
        </p:nvSpPr>
        <p:spPr>
          <a:xfrm>
            <a:off x="905042" y="4102731"/>
            <a:ext cx="3325147"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Arial"/>
              <a:buNone/>
            </a:pPr>
            <a:r>
              <a:rPr lang="en-US" sz="1600">
                <a:solidFill>
                  <a:schemeClr val="lt1"/>
                </a:solidFill>
                <a:latin typeface="Calibri" panose="020F0502020204030204" pitchFamily="34" charset="0"/>
                <a:cs typeface="Calibri" panose="020F0502020204030204" pitchFamily="34" charset="0"/>
                <a:sym typeface="Arial"/>
              </a:rPr>
              <a:t>Assessing &amp; Approving</a:t>
            </a:r>
            <a:endParaRPr sz="1200">
              <a:solidFill>
                <a:schemeClr val="dk1"/>
              </a:solidFill>
              <a:latin typeface="Calibri" panose="020F0502020204030204" pitchFamily="34" charset="0"/>
              <a:cs typeface="Calibri" panose="020F0502020204030204" pitchFamily="34" charset="0"/>
              <a:sym typeface="Arial"/>
            </a:endParaRPr>
          </a:p>
        </p:txBody>
      </p:sp>
      <p:sp>
        <p:nvSpPr>
          <p:cNvPr id="1357" name="Google Shape;1357;p97"/>
          <p:cNvSpPr/>
          <p:nvPr/>
        </p:nvSpPr>
        <p:spPr>
          <a:xfrm>
            <a:off x="911101" y="3319266"/>
            <a:ext cx="3322117"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Arial"/>
              <a:buNone/>
            </a:pPr>
            <a:r>
              <a:rPr lang="en-US" sz="1600">
                <a:solidFill>
                  <a:schemeClr val="lt1"/>
                </a:solidFill>
                <a:latin typeface="Calibri" panose="020F0502020204030204" pitchFamily="34" charset="0"/>
                <a:cs typeface="Calibri" panose="020F0502020204030204" pitchFamily="34" charset="0"/>
                <a:sym typeface="Arial"/>
              </a:rPr>
              <a:t>Classifying</a:t>
            </a:r>
            <a:endParaRPr sz="1600">
              <a:solidFill>
                <a:schemeClr val="dk1"/>
              </a:solidFill>
              <a:latin typeface="Calibri" panose="020F0502020204030204" pitchFamily="34" charset="0"/>
              <a:cs typeface="Calibri" panose="020F0502020204030204" pitchFamily="34" charset="0"/>
              <a:sym typeface="Arial"/>
            </a:endParaRPr>
          </a:p>
        </p:txBody>
      </p:sp>
      <p:cxnSp>
        <p:nvCxnSpPr>
          <p:cNvPr id="1358" name="Google Shape;1358;p97"/>
          <p:cNvCxnSpPr/>
          <p:nvPr/>
        </p:nvCxnSpPr>
        <p:spPr>
          <a:xfrm>
            <a:off x="2566858" y="2969466"/>
            <a:ext cx="1515" cy="339869"/>
          </a:xfrm>
          <a:prstGeom prst="straightConnector1">
            <a:avLst/>
          </a:prstGeom>
          <a:noFill/>
          <a:ln w="25400" cap="flat" cmpd="sng">
            <a:solidFill>
              <a:schemeClr val="dk1"/>
            </a:solidFill>
            <a:prstDash val="solid"/>
            <a:round/>
            <a:headEnd type="none" w="sm" len="sm"/>
            <a:tailEnd type="triangle" w="med" len="med"/>
          </a:ln>
        </p:spPr>
      </p:cxnSp>
      <p:sp>
        <p:nvSpPr>
          <p:cNvPr id="1359" name="Google Shape;1359;p97"/>
          <p:cNvSpPr/>
          <p:nvPr/>
        </p:nvSpPr>
        <p:spPr>
          <a:xfrm>
            <a:off x="911101" y="6024978"/>
            <a:ext cx="3322117"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Arial"/>
              <a:buNone/>
            </a:pPr>
            <a:r>
              <a:rPr lang="en-US" sz="1600">
                <a:solidFill>
                  <a:schemeClr val="lt1"/>
                </a:solidFill>
                <a:latin typeface="Calibri" panose="020F0502020204030204" pitchFamily="34" charset="0"/>
                <a:cs typeface="Calibri" panose="020F0502020204030204" pitchFamily="34" charset="0"/>
                <a:sym typeface="Arial"/>
              </a:rPr>
              <a:t>Reviewing</a:t>
            </a:r>
            <a:endParaRPr sz="1200">
              <a:solidFill>
                <a:schemeClr val="dk1"/>
              </a:solidFill>
              <a:latin typeface="Calibri" panose="020F0502020204030204" pitchFamily="34" charset="0"/>
              <a:cs typeface="Calibri" panose="020F0502020204030204" pitchFamily="34" charset="0"/>
              <a:sym typeface="Arial"/>
            </a:endParaRPr>
          </a:p>
        </p:txBody>
      </p:sp>
      <p:grpSp>
        <p:nvGrpSpPr>
          <p:cNvPr id="1360" name="Google Shape;1360;p97"/>
          <p:cNvGrpSpPr/>
          <p:nvPr/>
        </p:nvGrpSpPr>
        <p:grpSpPr>
          <a:xfrm>
            <a:off x="7647744" y="2465180"/>
            <a:ext cx="3323632" cy="423733"/>
            <a:chOff x="-1" y="0"/>
            <a:chExt cx="2194" cy="384"/>
          </a:xfrm>
        </p:grpSpPr>
        <p:sp>
          <p:nvSpPr>
            <p:cNvPr id="1361" name="Google Shape;1361;p97"/>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Clr>
                  <a:schemeClr val="dk1"/>
                </a:buClr>
                <a:buSzPts val="1600"/>
                <a:buFont typeface="Arial"/>
                <a:buNone/>
              </a:pPr>
              <a:endParaRPr sz="1600">
                <a:solidFill>
                  <a:schemeClr val="lt1"/>
                </a:solidFill>
                <a:latin typeface="Calibri" panose="020F0502020204030204" pitchFamily="34" charset="0"/>
                <a:cs typeface="Calibri" panose="020F0502020204030204" pitchFamily="34" charset="0"/>
                <a:sym typeface="Arial"/>
              </a:endParaRPr>
            </a:p>
          </p:txBody>
        </p:sp>
        <p:sp>
          <p:nvSpPr>
            <p:cNvPr id="1362" name="Google Shape;1362;p97"/>
            <p:cNvSpPr/>
            <p:nvPr/>
          </p:nvSpPr>
          <p:spPr>
            <a:xfrm>
              <a:off x="-1" y="77"/>
              <a:ext cx="2179"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800"/>
                <a:buFont typeface="Arial"/>
                <a:buNone/>
              </a:pPr>
              <a:r>
                <a:rPr lang="en-US" sz="1800">
                  <a:solidFill>
                    <a:schemeClr val="lt1"/>
                  </a:solidFill>
                  <a:latin typeface="Calibri" panose="020F0502020204030204" pitchFamily="34" charset="0"/>
                  <a:cs typeface="Calibri" panose="020F0502020204030204" pitchFamily="34" charset="0"/>
                  <a:sym typeface="Arial"/>
                </a:rPr>
                <a:t>Release building</a:t>
              </a:r>
              <a:endParaRPr sz="1200">
                <a:solidFill>
                  <a:schemeClr val="dk1"/>
                </a:solidFill>
                <a:latin typeface="Calibri" panose="020F0502020204030204" pitchFamily="34" charset="0"/>
                <a:cs typeface="Calibri" panose="020F0502020204030204" pitchFamily="34" charset="0"/>
                <a:sym typeface="Arial"/>
              </a:endParaRPr>
            </a:p>
          </p:txBody>
        </p:sp>
      </p:grpSp>
      <p:cxnSp>
        <p:nvCxnSpPr>
          <p:cNvPr id="1363" name="Google Shape;1363;p97"/>
          <p:cNvCxnSpPr/>
          <p:nvPr/>
        </p:nvCxnSpPr>
        <p:spPr>
          <a:xfrm>
            <a:off x="9311075" y="3613894"/>
            <a:ext cx="1515" cy="265936"/>
          </a:xfrm>
          <a:prstGeom prst="straightConnector1">
            <a:avLst/>
          </a:prstGeom>
          <a:noFill/>
          <a:ln w="25400" cap="flat" cmpd="sng">
            <a:solidFill>
              <a:schemeClr val="dk1"/>
            </a:solidFill>
            <a:prstDash val="solid"/>
            <a:round/>
            <a:headEnd type="none" w="sm" len="sm"/>
            <a:tailEnd type="triangle" w="med" len="med"/>
          </a:ln>
        </p:spPr>
      </p:cxnSp>
      <p:grpSp>
        <p:nvGrpSpPr>
          <p:cNvPr id="1364" name="Google Shape;1364;p97"/>
          <p:cNvGrpSpPr/>
          <p:nvPr/>
        </p:nvGrpSpPr>
        <p:grpSpPr>
          <a:xfrm>
            <a:off x="7647744" y="1754544"/>
            <a:ext cx="3323632" cy="423733"/>
            <a:chOff x="-1" y="0"/>
            <a:chExt cx="2194" cy="384"/>
          </a:xfrm>
        </p:grpSpPr>
        <p:sp>
          <p:nvSpPr>
            <p:cNvPr id="1365" name="Google Shape;1365;p97"/>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Clr>
                  <a:schemeClr val="dk1"/>
                </a:buClr>
                <a:buSzPts val="1600"/>
                <a:buFont typeface="Arial"/>
                <a:buNone/>
              </a:pPr>
              <a:endParaRPr sz="1600">
                <a:solidFill>
                  <a:schemeClr val="lt1"/>
                </a:solidFill>
                <a:latin typeface="Calibri" panose="020F0502020204030204" pitchFamily="34" charset="0"/>
                <a:cs typeface="Calibri" panose="020F0502020204030204" pitchFamily="34" charset="0"/>
                <a:sym typeface="Arial"/>
              </a:endParaRPr>
            </a:p>
          </p:txBody>
        </p:sp>
        <p:sp>
          <p:nvSpPr>
            <p:cNvPr id="1366" name="Google Shape;1366;p97"/>
            <p:cNvSpPr/>
            <p:nvPr/>
          </p:nvSpPr>
          <p:spPr>
            <a:xfrm>
              <a:off x="-1" y="77"/>
              <a:ext cx="2193"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800"/>
                <a:buFont typeface="Arial"/>
                <a:buNone/>
              </a:pPr>
              <a:r>
                <a:rPr lang="en-US" sz="1800">
                  <a:solidFill>
                    <a:schemeClr val="lt1"/>
                  </a:solidFill>
                  <a:latin typeface="Calibri" panose="020F0502020204030204" pitchFamily="34" charset="0"/>
                  <a:cs typeface="Calibri" panose="020F0502020204030204" pitchFamily="34" charset="0"/>
                  <a:sym typeface="Arial"/>
                </a:rPr>
                <a:t>Release planning</a:t>
              </a:r>
              <a:endParaRPr sz="1200">
                <a:solidFill>
                  <a:schemeClr val="dk1"/>
                </a:solidFill>
                <a:latin typeface="Calibri" panose="020F0502020204030204" pitchFamily="34" charset="0"/>
                <a:cs typeface="Calibri" panose="020F0502020204030204" pitchFamily="34" charset="0"/>
                <a:sym typeface="Arial"/>
              </a:endParaRPr>
            </a:p>
          </p:txBody>
        </p:sp>
      </p:grpSp>
      <p:grpSp>
        <p:nvGrpSpPr>
          <p:cNvPr id="1367" name="Google Shape;1367;p97"/>
          <p:cNvGrpSpPr/>
          <p:nvPr/>
        </p:nvGrpSpPr>
        <p:grpSpPr>
          <a:xfrm>
            <a:off x="7647744" y="3888658"/>
            <a:ext cx="3325148" cy="423733"/>
            <a:chOff x="-1" y="0"/>
            <a:chExt cx="2195" cy="384"/>
          </a:xfrm>
        </p:grpSpPr>
        <p:sp>
          <p:nvSpPr>
            <p:cNvPr id="1368" name="Google Shape;1368;p97"/>
            <p:cNvSpPr/>
            <p:nvPr/>
          </p:nvSpPr>
          <p:spPr>
            <a:xfrm>
              <a:off x="0" y="0"/>
              <a:ext cx="2194"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Clr>
                  <a:schemeClr val="dk1"/>
                </a:buClr>
                <a:buSzPts val="1600"/>
                <a:buFont typeface="Arial"/>
                <a:buNone/>
              </a:pPr>
              <a:endParaRPr sz="1600">
                <a:solidFill>
                  <a:schemeClr val="lt1"/>
                </a:solidFill>
                <a:latin typeface="Calibri" panose="020F0502020204030204" pitchFamily="34" charset="0"/>
                <a:cs typeface="Calibri" panose="020F0502020204030204" pitchFamily="34" charset="0"/>
                <a:sym typeface="Arial"/>
              </a:endParaRPr>
            </a:p>
          </p:txBody>
        </p:sp>
        <p:sp>
          <p:nvSpPr>
            <p:cNvPr id="1369" name="Google Shape;1369;p97"/>
            <p:cNvSpPr/>
            <p:nvPr/>
          </p:nvSpPr>
          <p:spPr>
            <a:xfrm>
              <a:off x="-1" y="77"/>
              <a:ext cx="2194"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800"/>
                <a:buFont typeface="Arial"/>
                <a:buNone/>
              </a:pPr>
              <a:r>
                <a:rPr lang="en-US" sz="1800">
                  <a:solidFill>
                    <a:schemeClr val="lt1"/>
                  </a:solidFill>
                  <a:latin typeface="Calibri" panose="020F0502020204030204" pitchFamily="34" charset="0"/>
                  <a:cs typeface="Calibri" panose="020F0502020204030204" pitchFamily="34" charset="0"/>
                  <a:sym typeface="Arial"/>
                </a:rPr>
                <a:t>Review: Go / No-Go?</a:t>
              </a:r>
              <a:endParaRPr sz="1200">
                <a:solidFill>
                  <a:schemeClr val="dk1"/>
                </a:solidFill>
                <a:latin typeface="Calibri" panose="020F0502020204030204" pitchFamily="34" charset="0"/>
                <a:cs typeface="Calibri" panose="020F0502020204030204" pitchFamily="34" charset="0"/>
                <a:sym typeface="Arial"/>
              </a:endParaRPr>
            </a:p>
          </p:txBody>
        </p:sp>
      </p:grpSp>
      <p:cxnSp>
        <p:nvCxnSpPr>
          <p:cNvPr id="1370" name="Google Shape;1370;p97"/>
          <p:cNvCxnSpPr/>
          <p:nvPr/>
        </p:nvCxnSpPr>
        <p:spPr>
          <a:xfrm flipH="1">
            <a:off x="9308045" y="2190416"/>
            <a:ext cx="3030" cy="265936"/>
          </a:xfrm>
          <a:prstGeom prst="straightConnector1">
            <a:avLst/>
          </a:prstGeom>
          <a:noFill/>
          <a:ln w="25400" cap="flat" cmpd="sng">
            <a:solidFill>
              <a:schemeClr val="dk1"/>
            </a:solidFill>
            <a:prstDash val="solid"/>
            <a:round/>
            <a:headEnd type="none" w="sm" len="sm"/>
            <a:tailEnd type="triangle" w="med" len="med"/>
          </a:ln>
        </p:spPr>
      </p:cxnSp>
      <p:grpSp>
        <p:nvGrpSpPr>
          <p:cNvPr id="1371" name="Google Shape;1371;p97"/>
          <p:cNvGrpSpPr/>
          <p:nvPr/>
        </p:nvGrpSpPr>
        <p:grpSpPr>
          <a:xfrm>
            <a:off x="7647744" y="3175815"/>
            <a:ext cx="3323632" cy="423733"/>
            <a:chOff x="-1" y="0"/>
            <a:chExt cx="2194" cy="384"/>
          </a:xfrm>
        </p:grpSpPr>
        <p:sp>
          <p:nvSpPr>
            <p:cNvPr id="1372" name="Google Shape;1372;p97"/>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Clr>
                  <a:schemeClr val="dk1"/>
                </a:buClr>
                <a:buSzPts val="1600"/>
                <a:buFont typeface="Arial"/>
                <a:buNone/>
              </a:pPr>
              <a:endParaRPr sz="1600">
                <a:solidFill>
                  <a:schemeClr val="lt1"/>
                </a:solidFill>
                <a:latin typeface="Calibri" panose="020F0502020204030204" pitchFamily="34" charset="0"/>
                <a:cs typeface="Calibri" panose="020F0502020204030204" pitchFamily="34" charset="0"/>
                <a:sym typeface="Arial"/>
              </a:endParaRPr>
            </a:p>
          </p:txBody>
        </p:sp>
        <p:sp>
          <p:nvSpPr>
            <p:cNvPr id="1373" name="Google Shape;1373;p97"/>
            <p:cNvSpPr/>
            <p:nvPr/>
          </p:nvSpPr>
          <p:spPr>
            <a:xfrm>
              <a:off x="-1" y="81"/>
              <a:ext cx="2193"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800"/>
                <a:buFont typeface="Arial"/>
                <a:buNone/>
              </a:pPr>
              <a:r>
                <a:rPr lang="en-US" sz="1800">
                  <a:solidFill>
                    <a:schemeClr val="lt1"/>
                  </a:solidFill>
                  <a:latin typeface="Calibri" panose="020F0502020204030204" pitchFamily="34" charset="0"/>
                  <a:cs typeface="Calibri" panose="020F0502020204030204" pitchFamily="34" charset="0"/>
                  <a:sym typeface="Arial"/>
                </a:rPr>
                <a:t>Acceptance testing</a:t>
              </a:r>
              <a:endParaRPr sz="1200">
                <a:solidFill>
                  <a:schemeClr val="dk1"/>
                </a:solidFill>
                <a:latin typeface="Calibri" panose="020F0502020204030204" pitchFamily="34" charset="0"/>
                <a:cs typeface="Calibri" panose="020F0502020204030204" pitchFamily="34" charset="0"/>
                <a:sym typeface="Arial"/>
              </a:endParaRPr>
            </a:p>
          </p:txBody>
        </p:sp>
      </p:grpSp>
      <p:cxnSp>
        <p:nvCxnSpPr>
          <p:cNvPr id="1374" name="Google Shape;1374;p97"/>
          <p:cNvCxnSpPr/>
          <p:nvPr/>
        </p:nvCxnSpPr>
        <p:spPr>
          <a:xfrm>
            <a:off x="9308045" y="2902154"/>
            <a:ext cx="3030" cy="265937"/>
          </a:xfrm>
          <a:prstGeom prst="straightConnector1">
            <a:avLst/>
          </a:prstGeom>
          <a:noFill/>
          <a:ln w="25400" cap="flat" cmpd="sng">
            <a:solidFill>
              <a:schemeClr val="dk1"/>
            </a:solidFill>
            <a:prstDash val="solid"/>
            <a:round/>
            <a:headEnd type="none" w="sm" len="sm"/>
            <a:tailEnd type="triangle" w="med" len="med"/>
          </a:ln>
        </p:spPr>
      </p:cxnSp>
      <p:grpSp>
        <p:nvGrpSpPr>
          <p:cNvPr id="1375" name="Google Shape;1375;p97"/>
          <p:cNvGrpSpPr/>
          <p:nvPr/>
        </p:nvGrpSpPr>
        <p:grpSpPr>
          <a:xfrm>
            <a:off x="7647744" y="5312136"/>
            <a:ext cx="3323632" cy="423733"/>
            <a:chOff x="-1" y="0"/>
            <a:chExt cx="2194" cy="384"/>
          </a:xfrm>
        </p:grpSpPr>
        <p:sp>
          <p:nvSpPr>
            <p:cNvPr id="1376" name="Google Shape;1376;p97"/>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Clr>
                  <a:schemeClr val="dk1"/>
                </a:buClr>
                <a:buSzPts val="1600"/>
                <a:buFont typeface="Arial"/>
                <a:buNone/>
              </a:pPr>
              <a:endParaRPr sz="1600">
                <a:solidFill>
                  <a:schemeClr val="lt1"/>
                </a:solidFill>
                <a:latin typeface="Calibri" panose="020F0502020204030204" pitchFamily="34" charset="0"/>
                <a:cs typeface="Calibri" panose="020F0502020204030204" pitchFamily="34" charset="0"/>
                <a:sym typeface="Arial"/>
              </a:endParaRPr>
            </a:p>
          </p:txBody>
        </p:sp>
        <p:sp>
          <p:nvSpPr>
            <p:cNvPr id="1377" name="Google Shape;1377;p97"/>
            <p:cNvSpPr/>
            <p:nvPr/>
          </p:nvSpPr>
          <p:spPr>
            <a:xfrm>
              <a:off x="-1" y="50"/>
              <a:ext cx="2193"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800"/>
                <a:buFont typeface="Arial"/>
                <a:buNone/>
              </a:pPr>
              <a:r>
                <a:rPr lang="en-US" sz="1800">
                  <a:solidFill>
                    <a:schemeClr val="lt1"/>
                  </a:solidFill>
                  <a:latin typeface="Calibri" panose="020F0502020204030204" pitchFamily="34" charset="0"/>
                  <a:cs typeface="Calibri" panose="020F0502020204030204" pitchFamily="34" charset="0"/>
                  <a:sym typeface="Arial"/>
                </a:rPr>
                <a:t>Deployment preparations</a:t>
              </a:r>
              <a:endParaRPr sz="1200">
                <a:solidFill>
                  <a:schemeClr val="dk1"/>
                </a:solidFill>
                <a:latin typeface="Calibri" panose="020F0502020204030204" pitchFamily="34" charset="0"/>
                <a:cs typeface="Calibri" panose="020F0502020204030204" pitchFamily="34" charset="0"/>
                <a:sym typeface="Arial"/>
              </a:endParaRPr>
            </a:p>
          </p:txBody>
        </p:sp>
      </p:grpSp>
      <p:grpSp>
        <p:nvGrpSpPr>
          <p:cNvPr id="1378" name="Google Shape;1378;p97"/>
          <p:cNvGrpSpPr/>
          <p:nvPr/>
        </p:nvGrpSpPr>
        <p:grpSpPr>
          <a:xfrm>
            <a:off x="7647744" y="4601500"/>
            <a:ext cx="3325148" cy="423733"/>
            <a:chOff x="-1" y="0"/>
            <a:chExt cx="2195" cy="384"/>
          </a:xfrm>
        </p:grpSpPr>
        <p:sp>
          <p:nvSpPr>
            <p:cNvPr id="1379" name="Google Shape;1379;p97"/>
            <p:cNvSpPr/>
            <p:nvPr/>
          </p:nvSpPr>
          <p:spPr>
            <a:xfrm>
              <a:off x="0" y="0"/>
              <a:ext cx="2194"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Clr>
                  <a:schemeClr val="dk1"/>
                </a:buClr>
                <a:buSzPts val="1600"/>
                <a:buFont typeface="Arial"/>
                <a:buNone/>
              </a:pPr>
              <a:endParaRPr sz="1600">
                <a:solidFill>
                  <a:schemeClr val="lt1"/>
                </a:solidFill>
                <a:latin typeface="Calibri" panose="020F0502020204030204" pitchFamily="34" charset="0"/>
                <a:cs typeface="Calibri" panose="020F0502020204030204" pitchFamily="34" charset="0"/>
                <a:sym typeface="Arial"/>
              </a:endParaRPr>
            </a:p>
          </p:txBody>
        </p:sp>
        <p:sp>
          <p:nvSpPr>
            <p:cNvPr id="1380" name="Google Shape;1380;p97"/>
            <p:cNvSpPr/>
            <p:nvPr/>
          </p:nvSpPr>
          <p:spPr>
            <a:xfrm>
              <a:off x="-1" y="77"/>
              <a:ext cx="2193"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800"/>
                <a:buFont typeface="Arial"/>
                <a:buNone/>
              </a:pPr>
              <a:r>
                <a:rPr lang="en-US" sz="1800">
                  <a:solidFill>
                    <a:schemeClr val="lt1"/>
                  </a:solidFill>
                  <a:latin typeface="Calibri" panose="020F0502020204030204" pitchFamily="34" charset="0"/>
                  <a:cs typeface="Calibri" panose="020F0502020204030204" pitchFamily="34" charset="0"/>
                  <a:sym typeface="Arial"/>
                </a:rPr>
                <a:t>Deployment planning</a:t>
              </a:r>
              <a:endParaRPr sz="1200">
                <a:solidFill>
                  <a:schemeClr val="dk1"/>
                </a:solidFill>
                <a:latin typeface="Calibri" panose="020F0502020204030204" pitchFamily="34" charset="0"/>
                <a:cs typeface="Calibri" panose="020F0502020204030204" pitchFamily="34" charset="0"/>
                <a:sym typeface="Arial"/>
              </a:endParaRPr>
            </a:p>
          </p:txBody>
        </p:sp>
      </p:grpSp>
      <p:grpSp>
        <p:nvGrpSpPr>
          <p:cNvPr id="1381" name="Google Shape;1381;p97"/>
          <p:cNvGrpSpPr/>
          <p:nvPr/>
        </p:nvGrpSpPr>
        <p:grpSpPr>
          <a:xfrm>
            <a:off x="7649259" y="6024978"/>
            <a:ext cx="3322117" cy="423733"/>
            <a:chOff x="0" y="0"/>
            <a:chExt cx="2193" cy="384"/>
          </a:xfrm>
        </p:grpSpPr>
        <p:sp>
          <p:nvSpPr>
            <p:cNvPr id="1382" name="Google Shape;1382;p97"/>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Clr>
                  <a:schemeClr val="dk1"/>
                </a:buClr>
                <a:buSzPts val="1600"/>
                <a:buFont typeface="Arial"/>
                <a:buNone/>
              </a:pPr>
              <a:endParaRPr sz="1600">
                <a:solidFill>
                  <a:schemeClr val="lt1"/>
                </a:solidFill>
                <a:latin typeface="Calibri" panose="020F0502020204030204" pitchFamily="34" charset="0"/>
                <a:cs typeface="Calibri" panose="020F0502020204030204" pitchFamily="34" charset="0"/>
                <a:sym typeface="Arial"/>
              </a:endParaRPr>
            </a:p>
          </p:txBody>
        </p:sp>
        <p:sp>
          <p:nvSpPr>
            <p:cNvPr id="1383" name="Google Shape;1383;p97"/>
            <p:cNvSpPr/>
            <p:nvPr/>
          </p:nvSpPr>
          <p:spPr>
            <a:xfrm>
              <a:off x="40" y="77"/>
              <a:ext cx="2138"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800"/>
                <a:buFont typeface="Arial"/>
                <a:buNone/>
              </a:pPr>
              <a:r>
                <a:rPr lang="en-US" sz="1800">
                  <a:solidFill>
                    <a:schemeClr val="lt1"/>
                  </a:solidFill>
                  <a:latin typeface="Calibri" panose="020F0502020204030204" pitchFamily="34" charset="0"/>
                  <a:cs typeface="Calibri" panose="020F0502020204030204" pitchFamily="34" charset="0"/>
                  <a:sym typeface="Arial"/>
                </a:rPr>
                <a:t>Deployment / rollout</a:t>
              </a:r>
              <a:endParaRPr sz="1200">
                <a:solidFill>
                  <a:schemeClr val="dk1"/>
                </a:solidFill>
                <a:latin typeface="Calibri" panose="020F0502020204030204" pitchFamily="34" charset="0"/>
                <a:cs typeface="Calibri" panose="020F0502020204030204" pitchFamily="34" charset="0"/>
                <a:sym typeface="Arial"/>
              </a:endParaRPr>
            </a:p>
          </p:txBody>
        </p:sp>
      </p:grpSp>
      <p:grpSp>
        <p:nvGrpSpPr>
          <p:cNvPr id="1384" name="Google Shape;1384;p97"/>
          <p:cNvGrpSpPr/>
          <p:nvPr/>
        </p:nvGrpSpPr>
        <p:grpSpPr>
          <a:xfrm>
            <a:off x="5204253" y="2540216"/>
            <a:ext cx="1563350" cy="567184"/>
            <a:chOff x="0" y="0"/>
            <a:chExt cx="1032" cy="514"/>
          </a:xfrm>
        </p:grpSpPr>
        <p:sp>
          <p:nvSpPr>
            <p:cNvPr id="1385" name="Google Shape;1385;p97"/>
            <p:cNvSpPr/>
            <p:nvPr/>
          </p:nvSpPr>
          <p:spPr>
            <a:xfrm>
              <a:off x="0" y="0"/>
              <a:ext cx="1032" cy="514"/>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Clr>
                  <a:schemeClr val="dk1"/>
                </a:buClr>
                <a:buSzPts val="1600"/>
                <a:buFont typeface="Arial"/>
                <a:buNone/>
              </a:pPr>
              <a:endParaRPr sz="1600">
                <a:solidFill>
                  <a:schemeClr val="lt1"/>
                </a:solidFill>
                <a:latin typeface="Calibri" panose="020F0502020204030204" pitchFamily="34" charset="0"/>
                <a:cs typeface="Calibri" panose="020F0502020204030204" pitchFamily="34" charset="0"/>
                <a:sym typeface="Arial"/>
              </a:endParaRPr>
            </a:p>
          </p:txBody>
        </p:sp>
        <p:sp>
          <p:nvSpPr>
            <p:cNvPr id="1386" name="Google Shape;1386;p97"/>
            <p:cNvSpPr/>
            <p:nvPr/>
          </p:nvSpPr>
          <p:spPr>
            <a:xfrm>
              <a:off x="96" y="121"/>
              <a:ext cx="866" cy="15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100"/>
                <a:buFont typeface="Arial"/>
                <a:buNone/>
              </a:pPr>
              <a:r>
                <a:rPr lang="en-US" sz="1100" b="1">
                  <a:solidFill>
                    <a:schemeClr val="lt1"/>
                  </a:solidFill>
                  <a:latin typeface="Calibri" panose="020F0502020204030204" pitchFamily="34" charset="0"/>
                  <a:cs typeface="Calibri" panose="020F0502020204030204" pitchFamily="34" charset="0"/>
                  <a:sym typeface="Arial"/>
                </a:rPr>
                <a:t>Approved Change</a:t>
              </a:r>
              <a:endParaRPr sz="1200">
                <a:solidFill>
                  <a:schemeClr val="dk1"/>
                </a:solidFill>
                <a:latin typeface="Calibri" panose="020F0502020204030204" pitchFamily="34" charset="0"/>
                <a:cs typeface="Calibri" panose="020F0502020204030204" pitchFamily="34" charset="0"/>
                <a:sym typeface="Arial"/>
              </a:endParaRPr>
            </a:p>
          </p:txBody>
        </p:sp>
      </p:grpSp>
      <p:grpSp>
        <p:nvGrpSpPr>
          <p:cNvPr id="1387" name="Google Shape;1387;p97"/>
          <p:cNvGrpSpPr/>
          <p:nvPr/>
        </p:nvGrpSpPr>
        <p:grpSpPr>
          <a:xfrm>
            <a:off x="5204253" y="3248644"/>
            <a:ext cx="1563350" cy="568288"/>
            <a:chOff x="0" y="0"/>
            <a:chExt cx="1032" cy="514"/>
          </a:xfrm>
        </p:grpSpPr>
        <p:sp>
          <p:nvSpPr>
            <p:cNvPr id="1388" name="Google Shape;1388;p97"/>
            <p:cNvSpPr/>
            <p:nvPr/>
          </p:nvSpPr>
          <p:spPr>
            <a:xfrm>
              <a:off x="0" y="0"/>
              <a:ext cx="1032" cy="514"/>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Clr>
                  <a:schemeClr val="dk1"/>
                </a:buClr>
                <a:buSzPts val="1600"/>
                <a:buFont typeface="Arial"/>
                <a:buNone/>
              </a:pPr>
              <a:endParaRPr sz="1600">
                <a:solidFill>
                  <a:schemeClr val="lt1"/>
                </a:solidFill>
                <a:latin typeface="Calibri" panose="020F0502020204030204" pitchFamily="34" charset="0"/>
                <a:cs typeface="Calibri" panose="020F0502020204030204" pitchFamily="34" charset="0"/>
                <a:sym typeface="Arial"/>
              </a:endParaRPr>
            </a:p>
          </p:txBody>
        </p:sp>
        <p:sp>
          <p:nvSpPr>
            <p:cNvPr id="1389" name="Google Shape;1389;p97"/>
            <p:cNvSpPr/>
            <p:nvPr/>
          </p:nvSpPr>
          <p:spPr>
            <a:xfrm>
              <a:off x="116" y="122"/>
              <a:ext cx="846" cy="15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100"/>
                <a:buFont typeface="Arial"/>
                <a:buNone/>
              </a:pPr>
              <a:r>
                <a:rPr lang="en-US" sz="1100" b="1">
                  <a:solidFill>
                    <a:schemeClr val="lt1"/>
                  </a:solidFill>
                  <a:latin typeface="Calibri" panose="020F0502020204030204" pitchFamily="34" charset="0"/>
                  <a:cs typeface="Calibri" panose="020F0502020204030204" pitchFamily="34" charset="0"/>
                  <a:sym typeface="Arial"/>
                </a:rPr>
                <a:t>Approved Change</a:t>
              </a:r>
              <a:endParaRPr sz="1200">
                <a:solidFill>
                  <a:schemeClr val="dk1"/>
                </a:solidFill>
                <a:latin typeface="Calibri" panose="020F0502020204030204" pitchFamily="34" charset="0"/>
                <a:cs typeface="Calibri" panose="020F0502020204030204" pitchFamily="34" charset="0"/>
                <a:sym typeface="Arial"/>
              </a:endParaRPr>
            </a:p>
          </p:txBody>
        </p:sp>
      </p:grpSp>
      <p:grpSp>
        <p:nvGrpSpPr>
          <p:cNvPr id="1390" name="Google Shape;1390;p97"/>
          <p:cNvGrpSpPr/>
          <p:nvPr/>
        </p:nvGrpSpPr>
        <p:grpSpPr>
          <a:xfrm>
            <a:off x="5204253" y="3962591"/>
            <a:ext cx="1563350" cy="568287"/>
            <a:chOff x="0" y="0"/>
            <a:chExt cx="1032" cy="514"/>
          </a:xfrm>
        </p:grpSpPr>
        <p:sp>
          <p:nvSpPr>
            <p:cNvPr id="1391" name="Google Shape;1391;p97"/>
            <p:cNvSpPr/>
            <p:nvPr/>
          </p:nvSpPr>
          <p:spPr>
            <a:xfrm>
              <a:off x="0" y="0"/>
              <a:ext cx="1032" cy="514"/>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Clr>
                  <a:schemeClr val="dk1"/>
                </a:buClr>
                <a:buSzPts val="1600"/>
                <a:buFont typeface="Arial"/>
                <a:buNone/>
              </a:pPr>
              <a:endParaRPr sz="1600">
                <a:solidFill>
                  <a:schemeClr val="lt1"/>
                </a:solidFill>
                <a:latin typeface="Calibri" panose="020F0502020204030204" pitchFamily="34" charset="0"/>
                <a:cs typeface="Calibri" panose="020F0502020204030204" pitchFamily="34" charset="0"/>
                <a:sym typeface="Arial"/>
              </a:endParaRPr>
            </a:p>
          </p:txBody>
        </p:sp>
        <p:sp>
          <p:nvSpPr>
            <p:cNvPr id="1392" name="Google Shape;1392;p97"/>
            <p:cNvSpPr/>
            <p:nvPr/>
          </p:nvSpPr>
          <p:spPr>
            <a:xfrm>
              <a:off x="116" y="122"/>
              <a:ext cx="813" cy="15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100"/>
                <a:buFont typeface="Arial"/>
                <a:buNone/>
              </a:pPr>
              <a:r>
                <a:rPr lang="en-US" sz="1100" b="1">
                  <a:solidFill>
                    <a:schemeClr val="lt1"/>
                  </a:solidFill>
                  <a:latin typeface="Calibri" panose="020F0502020204030204" pitchFamily="34" charset="0"/>
                  <a:cs typeface="Calibri" panose="020F0502020204030204" pitchFamily="34" charset="0"/>
                  <a:sym typeface="Arial"/>
                </a:rPr>
                <a:t>Approved Change</a:t>
              </a:r>
              <a:endParaRPr sz="1200">
                <a:solidFill>
                  <a:schemeClr val="dk1"/>
                </a:solidFill>
                <a:latin typeface="Calibri" panose="020F0502020204030204" pitchFamily="34" charset="0"/>
                <a:cs typeface="Calibri" panose="020F0502020204030204" pitchFamily="34" charset="0"/>
                <a:sym typeface="Arial"/>
              </a:endParaRPr>
            </a:p>
          </p:txBody>
        </p:sp>
      </p:grpSp>
      <p:sp>
        <p:nvSpPr>
          <p:cNvPr id="1393" name="Google Shape;1393;p97"/>
          <p:cNvSpPr/>
          <p:nvPr/>
        </p:nvSpPr>
        <p:spPr>
          <a:xfrm rot="-5400000">
            <a:off x="2913613" y="2477876"/>
            <a:ext cx="1933282" cy="2620731"/>
          </a:xfrm>
          <a:custGeom>
            <a:avLst/>
            <a:gdLst/>
            <a:ahLst/>
            <a:cxnLst/>
            <a:rect l="l" t="t" r="r" b="b"/>
            <a:pathLst>
              <a:path w="21600" h="21600" extrusionOk="0">
                <a:moveTo>
                  <a:pt x="2420" y="0"/>
                </a:moveTo>
                <a:lnTo>
                  <a:pt x="0" y="0"/>
                </a:lnTo>
                <a:lnTo>
                  <a:pt x="0" y="17695"/>
                </a:lnTo>
                <a:lnTo>
                  <a:pt x="21600" y="17695"/>
                </a:lnTo>
                <a:lnTo>
                  <a:pt x="21600" y="21600"/>
                </a:lnTo>
              </a:path>
            </a:pathLst>
          </a:custGeom>
          <a:noFill/>
          <a:ln w="25400" cap="flat" cmpd="sng">
            <a:solidFill>
              <a:schemeClr val="dk1"/>
            </a:solidFill>
            <a:prstDash val="solid"/>
            <a:miter lim="800000"/>
            <a:headEnd type="none" w="sm" len="sm"/>
            <a:tailEnd type="triangle" w="med" len="med"/>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a:solidFill>
                <a:schemeClr val="dk1"/>
              </a:solidFill>
              <a:latin typeface="Calibri" panose="020F0502020204030204" pitchFamily="34" charset="0"/>
              <a:cs typeface="Calibri" panose="020F0502020204030204" pitchFamily="34" charset="0"/>
              <a:sym typeface="Arial"/>
            </a:endParaRPr>
          </a:p>
        </p:txBody>
      </p:sp>
      <p:sp>
        <p:nvSpPr>
          <p:cNvPr id="1394" name="Google Shape;1394;p97"/>
          <p:cNvSpPr/>
          <p:nvPr/>
        </p:nvSpPr>
        <p:spPr>
          <a:xfrm rot="-5400000">
            <a:off x="3268173" y="2832437"/>
            <a:ext cx="1222646" cy="2622246"/>
          </a:xfrm>
          <a:custGeom>
            <a:avLst/>
            <a:gdLst/>
            <a:ahLst/>
            <a:cxnLst/>
            <a:rect l="l" t="t" r="r" b="b"/>
            <a:pathLst>
              <a:path w="21600" h="21600" extrusionOk="0">
                <a:moveTo>
                  <a:pt x="3826" y="0"/>
                </a:moveTo>
                <a:lnTo>
                  <a:pt x="0" y="0"/>
                </a:lnTo>
                <a:lnTo>
                  <a:pt x="0" y="17695"/>
                </a:lnTo>
                <a:lnTo>
                  <a:pt x="21600" y="17695"/>
                </a:lnTo>
                <a:lnTo>
                  <a:pt x="21600" y="21600"/>
                </a:lnTo>
              </a:path>
            </a:pathLst>
          </a:custGeom>
          <a:noFill/>
          <a:ln w="25400" cap="flat" cmpd="sng">
            <a:solidFill>
              <a:schemeClr val="dk1"/>
            </a:solidFill>
            <a:prstDash val="solid"/>
            <a:miter lim="800000"/>
            <a:headEnd type="none" w="sm" len="sm"/>
            <a:tailEnd type="triangle" w="med" len="med"/>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a:solidFill>
                <a:schemeClr val="dk1"/>
              </a:solidFill>
              <a:latin typeface="Calibri" panose="020F0502020204030204" pitchFamily="34" charset="0"/>
              <a:cs typeface="Calibri" panose="020F0502020204030204" pitchFamily="34" charset="0"/>
              <a:sym typeface="Arial"/>
            </a:endParaRPr>
          </a:p>
        </p:txBody>
      </p:sp>
      <p:sp>
        <p:nvSpPr>
          <p:cNvPr id="1395" name="Google Shape;1395;p97"/>
          <p:cNvSpPr/>
          <p:nvPr/>
        </p:nvSpPr>
        <p:spPr>
          <a:xfrm rot="-5400000">
            <a:off x="3625146" y="3189410"/>
            <a:ext cx="508701" cy="2622246"/>
          </a:xfrm>
          <a:custGeom>
            <a:avLst/>
            <a:gdLst/>
            <a:ahLst/>
            <a:cxnLst/>
            <a:rect l="l" t="t" r="r" b="b"/>
            <a:pathLst>
              <a:path w="21600" h="21600" extrusionOk="0">
                <a:moveTo>
                  <a:pt x="9200" y="0"/>
                </a:moveTo>
                <a:lnTo>
                  <a:pt x="0" y="0"/>
                </a:lnTo>
                <a:lnTo>
                  <a:pt x="0" y="17695"/>
                </a:lnTo>
                <a:lnTo>
                  <a:pt x="21600" y="17695"/>
                </a:lnTo>
                <a:lnTo>
                  <a:pt x="21600" y="21600"/>
                </a:lnTo>
              </a:path>
            </a:pathLst>
          </a:custGeom>
          <a:noFill/>
          <a:ln w="25400" cap="flat" cmpd="sng">
            <a:solidFill>
              <a:schemeClr val="dk1"/>
            </a:solidFill>
            <a:prstDash val="solid"/>
            <a:miter lim="800000"/>
            <a:headEnd type="none" w="sm" len="sm"/>
            <a:tailEnd type="triangle" w="med" len="med"/>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a:solidFill>
                <a:schemeClr val="dk1"/>
              </a:solidFill>
              <a:latin typeface="Calibri" panose="020F0502020204030204" pitchFamily="34" charset="0"/>
              <a:cs typeface="Calibri" panose="020F0502020204030204" pitchFamily="34" charset="0"/>
              <a:sym typeface="Arial"/>
            </a:endParaRPr>
          </a:p>
        </p:txBody>
      </p:sp>
      <p:cxnSp>
        <p:nvCxnSpPr>
          <p:cNvPr id="1396" name="Google Shape;1396;p97"/>
          <p:cNvCxnSpPr/>
          <p:nvPr/>
        </p:nvCxnSpPr>
        <p:spPr>
          <a:xfrm rot="10800000">
            <a:off x="4243823" y="6237948"/>
            <a:ext cx="3390287" cy="2207"/>
          </a:xfrm>
          <a:prstGeom prst="straightConnector1">
            <a:avLst/>
          </a:prstGeom>
          <a:noFill/>
          <a:ln w="25400" cap="flat" cmpd="sng">
            <a:solidFill>
              <a:schemeClr val="dk1"/>
            </a:solidFill>
            <a:prstDash val="solid"/>
            <a:round/>
            <a:headEnd type="none" w="sm" len="sm"/>
            <a:tailEnd type="triangle" w="med" len="med"/>
          </a:ln>
        </p:spPr>
      </p:cxnSp>
      <p:cxnSp>
        <p:nvCxnSpPr>
          <p:cNvPr id="1397" name="Google Shape;1397;p97"/>
          <p:cNvCxnSpPr/>
          <p:nvPr/>
        </p:nvCxnSpPr>
        <p:spPr>
          <a:xfrm>
            <a:off x="9311075" y="4324529"/>
            <a:ext cx="1515" cy="267040"/>
          </a:xfrm>
          <a:prstGeom prst="straightConnector1">
            <a:avLst/>
          </a:prstGeom>
          <a:noFill/>
          <a:ln w="25400" cap="flat" cmpd="sng">
            <a:solidFill>
              <a:schemeClr val="dk1"/>
            </a:solidFill>
            <a:prstDash val="solid"/>
            <a:round/>
            <a:headEnd type="none" w="sm" len="sm"/>
            <a:tailEnd type="triangle" w="med" len="med"/>
          </a:ln>
        </p:spPr>
      </p:cxnSp>
      <p:cxnSp>
        <p:nvCxnSpPr>
          <p:cNvPr id="1398" name="Google Shape;1398;p97"/>
          <p:cNvCxnSpPr/>
          <p:nvPr/>
        </p:nvCxnSpPr>
        <p:spPr>
          <a:xfrm>
            <a:off x="9311075" y="5037372"/>
            <a:ext cx="1515" cy="265936"/>
          </a:xfrm>
          <a:prstGeom prst="straightConnector1">
            <a:avLst/>
          </a:prstGeom>
          <a:noFill/>
          <a:ln w="25400" cap="flat" cmpd="sng">
            <a:solidFill>
              <a:schemeClr val="dk1"/>
            </a:solidFill>
            <a:prstDash val="solid"/>
            <a:round/>
            <a:headEnd type="none" w="sm" len="sm"/>
            <a:tailEnd type="triangle" w="med" len="med"/>
          </a:ln>
        </p:spPr>
      </p:cxnSp>
      <p:cxnSp>
        <p:nvCxnSpPr>
          <p:cNvPr id="1399" name="Google Shape;1399;p97"/>
          <p:cNvCxnSpPr/>
          <p:nvPr/>
        </p:nvCxnSpPr>
        <p:spPr>
          <a:xfrm flipH="1">
            <a:off x="9308045" y="5748007"/>
            <a:ext cx="3030" cy="267040"/>
          </a:xfrm>
          <a:prstGeom prst="straightConnector1">
            <a:avLst/>
          </a:prstGeom>
          <a:noFill/>
          <a:ln w="25400" cap="flat" cmpd="sng">
            <a:solidFill>
              <a:schemeClr val="dk1"/>
            </a:solidFill>
            <a:prstDash val="solid"/>
            <a:round/>
            <a:headEnd type="none" w="sm" len="sm"/>
            <a:tailEnd type="triangle" w="med" len="med"/>
          </a:ln>
        </p:spPr>
      </p:cxnSp>
      <p:sp>
        <p:nvSpPr>
          <p:cNvPr id="1400" name="Google Shape;1400;p97"/>
          <p:cNvSpPr txBox="1"/>
          <p:nvPr/>
        </p:nvSpPr>
        <p:spPr>
          <a:xfrm>
            <a:off x="953693" y="1735671"/>
            <a:ext cx="3236935"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en-US" sz="1600">
                <a:solidFill>
                  <a:schemeClr val="dk1"/>
                </a:solidFill>
                <a:latin typeface="Calibri" panose="020F0502020204030204" pitchFamily="34" charset="0"/>
                <a:cs typeface="Calibri" panose="020F0502020204030204" pitchFamily="34" charset="0"/>
                <a:sym typeface="Arial"/>
              </a:rPr>
              <a:t>Change Management</a:t>
            </a:r>
            <a:endParaRPr sz="1200">
              <a:solidFill>
                <a:schemeClr val="dk1"/>
              </a:solidFill>
              <a:latin typeface="Calibri" panose="020F0502020204030204" pitchFamily="34" charset="0"/>
              <a:cs typeface="Calibri" panose="020F0502020204030204" pitchFamily="34" charset="0"/>
              <a:sym typeface="Arial"/>
            </a:endParaRPr>
          </a:p>
        </p:txBody>
      </p:sp>
      <p:sp>
        <p:nvSpPr>
          <p:cNvPr id="1401" name="Google Shape;1401;p97"/>
          <p:cNvSpPr txBox="1"/>
          <p:nvPr/>
        </p:nvSpPr>
        <p:spPr>
          <a:xfrm rot="5400000">
            <a:off x="9183354" y="3932372"/>
            <a:ext cx="4694168"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en-US" sz="1600">
                <a:solidFill>
                  <a:schemeClr val="dk1"/>
                </a:solidFill>
                <a:latin typeface="Calibri" panose="020F0502020204030204" pitchFamily="34" charset="0"/>
                <a:cs typeface="Calibri" panose="020F0502020204030204" pitchFamily="34" charset="0"/>
                <a:sym typeface="Arial"/>
              </a:rPr>
              <a:t>Release &amp; Deployment Management</a:t>
            </a:r>
            <a:endParaRPr sz="1200">
              <a:solidFill>
                <a:schemeClr val="dk1"/>
              </a:solidFill>
              <a:latin typeface="Calibri" panose="020F0502020204030204" pitchFamily="34" charset="0"/>
              <a:cs typeface="Calibri" panose="020F0502020204030204" pitchFamily="34" charset="0"/>
              <a:sym typeface="Arial"/>
            </a:endParaRPr>
          </a:p>
        </p:txBody>
      </p:sp>
      <p:sp>
        <p:nvSpPr>
          <p:cNvPr id="1402" name="Google Shape;1402;p97"/>
          <p:cNvSpPr/>
          <p:nvPr/>
        </p:nvSpPr>
        <p:spPr>
          <a:xfrm rot="10800000" flipH="1">
            <a:off x="6732760" y="2681460"/>
            <a:ext cx="892261" cy="850777"/>
          </a:xfrm>
          <a:custGeom>
            <a:avLst/>
            <a:gdLst/>
            <a:ahLst/>
            <a:cxnLst/>
            <a:rect l="l" t="t" r="r" b="b"/>
            <a:pathLst>
              <a:path w="21600" h="21600" extrusionOk="0">
                <a:moveTo>
                  <a:pt x="0" y="0"/>
                </a:moveTo>
                <a:lnTo>
                  <a:pt x="10773" y="0"/>
                </a:lnTo>
                <a:lnTo>
                  <a:pt x="10773" y="21600"/>
                </a:lnTo>
                <a:lnTo>
                  <a:pt x="21600" y="21600"/>
                </a:lnTo>
              </a:path>
            </a:pathLst>
          </a:custGeom>
          <a:noFill/>
          <a:ln w="25400" cap="flat" cmpd="sng">
            <a:solidFill>
              <a:schemeClr val="dk1"/>
            </a:solidFill>
            <a:prstDash val="solid"/>
            <a:miter lim="800000"/>
            <a:headEnd type="none" w="sm" len="sm"/>
            <a:tailEnd type="triangle" w="med" len="med"/>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a:solidFill>
                <a:schemeClr val="dk1"/>
              </a:solidFill>
              <a:latin typeface="Calibri" panose="020F0502020204030204" pitchFamily="34" charset="0"/>
              <a:cs typeface="Calibri" panose="020F0502020204030204" pitchFamily="34" charset="0"/>
              <a:sym typeface="Arial"/>
            </a:endParaRPr>
          </a:p>
        </p:txBody>
      </p:sp>
      <p:sp>
        <p:nvSpPr>
          <p:cNvPr id="1403" name="Google Shape;1403;p97"/>
          <p:cNvSpPr txBox="1"/>
          <p:nvPr/>
        </p:nvSpPr>
        <p:spPr>
          <a:xfrm flipH="1">
            <a:off x="6732760" y="2681460"/>
            <a:ext cx="892261" cy="850777"/>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1600"/>
              <a:buFont typeface="Arial"/>
              <a:buNone/>
            </a:pPr>
            <a:endParaRPr sz="1600">
              <a:solidFill>
                <a:schemeClr val="dk1"/>
              </a:solidFill>
              <a:latin typeface="Calibri" panose="020F0502020204030204" pitchFamily="34" charset="0"/>
              <a:cs typeface="Calibri" panose="020F0502020204030204" pitchFamily="34" charset="0"/>
              <a:sym typeface="Arial"/>
            </a:endParaRPr>
          </a:p>
        </p:txBody>
      </p:sp>
      <p:sp>
        <p:nvSpPr>
          <p:cNvPr id="1404" name="Google Shape;1404;p97"/>
          <p:cNvSpPr/>
          <p:nvPr/>
        </p:nvSpPr>
        <p:spPr>
          <a:xfrm rot="10800000" flipH="1">
            <a:off x="6732760" y="2681460"/>
            <a:ext cx="892261" cy="1551481"/>
          </a:xfrm>
          <a:custGeom>
            <a:avLst/>
            <a:gdLst/>
            <a:ahLst/>
            <a:cxnLst/>
            <a:rect l="l" t="t" r="r" b="b"/>
            <a:pathLst>
              <a:path w="21600" h="21600" extrusionOk="0">
                <a:moveTo>
                  <a:pt x="0" y="0"/>
                </a:moveTo>
                <a:lnTo>
                  <a:pt x="10773" y="0"/>
                </a:lnTo>
                <a:lnTo>
                  <a:pt x="10773" y="21600"/>
                </a:lnTo>
                <a:lnTo>
                  <a:pt x="21600" y="21600"/>
                </a:lnTo>
              </a:path>
            </a:pathLst>
          </a:custGeom>
          <a:noFill/>
          <a:ln w="25400" cap="flat" cmpd="sng">
            <a:solidFill>
              <a:schemeClr val="dk1"/>
            </a:solidFill>
            <a:prstDash val="solid"/>
            <a:miter lim="800000"/>
            <a:headEnd type="none" w="sm" len="sm"/>
            <a:tailEnd type="triangle" w="med" len="med"/>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a:solidFill>
                <a:schemeClr val="dk1"/>
              </a:solidFill>
              <a:latin typeface="Calibri" panose="020F0502020204030204" pitchFamily="34" charset="0"/>
              <a:cs typeface="Calibri" panose="020F0502020204030204" pitchFamily="34" charset="0"/>
              <a:sym typeface="Arial"/>
            </a:endParaRPr>
          </a:p>
        </p:txBody>
      </p:sp>
      <p:sp>
        <p:nvSpPr>
          <p:cNvPr id="1405" name="Google Shape;1405;p97"/>
          <p:cNvSpPr txBox="1"/>
          <p:nvPr/>
        </p:nvSpPr>
        <p:spPr>
          <a:xfrm flipH="1">
            <a:off x="6732760" y="2681460"/>
            <a:ext cx="892261" cy="155148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1600"/>
              <a:buFont typeface="Arial"/>
              <a:buNone/>
            </a:pPr>
            <a:endParaRPr sz="1600">
              <a:solidFill>
                <a:schemeClr val="dk1"/>
              </a:solidFill>
              <a:latin typeface="Calibri" panose="020F0502020204030204" pitchFamily="34" charset="0"/>
              <a:cs typeface="Calibri" panose="020F0502020204030204" pitchFamily="34" charset="0"/>
              <a:sym typeface="Arial"/>
            </a:endParaRPr>
          </a:p>
        </p:txBody>
      </p:sp>
      <p:cxnSp>
        <p:nvCxnSpPr>
          <p:cNvPr id="1406" name="Google Shape;1406;p97"/>
          <p:cNvCxnSpPr/>
          <p:nvPr/>
        </p:nvCxnSpPr>
        <p:spPr>
          <a:xfrm rot="10800000">
            <a:off x="6800930" y="2681460"/>
            <a:ext cx="412046" cy="0"/>
          </a:xfrm>
          <a:prstGeom prst="straightConnector1">
            <a:avLst/>
          </a:prstGeom>
          <a:noFill/>
          <a:ln w="25400" cap="flat" cmpd="sng">
            <a:solidFill>
              <a:schemeClr val="dk1"/>
            </a:solidFill>
            <a:prstDash val="solid"/>
            <a:round/>
            <a:headEnd type="none" w="sm" len="sm"/>
            <a:tailEnd type="none" w="sm" len="sm"/>
          </a:ln>
        </p:spPr>
      </p:cxnSp>
      <p:sp>
        <p:nvSpPr>
          <p:cNvPr id="1407" name="Google Shape;1407;p9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latin typeface="Calibri" panose="020F0502020204030204" pitchFamily="34" charset="0"/>
                <a:cs typeface="Calibri" panose="020F0502020204030204" pitchFamily="34" charset="0"/>
              </a:rPr>
              <a:t>97</a:t>
            </a:fld>
            <a:endParaRPr>
              <a:latin typeface="Calibri" panose="020F0502020204030204" pitchFamily="34" charset="0"/>
              <a:cs typeface="Calibri" panose="020F0502020204030204" pitchFamily="34" charset="0"/>
            </a:endParaRPr>
          </a:p>
        </p:txBody>
      </p:sp>
      <p:sp>
        <p:nvSpPr>
          <p:cNvPr id="1408" name="Google Shape;1408;p97"/>
          <p:cNvSpPr/>
          <p:nvPr/>
        </p:nvSpPr>
        <p:spPr>
          <a:xfrm>
            <a:off x="5211839" y="5952742"/>
            <a:ext cx="1555763" cy="568270"/>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1100"/>
              <a:buFont typeface="Arial"/>
              <a:buNone/>
            </a:pPr>
            <a:r>
              <a:rPr lang="en-US" sz="1100">
                <a:solidFill>
                  <a:schemeClr val="lt1"/>
                </a:solidFill>
                <a:latin typeface="Calibri" panose="020F0502020204030204" pitchFamily="34" charset="0"/>
                <a:cs typeface="Calibri" panose="020F0502020204030204" pitchFamily="34" charset="0"/>
                <a:sym typeface="Arial"/>
              </a:rPr>
              <a:t>Release Record</a:t>
            </a:r>
            <a:endParaRPr>
              <a:latin typeface="Calibri" panose="020F0502020204030204" pitchFamily="34" charset="0"/>
              <a:cs typeface="Calibri" panose="020F050202020403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4" name="Google Shape;1414;p9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RDM: Key concepts – Release and deployment strategies</a:t>
            </a:r>
            <a:endParaRPr/>
          </a:p>
        </p:txBody>
      </p:sp>
      <p:sp>
        <p:nvSpPr>
          <p:cNvPr id="1415" name="Google Shape;1415;p98"/>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560"/>
              </a:spcBef>
              <a:spcAft>
                <a:spcPts val="0"/>
              </a:spcAft>
              <a:buClr>
                <a:schemeClr val="dk1"/>
              </a:buClr>
              <a:buSzPts val="2800"/>
              <a:buChar char="•"/>
            </a:pPr>
            <a:r>
              <a:rPr lang="en-US" dirty="0"/>
              <a:t>In practice, service providers may apply different approaches to release and deployment. For example:</a:t>
            </a:r>
            <a:endParaRPr dirty="0"/>
          </a:p>
          <a:p>
            <a:pPr marL="742950" lvl="1" indent="-285750" algn="l" rtl="0">
              <a:lnSpc>
                <a:spcPct val="90000"/>
              </a:lnSpc>
              <a:spcBef>
                <a:spcPts val="560"/>
              </a:spcBef>
              <a:spcAft>
                <a:spcPts val="0"/>
              </a:spcAft>
              <a:buClr>
                <a:schemeClr val="dk1"/>
              </a:buClr>
              <a:buSzPts val="2400"/>
              <a:buChar char="–"/>
            </a:pPr>
            <a:r>
              <a:rPr lang="en-US" sz="2400" dirty="0">
                <a:latin typeface="Calibri"/>
                <a:ea typeface="Calibri"/>
                <a:cs typeface="Calibri"/>
                <a:sym typeface="Calibri"/>
              </a:rPr>
              <a:t>Traditional fixed release cycles where minor and major releases are planned according to a long-term schedule (Usually, emergency releases can be deployed between release cycles </a:t>
            </a:r>
            <a:r>
              <a:rPr lang="en-US" dirty="0"/>
              <a:t>if</a:t>
            </a:r>
            <a:r>
              <a:rPr lang="en-US" sz="2400" dirty="0">
                <a:latin typeface="Calibri"/>
                <a:ea typeface="Calibri"/>
                <a:cs typeface="Calibri"/>
                <a:sym typeface="Calibri"/>
              </a:rPr>
              <a:t> necessary).</a:t>
            </a:r>
            <a:endParaRPr dirty="0"/>
          </a:p>
          <a:p>
            <a:pPr marL="742950" lvl="1" indent="-285750" algn="l" rtl="0">
              <a:lnSpc>
                <a:spcPct val="90000"/>
              </a:lnSpc>
              <a:spcBef>
                <a:spcPts val="560"/>
              </a:spcBef>
              <a:spcAft>
                <a:spcPts val="0"/>
              </a:spcAft>
              <a:buClr>
                <a:schemeClr val="dk1"/>
              </a:buClr>
              <a:buSzPts val="2400"/>
              <a:buChar char="–"/>
            </a:pPr>
            <a:r>
              <a:rPr lang="en-US" dirty="0">
                <a:latin typeface="Calibri"/>
                <a:ea typeface="Calibri"/>
                <a:cs typeface="Calibri"/>
                <a:sym typeface="Calibri"/>
              </a:rPr>
              <a:t>C</a:t>
            </a:r>
            <a:r>
              <a:rPr lang="en-US" sz="2400" dirty="0">
                <a:latin typeface="Calibri"/>
                <a:ea typeface="Calibri"/>
                <a:cs typeface="Calibri"/>
                <a:sym typeface="Calibri"/>
              </a:rPr>
              <a:t>ontinuous </a:t>
            </a:r>
            <a:r>
              <a:rPr lang="en-US" dirty="0"/>
              <a:t>delivery / continuous deployment </a:t>
            </a:r>
            <a:r>
              <a:rPr lang="en-US" sz="2400" dirty="0">
                <a:latin typeface="Calibri"/>
                <a:ea typeface="Calibri"/>
                <a:cs typeface="Calibri"/>
                <a:sym typeface="Calibri"/>
              </a:rPr>
              <a:t>- DevOps practices where automated builds and tests make very frequent (and very small) releases possible.</a:t>
            </a:r>
            <a:endParaRPr dirty="0"/>
          </a:p>
        </p:txBody>
      </p:sp>
      <p:sp>
        <p:nvSpPr>
          <p:cNvPr id="1416" name="Google Shape;1416;p9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98</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1422" name="Google Shape;1422;p99"/>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05595"/>
              </a:buClr>
              <a:buSzPts val="3200"/>
              <a:buFont typeface="Calibri"/>
              <a:buNone/>
            </a:pPr>
            <a:r>
              <a:rPr lang="en-US" b="1"/>
              <a:t>Continual Service Improvement Management (CSI)</a:t>
            </a:r>
            <a:endParaRPr/>
          </a:p>
        </p:txBody>
      </p:sp>
      <p:sp>
        <p:nvSpPr>
          <p:cNvPr id="1423" name="Google Shape;1423;p9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99</a:t>
            </a:fld>
            <a:endParaRPr/>
          </a:p>
        </p:txBody>
      </p:sp>
      <p:sp>
        <p:nvSpPr>
          <p:cNvPr id="1424" name="Google Shape;1424;p99"/>
          <p:cNvSpPr/>
          <p:nvPr/>
        </p:nvSpPr>
        <p:spPr>
          <a:xfrm>
            <a:off x="2895601" y="3933700"/>
            <a:ext cx="6400800" cy="1705100"/>
          </a:xfrm>
          <a:prstGeom prst="snip1Rect">
            <a:avLst>
              <a:gd name="adj" fmla="val 16667"/>
            </a:avLst>
          </a:prstGeom>
          <a:solidFill>
            <a:srgbClr val="93B3D7">
              <a:alpha val="3647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1425" name="Google Shape;1425;p9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Objective</a:t>
            </a:r>
            <a:endParaRPr sz="1800">
              <a:solidFill>
                <a:schemeClr val="dk1"/>
              </a:solidFill>
              <a:latin typeface="Arial"/>
              <a:ea typeface="Arial"/>
              <a:cs typeface="Arial"/>
              <a:sym typeface="Arial"/>
            </a:endParaRPr>
          </a:p>
        </p:txBody>
      </p:sp>
      <p:sp>
        <p:nvSpPr>
          <p:cNvPr id="1426" name="Google Shape;1426;p99"/>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To identify, </a:t>
            </a:r>
            <a:r>
              <a:rPr lang="en-US" sz="1800" dirty="0" err="1">
                <a:solidFill>
                  <a:schemeClr val="dk1"/>
                </a:solidFill>
                <a:latin typeface="Calibri"/>
                <a:ea typeface="Calibri"/>
                <a:cs typeface="Calibri"/>
                <a:sym typeface="Calibri"/>
              </a:rPr>
              <a:t>prioritise</a:t>
            </a:r>
            <a:r>
              <a:rPr lang="en-US" sz="1800" dirty="0">
                <a:solidFill>
                  <a:schemeClr val="dk1"/>
                </a:solidFill>
                <a:latin typeface="Calibri"/>
                <a:ea typeface="Calibri"/>
                <a:cs typeface="Calibri"/>
                <a:sym typeface="Calibri"/>
              </a:rPr>
              <a:t>, plan, implement and review improvements to services and service management</a:t>
            </a:r>
            <a:endParaRPr sz="18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FedSM_template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TotalTime>
  <Words>8322</Words>
  <Application>Microsoft Macintosh PowerPoint</Application>
  <PresentationFormat>Widescreen</PresentationFormat>
  <Paragraphs>1390</Paragraphs>
  <Slides>111</Slides>
  <Notes>111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111</vt:i4>
      </vt:variant>
    </vt:vector>
  </HeadingPairs>
  <TitlesOfParts>
    <vt:vector size="117" baseType="lpstr">
      <vt:lpstr>Arial</vt:lpstr>
      <vt:lpstr>Calibri</vt:lpstr>
      <vt:lpstr>Helvetica Neue</vt:lpstr>
      <vt:lpstr>Noto Sans Symbols</vt:lpstr>
      <vt:lpstr>Arial Black</vt:lpstr>
      <vt:lpstr>FedSM_template0.1</vt:lpstr>
      <vt:lpstr>FitSM Foundation</vt:lpstr>
      <vt:lpstr>Purpose of this training</vt:lpstr>
      <vt:lpstr>FitSM Foundation exam</vt:lpstr>
      <vt:lpstr>FitSM qualification program</vt:lpstr>
      <vt:lpstr>Training agenda</vt:lpstr>
      <vt:lpstr>IT Service Management: Introduction, Terms &amp; Concepts</vt:lpstr>
      <vt:lpstr>Why IT service management is needed</vt:lpstr>
      <vt:lpstr>Service and value</vt:lpstr>
      <vt:lpstr>What is a service?</vt:lpstr>
      <vt:lpstr>What is a process?</vt:lpstr>
      <vt:lpstr>Organisational structure vs. process</vt:lpstr>
      <vt:lpstr>Most important elements of a process</vt:lpstr>
      <vt:lpstr>Service management system (SMS): Overview</vt:lpstr>
      <vt:lpstr>Service management system (SMS): Key terms</vt:lpstr>
      <vt:lpstr>Service management system (SMS): Key roles</vt:lpstr>
      <vt:lpstr>Service management system (SMS): Key roles</vt:lpstr>
      <vt:lpstr>The FitSM Approach &amp; Standards Family</vt:lpstr>
      <vt:lpstr>What is FitSM?</vt:lpstr>
      <vt:lpstr>The FitSM approach</vt:lpstr>
      <vt:lpstr>ITSM principles</vt:lpstr>
      <vt:lpstr>ITSM principles: Plan-Do-Check-Act cycle (PDCA)</vt:lpstr>
      <vt:lpstr>FitSM key principles</vt:lpstr>
      <vt:lpstr>FitSM parts</vt:lpstr>
      <vt:lpstr>FitSM process model</vt:lpstr>
      <vt:lpstr>A possible grouping of the FitSM processes</vt:lpstr>
      <vt:lpstr>FitSM-0: "Overview &amp; vocabulary"</vt:lpstr>
      <vt:lpstr>FitSM-1: "Requirements"</vt:lpstr>
      <vt:lpstr>IT Service Management – General Aspects</vt:lpstr>
      <vt:lpstr>General aspects: Overview</vt:lpstr>
      <vt:lpstr>ITSM – General aspects: Top management  </vt:lpstr>
      <vt:lpstr>PDCA applied to the SMS: Key concepts</vt:lpstr>
      <vt:lpstr>General aspects: Summary</vt:lpstr>
      <vt:lpstr>IT Service Management – Processes</vt:lpstr>
      <vt:lpstr>Service Portfolio Management (SPM)</vt:lpstr>
      <vt:lpstr>What is a service?</vt:lpstr>
      <vt:lpstr>SPM: Important terms</vt:lpstr>
      <vt:lpstr>SPM: Requirements according to FitSM-1</vt:lpstr>
      <vt:lpstr>SPM: Key concepts</vt:lpstr>
      <vt:lpstr>Service Level Management (SLM)</vt:lpstr>
      <vt:lpstr>SLM: Important terms</vt:lpstr>
      <vt:lpstr>SLM: Important terms</vt:lpstr>
      <vt:lpstr>SLM: Requirements according to FitSM-1</vt:lpstr>
      <vt:lpstr>SLM: Key concepts – Service catalogue</vt:lpstr>
      <vt:lpstr>SLM: Key concepts – Types of service agreements and their relationships</vt:lpstr>
      <vt:lpstr>SLM: Key concepts and activities </vt:lpstr>
      <vt:lpstr>Service Reporting Management (SRM)</vt:lpstr>
      <vt:lpstr>SRM: Important terms</vt:lpstr>
      <vt:lpstr>SRM: Requirements according to FitSM-1</vt:lpstr>
      <vt:lpstr>SRM: Key concepts and activities</vt:lpstr>
      <vt:lpstr>Service Availability &amp; Continuity Management (SACM)</vt:lpstr>
      <vt:lpstr>SACM: Why availability AND continuity?</vt:lpstr>
      <vt:lpstr>SACM: Important terms</vt:lpstr>
      <vt:lpstr>SACM: Requirements according to FitSM-1</vt:lpstr>
      <vt:lpstr>SACM: Key concepts and activities</vt:lpstr>
      <vt:lpstr>Capacity Management (CAPM) </vt:lpstr>
      <vt:lpstr>CAPM: Important terms</vt:lpstr>
      <vt:lpstr>CAPM: Requirements according to FitSM-1</vt:lpstr>
      <vt:lpstr>CAPM: Key concepts and activties</vt:lpstr>
      <vt:lpstr>Information Security Management (ISM)</vt:lpstr>
      <vt:lpstr>ISM: What is information security?</vt:lpstr>
      <vt:lpstr>ISM: Confidentiality, integrity and availability</vt:lpstr>
      <vt:lpstr>ISM: Requirements according to FitSM-1</vt:lpstr>
      <vt:lpstr>ISM: Key concepts</vt:lpstr>
      <vt:lpstr>Customer Relationship Management (CRM)</vt:lpstr>
      <vt:lpstr>CRM: Important terms</vt:lpstr>
      <vt:lpstr>CRM: Requirements according to FitSM-1</vt:lpstr>
      <vt:lpstr>CRM: Key concepts and activties</vt:lpstr>
      <vt:lpstr>Supplier Relationship Management (SUPPM)</vt:lpstr>
      <vt:lpstr>SUPPM: Important terms</vt:lpstr>
      <vt:lpstr>SUPPM: Requirements according to FitSM-1</vt:lpstr>
      <vt:lpstr>SUPPM: Key concepts and activties</vt:lpstr>
      <vt:lpstr>Incident &amp; Service Request Management (ISRM)</vt:lpstr>
      <vt:lpstr>ISRM: Important terms</vt:lpstr>
      <vt:lpstr>ISRM: Requirements according to FitSM-1</vt:lpstr>
      <vt:lpstr>ISRM: Key concepts – Exemplary workflow</vt:lpstr>
      <vt:lpstr>ISRM: Key concepts – Service request or incident?</vt:lpstr>
      <vt:lpstr>ISRM: Key concepts – Summary</vt:lpstr>
      <vt:lpstr>Problem Management (PM)</vt:lpstr>
      <vt:lpstr>PM: Important terms</vt:lpstr>
      <vt:lpstr>PM: Important terms – visualisation</vt:lpstr>
      <vt:lpstr>PM: Requirements according to FitSM-1</vt:lpstr>
      <vt:lpstr>PM: Key concepts – From incidents to problems to resolutions</vt:lpstr>
      <vt:lpstr>PM: Key concepts – Summary</vt:lpstr>
      <vt:lpstr>Configuration Management (CONFM)</vt:lpstr>
      <vt:lpstr>CONFM: Important terms</vt:lpstr>
      <vt:lpstr>CONFM: Requirements according to FitSM-1</vt:lpstr>
      <vt:lpstr>CONFM: Key concepts</vt:lpstr>
      <vt:lpstr>CONFM: Key concepts – Services, service components and CIs</vt:lpstr>
      <vt:lpstr>Change Management (CHM)</vt:lpstr>
      <vt:lpstr>CHM: Important terms</vt:lpstr>
      <vt:lpstr>CHM: Requirements according to FitSM-1</vt:lpstr>
      <vt:lpstr>CHM: Key concepts – Exemplary workflow</vt:lpstr>
      <vt:lpstr>CHM: Key concepts</vt:lpstr>
      <vt:lpstr>Release &amp; Deployment Management (RDM)</vt:lpstr>
      <vt:lpstr>RDM: Important terms</vt:lpstr>
      <vt:lpstr>RDM: Requirements according to FitSM-1</vt:lpstr>
      <vt:lpstr>RDM: Key activities – Exemplary workflow</vt:lpstr>
      <vt:lpstr>RDM: Key concepts – Release and deployment strategies</vt:lpstr>
      <vt:lpstr>Continual Service Improvement Management (CSI)</vt:lpstr>
      <vt:lpstr>CSI: Important terms</vt:lpstr>
      <vt:lpstr>CSI: Requirements according to FitSM-1</vt:lpstr>
      <vt:lpstr>CSI: Key concepts</vt:lpstr>
      <vt:lpstr>Benefits, Risks &amp; Challenges of Implementing IT Service Management</vt:lpstr>
      <vt:lpstr>ITSM: Benefits and risks in practice</vt:lpstr>
      <vt:lpstr>Federated IT service provisioning</vt:lpstr>
      <vt:lpstr>Federated IT service provisioning: Comparison with non-federated IT service provisioning</vt:lpstr>
      <vt:lpstr>Related Standards &amp; Frameworks</vt:lpstr>
      <vt:lpstr>ITIL, ISO/IEC 20000 and ISO/IEC 27000</vt:lpstr>
      <vt:lpstr>Foundation exam</vt:lpstr>
      <vt:lpstr>FitSM Foundation Level exam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Owen Appleton;FitSM WG / ITEMO</dc:creator>
  <cp:keywords>FitSM;FitSM ITSM Foundation certification</cp:keywords>
  <cp:lastModifiedBy>Sy Holsinger</cp:lastModifiedBy>
  <cp:revision>6</cp:revision>
  <dcterms:created xsi:type="dcterms:W3CDTF">2023-11-03T15:38:47Z</dcterms:created>
  <dcterms:modified xsi:type="dcterms:W3CDTF">2024-06-11T12:03:15Z</dcterms:modified>
</cp:coreProperties>
</file>