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3"/>
  </p:notesMasterIdLst>
  <p:sldIdLst>
    <p:sldId id="262" r:id="rId2"/>
    <p:sldId id="366" r:id="rId3"/>
    <p:sldId id="258" r:id="rId4"/>
    <p:sldId id="858" r:id="rId5"/>
    <p:sldId id="260" r:id="rId6"/>
    <p:sldId id="261" r:id="rId7"/>
    <p:sldId id="859"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849" r:id="rId46"/>
    <p:sldId id="302" r:id="rId47"/>
    <p:sldId id="303" r:id="rId48"/>
    <p:sldId id="304" r:id="rId49"/>
    <p:sldId id="848" r:id="rId50"/>
    <p:sldId id="306" r:id="rId51"/>
    <p:sldId id="847" r:id="rId52"/>
    <p:sldId id="308" r:id="rId53"/>
    <p:sldId id="309" r:id="rId54"/>
    <p:sldId id="846" r:id="rId55"/>
    <p:sldId id="311" r:id="rId56"/>
    <p:sldId id="312" r:id="rId57"/>
    <p:sldId id="313" r:id="rId58"/>
    <p:sldId id="845" r:id="rId59"/>
    <p:sldId id="315" r:id="rId60"/>
    <p:sldId id="316" r:id="rId61"/>
    <p:sldId id="317" r:id="rId62"/>
    <p:sldId id="318" r:id="rId63"/>
    <p:sldId id="844" r:id="rId64"/>
    <p:sldId id="320" r:id="rId65"/>
    <p:sldId id="321" r:id="rId66"/>
    <p:sldId id="322" r:id="rId67"/>
    <p:sldId id="843" r:id="rId68"/>
    <p:sldId id="324" r:id="rId69"/>
    <p:sldId id="325" r:id="rId70"/>
    <p:sldId id="326" r:id="rId71"/>
    <p:sldId id="842" r:id="rId72"/>
    <p:sldId id="328" r:id="rId73"/>
    <p:sldId id="329" r:id="rId74"/>
    <p:sldId id="330" r:id="rId75"/>
    <p:sldId id="860" r:id="rId76"/>
    <p:sldId id="850" r:id="rId77"/>
    <p:sldId id="841" r:id="rId78"/>
    <p:sldId id="334" r:id="rId79"/>
    <p:sldId id="335" r:id="rId80"/>
    <p:sldId id="840" r:id="rId81"/>
    <p:sldId id="337" r:id="rId82"/>
    <p:sldId id="854" r:id="rId83"/>
    <p:sldId id="339" r:id="rId84"/>
    <p:sldId id="340" r:id="rId85"/>
    <p:sldId id="341" r:id="rId86"/>
    <p:sldId id="342" r:id="rId87"/>
    <p:sldId id="855" r:id="rId88"/>
    <p:sldId id="344" r:id="rId89"/>
    <p:sldId id="345" r:id="rId90"/>
    <p:sldId id="346" r:id="rId91"/>
    <p:sldId id="347" r:id="rId92"/>
    <p:sldId id="861" r:id="rId93"/>
    <p:sldId id="851" r:id="rId94"/>
    <p:sldId id="350" r:id="rId95"/>
    <p:sldId id="351" r:id="rId96"/>
    <p:sldId id="352" r:id="rId97"/>
    <p:sldId id="852" r:id="rId98"/>
    <p:sldId id="853" r:id="rId99"/>
    <p:sldId id="355" r:id="rId100"/>
    <p:sldId id="356" r:id="rId101"/>
    <p:sldId id="357" r:id="rId102"/>
    <p:sldId id="857" r:id="rId103"/>
    <p:sldId id="359" r:id="rId104"/>
    <p:sldId id="360" r:id="rId105"/>
    <p:sldId id="361" r:id="rId106"/>
    <p:sldId id="856" r:id="rId107"/>
    <p:sldId id="363" r:id="rId108"/>
    <p:sldId id="364" r:id="rId109"/>
    <p:sldId id="839" r:id="rId110"/>
    <p:sldId id="838" r:id="rId111"/>
    <p:sldId id="257" r:id="rId1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undation introduction" id="{8FD36638-F68D-49DB-8577-7CEF7816FA8B}">
          <p14:sldIdLst>
            <p14:sldId id="262"/>
            <p14:sldId id="366"/>
            <p14:sldId id="258"/>
            <p14:sldId id="858"/>
            <p14:sldId id="260"/>
          </p14:sldIdLst>
        </p14:section>
        <p14:section name="ITSM intro, terms &amp; concepts" id="{31982FCA-0357-4D8D-A150-043337460563}">
          <p14:sldIdLst>
            <p14:sldId id="261"/>
            <p14:sldId id="859"/>
            <p14:sldId id="264"/>
            <p14:sldId id="265"/>
            <p14:sldId id="266"/>
            <p14:sldId id="267"/>
            <p14:sldId id="268"/>
            <p14:sldId id="269"/>
            <p14:sldId id="270"/>
            <p14:sldId id="271"/>
            <p14:sldId id="272"/>
          </p14:sldIdLst>
        </p14:section>
        <p14:section name="The FitSM standard" id="{6F1312B0-4D64-4CDD-9D0E-26B09574523E}">
          <p14:sldIdLst>
            <p14:sldId id="273"/>
            <p14:sldId id="274"/>
            <p14:sldId id="275"/>
            <p14:sldId id="276"/>
            <p14:sldId id="277"/>
            <p14:sldId id="278"/>
            <p14:sldId id="279"/>
            <p14:sldId id="280"/>
            <p14:sldId id="281"/>
            <p14:sldId id="282"/>
            <p14:sldId id="283"/>
          </p14:sldIdLst>
        </p14:section>
        <p14:section name="ITSM general aspects" id="{463E42D9-A98A-4755-A6C6-4FB0D0809FF0}">
          <p14:sldIdLst>
            <p14:sldId id="284"/>
            <p14:sldId id="285"/>
            <p14:sldId id="286"/>
            <p14:sldId id="287"/>
            <p14:sldId id="288"/>
          </p14:sldIdLst>
        </p14:section>
        <p14:section name="ITSM processes" id="{2F8FD370-47B8-4699-9429-320CC2037327}">
          <p14:sldIdLst>
            <p14:sldId id="289"/>
            <p14:sldId id="290"/>
            <p14:sldId id="291"/>
            <p14:sldId id="292"/>
            <p14:sldId id="293"/>
            <p14:sldId id="294"/>
            <p14:sldId id="295"/>
            <p14:sldId id="296"/>
            <p14:sldId id="297"/>
            <p14:sldId id="298"/>
            <p14:sldId id="299"/>
            <p14:sldId id="300"/>
            <p14:sldId id="849"/>
            <p14:sldId id="302"/>
            <p14:sldId id="303"/>
            <p14:sldId id="304"/>
            <p14:sldId id="848"/>
            <p14:sldId id="306"/>
            <p14:sldId id="847"/>
            <p14:sldId id="308"/>
            <p14:sldId id="309"/>
            <p14:sldId id="846"/>
            <p14:sldId id="311"/>
            <p14:sldId id="312"/>
            <p14:sldId id="313"/>
            <p14:sldId id="845"/>
            <p14:sldId id="315"/>
            <p14:sldId id="316"/>
            <p14:sldId id="317"/>
            <p14:sldId id="318"/>
            <p14:sldId id="844"/>
            <p14:sldId id="320"/>
            <p14:sldId id="321"/>
            <p14:sldId id="322"/>
            <p14:sldId id="843"/>
            <p14:sldId id="324"/>
            <p14:sldId id="325"/>
            <p14:sldId id="326"/>
            <p14:sldId id="842"/>
            <p14:sldId id="328"/>
            <p14:sldId id="329"/>
            <p14:sldId id="330"/>
            <p14:sldId id="860"/>
            <p14:sldId id="850"/>
            <p14:sldId id="841"/>
            <p14:sldId id="334"/>
            <p14:sldId id="335"/>
            <p14:sldId id="840"/>
            <p14:sldId id="337"/>
            <p14:sldId id="854"/>
            <p14:sldId id="339"/>
            <p14:sldId id="340"/>
            <p14:sldId id="341"/>
            <p14:sldId id="342"/>
            <p14:sldId id="855"/>
            <p14:sldId id="344"/>
            <p14:sldId id="345"/>
            <p14:sldId id="346"/>
            <p14:sldId id="347"/>
            <p14:sldId id="861"/>
            <p14:sldId id="851"/>
            <p14:sldId id="350"/>
            <p14:sldId id="351"/>
            <p14:sldId id="352"/>
            <p14:sldId id="852"/>
            <p14:sldId id="853"/>
            <p14:sldId id="355"/>
            <p14:sldId id="356"/>
            <p14:sldId id="357"/>
            <p14:sldId id="857"/>
          </p14:sldIdLst>
        </p14:section>
        <p14:section name="Benefits, risks and challenges of ITSM" id="{2F18E843-B026-4041-83BE-DBDA53187F45}">
          <p14:sldIdLst>
            <p14:sldId id="359"/>
            <p14:sldId id="360"/>
            <p14:sldId id="361"/>
            <p14:sldId id="856"/>
          </p14:sldIdLst>
        </p14:section>
        <p14:section name="Related standards &amp; frameworks" id="{B5C8C2DF-B12F-497E-997E-1C44B97EF87E}">
          <p14:sldIdLst>
            <p14:sldId id="363"/>
            <p14:sldId id="364"/>
          </p14:sldIdLst>
        </p14:section>
        <p14:section name="Foundation exam" id="{F8BDAA5C-B617-445B-8EB7-CF3BE5841B68}">
          <p14:sldIdLst>
            <p14:sldId id="839"/>
            <p14:sldId id="838"/>
          </p14:sldIdLst>
        </p14:section>
        <p14:section name="License &amp; resources" id="{CA32E091-1464-4793-872F-9236642B1FCB}">
          <p14:sldIdLst>
            <p14:sldId id="2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08" autoAdjust="0"/>
    <p:restoredTop sz="94660"/>
  </p:normalViewPr>
  <p:slideViewPr>
    <p:cSldViewPr snapToGrid="0">
      <p:cViewPr varScale="1">
        <p:scale>
          <a:sx n="110" d="100"/>
          <a:sy n="110" d="100"/>
        </p:scale>
        <p:origin x="192"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ECF1E5-64C5-4840-B277-9A614647FD99}" type="doc">
      <dgm:prSet loTypeId="urn:microsoft.com/office/officeart/2005/8/layout/vList3" loCatId="list" qsTypeId="urn:microsoft.com/office/officeart/2005/8/quickstyle/simple1" qsCatId="simple" csTypeId="urn:microsoft.com/office/officeart/2005/8/colors/accent1_2" csCatId="accent1" phldr="1"/>
      <dgm:spPr/>
    </dgm:pt>
    <dgm:pt modelId="{4D5C47A0-4448-4B70-82BA-01E0A1788265}">
      <dgm:prSet phldrT="[Text]"/>
      <dgm:spPr/>
      <dgm:t>
        <a:bodyPr/>
        <a:lstStyle/>
        <a:p>
          <a:r>
            <a:rPr lang="en-GB" dirty="0">
              <a:latin typeface="Calibri" panose="020F0502020204030204" pitchFamily="34" charset="0"/>
              <a:ea typeface="Calibri" panose="020F0502020204030204" pitchFamily="34" charset="0"/>
              <a:cs typeface="Calibri" panose="020F0502020204030204" pitchFamily="34" charset="0"/>
            </a:rPr>
            <a:t>Goal(s), objectives</a:t>
          </a:r>
        </a:p>
      </dgm:t>
    </dgm:pt>
    <dgm:pt modelId="{5FBC9A83-7EA6-4A12-B396-EF2868AD2086}" type="parTrans" cxnId="{714745E9-1C14-4DF6-9687-C4B88180DEFF}">
      <dgm:prSet/>
      <dgm:spPr/>
      <dgm:t>
        <a:bodyPr/>
        <a:lstStyle/>
        <a:p>
          <a:endParaRPr lang="en-GB"/>
        </a:p>
      </dgm:t>
    </dgm:pt>
    <dgm:pt modelId="{7B98D823-CFDA-4CED-A0D4-58D4C609CFF7}" type="sibTrans" cxnId="{714745E9-1C14-4DF6-9687-C4B88180DEFF}">
      <dgm:prSet/>
      <dgm:spPr/>
      <dgm:t>
        <a:bodyPr/>
        <a:lstStyle/>
        <a:p>
          <a:endParaRPr lang="en-GB"/>
        </a:p>
      </dgm:t>
    </dgm:pt>
    <dgm:pt modelId="{D77CCDB7-8F18-4F8D-A4EE-4E1236716675}">
      <dgm:prSet phldrT="[Text]"/>
      <dgm:spPr/>
      <dgm:t>
        <a:bodyPr/>
        <a:lstStyle/>
        <a:p>
          <a:pPr>
            <a:buClr>
              <a:schemeClr val="lt1"/>
            </a:buClr>
            <a:buSzPts val="2500"/>
            <a:buFont typeface="Calibri"/>
            <a:buNone/>
          </a:pPr>
          <a:r>
            <a:rPr lang="en-GB" dirty="0">
              <a:solidFill>
                <a:schemeClr val="lt1"/>
              </a:solidFill>
              <a:latin typeface="Calibri"/>
              <a:ea typeface="Calibri"/>
              <a:cs typeface="Calibri"/>
              <a:sym typeface="Calibri"/>
            </a:rPr>
            <a:t>Clearly defined inputs, triggers and outputs</a:t>
          </a:r>
          <a:endParaRPr lang="en-GB" dirty="0"/>
        </a:p>
      </dgm:t>
    </dgm:pt>
    <dgm:pt modelId="{0EA29F3E-3FBD-425F-A9EB-D47B02701EAF}" type="parTrans" cxnId="{1CC22B2A-CC4D-4C7B-821F-8C5C7AC819AA}">
      <dgm:prSet/>
      <dgm:spPr/>
      <dgm:t>
        <a:bodyPr/>
        <a:lstStyle/>
        <a:p>
          <a:endParaRPr lang="en-GB"/>
        </a:p>
      </dgm:t>
    </dgm:pt>
    <dgm:pt modelId="{BCDB72EF-D289-4594-88BD-862D97F10ACA}" type="sibTrans" cxnId="{1CC22B2A-CC4D-4C7B-821F-8C5C7AC819AA}">
      <dgm:prSet/>
      <dgm:spPr/>
      <dgm:t>
        <a:bodyPr/>
        <a:lstStyle/>
        <a:p>
          <a:endParaRPr lang="en-GB"/>
        </a:p>
      </dgm:t>
    </dgm:pt>
    <dgm:pt modelId="{0339F7C4-4D9B-4EB8-B810-DFAB7507774D}">
      <dgm:prSet phldrT="[Text]"/>
      <dgm:spPr/>
      <dgm:t>
        <a:bodyPr/>
        <a:lstStyle/>
        <a:p>
          <a:pPr>
            <a:buClr>
              <a:schemeClr val="lt1"/>
            </a:buClr>
            <a:buSzPts val="2500"/>
            <a:buFont typeface="Calibri"/>
            <a:buNone/>
          </a:pPr>
          <a:r>
            <a:rPr lang="en-GB" dirty="0">
              <a:solidFill>
                <a:schemeClr val="lt1"/>
              </a:solidFill>
              <a:latin typeface="Calibri"/>
              <a:ea typeface="Calibri"/>
              <a:cs typeface="Calibri"/>
              <a:sym typeface="Calibri"/>
            </a:rPr>
            <a:t>Set of interrelated activities </a:t>
          </a:r>
          <a:br>
            <a:rPr lang="en-GB" dirty="0">
              <a:solidFill>
                <a:schemeClr val="lt1"/>
              </a:solidFill>
              <a:latin typeface="Calibri"/>
              <a:ea typeface="Calibri"/>
              <a:cs typeface="Calibri"/>
              <a:sym typeface="Calibri"/>
            </a:rPr>
          </a:br>
          <a:r>
            <a:rPr lang="en-GB" dirty="0">
              <a:solidFill>
                <a:schemeClr val="lt1"/>
              </a:solidFill>
              <a:latin typeface="Calibri"/>
              <a:ea typeface="Calibri"/>
              <a:cs typeface="Calibri"/>
              <a:sym typeface="Calibri"/>
            </a:rPr>
            <a:t>(across different functions)</a:t>
          </a:r>
          <a:endParaRPr lang="en-GB" dirty="0"/>
        </a:p>
      </dgm:t>
    </dgm:pt>
    <dgm:pt modelId="{E1DF73E1-A605-4617-AFC9-17127507D8EB}" type="parTrans" cxnId="{77C40343-4F1A-4141-9B4F-E38808EA7229}">
      <dgm:prSet/>
      <dgm:spPr/>
      <dgm:t>
        <a:bodyPr/>
        <a:lstStyle/>
        <a:p>
          <a:endParaRPr lang="en-GB"/>
        </a:p>
      </dgm:t>
    </dgm:pt>
    <dgm:pt modelId="{54261357-B074-4F4A-B69B-4CBFCA64AC49}" type="sibTrans" cxnId="{77C40343-4F1A-4141-9B4F-E38808EA7229}">
      <dgm:prSet/>
      <dgm:spPr/>
      <dgm:t>
        <a:bodyPr/>
        <a:lstStyle/>
        <a:p>
          <a:endParaRPr lang="en-GB"/>
        </a:p>
      </dgm:t>
    </dgm:pt>
    <dgm:pt modelId="{EBB7072C-8B2E-4921-8C89-BDC7A930C015}">
      <dgm:prSet phldrT="[Text]"/>
      <dgm:spPr/>
      <dgm:t>
        <a:bodyPr/>
        <a:lstStyle/>
        <a:p>
          <a:pPr>
            <a:buClr>
              <a:schemeClr val="lt1"/>
            </a:buClr>
            <a:buSzPts val="2500"/>
            <a:buFont typeface="Calibri"/>
            <a:buNone/>
          </a:pPr>
          <a:r>
            <a:rPr lang="en-US" dirty="0">
              <a:solidFill>
                <a:schemeClr val="lt1"/>
              </a:solidFill>
              <a:latin typeface="Calibri"/>
              <a:ea typeface="Calibri"/>
              <a:cs typeface="Calibri"/>
              <a:sym typeface="Calibri"/>
            </a:rPr>
            <a:t>Roles and responsibilities</a:t>
          </a:r>
          <a:endParaRPr lang="en-GB" dirty="0"/>
        </a:p>
      </dgm:t>
    </dgm:pt>
    <dgm:pt modelId="{5DB730B7-3246-4439-996D-EBFA8DA79C23}" type="parTrans" cxnId="{0D0DC454-69F4-479C-B943-37F4CAE0EF50}">
      <dgm:prSet/>
      <dgm:spPr/>
      <dgm:t>
        <a:bodyPr/>
        <a:lstStyle/>
        <a:p>
          <a:endParaRPr lang="en-GB"/>
        </a:p>
      </dgm:t>
    </dgm:pt>
    <dgm:pt modelId="{9551D8C8-3D17-4DA0-941C-86D895525920}" type="sibTrans" cxnId="{0D0DC454-69F4-479C-B943-37F4CAE0EF50}">
      <dgm:prSet/>
      <dgm:spPr/>
      <dgm:t>
        <a:bodyPr/>
        <a:lstStyle/>
        <a:p>
          <a:endParaRPr lang="en-GB"/>
        </a:p>
      </dgm:t>
    </dgm:pt>
    <dgm:pt modelId="{A92BA254-91CF-496A-B7CC-FFAAD359E703}">
      <dgm:prSet phldrT="[Text]"/>
      <dgm:spPr/>
      <dgm:t>
        <a:bodyPr/>
        <a:lstStyle/>
        <a:p>
          <a:pPr>
            <a:buClr>
              <a:schemeClr val="lt1"/>
            </a:buClr>
            <a:buSzPts val="2500"/>
            <a:buFont typeface="Calibri"/>
            <a:buNone/>
          </a:pPr>
          <a:r>
            <a:rPr lang="en-GB" dirty="0">
              <a:latin typeface="Calibri" panose="020F0502020204030204" pitchFamily="34" charset="0"/>
              <a:ea typeface="Calibri" panose="020F0502020204030204" pitchFamily="34" charset="0"/>
              <a:cs typeface="Calibri" panose="020F0502020204030204" pitchFamily="34" charset="0"/>
            </a:rPr>
            <a:t>Measurements and KPIs</a:t>
          </a:r>
        </a:p>
      </dgm:t>
    </dgm:pt>
    <dgm:pt modelId="{B826AD82-55A1-4973-A14D-F10FB607915A}" type="parTrans" cxnId="{6934C693-A0DD-446D-93F0-FC4200153028}">
      <dgm:prSet/>
      <dgm:spPr/>
      <dgm:t>
        <a:bodyPr/>
        <a:lstStyle/>
        <a:p>
          <a:endParaRPr lang="en-GB"/>
        </a:p>
      </dgm:t>
    </dgm:pt>
    <dgm:pt modelId="{6625A0EC-31AC-4162-A6A5-56D83977FF05}" type="sibTrans" cxnId="{6934C693-A0DD-446D-93F0-FC4200153028}">
      <dgm:prSet/>
      <dgm:spPr/>
      <dgm:t>
        <a:bodyPr/>
        <a:lstStyle/>
        <a:p>
          <a:endParaRPr lang="en-GB"/>
        </a:p>
      </dgm:t>
    </dgm:pt>
    <dgm:pt modelId="{D416F5B2-2050-40AD-A8E7-951D42234CD1}" type="pres">
      <dgm:prSet presAssocID="{97ECF1E5-64C5-4840-B277-9A614647FD99}" presName="linearFlow" presStyleCnt="0">
        <dgm:presLayoutVars>
          <dgm:dir/>
          <dgm:resizeHandles val="exact"/>
        </dgm:presLayoutVars>
      </dgm:prSet>
      <dgm:spPr/>
    </dgm:pt>
    <dgm:pt modelId="{5ED24C21-8AB1-4EF3-BB5B-BE5102312DEF}" type="pres">
      <dgm:prSet presAssocID="{4D5C47A0-4448-4B70-82BA-01E0A1788265}" presName="composite" presStyleCnt="0"/>
      <dgm:spPr/>
    </dgm:pt>
    <dgm:pt modelId="{B36DCA77-7C5F-42F4-BA26-571F9D392FB8}" type="pres">
      <dgm:prSet presAssocID="{4D5C47A0-4448-4B70-82BA-01E0A1788265}" presName="imgShp" presStyleLbl="fgImgPlace1" presStyleIdx="0" presStyleCnt="5"/>
      <dgm:spPr>
        <a:blipFill rotWithShape="1">
          <a:blip xmlns:r="http://schemas.openxmlformats.org/officeDocument/2006/relationships" r:embed="rId1">
            <a:alphaModFix/>
          </a:blip>
          <a:srcRect/>
          <a:stretch>
            <a:fillRect/>
          </a:stretch>
        </a:blipFill>
      </dgm:spPr>
    </dgm:pt>
    <dgm:pt modelId="{32DC0328-5D82-49DF-8DAF-2B1BAC6422E6}" type="pres">
      <dgm:prSet presAssocID="{4D5C47A0-4448-4B70-82BA-01E0A1788265}" presName="txShp" presStyleLbl="node1" presStyleIdx="0" presStyleCnt="5">
        <dgm:presLayoutVars>
          <dgm:bulletEnabled val="1"/>
        </dgm:presLayoutVars>
      </dgm:prSet>
      <dgm:spPr/>
    </dgm:pt>
    <dgm:pt modelId="{45FA5CA1-1350-4AF2-9B79-30D27AFA8CB3}" type="pres">
      <dgm:prSet presAssocID="{7B98D823-CFDA-4CED-A0D4-58D4C609CFF7}" presName="spacing" presStyleCnt="0"/>
      <dgm:spPr/>
    </dgm:pt>
    <dgm:pt modelId="{65779A40-DFDE-4786-971B-2233B82F5390}" type="pres">
      <dgm:prSet presAssocID="{D77CCDB7-8F18-4F8D-A4EE-4E1236716675}" presName="composite" presStyleCnt="0"/>
      <dgm:spPr/>
    </dgm:pt>
    <dgm:pt modelId="{AAA66D77-5E52-4ED9-8FE6-BDF2B9908B87}" type="pres">
      <dgm:prSet presAssocID="{D77CCDB7-8F18-4F8D-A4EE-4E1236716675}" presName="imgShp" presStyleLbl="fgImgPlace1" presStyleIdx="1" presStyleCnt="5"/>
      <dgm:spPr>
        <a:blipFill rotWithShape="1">
          <a:blip xmlns:r="http://schemas.openxmlformats.org/officeDocument/2006/relationships" r:embed="rId2">
            <a:alphaModFix/>
          </a:blip>
          <a:srcRect/>
          <a:stretch>
            <a:fillRect/>
          </a:stretch>
        </a:blipFill>
      </dgm:spPr>
    </dgm:pt>
    <dgm:pt modelId="{917A614A-997D-4DF3-8562-770AECE79134}" type="pres">
      <dgm:prSet presAssocID="{D77CCDB7-8F18-4F8D-A4EE-4E1236716675}" presName="txShp" presStyleLbl="node1" presStyleIdx="1" presStyleCnt="5">
        <dgm:presLayoutVars>
          <dgm:bulletEnabled val="1"/>
        </dgm:presLayoutVars>
      </dgm:prSet>
      <dgm:spPr/>
    </dgm:pt>
    <dgm:pt modelId="{0854F2F5-5948-4727-A7E8-92F5B6383ED7}" type="pres">
      <dgm:prSet presAssocID="{BCDB72EF-D289-4594-88BD-862D97F10ACA}" presName="spacing" presStyleCnt="0"/>
      <dgm:spPr/>
    </dgm:pt>
    <dgm:pt modelId="{260BECFB-C397-4F31-9DF8-7F2C718579F6}" type="pres">
      <dgm:prSet presAssocID="{0339F7C4-4D9B-4EB8-B810-DFAB7507774D}" presName="composite" presStyleCnt="0"/>
      <dgm:spPr/>
    </dgm:pt>
    <dgm:pt modelId="{B444097D-A89D-498C-B899-AD49ECF96C32}" type="pres">
      <dgm:prSet presAssocID="{0339F7C4-4D9B-4EB8-B810-DFAB7507774D}" presName="imgShp" presStyleLbl="fgImgPlace1" presStyleIdx="2" presStyleCnt="5"/>
      <dgm:spPr>
        <a:blipFill rotWithShape="1">
          <a:blip xmlns:r="http://schemas.openxmlformats.org/officeDocument/2006/relationships" r:embed="rId3">
            <a:alphaModFix/>
          </a:blip>
          <a:srcRect/>
          <a:stretch>
            <a:fillRect l="-32000" r="-32000"/>
          </a:stretch>
        </a:blipFill>
      </dgm:spPr>
    </dgm:pt>
    <dgm:pt modelId="{C31DC2D8-A2D4-4BCB-BE18-085F53B3C6B5}" type="pres">
      <dgm:prSet presAssocID="{0339F7C4-4D9B-4EB8-B810-DFAB7507774D}" presName="txShp" presStyleLbl="node1" presStyleIdx="2" presStyleCnt="5">
        <dgm:presLayoutVars>
          <dgm:bulletEnabled val="1"/>
        </dgm:presLayoutVars>
      </dgm:prSet>
      <dgm:spPr/>
    </dgm:pt>
    <dgm:pt modelId="{F1CD79BF-AAD4-4520-9F8A-D575805A5857}" type="pres">
      <dgm:prSet presAssocID="{54261357-B074-4F4A-B69B-4CBFCA64AC49}" presName="spacing" presStyleCnt="0"/>
      <dgm:spPr/>
    </dgm:pt>
    <dgm:pt modelId="{814B6019-A216-4BF3-84BB-5BFB05058C5A}" type="pres">
      <dgm:prSet presAssocID="{EBB7072C-8B2E-4921-8C89-BDC7A930C015}" presName="composite" presStyleCnt="0"/>
      <dgm:spPr/>
    </dgm:pt>
    <dgm:pt modelId="{86F25594-8481-4FBF-90EC-B966B5D8BC99}" type="pres">
      <dgm:prSet presAssocID="{EBB7072C-8B2E-4921-8C89-BDC7A930C015}" presName="imgShp" presStyleLbl="fgImgPlace1" presStyleIdx="3" presStyleCnt="5"/>
      <dgm:spPr>
        <a:blipFill rotWithShape="1">
          <a:blip xmlns:r="http://schemas.openxmlformats.org/officeDocument/2006/relationships" r:embed="rId4">
            <a:alphaModFix/>
          </a:blip>
          <a:srcRect/>
          <a:stretch>
            <a:fillRect l="-3000" r="-3000"/>
          </a:stretch>
        </a:blipFill>
      </dgm:spPr>
    </dgm:pt>
    <dgm:pt modelId="{DC4D9A8C-50C4-4EF3-93E4-F79BA9C77428}" type="pres">
      <dgm:prSet presAssocID="{EBB7072C-8B2E-4921-8C89-BDC7A930C015}" presName="txShp" presStyleLbl="node1" presStyleIdx="3" presStyleCnt="5">
        <dgm:presLayoutVars>
          <dgm:bulletEnabled val="1"/>
        </dgm:presLayoutVars>
      </dgm:prSet>
      <dgm:spPr/>
    </dgm:pt>
    <dgm:pt modelId="{71E1DC9A-5DE7-4BBE-B9B9-074172BECEA7}" type="pres">
      <dgm:prSet presAssocID="{9551D8C8-3D17-4DA0-941C-86D895525920}" presName="spacing" presStyleCnt="0"/>
      <dgm:spPr/>
    </dgm:pt>
    <dgm:pt modelId="{9834AEFC-C010-4D93-9D91-9D0A585B20D4}" type="pres">
      <dgm:prSet presAssocID="{A92BA254-91CF-496A-B7CC-FFAAD359E703}" presName="composite" presStyleCnt="0"/>
      <dgm:spPr/>
    </dgm:pt>
    <dgm:pt modelId="{77819E9A-DBD3-4313-B838-0C54BD0C5ADE}" type="pres">
      <dgm:prSet presAssocID="{A92BA254-91CF-496A-B7CC-FFAAD359E703}" presName="imgShp" presStyleLbl="fgImgPlace1" presStyleIdx="4" presStyleCnt="5"/>
      <dgm:spPr>
        <a:blipFill rotWithShape="1">
          <a:blip xmlns:r="http://schemas.openxmlformats.org/officeDocument/2006/relationships" r:embed="rId5"/>
          <a:srcRect/>
          <a:stretch>
            <a:fillRect/>
          </a:stretch>
        </a:blipFill>
      </dgm:spPr>
    </dgm:pt>
    <dgm:pt modelId="{C42F9B92-A270-49CC-B38D-731784F4B849}" type="pres">
      <dgm:prSet presAssocID="{A92BA254-91CF-496A-B7CC-FFAAD359E703}" presName="txShp" presStyleLbl="node1" presStyleIdx="4" presStyleCnt="5">
        <dgm:presLayoutVars>
          <dgm:bulletEnabled val="1"/>
        </dgm:presLayoutVars>
      </dgm:prSet>
      <dgm:spPr/>
    </dgm:pt>
  </dgm:ptLst>
  <dgm:cxnLst>
    <dgm:cxn modelId="{13958723-3A7D-4249-854C-42FFA2701C4A}" type="presOf" srcId="{A92BA254-91CF-496A-B7CC-FFAAD359E703}" destId="{C42F9B92-A270-49CC-B38D-731784F4B849}" srcOrd="0" destOrd="0" presId="urn:microsoft.com/office/officeart/2005/8/layout/vList3"/>
    <dgm:cxn modelId="{1CC22B2A-CC4D-4C7B-821F-8C5C7AC819AA}" srcId="{97ECF1E5-64C5-4840-B277-9A614647FD99}" destId="{D77CCDB7-8F18-4F8D-A4EE-4E1236716675}" srcOrd="1" destOrd="0" parTransId="{0EA29F3E-3FBD-425F-A9EB-D47B02701EAF}" sibTransId="{BCDB72EF-D289-4594-88BD-862D97F10ACA}"/>
    <dgm:cxn modelId="{77C40343-4F1A-4141-9B4F-E38808EA7229}" srcId="{97ECF1E5-64C5-4840-B277-9A614647FD99}" destId="{0339F7C4-4D9B-4EB8-B810-DFAB7507774D}" srcOrd="2" destOrd="0" parTransId="{E1DF73E1-A605-4617-AFC9-17127507D8EB}" sibTransId="{54261357-B074-4F4A-B69B-4CBFCA64AC49}"/>
    <dgm:cxn modelId="{DD36B64A-50DD-47DB-8996-BB3BF4224DBB}" type="presOf" srcId="{EBB7072C-8B2E-4921-8C89-BDC7A930C015}" destId="{DC4D9A8C-50C4-4EF3-93E4-F79BA9C77428}" srcOrd="0" destOrd="0" presId="urn:microsoft.com/office/officeart/2005/8/layout/vList3"/>
    <dgm:cxn modelId="{0D0DC454-69F4-479C-B943-37F4CAE0EF50}" srcId="{97ECF1E5-64C5-4840-B277-9A614647FD99}" destId="{EBB7072C-8B2E-4921-8C89-BDC7A930C015}" srcOrd="3" destOrd="0" parTransId="{5DB730B7-3246-4439-996D-EBFA8DA79C23}" sibTransId="{9551D8C8-3D17-4DA0-941C-86D895525920}"/>
    <dgm:cxn modelId="{425F5E84-14A7-47F8-8345-B15BA7575D8F}" type="presOf" srcId="{D77CCDB7-8F18-4F8D-A4EE-4E1236716675}" destId="{917A614A-997D-4DF3-8562-770AECE79134}" srcOrd="0" destOrd="0" presId="urn:microsoft.com/office/officeart/2005/8/layout/vList3"/>
    <dgm:cxn modelId="{6934C693-A0DD-446D-93F0-FC4200153028}" srcId="{97ECF1E5-64C5-4840-B277-9A614647FD99}" destId="{A92BA254-91CF-496A-B7CC-FFAAD359E703}" srcOrd="4" destOrd="0" parTransId="{B826AD82-55A1-4973-A14D-F10FB607915A}" sibTransId="{6625A0EC-31AC-4162-A6A5-56D83977FF05}"/>
    <dgm:cxn modelId="{AEB7E4AA-DDF0-471E-986C-B713C1823017}" type="presOf" srcId="{0339F7C4-4D9B-4EB8-B810-DFAB7507774D}" destId="{C31DC2D8-A2D4-4BCB-BE18-085F53B3C6B5}" srcOrd="0" destOrd="0" presId="urn:microsoft.com/office/officeart/2005/8/layout/vList3"/>
    <dgm:cxn modelId="{8F173CE1-BCCB-4BD2-B283-8CBF0E2C236A}" type="presOf" srcId="{4D5C47A0-4448-4B70-82BA-01E0A1788265}" destId="{32DC0328-5D82-49DF-8DAF-2B1BAC6422E6}" srcOrd="0" destOrd="0" presId="urn:microsoft.com/office/officeart/2005/8/layout/vList3"/>
    <dgm:cxn modelId="{FB94C2E4-7276-4FE8-97FF-4ED4A496EB8E}" type="presOf" srcId="{97ECF1E5-64C5-4840-B277-9A614647FD99}" destId="{D416F5B2-2050-40AD-A8E7-951D42234CD1}" srcOrd="0" destOrd="0" presId="urn:microsoft.com/office/officeart/2005/8/layout/vList3"/>
    <dgm:cxn modelId="{714745E9-1C14-4DF6-9687-C4B88180DEFF}" srcId="{97ECF1E5-64C5-4840-B277-9A614647FD99}" destId="{4D5C47A0-4448-4B70-82BA-01E0A1788265}" srcOrd="0" destOrd="0" parTransId="{5FBC9A83-7EA6-4A12-B396-EF2868AD2086}" sibTransId="{7B98D823-CFDA-4CED-A0D4-58D4C609CFF7}"/>
    <dgm:cxn modelId="{064516AD-C0CB-4B2C-AFBA-79C92A0099F9}" type="presParOf" srcId="{D416F5B2-2050-40AD-A8E7-951D42234CD1}" destId="{5ED24C21-8AB1-4EF3-BB5B-BE5102312DEF}" srcOrd="0" destOrd="0" presId="urn:microsoft.com/office/officeart/2005/8/layout/vList3"/>
    <dgm:cxn modelId="{52AFB3D9-77A7-4953-B59F-572567EDE9D0}" type="presParOf" srcId="{5ED24C21-8AB1-4EF3-BB5B-BE5102312DEF}" destId="{B36DCA77-7C5F-42F4-BA26-571F9D392FB8}" srcOrd="0" destOrd="0" presId="urn:microsoft.com/office/officeart/2005/8/layout/vList3"/>
    <dgm:cxn modelId="{3D99B71D-FDBD-4BDC-AE37-63A03BC25E62}" type="presParOf" srcId="{5ED24C21-8AB1-4EF3-BB5B-BE5102312DEF}" destId="{32DC0328-5D82-49DF-8DAF-2B1BAC6422E6}" srcOrd="1" destOrd="0" presId="urn:microsoft.com/office/officeart/2005/8/layout/vList3"/>
    <dgm:cxn modelId="{9CEBC9DB-5740-43D3-84B0-EA0649D04BB5}" type="presParOf" srcId="{D416F5B2-2050-40AD-A8E7-951D42234CD1}" destId="{45FA5CA1-1350-4AF2-9B79-30D27AFA8CB3}" srcOrd="1" destOrd="0" presId="urn:microsoft.com/office/officeart/2005/8/layout/vList3"/>
    <dgm:cxn modelId="{18C0F713-7238-49E2-A5E1-6660048C87DF}" type="presParOf" srcId="{D416F5B2-2050-40AD-A8E7-951D42234CD1}" destId="{65779A40-DFDE-4786-971B-2233B82F5390}" srcOrd="2" destOrd="0" presId="urn:microsoft.com/office/officeart/2005/8/layout/vList3"/>
    <dgm:cxn modelId="{E3C6A7BF-1B0C-4B39-A35F-0F110F38C2C7}" type="presParOf" srcId="{65779A40-DFDE-4786-971B-2233B82F5390}" destId="{AAA66D77-5E52-4ED9-8FE6-BDF2B9908B87}" srcOrd="0" destOrd="0" presId="urn:microsoft.com/office/officeart/2005/8/layout/vList3"/>
    <dgm:cxn modelId="{03B64D9B-F6D0-4B2B-83D3-E43D0D5231E0}" type="presParOf" srcId="{65779A40-DFDE-4786-971B-2233B82F5390}" destId="{917A614A-997D-4DF3-8562-770AECE79134}" srcOrd="1" destOrd="0" presId="urn:microsoft.com/office/officeart/2005/8/layout/vList3"/>
    <dgm:cxn modelId="{696069BB-4DEC-43DD-82FD-37AE650D88F5}" type="presParOf" srcId="{D416F5B2-2050-40AD-A8E7-951D42234CD1}" destId="{0854F2F5-5948-4727-A7E8-92F5B6383ED7}" srcOrd="3" destOrd="0" presId="urn:microsoft.com/office/officeart/2005/8/layout/vList3"/>
    <dgm:cxn modelId="{A62D91D1-86AE-4633-A76B-57555D4948E4}" type="presParOf" srcId="{D416F5B2-2050-40AD-A8E7-951D42234CD1}" destId="{260BECFB-C397-4F31-9DF8-7F2C718579F6}" srcOrd="4" destOrd="0" presId="urn:microsoft.com/office/officeart/2005/8/layout/vList3"/>
    <dgm:cxn modelId="{12D4B872-E45F-404E-B6FC-103C0E91F797}" type="presParOf" srcId="{260BECFB-C397-4F31-9DF8-7F2C718579F6}" destId="{B444097D-A89D-498C-B899-AD49ECF96C32}" srcOrd="0" destOrd="0" presId="urn:microsoft.com/office/officeart/2005/8/layout/vList3"/>
    <dgm:cxn modelId="{9637F363-B1F3-4B3F-B7DE-40A0BB541B15}" type="presParOf" srcId="{260BECFB-C397-4F31-9DF8-7F2C718579F6}" destId="{C31DC2D8-A2D4-4BCB-BE18-085F53B3C6B5}" srcOrd="1" destOrd="0" presId="urn:microsoft.com/office/officeart/2005/8/layout/vList3"/>
    <dgm:cxn modelId="{E2B0CCBB-1ED6-47A9-AF3C-9CDE3B37EB66}" type="presParOf" srcId="{D416F5B2-2050-40AD-A8E7-951D42234CD1}" destId="{F1CD79BF-AAD4-4520-9F8A-D575805A5857}" srcOrd="5" destOrd="0" presId="urn:microsoft.com/office/officeart/2005/8/layout/vList3"/>
    <dgm:cxn modelId="{1A2E3C7D-0293-40EA-84FC-0DE67C786A04}" type="presParOf" srcId="{D416F5B2-2050-40AD-A8E7-951D42234CD1}" destId="{814B6019-A216-4BF3-84BB-5BFB05058C5A}" srcOrd="6" destOrd="0" presId="urn:microsoft.com/office/officeart/2005/8/layout/vList3"/>
    <dgm:cxn modelId="{A97E424C-DB6E-4A69-ABDD-C9310B737D7D}" type="presParOf" srcId="{814B6019-A216-4BF3-84BB-5BFB05058C5A}" destId="{86F25594-8481-4FBF-90EC-B966B5D8BC99}" srcOrd="0" destOrd="0" presId="urn:microsoft.com/office/officeart/2005/8/layout/vList3"/>
    <dgm:cxn modelId="{52519F71-83EB-47D2-96FB-9B125BBDBD2B}" type="presParOf" srcId="{814B6019-A216-4BF3-84BB-5BFB05058C5A}" destId="{DC4D9A8C-50C4-4EF3-93E4-F79BA9C77428}" srcOrd="1" destOrd="0" presId="urn:microsoft.com/office/officeart/2005/8/layout/vList3"/>
    <dgm:cxn modelId="{37C6953B-8D11-41A3-95F8-9C146130BA69}" type="presParOf" srcId="{D416F5B2-2050-40AD-A8E7-951D42234CD1}" destId="{71E1DC9A-5DE7-4BBE-B9B9-074172BECEA7}" srcOrd="7" destOrd="0" presId="urn:microsoft.com/office/officeart/2005/8/layout/vList3"/>
    <dgm:cxn modelId="{4A21B227-36A0-4A8C-AC74-6569251B2D95}" type="presParOf" srcId="{D416F5B2-2050-40AD-A8E7-951D42234CD1}" destId="{9834AEFC-C010-4D93-9D91-9D0A585B20D4}" srcOrd="8" destOrd="0" presId="urn:microsoft.com/office/officeart/2005/8/layout/vList3"/>
    <dgm:cxn modelId="{78CFD69B-28A2-4C4A-9418-F2B6D538ED58}" type="presParOf" srcId="{9834AEFC-C010-4D93-9D91-9D0A585B20D4}" destId="{77819E9A-DBD3-4313-B838-0C54BD0C5ADE}" srcOrd="0" destOrd="0" presId="urn:microsoft.com/office/officeart/2005/8/layout/vList3"/>
    <dgm:cxn modelId="{EFA03B45-C062-48C7-B495-5071BE295F27}" type="presParOf" srcId="{9834AEFC-C010-4D93-9D91-9D0A585B20D4}" destId="{C42F9B92-A270-49CC-B38D-731784F4B84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C0328-5D82-49DF-8DAF-2B1BAC6422E6}">
      <dsp:nvSpPr>
        <dsp:cNvPr id="0" name=""/>
        <dsp:cNvSpPr/>
      </dsp:nvSpPr>
      <dsp:spPr>
        <a:xfrm rot="10800000">
          <a:off x="1407042" y="3637"/>
          <a:ext cx="4814001" cy="7779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065"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Calibri" panose="020F0502020204030204" pitchFamily="34" charset="0"/>
              <a:ea typeface="Calibri" panose="020F0502020204030204" pitchFamily="34" charset="0"/>
              <a:cs typeface="Calibri" panose="020F0502020204030204" pitchFamily="34" charset="0"/>
            </a:rPr>
            <a:t>Goal(s), objectives</a:t>
          </a:r>
        </a:p>
      </dsp:txBody>
      <dsp:txXfrm rot="10800000">
        <a:off x="1601535" y="3637"/>
        <a:ext cx="4619508" cy="777973"/>
      </dsp:txXfrm>
    </dsp:sp>
    <dsp:sp modelId="{B36DCA77-7C5F-42F4-BA26-571F9D392FB8}">
      <dsp:nvSpPr>
        <dsp:cNvPr id="0" name=""/>
        <dsp:cNvSpPr/>
      </dsp:nvSpPr>
      <dsp:spPr>
        <a:xfrm>
          <a:off x="1018055" y="3637"/>
          <a:ext cx="777973" cy="777973"/>
        </a:xfrm>
        <a:prstGeom prst="ellipse">
          <a:avLst/>
        </a:prstGeom>
        <a:blipFill rotWithShape="1">
          <a:blip xmlns:r="http://schemas.openxmlformats.org/officeDocument/2006/relationships" r:embed="rId1">
            <a:alphaModFix/>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7A614A-997D-4DF3-8562-770AECE79134}">
      <dsp:nvSpPr>
        <dsp:cNvPr id="0" name=""/>
        <dsp:cNvSpPr/>
      </dsp:nvSpPr>
      <dsp:spPr>
        <a:xfrm rot="10800000">
          <a:off x="1407042" y="1013842"/>
          <a:ext cx="4814001" cy="7779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065" tIns="80010" rIns="149352" bIns="80010" numCol="1" spcCol="1270" anchor="ctr" anchorCtr="0">
          <a:noAutofit/>
        </a:bodyPr>
        <a:lstStyle/>
        <a:p>
          <a:pPr marL="0" lvl="0" indent="0" algn="ctr" defTabSz="933450">
            <a:lnSpc>
              <a:spcPct val="90000"/>
            </a:lnSpc>
            <a:spcBef>
              <a:spcPct val="0"/>
            </a:spcBef>
            <a:spcAft>
              <a:spcPct val="35000"/>
            </a:spcAft>
            <a:buClr>
              <a:schemeClr val="lt1"/>
            </a:buClr>
            <a:buSzPts val="2500"/>
            <a:buFont typeface="Calibri"/>
            <a:buNone/>
          </a:pPr>
          <a:r>
            <a:rPr lang="en-GB" sz="2100" kern="1200" dirty="0">
              <a:solidFill>
                <a:schemeClr val="lt1"/>
              </a:solidFill>
              <a:latin typeface="Calibri"/>
              <a:ea typeface="Calibri"/>
              <a:cs typeface="Calibri"/>
              <a:sym typeface="Calibri"/>
            </a:rPr>
            <a:t>Clearly defined inputs, triggers and outputs</a:t>
          </a:r>
          <a:endParaRPr lang="en-GB" sz="2100" kern="1200" dirty="0"/>
        </a:p>
      </dsp:txBody>
      <dsp:txXfrm rot="10800000">
        <a:off x="1601535" y="1013842"/>
        <a:ext cx="4619508" cy="777973"/>
      </dsp:txXfrm>
    </dsp:sp>
    <dsp:sp modelId="{AAA66D77-5E52-4ED9-8FE6-BDF2B9908B87}">
      <dsp:nvSpPr>
        <dsp:cNvPr id="0" name=""/>
        <dsp:cNvSpPr/>
      </dsp:nvSpPr>
      <dsp:spPr>
        <a:xfrm>
          <a:off x="1018055" y="1013842"/>
          <a:ext cx="777973" cy="777973"/>
        </a:xfrm>
        <a:prstGeom prst="ellipse">
          <a:avLst/>
        </a:prstGeom>
        <a:blipFill rotWithShape="1">
          <a:blip xmlns:r="http://schemas.openxmlformats.org/officeDocument/2006/relationships" r:embed="rId2">
            <a:alphaModFix/>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1DC2D8-A2D4-4BCB-BE18-085F53B3C6B5}">
      <dsp:nvSpPr>
        <dsp:cNvPr id="0" name=""/>
        <dsp:cNvSpPr/>
      </dsp:nvSpPr>
      <dsp:spPr>
        <a:xfrm rot="10800000">
          <a:off x="1407042" y="2024046"/>
          <a:ext cx="4814001" cy="7779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065" tIns="80010" rIns="149352" bIns="80010" numCol="1" spcCol="1270" anchor="ctr" anchorCtr="0">
          <a:noAutofit/>
        </a:bodyPr>
        <a:lstStyle/>
        <a:p>
          <a:pPr marL="0" lvl="0" indent="0" algn="ctr" defTabSz="933450">
            <a:lnSpc>
              <a:spcPct val="90000"/>
            </a:lnSpc>
            <a:spcBef>
              <a:spcPct val="0"/>
            </a:spcBef>
            <a:spcAft>
              <a:spcPct val="35000"/>
            </a:spcAft>
            <a:buClr>
              <a:schemeClr val="lt1"/>
            </a:buClr>
            <a:buSzPts val="2500"/>
            <a:buFont typeface="Calibri"/>
            <a:buNone/>
          </a:pPr>
          <a:r>
            <a:rPr lang="en-GB" sz="2100" kern="1200" dirty="0">
              <a:solidFill>
                <a:schemeClr val="lt1"/>
              </a:solidFill>
              <a:latin typeface="Calibri"/>
              <a:ea typeface="Calibri"/>
              <a:cs typeface="Calibri"/>
              <a:sym typeface="Calibri"/>
            </a:rPr>
            <a:t>Set of interrelated activities </a:t>
          </a:r>
          <a:br>
            <a:rPr lang="en-GB" sz="2100" kern="1200" dirty="0">
              <a:solidFill>
                <a:schemeClr val="lt1"/>
              </a:solidFill>
              <a:latin typeface="Calibri"/>
              <a:ea typeface="Calibri"/>
              <a:cs typeface="Calibri"/>
              <a:sym typeface="Calibri"/>
            </a:rPr>
          </a:br>
          <a:r>
            <a:rPr lang="en-GB" sz="2100" kern="1200" dirty="0">
              <a:solidFill>
                <a:schemeClr val="lt1"/>
              </a:solidFill>
              <a:latin typeface="Calibri"/>
              <a:ea typeface="Calibri"/>
              <a:cs typeface="Calibri"/>
              <a:sym typeface="Calibri"/>
            </a:rPr>
            <a:t>(across different functions)</a:t>
          </a:r>
          <a:endParaRPr lang="en-GB" sz="2100" kern="1200" dirty="0"/>
        </a:p>
      </dsp:txBody>
      <dsp:txXfrm rot="10800000">
        <a:off x="1601535" y="2024046"/>
        <a:ext cx="4619508" cy="777973"/>
      </dsp:txXfrm>
    </dsp:sp>
    <dsp:sp modelId="{B444097D-A89D-498C-B899-AD49ECF96C32}">
      <dsp:nvSpPr>
        <dsp:cNvPr id="0" name=""/>
        <dsp:cNvSpPr/>
      </dsp:nvSpPr>
      <dsp:spPr>
        <a:xfrm>
          <a:off x="1018055" y="2024046"/>
          <a:ext cx="777973" cy="777973"/>
        </a:xfrm>
        <a:prstGeom prst="ellipse">
          <a:avLst/>
        </a:prstGeom>
        <a:blipFill rotWithShape="1">
          <a:blip xmlns:r="http://schemas.openxmlformats.org/officeDocument/2006/relationships" r:embed="rId3">
            <a:alphaModFix/>
          </a:blip>
          <a:srcRect/>
          <a:stretch>
            <a:fillRect l="-32000" r="-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4D9A8C-50C4-4EF3-93E4-F79BA9C77428}">
      <dsp:nvSpPr>
        <dsp:cNvPr id="0" name=""/>
        <dsp:cNvSpPr/>
      </dsp:nvSpPr>
      <dsp:spPr>
        <a:xfrm rot="10800000">
          <a:off x="1407042" y="3034251"/>
          <a:ext cx="4814001" cy="7779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065" tIns="80010" rIns="149352" bIns="80010" numCol="1" spcCol="1270" anchor="ctr" anchorCtr="0">
          <a:noAutofit/>
        </a:bodyPr>
        <a:lstStyle/>
        <a:p>
          <a:pPr marL="0" lvl="0" indent="0" algn="ctr" defTabSz="933450">
            <a:lnSpc>
              <a:spcPct val="90000"/>
            </a:lnSpc>
            <a:spcBef>
              <a:spcPct val="0"/>
            </a:spcBef>
            <a:spcAft>
              <a:spcPct val="35000"/>
            </a:spcAft>
            <a:buClr>
              <a:schemeClr val="lt1"/>
            </a:buClr>
            <a:buSzPts val="2500"/>
            <a:buFont typeface="Calibri"/>
            <a:buNone/>
          </a:pPr>
          <a:r>
            <a:rPr lang="en-US" sz="2100" kern="1200" dirty="0">
              <a:solidFill>
                <a:schemeClr val="lt1"/>
              </a:solidFill>
              <a:latin typeface="Calibri"/>
              <a:ea typeface="Calibri"/>
              <a:cs typeface="Calibri"/>
              <a:sym typeface="Calibri"/>
            </a:rPr>
            <a:t>Roles and responsibilities</a:t>
          </a:r>
          <a:endParaRPr lang="en-GB" sz="2100" kern="1200" dirty="0"/>
        </a:p>
      </dsp:txBody>
      <dsp:txXfrm rot="10800000">
        <a:off x="1601535" y="3034251"/>
        <a:ext cx="4619508" cy="777973"/>
      </dsp:txXfrm>
    </dsp:sp>
    <dsp:sp modelId="{86F25594-8481-4FBF-90EC-B966B5D8BC99}">
      <dsp:nvSpPr>
        <dsp:cNvPr id="0" name=""/>
        <dsp:cNvSpPr/>
      </dsp:nvSpPr>
      <dsp:spPr>
        <a:xfrm>
          <a:off x="1018055" y="3034251"/>
          <a:ext cx="777973" cy="777973"/>
        </a:xfrm>
        <a:prstGeom prst="ellipse">
          <a:avLst/>
        </a:prstGeom>
        <a:blipFill rotWithShape="1">
          <a:blip xmlns:r="http://schemas.openxmlformats.org/officeDocument/2006/relationships" r:embed="rId4">
            <a:alphaModFix/>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2F9B92-A270-49CC-B38D-731784F4B849}">
      <dsp:nvSpPr>
        <dsp:cNvPr id="0" name=""/>
        <dsp:cNvSpPr/>
      </dsp:nvSpPr>
      <dsp:spPr>
        <a:xfrm rot="10800000">
          <a:off x="1407042" y="4044455"/>
          <a:ext cx="4814001" cy="7779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065" tIns="80010" rIns="149352" bIns="80010" numCol="1" spcCol="1270" anchor="ctr" anchorCtr="0">
          <a:noAutofit/>
        </a:bodyPr>
        <a:lstStyle/>
        <a:p>
          <a:pPr marL="0" lvl="0" indent="0" algn="ctr" defTabSz="933450">
            <a:lnSpc>
              <a:spcPct val="90000"/>
            </a:lnSpc>
            <a:spcBef>
              <a:spcPct val="0"/>
            </a:spcBef>
            <a:spcAft>
              <a:spcPct val="35000"/>
            </a:spcAft>
            <a:buClr>
              <a:schemeClr val="lt1"/>
            </a:buClr>
            <a:buSzPts val="2500"/>
            <a:buFont typeface="Calibri"/>
            <a:buNone/>
          </a:pPr>
          <a:r>
            <a:rPr lang="en-GB" sz="2100" kern="1200" dirty="0">
              <a:latin typeface="Calibri" panose="020F0502020204030204" pitchFamily="34" charset="0"/>
              <a:ea typeface="Calibri" panose="020F0502020204030204" pitchFamily="34" charset="0"/>
              <a:cs typeface="Calibri" panose="020F0502020204030204" pitchFamily="34" charset="0"/>
            </a:rPr>
            <a:t>Measurements and KPIs</a:t>
          </a:r>
        </a:p>
      </dsp:txBody>
      <dsp:txXfrm rot="10800000">
        <a:off x="1601535" y="4044455"/>
        <a:ext cx="4619508" cy="777973"/>
      </dsp:txXfrm>
    </dsp:sp>
    <dsp:sp modelId="{77819E9A-DBD3-4313-B838-0C54BD0C5ADE}">
      <dsp:nvSpPr>
        <dsp:cNvPr id="0" name=""/>
        <dsp:cNvSpPr/>
      </dsp:nvSpPr>
      <dsp:spPr>
        <a:xfrm>
          <a:off x="1018055" y="4044455"/>
          <a:ext cx="777973" cy="777973"/>
        </a:xfrm>
        <a:prstGeom prst="ellipse">
          <a:avLst/>
        </a:prstGeom>
        <a:blipFill rotWithShape="1">
          <a:blip xmlns:r="http://schemas.openxmlformats.org/officeDocument/2006/relationships" r:embed="rId5"/>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AD1D7-85DD-4A38-83FF-3AA548D92490}" type="datetimeFigureOut">
              <a:rPr lang="en-GB" smtClean="0"/>
              <a:t>25/02/2024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0C601F-5589-4DAE-8648-7BFD8F2B38A5}" type="slidenum">
              <a:rPr lang="en-GB" smtClean="0"/>
              <a:t>‹Nr.›</a:t>
            </a:fld>
            <a:endParaRPr lang="en-GB"/>
          </a:p>
        </p:txBody>
      </p:sp>
    </p:spTree>
    <p:extLst>
      <p:ext uri="{BB962C8B-B14F-4D97-AF65-F5344CB8AC3E}">
        <p14:creationId xmlns:p14="http://schemas.microsoft.com/office/powerpoint/2010/main" val="661283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A.3</a:t>
            </a:r>
            <a:endParaRPr/>
          </a:p>
        </p:txBody>
      </p:sp>
      <p:sp>
        <p:nvSpPr>
          <p:cNvPr id="136" name="Google Shape;136;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p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8" name="Google Shape;1488;p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C.6</a:t>
            </a:r>
            <a:endParaRPr/>
          </a:p>
        </p:txBody>
      </p:sp>
      <p:sp>
        <p:nvSpPr>
          <p:cNvPr id="1489" name="Google Shape;1489;p1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4"/>
        <p:cNvGrpSpPr/>
        <p:nvPr/>
      </p:nvGrpSpPr>
      <p:grpSpPr>
        <a:xfrm>
          <a:off x="0" y="0"/>
          <a:ext cx="0" cy="0"/>
          <a:chOff x="0" y="0"/>
          <a:chExt cx="0" cy="0"/>
        </a:xfrm>
      </p:grpSpPr>
      <p:sp>
        <p:nvSpPr>
          <p:cNvPr id="1495" name="Google Shape;1495;p1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6" name="Google Shape;1496;p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p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1" name="Google Shape;1501;p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FND Syllabus: C.6</a:t>
            </a:r>
            <a:endParaRPr dirty="0"/>
          </a:p>
        </p:txBody>
      </p:sp>
      <p:sp>
        <p:nvSpPr>
          <p:cNvPr id="1502" name="Google Shape;1502;p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102</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p1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1" name="Google Shape;1511;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p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8" name="Google Shape;1518;p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A.2</a:t>
            </a:r>
            <a:endParaRPr/>
          </a:p>
        </p:txBody>
      </p:sp>
      <p:sp>
        <p:nvSpPr>
          <p:cNvPr id="1519" name="Google Shape;1519;p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104</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p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6" name="Google Shape;1526;p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A.6</a:t>
            </a:r>
            <a:endParaRPr/>
          </a:p>
        </p:txBody>
      </p:sp>
      <p:sp>
        <p:nvSpPr>
          <p:cNvPr id="1527" name="Google Shape;1527;p1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105</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p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3" name="Google Shape;1533;p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A.6</a:t>
            </a:r>
            <a:endParaRPr/>
          </a:p>
        </p:txBody>
      </p:sp>
      <p:sp>
        <p:nvSpPr>
          <p:cNvPr id="1534" name="Google Shape;1534;p1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106</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p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3" name="Google Shape;1543;p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p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0" name="Google Shape;1550;p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E.2</a:t>
            </a:r>
            <a:endParaRPr/>
          </a:p>
        </p:txBody>
      </p:sp>
      <p:sp>
        <p:nvSpPr>
          <p:cNvPr id="1551" name="Google Shape;1551;p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108</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p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3" name="Google Shape;1543;p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9864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Discussion: Imagine the handling of an incident that is reported to the service desk. Who is responsible for the overall outcome? The service desk says it is a DB issue. The DB server team say it is a network issue. The Network team says it is a Desktop support issue, who refer it back to the helpdesk. </a:t>
            </a:r>
            <a:endParaRPr/>
          </a:p>
          <a:p>
            <a:pPr marL="0" lvl="0" indent="0" algn="l" rtl="0">
              <a:spcBef>
                <a:spcPts val="0"/>
              </a:spcBef>
              <a:spcAft>
                <a:spcPts val="0"/>
              </a:spcAft>
              <a:buNone/>
            </a:pPr>
            <a:endParaRPr/>
          </a:p>
          <a:p>
            <a:pPr marL="0" lvl="0" indent="0" algn="l" rtl="0">
              <a:spcBef>
                <a:spcPts val="0"/>
              </a:spcBef>
              <a:spcAft>
                <a:spcPts val="0"/>
              </a:spcAft>
              <a:buNone/>
            </a:pPr>
            <a:r>
              <a:rPr lang="en-US"/>
              <a:t>Without ITSM roles and responsibilities: who is responsible for  the resolution of the incident? Perhaps Top Management, but does that help the user get their service running again?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FND Syllabus: A.3</a:t>
            </a:r>
            <a:endParaRPr/>
          </a:p>
        </p:txBody>
      </p:sp>
      <p:sp>
        <p:nvSpPr>
          <p:cNvPr id="145" name="Google Shape;145;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 name="Google Shape;5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Wingdings" panose="05000000000000000000" pitchFamily="2" charset="2"/>
              </a:rPr>
              <a:t>110</a:t>
            </a:fld>
            <a:endParaRPr dirty="0">
              <a:latin typeface="Wingdings" panose="05000000000000000000" pitchFamily="2" charset="2"/>
            </a:endParaRPr>
          </a:p>
        </p:txBody>
      </p:sp>
    </p:spTree>
    <p:extLst>
      <p:ext uri="{BB962C8B-B14F-4D97-AF65-F5344CB8AC3E}">
        <p14:creationId xmlns:p14="http://schemas.microsoft.com/office/powerpoint/2010/main" val="368870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A.3</a:t>
            </a:r>
            <a:endParaRPr/>
          </a:p>
        </p:txBody>
      </p:sp>
      <p:sp>
        <p:nvSpPr>
          <p:cNvPr id="203" name="Google Shape;20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A.2, A.3</a:t>
            </a:r>
            <a:endParaRPr/>
          </a:p>
        </p:txBody>
      </p:sp>
      <p:sp>
        <p:nvSpPr>
          <p:cNvPr id="223" name="Google Shape;22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A.2, A.3</a:t>
            </a:r>
            <a:endParaRPr/>
          </a:p>
        </p:txBody>
      </p:sp>
      <p:sp>
        <p:nvSpPr>
          <p:cNvPr id="265" name="Google Shape;26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A.3</a:t>
            </a:r>
            <a:endParaRPr/>
          </a:p>
        </p:txBody>
      </p:sp>
      <p:sp>
        <p:nvSpPr>
          <p:cNvPr id="276" name="Google Shape;27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A.3</a:t>
            </a:r>
            <a:endParaRPr/>
          </a:p>
        </p:txBody>
      </p:sp>
      <p:sp>
        <p:nvSpPr>
          <p:cNvPr id="284" name="Google Shape;284;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E.1</a:t>
            </a:r>
            <a:endParaRPr/>
          </a:p>
        </p:txBody>
      </p:sp>
      <p:sp>
        <p:nvSpPr>
          <p:cNvPr id="326" name="Google Shape;326;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E.1</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35" name="Google Shape;33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E.1</a:t>
            </a:r>
            <a:endParaRPr/>
          </a:p>
        </p:txBody>
      </p:sp>
      <p:sp>
        <p:nvSpPr>
          <p:cNvPr id="361" name="Google Shape;36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A.5</a:t>
            </a:r>
            <a:endParaRPr/>
          </a:p>
        </p:txBody>
      </p:sp>
      <p:sp>
        <p:nvSpPr>
          <p:cNvPr id="369" name="Google Shape;36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E.1</a:t>
            </a:r>
            <a:endParaRPr/>
          </a:p>
        </p:txBody>
      </p:sp>
      <p:sp>
        <p:nvSpPr>
          <p:cNvPr id="395" name="Google Shape;395;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E.1</a:t>
            </a:r>
            <a:endParaRPr/>
          </a:p>
        </p:txBody>
      </p:sp>
      <p:sp>
        <p:nvSpPr>
          <p:cNvPr id="403" name="Google Shape;403;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E.1</a:t>
            </a:r>
            <a:endParaRPr/>
          </a:p>
        </p:txBody>
      </p:sp>
      <p:sp>
        <p:nvSpPr>
          <p:cNvPr id="434" name="Google Shape;434;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56" name="Google Shape;456;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97" name="Google Shape;497;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 name="Google Shape;5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A.4</a:t>
            </a:r>
            <a:endParaRPr/>
          </a:p>
        </p:txBody>
      </p:sp>
      <p:sp>
        <p:nvSpPr>
          <p:cNvPr id="516" name="Google Shape;516;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A.5</a:t>
            </a:r>
            <a:endParaRPr/>
          </a:p>
        </p:txBody>
      </p:sp>
      <p:sp>
        <p:nvSpPr>
          <p:cNvPr id="526" name="Google Shape;526;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A.4, A.5</a:t>
            </a:r>
            <a:endParaRPr/>
          </a:p>
        </p:txBody>
      </p:sp>
      <p:sp>
        <p:nvSpPr>
          <p:cNvPr id="538" name="Google Shape;538;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B.1</a:t>
            </a:r>
            <a:endParaRPr/>
          </a:p>
        </p:txBody>
      </p:sp>
      <p:sp>
        <p:nvSpPr>
          <p:cNvPr id="553" name="Google Shape;553;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FND Syllabus: A.1</a:t>
            </a:r>
            <a:endParaRPr/>
          </a:p>
        </p:txBody>
      </p:sp>
      <p:sp>
        <p:nvSpPr>
          <p:cNvPr id="563" name="Google Shape;563;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B.1</a:t>
            </a:r>
            <a:endParaRPr/>
          </a:p>
        </p:txBody>
      </p:sp>
      <p:sp>
        <p:nvSpPr>
          <p:cNvPr id="589" name="Google Shape;589;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B.1</a:t>
            </a:r>
            <a:endParaRPr/>
          </a:p>
        </p:txBody>
      </p:sp>
      <p:sp>
        <p:nvSpPr>
          <p:cNvPr id="598" name="Google Shape;598;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B.1</a:t>
            </a:r>
            <a:endParaRPr/>
          </a:p>
        </p:txBody>
      </p:sp>
      <p:sp>
        <p:nvSpPr>
          <p:cNvPr id="606" name="Google Shape;606;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B.2</a:t>
            </a:r>
            <a:endParaRPr/>
          </a:p>
        </p:txBody>
      </p:sp>
      <p:sp>
        <p:nvSpPr>
          <p:cNvPr id="614" name="Google Shape;614;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 name="Google Shape;6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Full training titles:</a:t>
            </a:r>
            <a:endParaRPr/>
          </a:p>
          <a:p>
            <a:pPr marL="171450" marR="0" lvl="0" indent="-171450" algn="l" rtl="0">
              <a:lnSpc>
                <a:spcPct val="100000"/>
              </a:lnSpc>
              <a:spcBef>
                <a:spcPts val="0"/>
              </a:spcBef>
              <a:spcAft>
                <a:spcPts val="0"/>
              </a:spcAft>
              <a:buClr>
                <a:schemeClr val="dk1"/>
              </a:buClr>
              <a:buSzPts val="1200"/>
              <a:buFont typeface="Arial"/>
              <a:buChar char="•"/>
            </a:pPr>
            <a:r>
              <a:rPr lang="en-US" b="0"/>
              <a:t>Expert training in IT service management according to FitSM (typically 2-3 days)</a:t>
            </a:r>
            <a:endParaRPr/>
          </a:p>
          <a:p>
            <a:pPr marL="171450" marR="0" lvl="0" indent="-171450" algn="l" rtl="0">
              <a:lnSpc>
                <a:spcPct val="100000"/>
              </a:lnSpc>
              <a:spcBef>
                <a:spcPts val="0"/>
              </a:spcBef>
              <a:spcAft>
                <a:spcPts val="0"/>
              </a:spcAft>
              <a:buClr>
                <a:schemeClr val="dk1"/>
              </a:buClr>
              <a:buSzPts val="1200"/>
              <a:buFont typeface="Arial"/>
              <a:buChar char="•"/>
            </a:pPr>
            <a:r>
              <a:rPr lang="en-US" b="0"/>
              <a:t>Advanced training in service planning and delivery according to FitSM (typically 2 days)</a:t>
            </a:r>
            <a:endParaRPr/>
          </a:p>
          <a:p>
            <a:pPr marL="171450" marR="0" lvl="0" indent="-171450" algn="l" rtl="0">
              <a:lnSpc>
                <a:spcPct val="100000"/>
              </a:lnSpc>
              <a:spcBef>
                <a:spcPts val="0"/>
              </a:spcBef>
              <a:spcAft>
                <a:spcPts val="0"/>
              </a:spcAft>
              <a:buClr>
                <a:schemeClr val="dk1"/>
              </a:buClr>
              <a:buSzPts val="1200"/>
              <a:buFont typeface="Arial"/>
              <a:buChar char="•"/>
            </a:pPr>
            <a:r>
              <a:rPr lang="en-US" b="0"/>
              <a:t>Advanced training in service operation and control according to FitSM (typically 2 days)</a:t>
            </a:r>
            <a:endParaRPr/>
          </a:p>
          <a:p>
            <a:pPr marL="171450" marR="0" lvl="0" indent="-171450" algn="l" rtl="0">
              <a:lnSpc>
                <a:spcPct val="100000"/>
              </a:lnSpc>
              <a:spcBef>
                <a:spcPts val="0"/>
              </a:spcBef>
              <a:spcAft>
                <a:spcPts val="0"/>
              </a:spcAft>
              <a:buClr>
                <a:schemeClr val="dk1"/>
              </a:buClr>
              <a:buSzPts val="1200"/>
              <a:buFont typeface="Arial"/>
              <a:buChar char="•"/>
            </a:pPr>
            <a:r>
              <a:rPr lang="en-US" b="0"/>
              <a:t>Foundation training in IT service management according to FitSM (typically 1 day)</a:t>
            </a:r>
            <a:endParaRPr/>
          </a:p>
          <a:p>
            <a:pPr marL="0" lvl="0" indent="0" algn="l" rtl="0">
              <a:spcBef>
                <a:spcPts val="0"/>
              </a:spcBef>
              <a:spcAft>
                <a:spcPts val="0"/>
              </a:spcAft>
              <a:buNone/>
            </a:pPr>
            <a:endParaRPr b="0"/>
          </a:p>
        </p:txBody>
      </p:sp>
      <p:sp>
        <p:nvSpPr>
          <p:cNvPr id="63" name="Google Shape;6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2645572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B.2</a:t>
            </a:r>
            <a:endParaRPr/>
          </a:p>
        </p:txBody>
      </p:sp>
      <p:sp>
        <p:nvSpPr>
          <p:cNvPr id="624" name="Google Shape;624;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B.2</a:t>
            </a:r>
            <a:endParaRPr/>
          </a:p>
        </p:txBody>
      </p:sp>
      <p:sp>
        <p:nvSpPr>
          <p:cNvPr id="634" name="Google Shape;634;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B.2</a:t>
            </a:r>
            <a:endParaRPr/>
          </a:p>
        </p:txBody>
      </p:sp>
      <p:sp>
        <p:nvSpPr>
          <p:cNvPr id="643" name="Google Shape;643;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B.2</a:t>
            </a:r>
            <a:endParaRPr/>
          </a:p>
        </p:txBody>
      </p:sp>
      <p:sp>
        <p:nvSpPr>
          <p:cNvPr id="651" name="Google Shape;651;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B.2</a:t>
            </a:r>
            <a:endParaRPr/>
          </a:p>
        </p:txBody>
      </p:sp>
      <p:sp>
        <p:nvSpPr>
          <p:cNvPr id="667" name="Google Shape;667;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3" name="Google Shape;723;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B.2, D.1</a:t>
            </a:r>
            <a:endParaRPr/>
          </a:p>
        </p:txBody>
      </p:sp>
      <p:sp>
        <p:nvSpPr>
          <p:cNvPr id="724" name="Google Shape;724;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3" name="Google Shape;733;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B.3</a:t>
            </a:r>
            <a:endParaRPr/>
          </a:p>
        </p:txBody>
      </p:sp>
      <p:sp>
        <p:nvSpPr>
          <p:cNvPr id="734" name="Google Shape;734;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3" name="Google Shape;743;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B.3</a:t>
            </a:r>
            <a:endParaRPr/>
          </a:p>
        </p:txBody>
      </p:sp>
      <p:sp>
        <p:nvSpPr>
          <p:cNvPr id="744" name="Google Shape;744;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752" name="Google Shape;752;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Google Shape;757;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B.3</a:t>
            </a:r>
            <a:endParaRPr/>
          </a:p>
        </p:txBody>
      </p:sp>
      <p:sp>
        <p:nvSpPr>
          <p:cNvPr id="758" name="Google Shape;758;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B.4</a:t>
            </a:r>
            <a:endParaRPr/>
          </a:p>
        </p:txBody>
      </p:sp>
      <p:sp>
        <p:nvSpPr>
          <p:cNvPr id="768" name="Google Shape;768;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B.4</a:t>
            </a:r>
            <a:endParaRPr/>
          </a:p>
        </p:txBody>
      </p:sp>
      <p:sp>
        <p:nvSpPr>
          <p:cNvPr id="776" name="Google Shape;776;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7" name="Google Shape;787;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B.4</a:t>
            </a:r>
            <a:endParaRPr/>
          </a:p>
        </p:txBody>
      </p:sp>
      <p:sp>
        <p:nvSpPr>
          <p:cNvPr id="788" name="Google Shape;788;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3" name="Google Shape;803;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8" name="Google Shape;808;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B.4</a:t>
            </a:r>
            <a:endParaRPr/>
          </a:p>
        </p:txBody>
      </p:sp>
      <p:sp>
        <p:nvSpPr>
          <p:cNvPr id="809" name="Google Shape;809;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B.5</a:t>
            </a:r>
            <a:endParaRPr/>
          </a:p>
        </p:txBody>
      </p:sp>
      <p:sp>
        <p:nvSpPr>
          <p:cNvPr id="819" name="Google Shape;819;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8" name="Google Shape;828;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B.5</a:t>
            </a:r>
            <a:endParaRPr/>
          </a:p>
        </p:txBody>
      </p:sp>
      <p:sp>
        <p:nvSpPr>
          <p:cNvPr id="829" name="Google Shape;829;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837" name="Google Shape;837;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B.5</a:t>
            </a:r>
            <a:endParaRPr/>
          </a:p>
        </p:txBody>
      </p:sp>
      <p:sp>
        <p:nvSpPr>
          <p:cNvPr id="843" name="Google Shape;843;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4" name="Google Shape;854;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B.6</a:t>
            </a:r>
            <a:endParaRPr/>
          </a:p>
        </p:txBody>
      </p:sp>
      <p:sp>
        <p:nvSpPr>
          <p:cNvPr id="855" name="Google Shape;855;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B.6</a:t>
            </a:r>
            <a:endParaRPr/>
          </a:p>
        </p:txBody>
      </p:sp>
      <p:sp>
        <p:nvSpPr>
          <p:cNvPr id="865" name="Google Shape;865;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2" name="Google Shape;872;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B.6</a:t>
            </a:r>
            <a:endParaRPr/>
          </a:p>
        </p:txBody>
      </p:sp>
      <p:sp>
        <p:nvSpPr>
          <p:cNvPr id="873" name="Google Shape;873;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0" name="Google Shape;910;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911" name="Google Shape;911;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6" name="Google Shape;916;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B.6</a:t>
            </a:r>
            <a:endParaRPr/>
          </a:p>
        </p:txBody>
      </p:sp>
      <p:sp>
        <p:nvSpPr>
          <p:cNvPr id="917" name="Google Shape;917;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6" name="Google Shape;926;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B.7</a:t>
            </a:r>
            <a:endParaRPr/>
          </a:p>
        </p:txBody>
      </p:sp>
      <p:sp>
        <p:nvSpPr>
          <p:cNvPr id="927" name="Google Shape;927;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6" name="Google Shape;936;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B.7</a:t>
            </a:r>
            <a:endParaRPr/>
          </a:p>
        </p:txBody>
      </p:sp>
      <p:sp>
        <p:nvSpPr>
          <p:cNvPr id="937" name="Google Shape;937;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5" name="Google Shape;945;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B.7</a:t>
            </a:r>
            <a:endParaRPr/>
          </a:p>
        </p:txBody>
      </p:sp>
      <p:sp>
        <p:nvSpPr>
          <p:cNvPr id="951" name="Google Shape;951;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0" name="Google Shape;960;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B.8</a:t>
            </a:r>
            <a:endParaRPr/>
          </a:p>
        </p:txBody>
      </p:sp>
      <p:sp>
        <p:nvSpPr>
          <p:cNvPr id="961" name="Google Shape;961;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0" name="Google Shape;970;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B.8</a:t>
            </a:r>
            <a:endParaRPr/>
          </a:p>
        </p:txBody>
      </p:sp>
      <p:sp>
        <p:nvSpPr>
          <p:cNvPr id="971" name="Google Shape;971;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8" name="Google Shape;978;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3" name="Google Shape;983;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B.8</a:t>
            </a:r>
            <a:endParaRPr/>
          </a:p>
        </p:txBody>
      </p:sp>
      <p:sp>
        <p:nvSpPr>
          <p:cNvPr id="984" name="Google Shape;984;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3" name="Google Shape;993;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C.1</a:t>
            </a:r>
            <a:endParaRPr/>
          </a:p>
        </p:txBody>
      </p:sp>
      <p:sp>
        <p:nvSpPr>
          <p:cNvPr id="994" name="Google Shape;994;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3" name="Google Shape;1003;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C.1</a:t>
            </a:r>
            <a:endParaRPr/>
          </a:p>
        </p:txBody>
      </p:sp>
      <p:sp>
        <p:nvSpPr>
          <p:cNvPr id="1004" name="Google Shape;1004;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2" name="Google Shape;1012;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C.1</a:t>
            </a:r>
            <a:endParaRPr/>
          </a:p>
        </p:txBody>
      </p:sp>
      <p:sp>
        <p:nvSpPr>
          <p:cNvPr id="1013" name="Google Shape;1013;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8" name="Google Shape;1018;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C.1</a:t>
            </a:r>
            <a:endParaRPr/>
          </a:p>
        </p:txBody>
      </p:sp>
      <p:sp>
        <p:nvSpPr>
          <p:cNvPr id="1019" name="Google Shape;1019;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1" name="Google Shape;1061;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C.1</a:t>
            </a:r>
            <a:endParaRPr/>
          </a:p>
        </p:txBody>
      </p:sp>
      <p:sp>
        <p:nvSpPr>
          <p:cNvPr id="1062" name="Google Shape;1062;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0" name="Google Shape;1090;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C.1</a:t>
            </a:r>
            <a:endParaRPr/>
          </a:p>
        </p:txBody>
      </p:sp>
      <p:sp>
        <p:nvSpPr>
          <p:cNvPr id="1091" name="Google Shape;1091;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0" name="Google Shape;1100;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C.2</a:t>
            </a:r>
            <a:endParaRPr/>
          </a:p>
        </p:txBody>
      </p:sp>
      <p:sp>
        <p:nvSpPr>
          <p:cNvPr id="1101" name="Google Shape;1101;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0" name="Google Shape;1110;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C.2</a:t>
            </a:r>
            <a:endParaRPr/>
          </a:p>
        </p:txBody>
      </p:sp>
      <p:sp>
        <p:nvSpPr>
          <p:cNvPr id="1111" name="Google Shape;1111;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distinction between </a:t>
            </a:r>
            <a:r>
              <a:rPr lang="en-US" i="1"/>
              <a:t>service function </a:t>
            </a:r>
            <a:r>
              <a:rPr lang="en-US"/>
              <a:t>and </a:t>
            </a:r>
            <a:r>
              <a:rPr lang="en-US" i="1"/>
              <a:t>service quality </a:t>
            </a:r>
            <a:r>
              <a:rPr lang="en-US"/>
              <a:t>in IT Service Management is similar to the distinction made in the field of Requirements Engineering between </a:t>
            </a:r>
            <a:r>
              <a:rPr lang="en-US" i="1"/>
              <a:t>functional requirements </a:t>
            </a:r>
            <a:r>
              <a:rPr lang="en-US"/>
              <a:t>and </a:t>
            </a:r>
            <a:r>
              <a:rPr lang="en-US" i="1"/>
              <a:t>non-functional requirements </a:t>
            </a:r>
            <a:r>
              <a:rPr lang="en-US"/>
              <a:t>(often called quality attributes)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FND Syllabus: A.1</a:t>
            </a:r>
            <a:endParaRPr/>
          </a:p>
        </p:txBody>
      </p:sp>
      <p:sp>
        <p:nvSpPr>
          <p:cNvPr id="105" name="Google Shape;10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8" name="Google Shape;1118;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FND Syllabus: C.2</a:t>
            </a:r>
            <a:endParaRPr dirty="0"/>
          </a:p>
        </p:txBody>
      </p:sp>
      <p:sp>
        <p:nvSpPr>
          <p:cNvPr id="1119" name="Google Shape;1119;p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4" name="Google Shape;1164;p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C.2</a:t>
            </a:r>
            <a:endParaRPr/>
          </a:p>
        </p:txBody>
      </p:sp>
      <p:sp>
        <p:nvSpPr>
          <p:cNvPr id="1165" name="Google Shape;1165;p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0" name="Google Shape;1170;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C.2</a:t>
            </a:r>
            <a:endParaRPr/>
          </a:p>
        </p:txBody>
      </p:sp>
      <p:sp>
        <p:nvSpPr>
          <p:cNvPr id="1171" name="Google Shape;1171;p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7" name="Google Shape;1197;p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C.2</a:t>
            </a:r>
            <a:endParaRPr/>
          </a:p>
        </p:txBody>
      </p:sp>
      <p:sp>
        <p:nvSpPr>
          <p:cNvPr id="1198" name="Google Shape;1198;p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5" name="Google Shape;1205;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C.3</a:t>
            </a:r>
            <a:endParaRPr/>
          </a:p>
        </p:txBody>
      </p:sp>
      <p:sp>
        <p:nvSpPr>
          <p:cNvPr id="1206" name="Google Shape;1206;p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5" name="Google Shape;1215;p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C.3</a:t>
            </a:r>
            <a:endParaRPr/>
          </a:p>
        </p:txBody>
      </p:sp>
      <p:sp>
        <p:nvSpPr>
          <p:cNvPr id="1216" name="Google Shape;1216;p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p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4" name="Google Shape;1224;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9" name="Google Shape;1229;p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C.3, D2</a:t>
            </a:r>
            <a:endParaRPr/>
          </a:p>
        </p:txBody>
      </p:sp>
      <p:sp>
        <p:nvSpPr>
          <p:cNvPr id="1230" name="Google Shape;1230;p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1" name="Google Shape;1241;p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C.3</a:t>
            </a:r>
            <a:endParaRPr/>
          </a:p>
        </p:txBody>
      </p:sp>
      <p:sp>
        <p:nvSpPr>
          <p:cNvPr id="1242" name="Google Shape;1242;p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2" name="Google Shape;1282;p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FND Syllabus: C.4</a:t>
            </a:r>
            <a:endParaRPr/>
          </a:p>
        </p:txBody>
      </p:sp>
      <p:sp>
        <p:nvSpPr>
          <p:cNvPr id="1283" name="Google Shape;1283;p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FND Syllabus: A.1</a:t>
            </a:r>
            <a:endParaRPr/>
          </a:p>
        </p:txBody>
      </p:sp>
      <p:sp>
        <p:nvSpPr>
          <p:cNvPr id="126" name="Google Shape;12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2" name="Google Shape;1292;p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FND Syllabus: C.4</a:t>
            </a:r>
            <a:endParaRPr/>
          </a:p>
        </p:txBody>
      </p:sp>
      <p:sp>
        <p:nvSpPr>
          <p:cNvPr id="1293" name="Google Shape;1293;p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1" name="Google Shape;1301;p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C.4</a:t>
            </a:r>
            <a:endParaRPr/>
          </a:p>
        </p:txBody>
      </p:sp>
      <p:sp>
        <p:nvSpPr>
          <p:cNvPr id="1302" name="Google Shape;1302;p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15" name="Google Shape;1315;p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C.4</a:t>
            </a:r>
            <a:endParaRPr/>
          </a:p>
        </p:txBody>
      </p:sp>
      <p:sp>
        <p:nvSpPr>
          <p:cNvPr id="1316" name="Google Shape;1316;p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7" name="Google Shape;1307;p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C.4, D.2</a:t>
            </a:r>
            <a:endParaRPr/>
          </a:p>
        </p:txBody>
      </p:sp>
      <p:sp>
        <p:nvSpPr>
          <p:cNvPr id="1308" name="Google Shape;1308;p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p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3" name="Google Shape;1363;p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C.5</a:t>
            </a:r>
            <a:endParaRPr/>
          </a:p>
        </p:txBody>
      </p:sp>
      <p:sp>
        <p:nvSpPr>
          <p:cNvPr id="1364" name="Google Shape;1364;p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3" name="Google Shape;1373;p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C.5</a:t>
            </a:r>
            <a:endParaRPr/>
          </a:p>
        </p:txBody>
      </p:sp>
      <p:sp>
        <p:nvSpPr>
          <p:cNvPr id="1374" name="Google Shape;1374;p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2" name="Google Shape;1382;p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83" name="Google Shape;1383;p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Google Shape;1395;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6" name="Google Shape;1396;p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FND Syllabus: C.5</a:t>
            </a:r>
            <a:endParaRPr dirty="0"/>
          </a:p>
        </p:txBody>
      </p:sp>
      <p:sp>
        <p:nvSpPr>
          <p:cNvPr id="1397" name="Google Shape;1397;p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8" name="Google Shape;1388;p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C.4, D.2</a:t>
            </a:r>
            <a:endParaRPr/>
          </a:p>
        </p:txBody>
      </p:sp>
      <p:sp>
        <p:nvSpPr>
          <p:cNvPr id="1389" name="Google Shape;1389;p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p:cNvGrpSpPr/>
        <p:nvPr/>
      </p:nvGrpSpPr>
      <p:grpSpPr>
        <a:xfrm>
          <a:off x="0" y="0"/>
          <a:ext cx="0" cy="0"/>
          <a:chOff x="0" y="0"/>
          <a:chExt cx="0" cy="0"/>
        </a:xfrm>
      </p:grpSpPr>
      <p:sp>
        <p:nvSpPr>
          <p:cNvPr id="1477" name="Google Shape;1477;p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8" name="Google Shape;1478;p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FND Syllabus: C.6</a:t>
            </a:r>
            <a:endParaRPr/>
          </a:p>
        </p:txBody>
      </p:sp>
      <p:sp>
        <p:nvSpPr>
          <p:cNvPr id="1479" name="Google Shape;1479;p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hyperlink" Target="http://creativecommons.org/licenses/by/4.0/" TargetMode="Externa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http://www.fitsm.eu/" TargetMode="External"/><Relationship Id="rId5" Type="http://schemas.openxmlformats.org/officeDocument/2006/relationships/hyperlink" Target="https://creativecommons.org/licenses/by/4.0/" TargetMode="Externa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reserve="1" userDrawn="1">
  <p:cSld name="Title Slide">
    <p:spTree>
      <p:nvGrpSpPr>
        <p:cNvPr id="1" name="Shape 18"/>
        <p:cNvGrpSpPr/>
        <p:nvPr/>
      </p:nvGrpSpPr>
      <p:grpSpPr>
        <a:xfrm>
          <a:off x="0" y="0"/>
          <a:ext cx="0" cy="0"/>
          <a:chOff x="0" y="0"/>
          <a:chExt cx="0" cy="0"/>
        </a:xfrm>
      </p:grpSpPr>
      <p:pic>
        <p:nvPicPr>
          <p:cNvPr id="19" name="Google Shape;19;p110" descr="TitlePage2.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 name="Google Shape;20;p110"/>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05595"/>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2" name="Google Shape;22;p110"/>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110"/>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1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FFFFFF"/>
                </a:solidFill>
                <a:latin typeface="Calibri"/>
                <a:ea typeface="Calibri"/>
                <a:cs typeface="Calibri"/>
                <a:sym typeface="Calibri"/>
              </a:defRPr>
            </a:lvl1pPr>
            <a:lvl2pPr marL="0" lvl="1" indent="0" algn="r">
              <a:spcBef>
                <a:spcPts val="0"/>
              </a:spcBef>
              <a:buNone/>
              <a:defRPr sz="1200" b="0" i="0" u="none" strike="noStrike" cap="none">
                <a:solidFill>
                  <a:srgbClr val="FFFFFF"/>
                </a:solidFill>
                <a:latin typeface="Calibri"/>
                <a:ea typeface="Calibri"/>
                <a:cs typeface="Calibri"/>
                <a:sym typeface="Calibri"/>
              </a:defRPr>
            </a:lvl2pPr>
            <a:lvl3pPr marL="0" lvl="2" indent="0" algn="r">
              <a:spcBef>
                <a:spcPts val="0"/>
              </a:spcBef>
              <a:buNone/>
              <a:defRPr sz="1200" b="0" i="0" u="none" strike="noStrike" cap="none">
                <a:solidFill>
                  <a:srgbClr val="FFFFFF"/>
                </a:solidFill>
                <a:latin typeface="Calibri"/>
                <a:ea typeface="Calibri"/>
                <a:cs typeface="Calibri"/>
                <a:sym typeface="Calibri"/>
              </a:defRPr>
            </a:lvl3pPr>
            <a:lvl4pPr marL="0" lvl="3" indent="0" algn="r">
              <a:spcBef>
                <a:spcPts val="0"/>
              </a:spcBef>
              <a:buNone/>
              <a:defRPr sz="1200" b="0" i="0" u="none" strike="noStrike" cap="none">
                <a:solidFill>
                  <a:srgbClr val="FFFFFF"/>
                </a:solidFill>
                <a:latin typeface="Calibri"/>
                <a:ea typeface="Calibri"/>
                <a:cs typeface="Calibri"/>
                <a:sym typeface="Calibri"/>
              </a:defRPr>
            </a:lvl4pPr>
            <a:lvl5pPr marL="0" lvl="4" indent="0" algn="r">
              <a:spcBef>
                <a:spcPts val="0"/>
              </a:spcBef>
              <a:buNone/>
              <a:defRPr sz="1200" b="0" i="0" u="none" strike="noStrike" cap="none">
                <a:solidFill>
                  <a:srgbClr val="FFFFFF"/>
                </a:solidFill>
                <a:latin typeface="Calibri"/>
                <a:ea typeface="Calibri"/>
                <a:cs typeface="Calibri"/>
                <a:sym typeface="Calibri"/>
              </a:defRPr>
            </a:lvl5pPr>
            <a:lvl6pPr marL="0" lvl="5" indent="0" algn="r">
              <a:spcBef>
                <a:spcPts val="0"/>
              </a:spcBef>
              <a:buNone/>
              <a:defRPr sz="1200" b="0" i="0" u="none" strike="noStrike" cap="none">
                <a:solidFill>
                  <a:srgbClr val="FFFFFF"/>
                </a:solidFill>
                <a:latin typeface="Calibri"/>
                <a:ea typeface="Calibri"/>
                <a:cs typeface="Calibri"/>
                <a:sym typeface="Calibri"/>
              </a:defRPr>
            </a:lvl6pPr>
            <a:lvl7pPr marL="0" lvl="6" indent="0" algn="r">
              <a:spcBef>
                <a:spcPts val="0"/>
              </a:spcBef>
              <a:buNone/>
              <a:defRPr sz="1200" b="0" i="0" u="none" strike="noStrike" cap="none">
                <a:solidFill>
                  <a:srgbClr val="FFFFFF"/>
                </a:solidFill>
                <a:latin typeface="Calibri"/>
                <a:ea typeface="Calibri"/>
                <a:cs typeface="Calibri"/>
                <a:sym typeface="Calibri"/>
              </a:defRPr>
            </a:lvl7pPr>
            <a:lvl8pPr marL="0" lvl="7" indent="0" algn="r">
              <a:spcBef>
                <a:spcPts val="0"/>
              </a:spcBef>
              <a:buNone/>
              <a:defRPr sz="1200" b="0" i="0" u="none" strike="noStrike" cap="none">
                <a:solidFill>
                  <a:srgbClr val="FFFFFF"/>
                </a:solidFill>
                <a:latin typeface="Calibri"/>
                <a:ea typeface="Calibri"/>
                <a:cs typeface="Calibri"/>
                <a:sym typeface="Calibri"/>
              </a:defRPr>
            </a:lvl8pPr>
            <a:lvl9pPr marL="0" lvl="8" indent="0" algn="r">
              <a:spcBef>
                <a:spcPts val="0"/>
              </a:spcBef>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pic>
        <p:nvPicPr>
          <p:cNvPr id="25" name="Google Shape;25;p110" descr="bar.png"/>
          <p:cNvPicPr preferRelativeResize="0"/>
          <p:nvPr/>
        </p:nvPicPr>
        <p:blipFill rotWithShape="1">
          <a:blip r:embed="rId3">
            <a:alphaModFix/>
          </a:blip>
          <a:srcRect/>
          <a:stretch/>
        </p:blipFill>
        <p:spPr>
          <a:xfrm>
            <a:off x="719668" y="3674649"/>
            <a:ext cx="10752667" cy="114300"/>
          </a:xfrm>
          <a:prstGeom prst="rect">
            <a:avLst/>
          </a:prstGeom>
          <a:noFill/>
          <a:ln>
            <a:noFill/>
          </a:ln>
        </p:spPr>
      </p:pic>
      <p:pic>
        <p:nvPicPr>
          <p:cNvPr id="26" name="Google Shape;26;p110" descr="http://www.fedsm.eu/sites/default/files/FitSM%20logo-name-1.2.png"/>
          <p:cNvPicPr preferRelativeResize="0"/>
          <p:nvPr/>
        </p:nvPicPr>
        <p:blipFill rotWithShape="1">
          <a:blip r:embed="rId4">
            <a:alphaModFix/>
          </a:blip>
          <a:srcRect/>
          <a:stretch/>
        </p:blipFill>
        <p:spPr>
          <a:xfrm>
            <a:off x="3682595" y="433708"/>
            <a:ext cx="4826809" cy="1263015"/>
          </a:xfrm>
          <a:prstGeom prst="rect">
            <a:avLst/>
          </a:prstGeom>
          <a:noFill/>
          <a:ln>
            <a:noFill/>
          </a:ln>
        </p:spPr>
      </p:pic>
      <p:sp>
        <p:nvSpPr>
          <p:cNvPr id="2" name="TextBox 1">
            <a:extLst>
              <a:ext uri="{FF2B5EF4-FFF2-40B4-BE49-F238E27FC236}">
                <a16:creationId xmlns:a16="http://schemas.microsoft.com/office/drawing/2014/main" id="{6354CC74-FB1C-2142-6910-C38BC9548297}"/>
              </a:ext>
            </a:extLst>
          </p:cNvPr>
          <p:cNvSpPr txBox="1"/>
          <p:nvPr userDrawn="1"/>
        </p:nvSpPr>
        <p:spPr>
          <a:xfrm>
            <a:off x="4389120" y="6021977"/>
            <a:ext cx="3435531" cy="369332"/>
          </a:xfrm>
          <a:prstGeom prst="rect">
            <a:avLst/>
          </a:prstGeom>
          <a:noFill/>
        </p:spPr>
        <p:txBody>
          <a:bodyPr wrap="square" rtlCol="0">
            <a:spAutoFit/>
          </a:bodyPr>
          <a:lstStyle/>
          <a:p>
            <a:pPr algn="ctr"/>
            <a:r>
              <a:rPr lang="en-GB" dirty="0">
                <a:solidFill>
                  <a:schemeClr val="bg1"/>
                </a:solidFill>
              </a:rPr>
              <a:t>www.fitsm.eu</a:t>
            </a:r>
          </a:p>
        </p:txBody>
      </p:sp>
      <p:sp>
        <p:nvSpPr>
          <p:cNvPr id="3" name="Google Shape;21;p110">
            <a:extLst>
              <a:ext uri="{FF2B5EF4-FFF2-40B4-BE49-F238E27FC236}">
                <a16:creationId xmlns:a16="http://schemas.microsoft.com/office/drawing/2014/main" id="{CE972A9A-B17A-9E86-0523-13EDCEDCC47C}"/>
              </a:ext>
            </a:extLst>
          </p:cNvPr>
          <p:cNvSpPr txBox="1">
            <a:spLocks noGrp="1"/>
          </p:cNvSpPr>
          <p:nvPr>
            <p:ph type="subTitle" idx="1"/>
          </p:nvPr>
        </p:nvSpPr>
        <p:spPr>
          <a:xfrm>
            <a:off x="1828800" y="3886200"/>
            <a:ext cx="8534400" cy="947057"/>
          </a:xfrm>
          <a:prstGeom prst="rect">
            <a:avLst/>
          </a:prstGeom>
          <a:noFill/>
          <a:ln>
            <a:noFill/>
          </a:ln>
        </p:spPr>
        <p:txBody>
          <a:bodyPr spcFirstLastPara="1" wrap="square" lIns="91425" tIns="45700" rIns="91425" bIns="45700" anchor="t" anchorCtr="0">
            <a:normAutofit/>
          </a:bodyPr>
          <a:lstStyle>
            <a:lvl1pPr lvl="0" algn="ctr">
              <a:spcBef>
                <a:spcPts val="560"/>
              </a:spcBef>
              <a:spcAft>
                <a:spcPts val="0"/>
              </a:spcAft>
              <a:buClr>
                <a:srgbClr val="888888"/>
              </a:buClr>
              <a:buSzPts val="2800"/>
              <a:buNone/>
              <a:defRPr>
                <a:solidFill>
                  <a:srgbClr val="888888"/>
                </a:solidFill>
              </a:defRPr>
            </a:lvl1pPr>
            <a:lvl2pPr lvl="1" algn="ctr">
              <a:spcBef>
                <a:spcPts val="480"/>
              </a:spcBef>
              <a:spcAft>
                <a:spcPts val="0"/>
              </a:spcAft>
              <a:buClr>
                <a:srgbClr val="888888"/>
              </a:buClr>
              <a:buSzPts val="24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r>
              <a:rPr lang="en-US"/>
              <a:t>Click to edit Master subtitle style</a:t>
            </a:r>
            <a:endParaRPr dirty="0"/>
          </a:p>
        </p:txBody>
      </p:sp>
      <p:grpSp>
        <p:nvGrpSpPr>
          <p:cNvPr id="4" name="Google Shape;41;p1">
            <a:extLst>
              <a:ext uri="{FF2B5EF4-FFF2-40B4-BE49-F238E27FC236}">
                <a16:creationId xmlns:a16="http://schemas.microsoft.com/office/drawing/2014/main" id="{2B8C7B1D-05D0-FEBA-0853-EB1B416AD6FA}"/>
              </a:ext>
            </a:extLst>
          </p:cNvPr>
          <p:cNvGrpSpPr/>
          <p:nvPr userDrawn="1"/>
        </p:nvGrpSpPr>
        <p:grpSpPr>
          <a:xfrm>
            <a:off x="4545806" y="5133071"/>
            <a:ext cx="3938588" cy="577081"/>
            <a:chOff x="3509962" y="5191293"/>
            <a:chExt cx="3938588" cy="577081"/>
          </a:xfrm>
        </p:grpSpPr>
        <p:sp>
          <p:nvSpPr>
            <p:cNvPr id="5" name="Google Shape;42;p1">
              <a:extLst>
                <a:ext uri="{FF2B5EF4-FFF2-40B4-BE49-F238E27FC236}">
                  <a16:creationId xmlns:a16="http://schemas.microsoft.com/office/drawing/2014/main" id="{EDB0C869-9760-C82E-8490-13E0C89CD6AE}"/>
                </a:ext>
              </a:extLst>
            </p:cNvPr>
            <p:cNvSpPr/>
            <p:nvPr/>
          </p:nvSpPr>
          <p:spPr>
            <a:xfrm>
              <a:off x="3509962" y="5191293"/>
              <a:ext cx="3328987" cy="5770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u="none" strike="noStrike" cap="none" dirty="0">
                  <a:solidFill>
                    <a:schemeClr val="dk1"/>
                  </a:solidFill>
                  <a:latin typeface="Calibri"/>
                  <a:ea typeface="Calibri"/>
                  <a:cs typeface="Calibri"/>
                  <a:sym typeface="Calibri"/>
                </a:rPr>
                <a:t>This work has been funded by the European Commission. It is licensed under a </a:t>
              </a:r>
              <a:r>
                <a:rPr lang="en-US" sz="105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Creative Commons Attribution 4.0 International License</a:t>
              </a:r>
              <a:r>
                <a:rPr lang="en-US" sz="1050" b="0" i="0" u="none" strike="noStrike" cap="none" dirty="0">
                  <a:solidFill>
                    <a:schemeClr val="dk1"/>
                  </a:solidFill>
                  <a:latin typeface="Calibri"/>
                  <a:ea typeface="Calibri"/>
                  <a:cs typeface="Calibri"/>
                  <a:sym typeface="Calibri"/>
                </a:rPr>
                <a:t>.</a:t>
              </a:r>
              <a:endParaRPr sz="1050" b="0" i="0" u="none" strike="noStrike" cap="none" dirty="0">
                <a:solidFill>
                  <a:schemeClr val="dk1"/>
                </a:solidFill>
                <a:latin typeface="Calibri"/>
                <a:ea typeface="Calibri"/>
                <a:cs typeface="Calibri"/>
                <a:sym typeface="Calibri"/>
              </a:endParaRPr>
            </a:p>
          </p:txBody>
        </p:sp>
        <p:pic>
          <p:nvPicPr>
            <p:cNvPr id="6" name="Google Shape;43;p1" descr="Macintosh HD:Users:owen:Google Drive:ETL online:FedSM:Branding:Useful logos etc:EC_logo.jpeg">
              <a:extLst>
                <a:ext uri="{FF2B5EF4-FFF2-40B4-BE49-F238E27FC236}">
                  <a16:creationId xmlns:a16="http://schemas.microsoft.com/office/drawing/2014/main" id="{85CFCE66-C9D1-3C72-7F39-B39CC04EA612}"/>
                </a:ext>
              </a:extLst>
            </p:cNvPr>
            <p:cNvPicPr preferRelativeResize="0"/>
            <p:nvPr/>
          </p:nvPicPr>
          <p:blipFill rotWithShape="1">
            <a:blip r:embed="rId6">
              <a:alphaModFix/>
            </a:blip>
            <a:srcRect/>
            <a:stretch/>
          </p:blipFill>
          <p:spPr>
            <a:xfrm>
              <a:off x="6822440" y="5255569"/>
              <a:ext cx="626110" cy="425872"/>
            </a:xfrm>
            <a:prstGeom prst="rect">
              <a:avLst/>
            </a:prstGeom>
            <a:noFill/>
            <a:ln>
              <a:noFill/>
            </a:ln>
          </p:spPr>
        </p:pic>
      </p:grpSp>
      <p:pic>
        <p:nvPicPr>
          <p:cNvPr id="7" name="Google Shape;44;p1" descr="Creative Commons License">
            <a:extLst>
              <a:ext uri="{FF2B5EF4-FFF2-40B4-BE49-F238E27FC236}">
                <a16:creationId xmlns:a16="http://schemas.microsoft.com/office/drawing/2014/main" id="{013F0195-68B2-6793-DCDE-A881E34BB9A9}"/>
              </a:ext>
            </a:extLst>
          </p:cNvPr>
          <p:cNvPicPr preferRelativeResize="0"/>
          <p:nvPr userDrawn="1"/>
        </p:nvPicPr>
        <p:blipFill rotWithShape="1">
          <a:blip r:embed="rId7">
            <a:alphaModFix/>
          </a:blip>
          <a:srcRect/>
          <a:stretch/>
        </p:blipFill>
        <p:spPr>
          <a:xfrm>
            <a:off x="3707607" y="5262645"/>
            <a:ext cx="838200" cy="295275"/>
          </a:xfrm>
          <a:prstGeom prst="rect">
            <a:avLst/>
          </a:prstGeom>
          <a:noFill/>
          <a:ln>
            <a:noFill/>
          </a:ln>
        </p:spPr>
      </p:pic>
    </p:spTree>
    <p:extLst>
      <p:ext uri="{BB962C8B-B14F-4D97-AF65-F5344CB8AC3E}">
        <p14:creationId xmlns:p14="http://schemas.microsoft.com/office/powerpoint/2010/main" val="70366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folie" preserve="1" userDrawn="1">
  <p:cSld name="Section header">
    <p:spTree>
      <p:nvGrpSpPr>
        <p:cNvPr id="1" name="Shape 18"/>
        <p:cNvGrpSpPr/>
        <p:nvPr/>
      </p:nvGrpSpPr>
      <p:grpSpPr>
        <a:xfrm>
          <a:off x="0" y="0"/>
          <a:ext cx="0" cy="0"/>
          <a:chOff x="0" y="0"/>
          <a:chExt cx="0" cy="0"/>
        </a:xfrm>
      </p:grpSpPr>
      <p:pic>
        <p:nvPicPr>
          <p:cNvPr id="19" name="Google Shape;19;p110" descr="TitlePage2.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 name="Google Shape;20;p110"/>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05595"/>
              </a:buClr>
              <a:buSzPts val="3200"/>
              <a:buFont typeface="Calibri"/>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2" name="Google Shape;22;p110"/>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110"/>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1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FFFFFF"/>
                </a:solidFill>
                <a:latin typeface="Calibri"/>
                <a:ea typeface="Calibri"/>
                <a:cs typeface="Calibri"/>
                <a:sym typeface="Calibri"/>
              </a:defRPr>
            </a:lvl1pPr>
            <a:lvl2pPr marL="0" lvl="1" indent="0" algn="r">
              <a:spcBef>
                <a:spcPts val="0"/>
              </a:spcBef>
              <a:buNone/>
              <a:defRPr sz="1200" b="0" i="0" u="none" strike="noStrike" cap="none">
                <a:solidFill>
                  <a:srgbClr val="FFFFFF"/>
                </a:solidFill>
                <a:latin typeface="Calibri"/>
                <a:ea typeface="Calibri"/>
                <a:cs typeface="Calibri"/>
                <a:sym typeface="Calibri"/>
              </a:defRPr>
            </a:lvl2pPr>
            <a:lvl3pPr marL="0" lvl="2" indent="0" algn="r">
              <a:spcBef>
                <a:spcPts val="0"/>
              </a:spcBef>
              <a:buNone/>
              <a:defRPr sz="1200" b="0" i="0" u="none" strike="noStrike" cap="none">
                <a:solidFill>
                  <a:srgbClr val="FFFFFF"/>
                </a:solidFill>
                <a:latin typeface="Calibri"/>
                <a:ea typeface="Calibri"/>
                <a:cs typeface="Calibri"/>
                <a:sym typeface="Calibri"/>
              </a:defRPr>
            </a:lvl3pPr>
            <a:lvl4pPr marL="0" lvl="3" indent="0" algn="r">
              <a:spcBef>
                <a:spcPts val="0"/>
              </a:spcBef>
              <a:buNone/>
              <a:defRPr sz="1200" b="0" i="0" u="none" strike="noStrike" cap="none">
                <a:solidFill>
                  <a:srgbClr val="FFFFFF"/>
                </a:solidFill>
                <a:latin typeface="Calibri"/>
                <a:ea typeface="Calibri"/>
                <a:cs typeface="Calibri"/>
                <a:sym typeface="Calibri"/>
              </a:defRPr>
            </a:lvl4pPr>
            <a:lvl5pPr marL="0" lvl="4" indent="0" algn="r">
              <a:spcBef>
                <a:spcPts val="0"/>
              </a:spcBef>
              <a:buNone/>
              <a:defRPr sz="1200" b="0" i="0" u="none" strike="noStrike" cap="none">
                <a:solidFill>
                  <a:srgbClr val="FFFFFF"/>
                </a:solidFill>
                <a:latin typeface="Calibri"/>
                <a:ea typeface="Calibri"/>
                <a:cs typeface="Calibri"/>
                <a:sym typeface="Calibri"/>
              </a:defRPr>
            </a:lvl5pPr>
            <a:lvl6pPr marL="0" lvl="5" indent="0" algn="r">
              <a:spcBef>
                <a:spcPts val="0"/>
              </a:spcBef>
              <a:buNone/>
              <a:defRPr sz="1200" b="0" i="0" u="none" strike="noStrike" cap="none">
                <a:solidFill>
                  <a:srgbClr val="FFFFFF"/>
                </a:solidFill>
                <a:latin typeface="Calibri"/>
                <a:ea typeface="Calibri"/>
                <a:cs typeface="Calibri"/>
                <a:sym typeface="Calibri"/>
              </a:defRPr>
            </a:lvl6pPr>
            <a:lvl7pPr marL="0" lvl="6" indent="0" algn="r">
              <a:spcBef>
                <a:spcPts val="0"/>
              </a:spcBef>
              <a:buNone/>
              <a:defRPr sz="1200" b="0" i="0" u="none" strike="noStrike" cap="none">
                <a:solidFill>
                  <a:srgbClr val="FFFFFF"/>
                </a:solidFill>
                <a:latin typeface="Calibri"/>
                <a:ea typeface="Calibri"/>
                <a:cs typeface="Calibri"/>
                <a:sym typeface="Calibri"/>
              </a:defRPr>
            </a:lvl7pPr>
            <a:lvl8pPr marL="0" lvl="7" indent="0" algn="r">
              <a:spcBef>
                <a:spcPts val="0"/>
              </a:spcBef>
              <a:buNone/>
              <a:defRPr sz="1200" b="0" i="0" u="none" strike="noStrike" cap="none">
                <a:solidFill>
                  <a:srgbClr val="FFFFFF"/>
                </a:solidFill>
                <a:latin typeface="Calibri"/>
                <a:ea typeface="Calibri"/>
                <a:cs typeface="Calibri"/>
                <a:sym typeface="Calibri"/>
              </a:defRPr>
            </a:lvl8pPr>
            <a:lvl9pPr marL="0" lvl="8" indent="0" algn="r">
              <a:spcBef>
                <a:spcPts val="0"/>
              </a:spcBef>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pic>
        <p:nvPicPr>
          <p:cNvPr id="25" name="Google Shape;25;p110" descr="bar.png"/>
          <p:cNvPicPr preferRelativeResize="0"/>
          <p:nvPr/>
        </p:nvPicPr>
        <p:blipFill rotWithShape="1">
          <a:blip r:embed="rId3">
            <a:alphaModFix/>
          </a:blip>
          <a:srcRect/>
          <a:stretch/>
        </p:blipFill>
        <p:spPr>
          <a:xfrm>
            <a:off x="719668" y="3674649"/>
            <a:ext cx="10752667" cy="114300"/>
          </a:xfrm>
          <a:prstGeom prst="rect">
            <a:avLst/>
          </a:prstGeom>
          <a:noFill/>
          <a:ln>
            <a:noFill/>
          </a:ln>
        </p:spPr>
      </p:pic>
      <p:pic>
        <p:nvPicPr>
          <p:cNvPr id="26" name="Google Shape;26;p110" descr="http://www.fedsm.eu/sites/default/files/FitSM%20logo-name-1.2.png"/>
          <p:cNvPicPr preferRelativeResize="0"/>
          <p:nvPr/>
        </p:nvPicPr>
        <p:blipFill rotWithShape="1">
          <a:blip r:embed="rId4">
            <a:alphaModFix/>
          </a:blip>
          <a:srcRect/>
          <a:stretch/>
        </p:blipFill>
        <p:spPr>
          <a:xfrm>
            <a:off x="4845049" y="274334"/>
            <a:ext cx="2501902" cy="654664"/>
          </a:xfrm>
          <a:prstGeom prst="rect">
            <a:avLst/>
          </a:prstGeom>
          <a:noFill/>
          <a:ln>
            <a:noFill/>
          </a:ln>
        </p:spPr>
      </p:pic>
      <p:sp>
        <p:nvSpPr>
          <p:cNvPr id="2" name="TextBox 1">
            <a:extLst>
              <a:ext uri="{FF2B5EF4-FFF2-40B4-BE49-F238E27FC236}">
                <a16:creationId xmlns:a16="http://schemas.microsoft.com/office/drawing/2014/main" id="{6354CC74-FB1C-2142-6910-C38BC9548297}"/>
              </a:ext>
            </a:extLst>
          </p:cNvPr>
          <p:cNvSpPr txBox="1"/>
          <p:nvPr userDrawn="1"/>
        </p:nvSpPr>
        <p:spPr>
          <a:xfrm>
            <a:off x="4389120" y="6021977"/>
            <a:ext cx="3435531" cy="369332"/>
          </a:xfrm>
          <a:prstGeom prst="rect">
            <a:avLst/>
          </a:prstGeom>
          <a:noFill/>
        </p:spPr>
        <p:txBody>
          <a:bodyPr wrap="square" rtlCol="0">
            <a:spAutoFit/>
          </a:bodyPr>
          <a:lstStyle/>
          <a:p>
            <a:pPr algn="ctr"/>
            <a:r>
              <a:rPr lang="en-GB" dirty="0">
                <a:solidFill>
                  <a:schemeClr val="bg1"/>
                </a:solidFill>
              </a:rPr>
              <a:t>www.fitsm.eu</a:t>
            </a:r>
          </a:p>
        </p:txBody>
      </p:sp>
    </p:spTree>
    <p:extLst>
      <p:ext uri="{BB962C8B-B14F-4D97-AF65-F5344CB8AC3E}">
        <p14:creationId xmlns:p14="http://schemas.microsoft.com/office/powerpoint/2010/main" val="3481412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und Inhalt" type="obj" preserve="1">
  <p:cSld name="Content">
    <p:bg>
      <p:bgPr>
        <a:solidFill>
          <a:schemeClr val="lt1"/>
        </a:solidFill>
        <a:effectLst/>
      </p:bgPr>
    </p:bg>
    <p:spTree>
      <p:nvGrpSpPr>
        <p:cNvPr id="1" name="Shape 27"/>
        <p:cNvGrpSpPr/>
        <p:nvPr/>
      </p:nvGrpSpPr>
      <p:grpSpPr>
        <a:xfrm>
          <a:off x="0" y="0"/>
          <a:ext cx="0" cy="0"/>
          <a:chOff x="0" y="0"/>
          <a:chExt cx="0" cy="0"/>
        </a:xfrm>
      </p:grpSpPr>
      <p:sp>
        <p:nvSpPr>
          <p:cNvPr id="28" name="Google Shape;28;p11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05595"/>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111"/>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30" name="Google Shape;30;p111"/>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1"/>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extLst>
      <p:ext uri="{BB962C8B-B14F-4D97-AF65-F5344CB8AC3E}">
        <p14:creationId xmlns:p14="http://schemas.microsoft.com/office/powerpoint/2010/main" val="3726400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folie" preserve="1" userDrawn="1">
  <p:cSld name="End slide">
    <p:spTree>
      <p:nvGrpSpPr>
        <p:cNvPr id="1" name="Shape 18"/>
        <p:cNvGrpSpPr/>
        <p:nvPr/>
      </p:nvGrpSpPr>
      <p:grpSpPr>
        <a:xfrm>
          <a:off x="0" y="0"/>
          <a:ext cx="0" cy="0"/>
          <a:chOff x="0" y="0"/>
          <a:chExt cx="0" cy="0"/>
        </a:xfrm>
      </p:grpSpPr>
      <p:pic>
        <p:nvPicPr>
          <p:cNvPr id="19" name="Google Shape;19;p110" descr="TitlePage2.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 name="Google Shape;20;p110"/>
          <p:cNvSpPr txBox="1">
            <a:spLocks noGrp="1"/>
          </p:cNvSpPr>
          <p:nvPr>
            <p:ph type="ctrTitle" hasCustomPrompt="1"/>
          </p:nvPr>
        </p:nvSpPr>
        <p:spPr>
          <a:xfrm>
            <a:off x="914400" y="814953"/>
            <a:ext cx="10363200" cy="77369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05595"/>
              </a:buClr>
              <a:buSzPts val="3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dirty="0"/>
              <a:t>License &amp; resources</a:t>
            </a:r>
            <a:endParaRPr dirty="0"/>
          </a:p>
        </p:txBody>
      </p:sp>
      <p:sp>
        <p:nvSpPr>
          <p:cNvPr id="23" name="Google Shape;23;p110"/>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5" name="Google Shape;25;p110" descr="bar.png"/>
          <p:cNvPicPr preferRelativeResize="0"/>
          <p:nvPr/>
        </p:nvPicPr>
        <p:blipFill rotWithShape="1">
          <a:blip r:embed="rId3">
            <a:alphaModFix/>
          </a:blip>
          <a:srcRect/>
          <a:stretch/>
        </p:blipFill>
        <p:spPr>
          <a:xfrm>
            <a:off x="719667" y="1665938"/>
            <a:ext cx="10752667" cy="114300"/>
          </a:xfrm>
          <a:prstGeom prst="rect">
            <a:avLst/>
          </a:prstGeom>
          <a:noFill/>
          <a:ln>
            <a:noFill/>
          </a:ln>
        </p:spPr>
      </p:pic>
      <p:pic>
        <p:nvPicPr>
          <p:cNvPr id="26" name="Google Shape;26;p110" descr="http://www.fedsm.eu/sites/default/files/FitSM%20logo-name-1.2.png"/>
          <p:cNvPicPr preferRelativeResize="0"/>
          <p:nvPr/>
        </p:nvPicPr>
        <p:blipFill rotWithShape="1">
          <a:blip r:embed="rId4">
            <a:alphaModFix/>
          </a:blip>
          <a:srcRect/>
          <a:stretch/>
        </p:blipFill>
        <p:spPr>
          <a:xfrm>
            <a:off x="9584267" y="279721"/>
            <a:ext cx="2413404" cy="631507"/>
          </a:xfrm>
          <a:prstGeom prst="rect">
            <a:avLst/>
          </a:prstGeom>
          <a:noFill/>
          <a:ln>
            <a:noFill/>
          </a:ln>
        </p:spPr>
      </p:pic>
      <p:sp>
        <p:nvSpPr>
          <p:cNvPr id="2" name="TextBox 1">
            <a:extLst>
              <a:ext uri="{FF2B5EF4-FFF2-40B4-BE49-F238E27FC236}">
                <a16:creationId xmlns:a16="http://schemas.microsoft.com/office/drawing/2014/main" id="{6354CC74-FB1C-2142-6910-C38BC9548297}"/>
              </a:ext>
            </a:extLst>
          </p:cNvPr>
          <p:cNvSpPr txBox="1"/>
          <p:nvPr userDrawn="1"/>
        </p:nvSpPr>
        <p:spPr>
          <a:xfrm>
            <a:off x="4389120" y="6021977"/>
            <a:ext cx="3435531" cy="369332"/>
          </a:xfrm>
          <a:prstGeom prst="rect">
            <a:avLst/>
          </a:prstGeom>
          <a:noFill/>
        </p:spPr>
        <p:txBody>
          <a:bodyPr wrap="square" rtlCol="0">
            <a:spAutoFit/>
          </a:bodyPr>
          <a:lstStyle/>
          <a:p>
            <a:pPr algn="ctr"/>
            <a:r>
              <a:rPr lang="en-GB" dirty="0">
                <a:solidFill>
                  <a:schemeClr val="bg1"/>
                </a:solidFill>
              </a:rPr>
              <a:t>www.fitsm.eu </a:t>
            </a:r>
          </a:p>
        </p:txBody>
      </p:sp>
      <p:sp>
        <p:nvSpPr>
          <p:cNvPr id="6" name="TextBox 5">
            <a:extLst>
              <a:ext uri="{FF2B5EF4-FFF2-40B4-BE49-F238E27FC236}">
                <a16:creationId xmlns:a16="http://schemas.microsoft.com/office/drawing/2014/main" id="{2C52968C-7968-2361-4F01-CC708C7A505E}"/>
              </a:ext>
            </a:extLst>
          </p:cNvPr>
          <p:cNvSpPr txBox="1"/>
          <p:nvPr userDrawn="1"/>
        </p:nvSpPr>
        <p:spPr>
          <a:xfrm>
            <a:off x="914400" y="2133600"/>
            <a:ext cx="10363200" cy="3139321"/>
          </a:xfrm>
          <a:prstGeom prst="rect">
            <a:avLst/>
          </a:prstGeom>
          <a:noFill/>
        </p:spPr>
        <p:txBody>
          <a:bodyPr wrap="square" rtlCol="0">
            <a:spAutoFit/>
          </a:bodyPr>
          <a:lstStyle/>
          <a:p>
            <a:r>
              <a:rPr lang="en-GB" dirty="0">
                <a:latin typeface="Calibri" panose="020F0502020204030204" pitchFamily="34" charset="0"/>
                <a:ea typeface="Calibri" panose="020F0502020204030204" pitchFamily="34" charset="0"/>
                <a:cs typeface="Calibri" panose="020F0502020204030204" pitchFamily="34" charset="0"/>
              </a:rPr>
              <a:t>This material was prepared to support the use of the FitSM standard for lightweight IT Service Management. </a:t>
            </a:r>
          </a:p>
          <a:p>
            <a:endParaRPr lang="en-GB"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It is offered under a Creative Contributions Attribution Licence (CC-BY 4.0) – see </a:t>
            </a:r>
            <a:r>
              <a:rPr lang="en-GB" dirty="0">
                <a:latin typeface="Calibri" panose="020F0502020204030204" pitchFamily="34" charset="0"/>
                <a:ea typeface="Calibri" panose="020F0502020204030204" pitchFamily="34" charset="0"/>
                <a:cs typeface="Calibri" panose="020F0502020204030204" pitchFamily="34" charset="0"/>
                <a:hlinkClick r:id="rId5"/>
              </a:rPr>
              <a:t>https://creativecommons.org/licenses/by/4.0/</a:t>
            </a:r>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In making use of this material, apart from respecting the licence at attributing it to FitSM, we ask you to maintain this slide to provide context and traceability. </a:t>
            </a:r>
          </a:p>
          <a:p>
            <a:endParaRPr lang="en-GB"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Information and other resources on FitSM including </a:t>
            </a:r>
            <a:r>
              <a:rPr lang="en-GB">
                <a:latin typeface="Calibri" panose="020F0502020204030204" pitchFamily="34" charset="0"/>
                <a:ea typeface="Calibri" panose="020F0502020204030204" pitchFamily="34" charset="0"/>
                <a:cs typeface="Calibri" panose="020F0502020204030204" pitchFamily="34" charset="0"/>
              </a:rPr>
              <a:t>contact information, </a:t>
            </a:r>
            <a:r>
              <a:rPr lang="en-GB" dirty="0">
                <a:latin typeface="Calibri" panose="020F0502020204030204" pitchFamily="34" charset="0"/>
                <a:ea typeface="Calibri" panose="020F0502020204030204" pitchFamily="34" charset="0"/>
                <a:cs typeface="Calibri" panose="020F0502020204030204" pitchFamily="34" charset="0"/>
              </a:rPr>
              <a:t>are available at </a:t>
            </a:r>
            <a:r>
              <a:rPr lang="en-GB" dirty="0">
                <a:latin typeface="Calibri" panose="020F0502020204030204" pitchFamily="34" charset="0"/>
                <a:ea typeface="Calibri" panose="020F0502020204030204" pitchFamily="34" charset="0"/>
                <a:cs typeface="Calibri" panose="020F0502020204030204" pitchFamily="34" charset="0"/>
                <a:hlinkClick r:id="rId6"/>
              </a:rPr>
              <a:t>www.fitsm.eu</a:t>
            </a:r>
            <a:r>
              <a:rPr lang="en-GB" dirty="0">
                <a:latin typeface="Calibri" panose="020F0502020204030204" pitchFamily="34" charset="0"/>
                <a:ea typeface="Calibri" panose="020F0502020204030204" pitchFamily="34" charset="0"/>
                <a:cs typeface="Calibri" panose="020F0502020204030204" pitchFamily="34" charset="0"/>
              </a:rPr>
              <a:t> </a:t>
            </a:r>
          </a:p>
          <a:p>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DB7D5251-E691-EDFA-2D6F-A52247A5F51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407403" y="2962967"/>
            <a:ext cx="1666997" cy="583242"/>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4;p110">
            <a:extLst>
              <a:ext uri="{FF2B5EF4-FFF2-40B4-BE49-F238E27FC236}">
                <a16:creationId xmlns:a16="http://schemas.microsoft.com/office/drawing/2014/main" id="{F9831199-CF22-DDD4-FB94-CA282C9D0AF3}"/>
              </a:ext>
            </a:extLst>
          </p:cNvPr>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FFFFFF"/>
                </a:solidFill>
                <a:latin typeface="Calibri"/>
                <a:ea typeface="Calibri"/>
                <a:cs typeface="Calibri"/>
                <a:sym typeface="Calibri"/>
              </a:defRPr>
            </a:lvl1pPr>
            <a:lvl2pPr marL="0" lvl="1" indent="0" algn="r">
              <a:spcBef>
                <a:spcPts val="0"/>
              </a:spcBef>
              <a:buNone/>
              <a:defRPr sz="1200" b="0" i="0" u="none" strike="noStrike" cap="none">
                <a:solidFill>
                  <a:srgbClr val="FFFFFF"/>
                </a:solidFill>
                <a:latin typeface="Calibri"/>
                <a:ea typeface="Calibri"/>
                <a:cs typeface="Calibri"/>
                <a:sym typeface="Calibri"/>
              </a:defRPr>
            </a:lvl2pPr>
            <a:lvl3pPr marL="0" lvl="2" indent="0" algn="r">
              <a:spcBef>
                <a:spcPts val="0"/>
              </a:spcBef>
              <a:buNone/>
              <a:defRPr sz="1200" b="0" i="0" u="none" strike="noStrike" cap="none">
                <a:solidFill>
                  <a:srgbClr val="FFFFFF"/>
                </a:solidFill>
                <a:latin typeface="Calibri"/>
                <a:ea typeface="Calibri"/>
                <a:cs typeface="Calibri"/>
                <a:sym typeface="Calibri"/>
              </a:defRPr>
            </a:lvl3pPr>
            <a:lvl4pPr marL="0" lvl="3" indent="0" algn="r">
              <a:spcBef>
                <a:spcPts val="0"/>
              </a:spcBef>
              <a:buNone/>
              <a:defRPr sz="1200" b="0" i="0" u="none" strike="noStrike" cap="none">
                <a:solidFill>
                  <a:srgbClr val="FFFFFF"/>
                </a:solidFill>
                <a:latin typeface="Calibri"/>
                <a:ea typeface="Calibri"/>
                <a:cs typeface="Calibri"/>
                <a:sym typeface="Calibri"/>
              </a:defRPr>
            </a:lvl4pPr>
            <a:lvl5pPr marL="0" lvl="4" indent="0" algn="r">
              <a:spcBef>
                <a:spcPts val="0"/>
              </a:spcBef>
              <a:buNone/>
              <a:defRPr sz="1200" b="0" i="0" u="none" strike="noStrike" cap="none">
                <a:solidFill>
                  <a:srgbClr val="FFFFFF"/>
                </a:solidFill>
                <a:latin typeface="Calibri"/>
                <a:ea typeface="Calibri"/>
                <a:cs typeface="Calibri"/>
                <a:sym typeface="Calibri"/>
              </a:defRPr>
            </a:lvl5pPr>
            <a:lvl6pPr marL="0" lvl="5" indent="0" algn="r">
              <a:spcBef>
                <a:spcPts val="0"/>
              </a:spcBef>
              <a:buNone/>
              <a:defRPr sz="1200" b="0" i="0" u="none" strike="noStrike" cap="none">
                <a:solidFill>
                  <a:srgbClr val="FFFFFF"/>
                </a:solidFill>
                <a:latin typeface="Calibri"/>
                <a:ea typeface="Calibri"/>
                <a:cs typeface="Calibri"/>
                <a:sym typeface="Calibri"/>
              </a:defRPr>
            </a:lvl6pPr>
            <a:lvl7pPr marL="0" lvl="6" indent="0" algn="r">
              <a:spcBef>
                <a:spcPts val="0"/>
              </a:spcBef>
              <a:buNone/>
              <a:defRPr sz="1200" b="0" i="0" u="none" strike="noStrike" cap="none">
                <a:solidFill>
                  <a:srgbClr val="FFFFFF"/>
                </a:solidFill>
                <a:latin typeface="Calibri"/>
                <a:ea typeface="Calibri"/>
                <a:cs typeface="Calibri"/>
                <a:sym typeface="Calibri"/>
              </a:defRPr>
            </a:lvl7pPr>
            <a:lvl8pPr marL="0" lvl="7" indent="0" algn="r">
              <a:spcBef>
                <a:spcPts val="0"/>
              </a:spcBef>
              <a:buNone/>
              <a:defRPr sz="1200" b="0" i="0" u="none" strike="noStrike" cap="none">
                <a:solidFill>
                  <a:srgbClr val="FFFFFF"/>
                </a:solidFill>
                <a:latin typeface="Calibri"/>
                <a:ea typeface="Calibri"/>
                <a:cs typeface="Calibri"/>
                <a:sym typeface="Calibri"/>
              </a:defRPr>
            </a:lvl8pPr>
            <a:lvl9pPr marL="0" lvl="8" indent="0" algn="r">
              <a:spcBef>
                <a:spcPts val="0"/>
              </a:spcBef>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
        <p:nvSpPr>
          <p:cNvPr id="5" name="Google Shape;22;p110">
            <a:extLst>
              <a:ext uri="{FF2B5EF4-FFF2-40B4-BE49-F238E27FC236}">
                <a16:creationId xmlns:a16="http://schemas.microsoft.com/office/drawing/2014/main" id="{252A25B3-F718-1B3D-6FD7-6996706FA8AD}"/>
              </a:ext>
            </a:extLst>
          </p:cNvPr>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extLst>
      <p:ext uri="{BB962C8B-B14F-4D97-AF65-F5344CB8AC3E}">
        <p14:creationId xmlns:p14="http://schemas.microsoft.com/office/powerpoint/2010/main" val="2810884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10" name="Google Shape;10;p109" descr="Backdrop.png"/>
          <p:cNvPicPr preferRelativeResize="0"/>
          <p:nvPr/>
        </p:nvPicPr>
        <p:blipFill rotWithShape="1">
          <a:blip r:embed="rId6">
            <a:alphaModFix/>
          </a:blip>
          <a:srcRect/>
          <a:stretch/>
        </p:blipFill>
        <p:spPr>
          <a:xfrm>
            <a:off x="0" y="0"/>
            <a:ext cx="12192000" cy="6858000"/>
          </a:xfrm>
          <a:prstGeom prst="rect">
            <a:avLst/>
          </a:prstGeom>
          <a:noFill/>
          <a:ln>
            <a:noFill/>
          </a:ln>
        </p:spPr>
      </p:pic>
      <p:sp>
        <p:nvSpPr>
          <p:cNvPr id="11" name="Google Shape;11;p109"/>
          <p:cNvSpPr txBox="1">
            <a:spLocks noGrp="1"/>
          </p:cNvSpPr>
          <p:nvPr>
            <p:ph type="title"/>
          </p:nvPr>
        </p:nvSpPr>
        <p:spPr>
          <a:xfrm>
            <a:off x="609601" y="274641"/>
            <a:ext cx="9416955" cy="1047859"/>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205595"/>
              </a:buClr>
              <a:buSzPts val="3200"/>
              <a:buFont typeface="Calibri"/>
              <a:buNone/>
              <a:defRPr sz="3200" b="0" i="0" u="none" strike="noStrike" cap="none">
                <a:solidFill>
                  <a:srgbClr val="205595"/>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09"/>
          <p:cNvSpPr txBox="1">
            <a:spLocks noGrp="1"/>
          </p:cNvSpPr>
          <p:nvPr>
            <p:ph type="body" idx="1"/>
          </p:nvPr>
        </p:nvSpPr>
        <p:spPr>
          <a:xfrm>
            <a:off x="609600" y="1705973"/>
            <a:ext cx="10972800" cy="4616647"/>
          </a:xfrm>
          <a:prstGeom prst="rect">
            <a:avLst/>
          </a:prstGeom>
          <a:noFill/>
          <a:ln>
            <a:noFill/>
          </a:ln>
        </p:spPr>
        <p:txBody>
          <a:bodyPr spcFirstLastPara="1" wrap="square" lIns="91425" tIns="45700" rIns="91425" bIns="45700" anchor="t" anchorCtr="0">
            <a:norm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09"/>
          <p:cNvSpPr txBox="1">
            <a:spLocks noGrp="1"/>
          </p:cNvSpPr>
          <p:nvPr>
            <p:ph type="dt" idx="10"/>
          </p:nvPr>
        </p:nvSpPr>
        <p:spPr>
          <a:xfrm>
            <a:off x="609600" y="643052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9"/>
          <p:cNvSpPr txBox="1">
            <a:spLocks noGrp="1"/>
          </p:cNvSpPr>
          <p:nvPr>
            <p:ph type="ftr" idx="11"/>
          </p:nvPr>
        </p:nvSpPr>
        <p:spPr>
          <a:xfrm>
            <a:off x="4165600" y="643052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0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pic>
        <p:nvPicPr>
          <p:cNvPr id="16" name="Google Shape;16;p109" descr="bar.png"/>
          <p:cNvPicPr preferRelativeResize="0"/>
          <p:nvPr/>
        </p:nvPicPr>
        <p:blipFill rotWithShape="1">
          <a:blip r:embed="rId7">
            <a:alphaModFix/>
          </a:blip>
          <a:srcRect/>
          <a:stretch/>
        </p:blipFill>
        <p:spPr>
          <a:xfrm>
            <a:off x="-22576" y="1447022"/>
            <a:ext cx="12214576" cy="129600"/>
          </a:xfrm>
          <a:prstGeom prst="rect">
            <a:avLst/>
          </a:prstGeom>
          <a:noFill/>
          <a:ln>
            <a:noFill/>
          </a:ln>
        </p:spPr>
      </p:pic>
      <p:pic>
        <p:nvPicPr>
          <p:cNvPr id="17" name="Google Shape;17;p109" descr="Macintosh HD:Users:owen:Google Drive:ETL online:FedSM:Branding:FitSm logo:FitSM logo-woutname.png"/>
          <p:cNvPicPr preferRelativeResize="0"/>
          <p:nvPr/>
        </p:nvPicPr>
        <p:blipFill rotWithShape="1">
          <a:blip r:embed="rId8">
            <a:alphaModFix/>
          </a:blip>
          <a:srcRect/>
          <a:stretch/>
        </p:blipFill>
        <p:spPr>
          <a:xfrm>
            <a:off x="10760935" y="190469"/>
            <a:ext cx="1080395" cy="1080395"/>
          </a:xfrm>
          <a:prstGeom prst="rect">
            <a:avLst/>
          </a:prstGeom>
          <a:noFill/>
          <a:ln>
            <a:noFill/>
          </a:ln>
        </p:spPr>
      </p:pic>
    </p:spTree>
    <p:extLst>
      <p:ext uri="{BB962C8B-B14F-4D97-AF65-F5344CB8AC3E}">
        <p14:creationId xmlns:p14="http://schemas.microsoft.com/office/powerpoint/2010/main" val="2527139945"/>
      </p:ext>
    </p:extLst>
  </p:cSld>
  <p:clrMap bg1="lt1" tx1="dk1" bg2="dk2" tx2="lt2" accent1="accent1" accent2="accent2" accent3="accent3" accent4="accent4" accent5="accent5" accent6="accent6" hlink="hlink" folHlink="folHlink"/>
  <p:sldLayoutIdLst>
    <p:sldLayoutId id="2147483661" r:id="rId1"/>
    <p:sldLayoutId id="2147483664" r:id="rId2"/>
    <p:sldLayoutId id="2147483662" r:id="rId3"/>
    <p:sldLayoutId id="2147483663" r:id="rId4"/>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fitsm.eu/"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7.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3" name="Title 2">
            <a:extLst>
              <a:ext uri="{FF2B5EF4-FFF2-40B4-BE49-F238E27FC236}">
                <a16:creationId xmlns:a16="http://schemas.microsoft.com/office/drawing/2014/main" id="{F65B420E-BA09-AF38-2FB0-7010F84B264C}"/>
              </a:ext>
            </a:extLst>
          </p:cNvPr>
          <p:cNvSpPr>
            <a:spLocks noGrp="1"/>
          </p:cNvSpPr>
          <p:nvPr>
            <p:ph type="ctrTitle"/>
          </p:nvPr>
        </p:nvSpPr>
        <p:spPr/>
        <p:txBody>
          <a:bodyPr/>
          <a:lstStyle/>
          <a:p>
            <a:r>
              <a:rPr lang="en-GB" dirty="0"/>
              <a:t>FitSM Foundation</a:t>
            </a:r>
          </a:p>
        </p:txBody>
      </p:sp>
      <p:sp>
        <p:nvSpPr>
          <p:cNvPr id="91" name="Google Shape;91;p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4" name="Subtitle 3">
            <a:extLst>
              <a:ext uri="{FF2B5EF4-FFF2-40B4-BE49-F238E27FC236}">
                <a16:creationId xmlns:a16="http://schemas.microsoft.com/office/drawing/2014/main" id="{A1960D65-2BF6-B731-1362-D02CCD6DE149}"/>
              </a:ext>
            </a:extLst>
          </p:cNvPr>
          <p:cNvSpPr>
            <a:spLocks noGrp="1"/>
          </p:cNvSpPr>
          <p:nvPr>
            <p:ph type="subTitle" idx="1"/>
          </p:nvPr>
        </p:nvSpPr>
        <p:spPr/>
        <p:txBody>
          <a:bodyPr>
            <a:normAutofit fontScale="85000" lnSpcReduction="10000"/>
          </a:bodyPr>
          <a:lstStyle/>
          <a:p>
            <a:r>
              <a:rPr lang="en-GB" dirty="0"/>
              <a:t>Foundation training in IT Service Management according to FitSM</a:t>
            </a:r>
          </a:p>
          <a:p>
            <a:r>
              <a:rPr lang="en-GB" sz="1600" dirty="0"/>
              <a:t>Version 3.0.5</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What is a process?</a:t>
            </a:r>
            <a:endParaRPr i="1"/>
          </a:p>
        </p:txBody>
      </p:sp>
      <p:sp>
        <p:nvSpPr>
          <p:cNvPr id="139" name="Google Shape;139;p11"/>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a:p>
            <a:pPr marL="342900" lvl="0" indent="-165100" algn="l" rtl="0">
              <a:spcBef>
                <a:spcPts val="560"/>
              </a:spcBef>
              <a:spcAft>
                <a:spcPts val="0"/>
              </a:spcAft>
              <a:buClr>
                <a:schemeClr val="dk1"/>
              </a:buClr>
              <a:buSzPts val="2800"/>
              <a:buNone/>
            </a:pPr>
            <a:endParaRPr dirty="0"/>
          </a:p>
          <a:p>
            <a:pPr marL="342900" lvl="0" indent="-342900" algn="l" rtl="0">
              <a:spcBef>
                <a:spcPts val="560"/>
              </a:spcBef>
              <a:spcAft>
                <a:spcPts val="0"/>
              </a:spcAft>
              <a:buClr>
                <a:schemeClr val="dk1"/>
              </a:buClr>
              <a:buSzPts val="2800"/>
              <a:buChar char="•"/>
            </a:pPr>
            <a:r>
              <a:rPr lang="en-US" dirty="0"/>
              <a:t>Key facts about ITSM processes:</a:t>
            </a:r>
            <a:endParaRPr dirty="0"/>
          </a:p>
          <a:p>
            <a:pPr marL="742950" lvl="1" indent="-285750" algn="l" rtl="0">
              <a:spcBef>
                <a:spcPts val="480"/>
              </a:spcBef>
              <a:spcAft>
                <a:spcPts val="0"/>
              </a:spcAft>
              <a:buClr>
                <a:schemeClr val="dk1"/>
              </a:buClr>
              <a:buSzPts val="2400"/>
              <a:buChar char="–"/>
            </a:pPr>
            <a:r>
              <a:rPr lang="en-US" dirty="0"/>
              <a:t>ITSM processes support and control the delivery of IT services.</a:t>
            </a:r>
          </a:p>
          <a:p>
            <a:pPr marL="742950" lvl="1" indent="-285750" algn="l" rtl="0">
              <a:spcBef>
                <a:spcPts val="480"/>
              </a:spcBef>
              <a:spcAft>
                <a:spcPts val="0"/>
              </a:spcAft>
              <a:buClr>
                <a:schemeClr val="dk1"/>
              </a:buClr>
              <a:buSzPts val="2400"/>
              <a:buChar char="–"/>
            </a:pPr>
            <a:r>
              <a:rPr lang="en-US" dirty="0"/>
              <a:t>ITSM processes interact with each other, and  with other processes in the service provider organization</a:t>
            </a:r>
          </a:p>
          <a:p>
            <a:pPr marL="742950" lvl="1" indent="-285750" algn="l" rtl="0">
              <a:spcBef>
                <a:spcPts val="480"/>
              </a:spcBef>
              <a:spcAft>
                <a:spcPts val="0"/>
              </a:spcAft>
              <a:buClr>
                <a:schemeClr val="dk1"/>
              </a:buClr>
              <a:buSzPts val="2400"/>
              <a:buChar char="–"/>
            </a:pPr>
            <a:r>
              <a:rPr lang="en-US" dirty="0"/>
              <a:t>Successful provisioning of IT service involves several processes..</a:t>
            </a:r>
            <a:endParaRPr dirty="0"/>
          </a:p>
          <a:p>
            <a:pPr marL="342900" lvl="0" indent="-342900" algn="l" rtl="0">
              <a:spcBef>
                <a:spcPts val="560"/>
              </a:spcBef>
              <a:spcAft>
                <a:spcPts val="0"/>
              </a:spcAft>
              <a:buClr>
                <a:schemeClr val="dk1"/>
              </a:buClr>
              <a:buSzPts val="2800"/>
              <a:buChar char="•"/>
            </a:pPr>
            <a:r>
              <a:rPr lang="en-US" dirty="0"/>
              <a:t>The ITSM processes of an IT service provider are part of the </a:t>
            </a:r>
            <a:r>
              <a:rPr lang="en-US" b="1" dirty="0"/>
              <a:t>service management system (SMS)</a:t>
            </a:r>
            <a:r>
              <a:rPr lang="en-US" dirty="0"/>
              <a:t>. </a:t>
            </a:r>
            <a:endParaRPr dirty="0"/>
          </a:p>
        </p:txBody>
      </p:sp>
      <p:sp>
        <p:nvSpPr>
          <p:cNvPr id="140" name="Google Shape;140;p1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graphicFrame>
        <p:nvGraphicFramePr>
          <p:cNvPr id="141" name="Google Shape;141;p11"/>
          <p:cNvGraphicFramePr/>
          <p:nvPr>
            <p:extLst>
              <p:ext uri="{D42A27DB-BD31-4B8C-83A1-F6EECF244321}">
                <p14:modId xmlns:p14="http://schemas.microsoft.com/office/powerpoint/2010/main" val="3374062509"/>
              </p:ext>
            </p:extLst>
          </p:nvPr>
        </p:nvGraphicFramePr>
        <p:xfrm>
          <a:off x="609600" y="1696601"/>
          <a:ext cx="10972800" cy="1187575"/>
        </p:xfrm>
        <a:graphic>
          <a:graphicData uri="http://schemas.openxmlformats.org/drawingml/2006/table">
            <a:tbl>
              <a:tblPr firstRow="1" firstCol="1" bandRow="1">
                <a:tableStyleId>{B301B821-A1FF-4177-AEE7-76D212191A09}</a:tableStyleId>
              </a:tblPr>
              <a:tblGrid>
                <a:gridCol w="10972800">
                  <a:extLst>
                    <a:ext uri="{9D8B030D-6E8A-4147-A177-3AD203B41FA5}">
                      <a16:colId xmlns:a16="http://schemas.microsoft.com/office/drawing/2014/main" val="20000"/>
                    </a:ext>
                  </a:extLst>
                </a:gridCol>
              </a:tblGrid>
              <a:tr h="237525">
                <a:tc>
                  <a:txBody>
                    <a:bodyPr/>
                    <a:lstStyle/>
                    <a:p>
                      <a:pPr marL="0" marR="0" lvl="0" indent="0" algn="l" rtl="0">
                        <a:spcBef>
                          <a:spcPts val="0"/>
                        </a:spcBef>
                        <a:spcAft>
                          <a:spcPts val="0"/>
                        </a:spcAft>
                        <a:buNone/>
                      </a:pPr>
                      <a:r>
                        <a:rPr lang="en-US" sz="1400" u="none" strike="noStrike" cap="none" dirty="0"/>
                        <a:t>Definition following FitSM-0:</a:t>
                      </a:r>
                      <a:endParaRPr sz="1400" u="none" strike="noStrike" cap="none"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50050">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rPr>
                        <a:t>Process:</a:t>
                      </a:r>
                      <a:endParaRPr dirty="0"/>
                    </a:p>
                    <a:p>
                      <a:pPr marL="457200" marR="0" lvl="1" indent="0" algn="l" rtl="0">
                        <a:spcBef>
                          <a:spcPts val="0"/>
                        </a:spcBef>
                        <a:spcAft>
                          <a:spcPts val="0"/>
                        </a:spcAft>
                        <a:buNone/>
                      </a:pPr>
                      <a:r>
                        <a:rPr lang="en-US" sz="1800" b="0" dirty="0"/>
                        <a:t>Structured set of activities, with clearly defined responsibilities, that bring about a specific objective or set of results from a set of defined inputs</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sp>
        <p:nvSpPr>
          <p:cNvPr id="1491" name="Google Shape;1491;p10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CSI: Important terms</a:t>
            </a:r>
            <a:endParaRPr/>
          </a:p>
        </p:txBody>
      </p:sp>
      <p:sp>
        <p:nvSpPr>
          <p:cNvPr id="1492" name="Google Shape;1492;p10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100</a:t>
            </a:fld>
            <a:endParaRPr/>
          </a:p>
        </p:txBody>
      </p:sp>
      <p:graphicFrame>
        <p:nvGraphicFramePr>
          <p:cNvPr id="1493" name="Google Shape;1493;p100"/>
          <p:cNvGraphicFramePr/>
          <p:nvPr>
            <p:extLst>
              <p:ext uri="{D42A27DB-BD31-4B8C-83A1-F6EECF244321}">
                <p14:modId xmlns:p14="http://schemas.microsoft.com/office/powerpoint/2010/main" val="3250783819"/>
              </p:ext>
            </p:extLst>
          </p:nvPr>
        </p:nvGraphicFramePr>
        <p:xfrm>
          <a:off x="609601" y="1696598"/>
          <a:ext cx="10972798" cy="134112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220964">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Improvement:</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sym typeface="Calibri"/>
                        </a:rPr>
                        <a:t>Action or set of actions carried out to increase the level of conformity, effectiveness or efficiency of a management system, process or activity, or to increase the quality or performance of a service or service component</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497"/>
        <p:cNvGrpSpPr/>
        <p:nvPr/>
      </p:nvGrpSpPr>
      <p:grpSpPr>
        <a:xfrm>
          <a:off x="0" y="0"/>
          <a:ext cx="0" cy="0"/>
          <a:chOff x="0" y="0"/>
          <a:chExt cx="0" cy="0"/>
        </a:xfrm>
      </p:grpSpPr>
      <p:sp>
        <p:nvSpPr>
          <p:cNvPr id="1498" name="Google Shape;1498;p10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CSI: Requirements according to FitSM-1</a:t>
            </a:r>
            <a:endParaRPr/>
          </a:p>
        </p:txBody>
      </p:sp>
      <p:graphicFrame>
        <p:nvGraphicFramePr>
          <p:cNvPr id="1499" name="Google Shape;1499;p101"/>
          <p:cNvGraphicFramePr/>
          <p:nvPr>
            <p:extLst>
              <p:ext uri="{D42A27DB-BD31-4B8C-83A1-F6EECF244321}">
                <p14:modId xmlns:p14="http://schemas.microsoft.com/office/powerpoint/2010/main" val="576961999"/>
              </p:ext>
            </p:extLst>
          </p:nvPr>
        </p:nvGraphicFramePr>
        <p:xfrm>
          <a:off x="1981200" y="1697038"/>
          <a:ext cx="8229600" cy="2463038"/>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PR14 Continual Service Improvement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PR14.1 Opportunities for improvement of services and processes shall be identified and registered, based on reports as well as results from measurements, assessments and audits of the SMS.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PR14.2 Opportunities for improvement shall be assessed in a consistent manner and actions to achieve them identified.</a:t>
                      </a: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PR14.3 The implementation of actions for improvement shall be controlled in a consistent manner.</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500" name="Google Shape;1500;p10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101</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503"/>
        <p:cNvGrpSpPr/>
        <p:nvPr/>
      </p:nvGrpSpPr>
      <p:grpSpPr>
        <a:xfrm>
          <a:off x="0" y="0"/>
          <a:ext cx="0" cy="0"/>
          <a:chOff x="0" y="0"/>
          <a:chExt cx="0" cy="0"/>
        </a:xfrm>
      </p:grpSpPr>
      <p:sp>
        <p:nvSpPr>
          <p:cNvPr id="1504" name="Google Shape;1504;p10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CSI: Key concepts</a:t>
            </a:r>
            <a:endParaRPr/>
          </a:p>
        </p:txBody>
      </p:sp>
      <p:sp>
        <p:nvSpPr>
          <p:cNvPr id="1505" name="Google Shape;1505;p102"/>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400" dirty="0"/>
              <a:t>In an ISMS, all things are subject to continual improvement:</a:t>
            </a:r>
            <a:endParaRPr sz="2400" dirty="0"/>
          </a:p>
          <a:p>
            <a:pPr marL="742950" lvl="1" indent="-285750" algn="l" rtl="0">
              <a:spcBef>
                <a:spcPts val="480"/>
              </a:spcBef>
              <a:spcAft>
                <a:spcPts val="0"/>
              </a:spcAft>
              <a:buClr>
                <a:schemeClr val="dk1"/>
              </a:buClr>
              <a:buSzPts val="2400"/>
              <a:buChar char="–"/>
            </a:pPr>
            <a:r>
              <a:rPr lang="en-US" sz="2000" dirty="0"/>
              <a:t>Services (including underlying service components)</a:t>
            </a:r>
            <a:endParaRPr sz="2000" dirty="0"/>
          </a:p>
          <a:p>
            <a:pPr marL="742950" lvl="1" indent="-285750" algn="l" rtl="0">
              <a:spcBef>
                <a:spcPts val="480"/>
              </a:spcBef>
              <a:spcAft>
                <a:spcPts val="0"/>
              </a:spcAft>
              <a:buClr>
                <a:schemeClr val="dk1"/>
              </a:buClr>
              <a:buSzPts val="2400"/>
              <a:buChar char="–"/>
            </a:pPr>
            <a:r>
              <a:rPr lang="en-US" sz="2000" dirty="0"/>
              <a:t>The SMS, including all ITSM processes</a:t>
            </a:r>
            <a:endParaRPr sz="2000" dirty="0"/>
          </a:p>
          <a:p>
            <a:pPr marL="342900" lvl="0" indent="-342900" algn="l" rtl="0">
              <a:spcBef>
                <a:spcPts val="560"/>
              </a:spcBef>
              <a:spcAft>
                <a:spcPts val="0"/>
              </a:spcAft>
              <a:buClr>
                <a:schemeClr val="dk1"/>
              </a:buClr>
              <a:buSzPts val="2800"/>
              <a:buChar char="•"/>
            </a:pPr>
            <a:r>
              <a:rPr lang="en-US" sz="2400" dirty="0"/>
              <a:t>Typical sources of improvements: KPI reports, service reviews, internal audits, management reviews, internal suggestions / feedback</a:t>
            </a:r>
            <a:endParaRPr sz="2400" dirty="0"/>
          </a:p>
          <a:p>
            <a:pPr marL="342900" lvl="0" indent="-342900" algn="l" rtl="0">
              <a:spcBef>
                <a:spcPts val="560"/>
              </a:spcBef>
              <a:spcAft>
                <a:spcPts val="0"/>
              </a:spcAft>
              <a:buClr>
                <a:schemeClr val="dk1"/>
              </a:buClr>
              <a:buSzPts val="2800"/>
              <a:buChar char="•"/>
            </a:pPr>
            <a:r>
              <a:rPr lang="en-US" sz="2400" dirty="0"/>
              <a:t>Ensuring that improvements are taken seriously, addressed and tracked.</a:t>
            </a:r>
            <a:endParaRPr sz="2400" dirty="0"/>
          </a:p>
          <a:p>
            <a:pPr marL="342900" lvl="0" indent="-342900" algn="l" rtl="0">
              <a:spcBef>
                <a:spcPts val="560"/>
              </a:spcBef>
              <a:spcAft>
                <a:spcPts val="0"/>
              </a:spcAft>
              <a:buClr>
                <a:schemeClr val="dk1"/>
              </a:buClr>
              <a:buSzPts val="2800"/>
              <a:buChar char="•"/>
            </a:pPr>
            <a:r>
              <a:rPr lang="en-US" sz="2400" dirty="0"/>
              <a:t>In creating a culture of continual improvement, the CSI process is an extension of the general requirements on continually improving IT service management (GR7: ACT).</a:t>
            </a:r>
            <a:endParaRPr sz="2400" dirty="0"/>
          </a:p>
        </p:txBody>
      </p:sp>
      <p:sp>
        <p:nvSpPr>
          <p:cNvPr id="1506" name="Google Shape;1506;p10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102</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sp>
        <p:nvSpPr>
          <p:cNvPr id="1513" name="Google Shape;1513;p103"/>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Benefits, Risks &amp; Challenges of Implementing IT Service Management</a:t>
            </a:r>
            <a:endParaRPr/>
          </a:p>
        </p:txBody>
      </p:sp>
      <p:sp>
        <p:nvSpPr>
          <p:cNvPr id="1514" name="Google Shape;1514;p10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103</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1" name="Google Shape;1521;p10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ITSM: Benefits and risks in practice</a:t>
            </a:r>
            <a:endParaRPr/>
          </a:p>
        </p:txBody>
      </p:sp>
      <p:sp>
        <p:nvSpPr>
          <p:cNvPr id="1522" name="Google Shape;1522;p104"/>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chemeClr val="dk1"/>
              </a:buClr>
              <a:buSzPct val="100000"/>
              <a:buNone/>
            </a:pPr>
            <a:r>
              <a:rPr lang="en-US" sz="2000" b="1"/>
              <a:t>Typical benefits (excerpt):</a:t>
            </a:r>
            <a:endParaRPr/>
          </a:p>
          <a:p>
            <a:pPr marL="742950" lvl="1" indent="-285750" algn="l" rtl="0">
              <a:spcBef>
                <a:spcPts val="333"/>
              </a:spcBef>
              <a:spcAft>
                <a:spcPts val="0"/>
              </a:spcAft>
              <a:buClr>
                <a:srgbClr val="00B050"/>
              </a:buClr>
              <a:buSzPct val="100000"/>
              <a:buFont typeface="Arial Black"/>
              <a:buChar char="+"/>
            </a:pPr>
            <a:r>
              <a:rPr lang="en-US" sz="1800"/>
              <a:t>Better understanding of the organisation (federation) structure</a:t>
            </a:r>
            <a:endParaRPr/>
          </a:p>
          <a:p>
            <a:pPr marL="742950" lvl="1" indent="-285750" algn="l" rtl="0">
              <a:spcBef>
                <a:spcPts val="333"/>
              </a:spcBef>
              <a:spcAft>
                <a:spcPts val="0"/>
              </a:spcAft>
              <a:buClr>
                <a:srgbClr val="00B050"/>
              </a:buClr>
              <a:buSzPct val="100000"/>
              <a:buFont typeface="Arial Black"/>
              <a:buChar char="+"/>
            </a:pPr>
            <a:r>
              <a:rPr lang="en-US" sz="1800"/>
              <a:t>Improved customer orientation, better alignment of IT deliverables with customer needs</a:t>
            </a:r>
            <a:endParaRPr/>
          </a:p>
          <a:p>
            <a:pPr marL="742950" lvl="1" indent="-285750" algn="l" rtl="0">
              <a:spcBef>
                <a:spcPts val="333"/>
              </a:spcBef>
              <a:spcAft>
                <a:spcPts val="0"/>
              </a:spcAft>
              <a:buClr>
                <a:srgbClr val="00B050"/>
              </a:buClr>
              <a:buSzPct val="100000"/>
              <a:buFont typeface="Arial Black"/>
              <a:buChar char="+"/>
            </a:pPr>
            <a:r>
              <a:rPr lang="en-US" sz="1800"/>
              <a:t>Greater repeatability of desired results</a:t>
            </a:r>
            <a:endParaRPr/>
          </a:p>
          <a:p>
            <a:pPr marL="742950" lvl="1" indent="-285750" algn="l" rtl="0">
              <a:spcBef>
                <a:spcPts val="333"/>
              </a:spcBef>
              <a:spcAft>
                <a:spcPts val="0"/>
              </a:spcAft>
              <a:buClr>
                <a:srgbClr val="00B050"/>
              </a:buClr>
              <a:buSzPct val="100000"/>
              <a:buFont typeface="Arial Black"/>
              <a:buChar char="+"/>
            </a:pPr>
            <a:r>
              <a:rPr lang="en-US" sz="1800"/>
              <a:t>Increased effectiveness and efficiency</a:t>
            </a:r>
            <a:endParaRPr/>
          </a:p>
          <a:p>
            <a:pPr marL="742950" lvl="1" indent="-285750" algn="l" rtl="0">
              <a:spcBef>
                <a:spcPts val="333"/>
              </a:spcBef>
              <a:spcAft>
                <a:spcPts val="0"/>
              </a:spcAft>
              <a:buClr>
                <a:srgbClr val="00B050"/>
              </a:buClr>
              <a:buSzPct val="100000"/>
              <a:buFont typeface="Arial Black"/>
              <a:buChar char="+"/>
            </a:pPr>
            <a:r>
              <a:rPr lang="en-US" sz="1800"/>
              <a:t>Reduced organisational fragmentation / silos</a:t>
            </a:r>
            <a:endParaRPr/>
          </a:p>
          <a:p>
            <a:pPr marL="742950" lvl="1" indent="-285750" algn="l" rtl="0">
              <a:spcBef>
                <a:spcPts val="333"/>
              </a:spcBef>
              <a:spcAft>
                <a:spcPts val="0"/>
              </a:spcAft>
              <a:buClr>
                <a:srgbClr val="00B050"/>
              </a:buClr>
              <a:buSzPct val="100000"/>
              <a:buFont typeface="Arial Black"/>
              <a:buChar char="+"/>
            </a:pPr>
            <a:r>
              <a:rPr lang="en-US" sz="1800"/>
              <a:t>Facilitated innovation</a:t>
            </a:r>
            <a:endParaRPr/>
          </a:p>
          <a:p>
            <a:pPr marL="742950" lvl="1" indent="-285750" algn="l" rtl="0">
              <a:spcBef>
                <a:spcPts val="333"/>
              </a:spcBef>
              <a:spcAft>
                <a:spcPts val="0"/>
              </a:spcAft>
              <a:buClr>
                <a:srgbClr val="00B050"/>
              </a:buClr>
              <a:buSzPct val="100000"/>
              <a:buFont typeface="Arial Black"/>
              <a:buChar char="+"/>
            </a:pPr>
            <a:r>
              <a:rPr lang="en-US" sz="1800"/>
              <a:t>Improved reputation</a:t>
            </a:r>
            <a:endParaRPr/>
          </a:p>
          <a:p>
            <a:pPr marL="0" lvl="0" indent="0" algn="l" rtl="0">
              <a:spcBef>
                <a:spcPts val="370"/>
              </a:spcBef>
              <a:spcAft>
                <a:spcPts val="0"/>
              </a:spcAft>
              <a:buClr>
                <a:schemeClr val="dk1"/>
              </a:buClr>
              <a:buSzPct val="100000"/>
              <a:buNone/>
            </a:pPr>
            <a:endParaRPr sz="2000" b="1"/>
          </a:p>
          <a:p>
            <a:pPr marL="0" lvl="0" indent="0" algn="l" rtl="0">
              <a:spcBef>
                <a:spcPts val="370"/>
              </a:spcBef>
              <a:spcAft>
                <a:spcPts val="0"/>
              </a:spcAft>
              <a:buClr>
                <a:schemeClr val="dk1"/>
              </a:buClr>
              <a:buSzPct val="100000"/>
              <a:buNone/>
            </a:pPr>
            <a:r>
              <a:rPr lang="en-US" sz="2000" b="1"/>
              <a:t>Potential risks (excerpt):</a:t>
            </a:r>
            <a:endParaRPr/>
          </a:p>
          <a:p>
            <a:pPr marL="742950" lvl="1" indent="-285750" algn="l" rtl="0">
              <a:spcBef>
                <a:spcPts val="333"/>
              </a:spcBef>
              <a:spcAft>
                <a:spcPts val="0"/>
              </a:spcAft>
              <a:buClr>
                <a:srgbClr val="FF0000"/>
              </a:buClr>
              <a:buSzPct val="100000"/>
              <a:buFont typeface="Arial Black"/>
              <a:buChar char="−"/>
            </a:pPr>
            <a:r>
              <a:rPr lang="en-US" sz="1800"/>
              <a:t>Processes and procedures may become too bureaucratic, more paperwork</a:t>
            </a:r>
            <a:endParaRPr/>
          </a:p>
          <a:p>
            <a:pPr marL="742950" lvl="1" indent="-285750" algn="l" rtl="0">
              <a:spcBef>
                <a:spcPts val="333"/>
              </a:spcBef>
              <a:spcAft>
                <a:spcPts val="0"/>
              </a:spcAft>
              <a:buClr>
                <a:srgbClr val="FF0000"/>
              </a:buClr>
              <a:buSzPct val="100000"/>
              <a:buFont typeface="Arial Black"/>
              <a:buChar char="−"/>
            </a:pPr>
            <a:r>
              <a:rPr lang="en-US" sz="1800"/>
              <a:t>Reduced effectiveness and efficiency, if …</a:t>
            </a:r>
            <a:endParaRPr/>
          </a:p>
          <a:p>
            <a:pPr marL="1143000" lvl="2" indent="-228600" algn="l" rtl="0">
              <a:spcBef>
                <a:spcPts val="333"/>
              </a:spcBef>
              <a:spcAft>
                <a:spcPts val="0"/>
              </a:spcAft>
              <a:buClr>
                <a:srgbClr val="FF0000"/>
              </a:buClr>
              <a:buSzPct val="100000"/>
              <a:buFont typeface="Arial Black"/>
              <a:buChar char="−"/>
            </a:pPr>
            <a:r>
              <a:rPr lang="en-US" sz="1800"/>
              <a:t>People are not aware of processes and policies</a:t>
            </a:r>
            <a:endParaRPr/>
          </a:p>
          <a:p>
            <a:pPr marL="1143000" lvl="2" indent="-228600" algn="l" rtl="0">
              <a:spcBef>
                <a:spcPts val="333"/>
              </a:spcBef>
              <a:spcAft>
                <a:spcPts val="0"/>
              </a:spcAft>
              <a:buClr>
                <a:srgbClr val="FF0000"/>
              </a:buClr>
              <a:buSzPct val="100000"/>
              <a:buFont typeface="Arial Black"/>
              <a:buChar char="−"/>
            </a:pPr>
            <a:r>
              <a:rPr lang="en-US" sz="1800"/>
              <a:t>Lack of clear commitment from top management</a:t>
            </a:r>
          </a:p>
          <a:p>
            <a:pPr marL="1143000" lvl="2" indent="-228600" algn="l" rtl="0">
              <a:spcBef>
                <a:spcPts val="333"/>
              </a:spcBef>
              <a:spcAft>
                <a:spcPts val="0"/>
              </a:spcAft>
              <a:buClr>
                <a:srgbClr val="FF0000"/>
              </a:buClr>
              <a:buSzPct val="100000"/>
              <a:buFont typeface="Arial Black"/>
              <a:buChar char="−"/>
            </a:pPr>
            <a:r>
              <a:rPr lang="en-US" sz="1800"/>
              <a:t>Staff do not accept the system</a:t>
            </a:r>
            <a:endParaRPr/>
          </a:p>
          <a:p>
            <a:pPr marL="1143000" lvl="2" indent="-228600" algn="l" rtl="0">
              <a:spcBef>
                <a:spcPts val="333"/>
              </a:spcBef>
              <a:spcAft>
                <a:spcPts val="0"/>
              </a:spcAft>
              <a:buClr>
                <a:srgbClr val="FF0000"/>
              </a:buClr>
              <a:buSzPct val="100000"/>
              <a:buFont typeface="Arial Black"/>
              <a:buChar char="−"/>
            </a:pPr>
            <a:r>
              <a:rPr lang="en-US" sz="1800"/>
              <a:t>Processes are circumvented</a:t>
            </a:r>
            <a:endParaRPr/>
          </a:p>
        </p:txBody>
      </p:sp>
      <p:sp>
        <p:nvSpPr>
          <p:cNvPr id="1523" name="Google Shape;1523;p10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104</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528"/>
        <p:cNvGrpSpPr/>
        <p:nvPr/>
      </p:nvGrpSpPr>
      <p:grpSpPr>
        <a:xfrm>
          <a:off x="0" y="0"/>
          <a:ext cx="0" cy="0"/>
          <a:chOff x="0" y="0"/>
          <a:chExt cx="0" cy="0"/>
        </a:xfrm>
      </p:grpSpPr>
      <p:sp>
        <p:nvSpPr>
          <p:cNvPr id="1529" name="Google Shape;1529;p10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Federated IT service provisioning</a:t>
            </a:r>
            <a:endParaRPr/>
          </a:p>
        </p:txBody>
      </p:sp>
      <p:sp>
        <p:nvSpPr>
          <p:cNvPr id="1530" name="Google Shape;1530;p10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105</a:t>
            </a:fld>
            <a:endParaRPr/>
          </a:p>
        </p:txBody>
      </p:sp>
      <p:graphicFrame>
        <p:nvGraphicFramePr>
          <p:cNvPr id="1531" name="Google Shape;1531;p105"/>
          <p:cNvGraphicFramePr/>
          <p:nvPr>
            <p:extLst>
              <p:ext uri="{D42A27DB-BD31-4B8C-83A1-F6EECF244321}">
                <p14:modId xmlns:p14="http://schemas.microsoft.com/office/powerpoint/2010/main" val="1520775369"/>
              </p:ext>
            </p:extLst>
          </p:nvPr>
        </p:nvGraphicFramePr>
        <p:xfrm>
          <a:off x="609601" y="1696598"/>
          <a:ext cx="10972798" cy="1572584"/>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292708">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279876">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Federation:</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sym typeface="Calibri"/>
                        </a:rPr>
                        <a:t>Situation in which multiple parties, the federation members, jointly contribute to the delivery of services to customers without being </a:t>
                      </a:r>
                      <a:r>
                        <a:rPr lang="en-US" sz="1800" b="0" u="none" strike="noStrike" cap="none" dirty="0" err="1">
                          <a:solidFill>
                            <a:schemeClr val="dk1"/>
                          </a:solidFill>
                          <a:sym typeface="Calibri"/>
                        </a:rPr>
                        <a:t>organised</a:t>
                      </a:r>
                      <a:r>
                        <a:rPr lang="en-US" sz="1800" b="0" u="none" strike="noStrike" cap="none" dirty="0">
                          <a:solidFill>
                            <a:schemeClr val="dk1"/>
                          </a:solidFill>
                          <a:sym typeface="Calibri"/>
                        </a:rPr>
                        <a:t> in a strict hierarchical setup or supply chain</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
        <p:nvSpPr>
          <p:cNvPr id="1532" name="Google Shape;1532;p105"/>
          <p:cNvSpPr/>
          <p:nvPr/>
        </p:nvSpPr>
        <p:spPr>
          <a:xfrm>
            <a:off x="702618" y="3485170"/>
            <a:ext cx="10786764" cy="2849935"/>
          </a:xfrm>
          <a:prstGeom prst="rect">
            <a:avLst/>
          </a:prstGeom>
          <a:noFill/>
          <a:ln>
            <a:noFill/>
          </a:ln>
        </p:spPr>
        <p:txBody>
          <a:bodyPr spcFirstLastPara="1" wrap="square" lIns="91425" tIns="45700" rIns="116975" bIns="45700" anchor="t" anchorCtr="0">
            <a:noAutofit/>
          </a:bodyPr>
          <a:lstStyle/>
          <a:p>
            <a:pPr marL="27905" marR="0" lvl="0" indent="0" algn="l" rtl="0">
              <a:spcBef>
                <a:spcPts val="0"/>
              </a:spcBef>
              <a:spcAft>
                <a:spcPts val="0"/>
              </a:spcAft>
              <a:buClr>
                <a:schemeClr val="dk1"/>
              </a:buClr>
              <a:buSzPts val="2000"/>
              <a:buFont typeface="Calibri"/>
              <a:buNone/>
            </a:pPr>
            <a:r>
              <a:rPr lang="en-US" sz="2000" dirty="0">
                <a:solidFill>
                  <a:schemeClr val="dk1"/>
                </a:solidFill>
                <a:latin typeface="Calibri"/>
                <a:ea typeface="Calibri"/>
                <a:cs typeface="Calibri"/>
                <a:sym typeface="Calibri"/>
              </a:rPr>
              <a:t>Examples of federated IT service provisioning:</a:t>
            </a:r>
            <a:endParaRPr dirty="0"/>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In a large commercial enterprise / corporation with various business units / divisions: Multiple service providers need to cooperate to deliver a coherent data warehouse service for the whole corporation.</a:t>
            </a:r>
            <a:endParaRPr dirty="0"/>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In public administration: Different government agencies and national bodies jointly operate a public health data service.</a:t>
            </a:r>
            <a:endParaRPr dirty="0"/>
          </a:p>
          <a:p>
            <a:pPr marL="761230" marR="0" lvl="1" indent="-241092" algn="l" rtl="0">
              <a:spcBef>
                <a:spcPts val="422"/>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In a network of academic research </a:t>
            </a:r>
            <a:r>
              <a:rPr lang="en-US" sz="1800" b="0" i="0" u="none" strike="noStrike" cap="none" dirty="0" err="1">
                <a:solidFill>
                  <a:schemeClr val="dk1"/>
                </a:solidFill>
                <a:latin typeface="Calibri"/>
                <a:ea typeface="Calibri"/>
                <a:cs typeface="Calibri"/>
                <a:sym typeface="Calibri"/>
              </a:rPr>
              <a:t>organisations</a:t>
            </a:r>
            <a:r>
              <a:rPr lang="en-US" sz="1800" b="0" i="0" u="none" strike="noStrike" cap="none" dirty="0">
                <a:solidFill>
                  <a:schemeClr val="dk1"/>
                </a:solidFill>
                <a:latin typeface="Calibri"/>
                <a:ea typeface="Calibri"/>
                <a:cs typeface="Calibri"/>
                <a:sym typeface="Calibri"/>
              </a:rPr>
              <a:t> (e.g. a scientific research collaboration): Multiple IT departments / data centers provide resources for a very large scale computing service used by many researchers.</a:t>
            </a:r>
            <a:endParaRPr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10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Federated IT service provisioning: Comparison with non-federated IT service provisioning</a:t>
            </a:r>
            <a:endParaRPr/>
          </a:p>
        </p:txBody>
      </p:sp>
      <p:sp>
        <p:nvSpPr>
          <p:cNvPr id="1537" name="Google Shape;1537;p10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106</a:t>
            </a:fld>
            <a:endParaRPr/>
          </a:p>
        </p:txBody>
      </p:sp>
      <p:graphicFrame>
        <p:nvGraphicFramePr>
          <p:cNvPr id="1538" name="Google Shape;1538;p106"/>
          <p:cNvGraphicFramePr/>
          <p:nvPr>
            <p:extLst>
              <p:ext uri="{D42A27DB-BD31-4B8C-83A1-F6EECF244321}">
                <p14:modId xmlns:p14="http://schemas.microsoft.com/office/powerpoint/2010/main" val="3335826461"/>
              </p:ext>
            </p:extLst>
          </p:nvPr>
        </p:nvGraphicFramePr>
        <p:xfrm>
          <a:off x="347241" y="1725547"/>
          <a:ext cx="11337835" cy="4718912"/>
        </p:xfrm>
        <a:graphic>
          <a:graphicData uri="http://schemas.openxmlformats.org/drawingml/2006/table">
            <a:tbl>
              <a:tblPr firstRow="1" firstCol="1" bandRow="1">
                <a:tableStyleId>{5C22544A-7EE6-4342-B048-85BDC9FD1C3A}</a:tableStyleId>
              </a:tblPr>
              <a:tblGrid>
                <a:gridCol w="2838555">
                  <a:extLst>
                    <a:ext uri="{9D8B030D-6E8A-4147-A177-3AD203B41FA5}">
                      <a16:colId xmlns:a16="http://schemas.microsoft.com/office/drawing/2014/main" val="20000"/>
                    </a:ext>
                  </a:extLst>
                </a:gridCol>
                <a:gridCol w="4720002">
                  <a:extLst>
                    <a:ext uri="{9D8B030D-6E8A-4147-A177-3AD203B41FA5}">
                      <a16:colId xmlns:a16="http://schemas.microsoft.com/office/drawing/2014/main" val="20001"/>
                    </a:ext>
                  </a:extLst>
                </a:gridCol>
                <a:gridCol w="3779278">
                  <a:extLst>
                    <a:ext uri="{9D8B030D-6E8A-4147-A177-3AD203B41FA5}">
                      <a16:colId xmlns:a16="http://schemas.microsoft.com/office/drawing/2014/main" val="20002"/>
                    </a:ext>
                  </a:extLst>
                </a:gridCol>
              </a:tblGrid>
              <a:tr h="679242">
                <a:tc>
                  <a:txBody>
                    <a:bodyPr/>
                    <a:lstStyle/>
                    <a:p>
                      <a:pPr marL="0" marR="0" lvl="0" indent="0" algn="l" rtl="0">
                        <a:spcBef>
                          <a:spcPts val="0"/>
                        </a:spcBef>
                        <a:spcAft>
                          <a:spcPts val="0"/>
                        </a:spcAft>
                        <a:buNone/>
                      </a:pPr>
                      <a:endParaRPr sz="1600"/>
                    </a:p>
                  </a:txBody>
                  <a:tcPr marL="91450" marR="91450" marT="45725" marB="45725"/>
                </a:tc>
                <a:tc>
                  <a:txBody>
                    <a:bodyPr/>
                    <a:lstStyle/>
                    <a:p>
                      <a:pPr marL="0" marR="0" lvl="0" indent="0" algn="l" rtl="0">
                        <a:spcBef>
                          <a:spcPts val="0"/>
                        </a:spcBef>
                        <a:spcAft>
                          <a:spcPts val="0"/>
                        </a:spcAft>
                        <a:buNone/>
                      </a:pPr>
                      <a:r>
                        <a:rPr lang="en-US" sz="1600"/>
                        <a:t>Non-federated (“traditional”) IT service provisioning</a:t>
                      </a:r>
                      <a:endParaRPr sz="1200"/>
                    </a:p>
                  </a:txBody>
                  <a:tcPr marL="91450" marR="91450" marT="45725" marB="45725"/>
                </a:tc>
                <a:tc>
                  <a:txBody>
                    <a:bodyPr/>
                    <a:lstStyle/>
                    <a:p>
                      <a:pPr marL="0" marR="0" lvl="0" indent="0" algn="l" rtl="0">
                        <a:spcBef>
                          <a:spcPts val="0"/>
                        </a:spcBef>
                        <a:spcAft>
                          <a:spcPts val="0"/>
                        </a:spcAft>
                        <a:buNone/>
                      </a:pPr>
                      <a:r>
                        <a:rPr lang="en-US" sz="1600"/>
                        <a:t>Federated IT service provisioning</a:t>
                      </a:r>
                      <a:endParaRPr sz="1200"/>
                    </a:p>
                  </a:txBody>
                  <a:tcPr marL="91450" marR="91450" marT="45725" marB="45725"/>
                </a:tc>
                <a:extLst>
                  <a:ext uri="{0D108BD9-81ED-4DB2-BD59-A6C34878D82A}">
                    <a16:rowId xmlns:a16="http://schemas.microsoft.com/office/drawing/2014/main" val="10000"/>
                  </a:ext>
                </a:extLst>
              </a:tr>
              <a:tr h="1251226">
                <a:tc>
                  <a:txBody>
                    <a:bodyPr/>
                    <a:lstStyle/>
                    <a:p>
                      <a:pPr marL="0" marR="0" lvl="0" indent="0" algn="l" rtl="0">
                        <a:spcBef>
                          <a:spcPts val="0"/>
                        </a:spcBef>
                        <a:spcAft>
                          <a:spcPts val="0"/>
                        </a:spcAft>
                        <a:buNone/>
                      </a:pPr>
                      <a:r>
                        <a:rPr lang="en-US" sz="1600"/>
                        <a:t>Service provider model</a:t>
                      </a:r>
                      <a:endParaRPr sz="1200"/>
                    </a:p>
                  </a:txBody>
                  <a:tcPr marL="91450" marR="91450" marT="45725" marB="45725"/>
                </a:tc>
                <a:tc>
                  <a:txBody>
                    <a:bodyPr/>
                    <a:lstStyle/>
                    <a:p>
                      <a:pPr marL="0" marR="0" lvl="0" indent="0" algn="l" rtl="0">
                        <a:spcBef>
                          <a:spcPts val="0"/>
                        </a:spcBef>
                        <a:spcAft>
                          <a:spcPts val="0"/>
                        </a:spcAft>
                        <a:buNone/>
                      </a:pPr>
                      <a:r>
                        <a:rPr lang="en-US" sz="1600" dirty="0"/>
                        <a:t>One </a:t>
                      </a:r>
                      <a:r>
                        <a:rPr lang="en-US" sz="1600" dirty="0" err="1"/>
                        <a:t>organisation</a:t>
                      </a:r>
                      <a:r>
                        <a:rPr lang="en-US" sz="1600" dirty="0"/>
                        <a:t> acting as the service provider with (sub-)contracted suppliers</a:t>
                      </a:r>
                      <a:endParaRPr sz="1200" dirty="0"/>
                    </a:p>
                    <a:p>
                      <a:pPr marL="0" marR="0" lvl="0" indent="0" algn="l" rtl="0">
                        <a:spcBef>
                          <a:spcPts val="0"/>
                        </a:spcBef>
                        <a:spcAft>
                          <a:spcPts val="0"/>
                        </a:spcAft>
                        <a:buNone/>
                      </a:pPr>
                      <a:r>
                        <a:rPr lang="en-US" sz="1600" dirty="0"/>
                        <a:t>-&gt; Supply chain</a:t>
                      </a:r>
                      <a:endParaRPr sz="1600" dirty="0"/>
                    </a:p>
                  </a:txBody>
                  <a:tcPr marL="91450" marR="91450" marT="45725" marB="45725"/>
                </a:tc>
                <a:tc>
                  <a:txBody>
                    <a:bodyPr/>
                    <a:lstStyle/>
                    <a:p>
                      <a:pPr marL="0" marR="0" lvl="0" indent="0" algn="l" rtl="0">
                        <a:spcBef>
                          <a:spcPts val="0"/>
                        </a:spcBef>
                        <a:spcAft>
                          <a:spcPts val="0"/>
                        </a:spcAft>
                        <a:buNone/>
                      </a:pPr>
                      <a:r>
                        <a:rPr lang="en-US" sz="1600" dirty="0"/>
                        <a:t>Multiple </a:t>
                      </a:r>
                      <a:r>
                        <a:rPr lang="en-US" sz="1600" dirty="0" err="1"/>
                        <a:t>organisations</a:t>
                      </a:r>
                      <a:r>
                        <a:rPr lang="en-US" sz="1600" dirty="0"/>
                        <a:t> collaborating and jointly acting as a service provider</a:t>
                      </a:r>
                      <a:endParaRPr sz="1200" dirty="0"/>
                    </a:p>
                    <a:p>
                      <a:pPr marL="0" marR="0" lvl="0" indent="0" algn="l" rtl="0">
                        <a:spcBef>
                          <a:spcPts val="0"/>
                        </a:spcBef>
                        <a:spcAft>
                          <a:spcPts val="0"/>
                        </a:spcAft>
                        <a:buNone/>
                      </a:pPr>
                      <a:r>
                        <a:rPr lang="en-US" sz="1600" dirty="0"/>
                        <a:t>-&gt; Supply network</a:t>
                      </a:r>
                      <a:endParaRPr sz="1600" dirty="0"/>
                    </a:p>
                  </a:txBody>
                  <a:tcPr marL="91450" marR="91450" marT="45725" marB="45725"/>
                </a:tc>
                <a:extLst>
                  <a:ext uri="{0D108BD9-81ED-4DB2-BD59-A6C34878D82A}">
                    <a16:rowId xmlns:a16="http://schemas.microsoft.com/office/drawing/2014/main" val="10001"/>
                  </a:ext>
                </a:extLst>
              </a:tr>
              <a:tr h="1537218">
                <a:tc>
                  <a:txBody>
                    <a:bodyPr/>
                    <a:lstStyle/>
                    <a:p>
                      <a:pPr marL="0" marR="0" lvl="0" indent="0" algn="l" rtl="0">
                        <a:spcBef>
                          <a:spcPts val="0"/>
                        </a:spcBef>
                        <a:spcAft>
                          <a:spcPts val="0"/>
                        </a:spcAft>
                        <a:buClr>
                          <a:schemeClr val="dk1"/>
                        </a:buClr>
                        <a:buSzPts val="1800"/>
                        <a:buFont typeface="Arial"/>
                        <a:buNone/>
                      </a:pPr>
                      <a:r>
                        <a:rPr lang="en-US" sz="1600"/>
                        <a:t>Control over</a:t>
                      </a:r>
                      <a:endParaRPr sz="1200"/>
                    </a:p>
                    <a:p>
                      <a:pPr marL="285750" marR="0" lvl="0" indent="-285750" algn="l" rtl="0">
                        <a:spcBef>
                          <a:spcPts val="0"/>
                        </a:spcBef>
                        <a:spcAft>
                          <a:spcPts val="0"/>
                        </a:spcAft>
                        <a:buClr>
                          <a:schemeClr val="bg1"/>
                        </a:buClr>
                        <a:buSzPts val="1800"/>
                        <a:buFont typeface="Arial"/>
                        <a:buChar char="•"/>
                      </a:pPr>
                      <a:r>
                        <a:rPr lang="en-US" sz="1600"/>
                        <a:t>service components</a:t>
                      </a:r>
                      <a:endParaRPr sz="1200"/>
                    </a:p>
                    <a:p>
                      <a:pPr marL="285750" marR="0" lvl="0" indent="-285750" algn="l" rtl="0">
                        <a:spcBef>
                          <a:spcPts val="0"/>
                        </a:spcBef>
                        <a:spcAft>
                          <a:spcPts val="0"/>
                        </a:spcAft>
                        <a:buClr>
                          <a:schemeClr val="bg1"/>
                        </a:buClr>
                        <a:buSzPts val="1800"/>
                        <a:buFont typeface="Arial"/>
                        <a:buChar char="•"/>
                      </a:pPr>
                      <a:r>
                        <a:rPr lang="en-US" sz="1600"/>
                        <a:t>service management processes / activities</a:t>
                      </a:r>
                      <a:endParaRPr sz="1200"/>
                    </a:p>
                    <a:p>
                      <a:pPr marL="285750" marR="0" lvl="0" indent="-285750" algn="l" rtl="0">
                        <a:spcBef>
                          <a:spcPts val="0"/>
                        </a:spcBef>
                        <a:spcAft>
                          <a:spcPts val="0"/>
                        </a:spcAft>
                        <a:buClr>
                          <a:schemeClr val="bg1"/>
                        </a:buClr>
                        <a:buSzPts val="1800"/>
                        <a:buFont typeface="Arial"/>
                        <a:buChar char="•"/>
                      </a:pPr>
                      <a:r>
                        <a:rPr lang="en-US" sz="1600"/>
                        <a:t>suppliers</a:t>
                      </a:r>
                      <a:endParaRPr sz="1600"/>
                    </a:p>
                  </a:txBody>
                  <a:tcPr marL="91450" marR="91450" marT="45725" marB="45725"/>
                </a:tc>
                <a:tc>
                  <a:txBody>
                    <a:bodyPr/>
                    <a:lstStyle/>
                    <a:p>
                      <a:pPr marL="0" marR="0" lvl="0" indent="0" algn="l" rtl="0">
                        <a:spcBef>
                          <a:spcPts val="0"/>
                        </a:spcBef>
                        <a:spcAft>
                          <a:spcPts val="0"/>
                        </a:spcAft>
                        <a:buNone/>
                      </a:pPr>
                      <a:r>
                        <a:rPr lang="en-US" sz="1600" dirty="0"/>
                        <a:t>Single central control by the </a:t>
                      </a:r>
                      <a:r>
                        <a:rPr lang="en-US" sz="1600" dirty="0" err="1"/>
                        <a:t>organisation</a:t>
                      </a:r>
                      <a:r>
                        <a:rPr lang="en-US" sz="1600" dirty="0"/>
                        <a:t> acting as the service provider</a:t>
                      </a:r>
                      <a:endParaRPr sz="1200" dirty="0"/>
                    </a:p>
                  </a:txBody>
                  <a:tcPr marL="91450" marR="91450" marT="45725" marB="45725"/>
                </a:tc>
                <a:tc>
                  <a:txBody>
                    <a:bodyPr/>
                    <a:lstStyle/>
                    <a:p>
                      <a:pPr marL="0" marR="0" lvl="0" indent="0" algn="l" rtl="0">
                        <a:spcBef>
                          <a:spcPts val="0"/>
                        </a:spcBef>
                        <a:spcAft>
                          <a:spcPts val="0"/>
                        </a:spcAft>
                        <a:buNone/>
                      </a:pPr>
                      <a:r>
                        <a:rPr lang="en-US" sz="1600" dirty="0"/>
                        <a:t>Shared / distributed control among the collaborating </a:t>
                      </a:r>
                      <a:r>
                        <a:rPr lang="en-US" sz="1600" dirty="0" err="1"/>
                        <a:t>organisations</a:t>
                      </a:r>
                      <a:endParaRPr sz="1200" dirty="0"/>
                    </a:p>
                  </a:txBody>
                  <a:tcPr marL="91450" marR="91450" marT="45725" marB="45725"/>
                </a:tc>
                <a:extLst>
                  <a:ext uri="{0D108BD9-81ED-4DB2-BD59-A6C34878D82A}">
                    <a16:rowId xmlns:a16="http://schemas.microsoft.com/office/drawing/2014/main" val="10002"/>
                  </a:ext>
                </a:extLst>
              </a:tr>
              <a:tr h="1251226">
                <a:tc>
                  <a:txBody>
                    <a:bodyPr/>
                    <a:lstStyle/>
                    <a:p>
                      <a:pPr marL="0" marR="0" lvl="0" indent="0" algn="l" rtl="0">
                        <a:spcBef>
                          <a:spcPts val="0"/>
                        </a:spcBef>
                        <a:spcAft>
                          <a:spcPts val="0"/>
                        </a:spcAft>
                        <a:buClr>
                          <a:schemeClr val="dk1"/>
                        </a:buClr>
                        <a:buSzPts val="1800"/>
                        <a:buFont typeface="Arial"/>
                        <a:buNone/>
                      </a:pPr>
                      <a:r>
                        <a:rPr lang="en-US" sz="1600"/>
                        <a:t>Impact on the SMS</a:t>
                      </a:r>
                      <a:endParaRPr sz="1200"/>
                    </a:p>
                  </a:txBody>
                  <a:tcPr marL="91450" marR="91450" marT="45725" marB="45725"/>
                </a:tc>
                <a:tc>
                  <a:txBody>
                    <a:bodyPr/>
                    <a:lstStyle/>
                    <a:p>
                      <a:pPr marL="0" marR="0" lvl="0" indent="0" algn="l" rtl="0">
                        <a:spcBef>
                          <a:spcPts val="0"/>
                        </a:spcBef>
                        <a:spcAft>
                          <a:spcPts val="0"/>
                        </a:spcAft>
                        <a:buNone/>
                      </a:pPr>
                      <a:r>
                        <a:rPr lang="en-US" sz="1600"/>
                        <a:t>Clear authorities, hierarchical control</a:t>
                      </a:r>
                      <a:endParaRPr sz="1200"/>
                    </a:p>
                  </a:txBody>
                  <a:tcPr marL="91450" marR="91450" marT="45725" marB="45725"/>
                </a:tc>
                <a:tc>
                  <a:txBody>
                    <a:bodyPr/>
                    <a:lstStyle/>
                    <a:p>
                      <a:pPr marL="0" marR="0" lvl="0" indent="0" algn="l" rtl="0">
                        <a:spcBef>
                          <a:spcPts val="0"/>
                        </a:spcBef>
                        <a:spcAft>
                          <a:spcPts val="0"/>
                        </a:spcAft>
                        <a:buNone/>
                      </a:pPr>
                      <a:r>
                        <a:rPr lang="en-US" sz="1600" dirty="0"/>
                        <a:t>Potentially more difficult to control, more ambiguity</a:t>
                      </a:r>
                      <a:endParaRPr sz="1200" dirty="0"/>
                    </a:p>
                    <a:p>
                      <a:pPr marL="0" marR="0" lvl="0" indent="0" algn="l" rtl="0">
                        <a:spcBef>
                          <a:spcPts val="0"/>
                        </a:spcBef>
                        <a:spcAft>
                          <a:spcPts val="0"/>
                        </a:spcAft>
                        <a:buNone/>
                      </a:pPr>
                      <a:r>
                        <a:rPr lang="en-US" sz="1600" dirty="0"/>
                        <a:t>-&gt; Requires more effort to clarify responsibilities and interfaces</a:t>
                      </a:r>
                      <a:endParaRPr sz="1600" dirty="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sp>
        <p:nvSpPr>
          <p:cNvPr id="1545" name="Google Shape;1545;p107"/>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Related Standards &amp; Frameworks</a:t>
            </a:r>
            <a:endParaRPr/>
          </a:p>
        </p:txBody>
      </p:sp>
      <p:sp>
        <p:nvSpPr>
          <p:cNvPr id="1546" name="Google Shape;1546;p10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107</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10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ITIL, ISO/IEC 20000 and ISO/IEC 27000</a:t>
            </a:r>
            <a:endParaRPr/>
          </a:p>
        </p:txBody>
      </p:sp>
      <p:sp>
        <p:nvSpPr>
          <p:cNvPr id="1554" name="Google Shape;1554;p10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108</a:t>
            </a:fld>
            <a:endParaRPr/>
          </a:p>
        </p:txBody>
      </p:sp>
      <p:graphicFrame>
        <p:nvGraphicFramePr>
          <p:cNvPr id="1555" name="Google Shape;1555;p108"/>
          <p:cNvGraphicFramePr/>
          <p:nvPr>
            <p:extLst>
              <p:ext uri="{D42A27DB-BD31-4B8C-83A1-F6EECF244321}">
                <p14:modId xmlns:p14="http://schemas.microsoft.com/office/powerpoint/2010/main" val="2796945162"/>
              </p:ext>
            </p:extLst>
          </p:nvPr>
        </p:nvGraphicFramePr>
        <p:xfrm>
          <a:off x="2381250" y="1843949"/>
          <a:ext cx="9178707" cy="4175790"/>
        </p:xfrm>
        <a:graphic>
          <a:graphicData uri="http://schemas.openxmlformats.org/drawingml/2006/table">
            <a:tbl>
              <a:tblPr bandRow="1">
                <a:tableStyleId>{B301B821-A1FF-4177-AEE7-76D212191A09}</a:tableStyleId>
              </a:tblPr>
              <a:tblGrid>
                <a:gridCol w="4584197">
                  <a:extLst>
                    <a:ext uri="{9D8B030D-6E8A-4147-A177-3AD203B41FA5}">
                      <a16:colId xmlns:a16="http://schemas.microsoft.com/office/drawing/2014/main" val="20000"/>
                    </a:ext>
                  </a:extLst>
                </a:gridCol>
                <a:gridCol w="4594510">
                  <a:extLst>
                    <a:ext uri="{9D8B030D-6E8A-4147-A177-3AD203B41FA5}">
                      <a16:colId xmlns:a16="http://schemas.microsoft.com/office/drawing/2014/main" val="20001"/>
                    </a:ext>
                  </a:extLst>
                </a:gridCol>
              </a:tblGrid>
              <a:tr h="1038425">
                <a:tc>
                  <a:txBody>
                    <a:bodyPr/>
                    <a:lstStyle/>
                    <a:p>
                      <a:pPr marL="0" marR="0" lvl="0" indent="0" algn="l" rtl="0">
                        <a:spcBef>
                          <a:spcPts val="0"/>
                        </a:spcBef>
                        <a:spcAft>
                          <a:spcPts val="0"/>
                        </a:spcAft>
                        <a:buClr>
                          <a:schemeClr val="dk1"/>
                        </a:buClr>
                        <a:buSzPts val="1800"/>
                        <a:buFont typeface="Arial"/>
                        <a:buNone/>
                      </a:pPr>
                      <a:r>
                        <a:rPr lang="en-US" sz="1600" b="1" dirty="0">
                          <a:sym typeface="Calibri"/>
                        </a:rPr>
                        <a:t>ITIL</a:t>
                      </a:r>
                      <a:endParaRPr sz="1200" dirty="0"/>
                    </a:p>
                    <a:p>
                      <a:pPr marL="457200" marR="0" lvl="0" indent="-342900" algn="l" rtl="0">
                        <a:spcBef>
                          <a:spcPts val="0"/>
                        </a:spcBef>
                        <a:spcAft>
                          <a:spcPts val="0"/>
                        </a:spcAft>
                        <a:buSzPts val="1800"/>
                        <a:buFont typeface="Calibri"/>
                        <a:buChar char="•"/>
                      </a:pPr>
                      <a:r>
                        <a:rPr lang="en-US" sz="1600" dirty="0">
                          <a:sym typeface="Calibri"/>
                        </a:rPr>
                        <a:t>Collection of “good practices” in IT service management</a:t>
                      </a:r>
                      <a:endParaRPr sz="1200" dirty="0"/>
                    </a:p>
                    <a:p>
                      <a:pPr marL="457200" marR="0" lvl="0" indent="-342900" algn="l" rtl="0">
                        <a:spcBef>
                          <a:spcPts val="0"/>
                        </a:spcBef>
                        <a:spcAft>
                          <a:spcPts val="0"/>
                        </a:spcAft>
                        <a:buSzPts val="1800"/>
                        <a:buFont typeface="Calibri"/>
                        <a:buChar char="•"/>
                      </a:pPr>
                      <a:r>
                        <a:rPr lang="en-US" sz="1600" dirty="0">
                          <a:sym typeface="Calibri"/>
                        </a:rPr>
                        <a:t>Descriptions of key principles, concepts and practices in ITSM</a:t>
                      </a:r>
                      <a:endParaRPr sz="1600" dirty="0">
                        <a:latin typeface="Calibri"/>
                        <a:ea typeface="Calibri"/>
                        <a:cs typeface="Calibri"/>
                        <a:sym typeface="Calibri"/>
                      </a:endParaRPr>
                    </a:p>
                  </a:txBody>
                  <a:tcPr marL="91450" marR="91450" marT="45725" marB="45725"/>
                </a:tc>
                <a:tc>
                  <a:txBody>
                    <a:bodyPr/>
                    <a:lstStyle/>
                    <a:p>
                      <a:pPr marL="457200" marR="0" lvl="0" indent="0" algn="l" rtl="0">
                        <a:lnSpc>
                          <a:spcPct val="100000"/>
                        </a:lnSpc>
                        <a:spcBef>
                          <a:spcPts val="0"/>
                        </a:spcBef>
                        <a:spcAft>
                          <a:spcPts val="0"/>
                        </a:spcAft>
                        <a:buNone/>
                      </a:pPr>
                      <a:endParaRPr sz="1600"/>
                    </a:p>
                    <a:p>
                      <a:pPr marL="457200" marR="0" lvl="0" indent="-342900" algn="l" rtl="0">
                        <a:lnSpc>
                          <a:spcPct val="100000"/>
                        </a:lnSpc>
                        <a:spcBef>
                          <a:spcPts val="0"/>
                        </a:spcBef>
                        <a:spcAft>
                          <a:spcPts val="0"/>
                        </a:spcAft>
                        <a:buSzPts val="1800"/>
                        <a:buFont typeface="Calibri"/>
                        <a:buChar char="•"/>
                      </a:pPr>
                      <a:r>
                        <a:rPr lang="en-US" sz="1600"/>
                        <a:t>Popular and wide-spread framework</a:t>
                      </a:r>
                      <a:endParaRPr sz="1600"/>
                    </a:p>
                    <a:p>
                      <a:pPr marL="457200" marR="0" lvl="0" indent="-342900" algn="l" rtl="0">
                        <a:lnSpc>
                          <a:spcPct val="100000"/>
                        </a:lnSpc>
                        <a:spcBef>
                          <a:spcPts val="0"/>
                        </a:spcBef>
                        <a:spcAft>
                          <a:spcPts val="0"/>
                        </a:spcAft>
                        <a:buSzPts val="1800"/>
                        <a:buFont typeface="Calibri"/>
                        <a:buChar char="•"/>
                      </a:pPr>
                      <a:r>
                        <a:rPr lang="en-US" sz="1600"/>
                        <a:t>Written in textbook style</a:t>
                      </a:r>
                    </a:p>
                    <a:p>
                      <a:pPr marL="457200" marR="0" lvl="0" indent="-342900" algn="l" rtl="0">
                        <a:lnSpc>
                          <a:spcPct val="100000"/>
                        </a:lnSpc>
                        <a:spcBef>
                          <a:spcPts val="0"/>
                        </a:spcBef>
                        <a:spcAft>
                          <a:spcPts val="0"/>
                        </a:spcAft>
                        <a:buSzPts val="1800"/>
                        <a:buFont typeface="Calibri"/>
                        <a:buChar char="•"/>
                      </a:pPr>
                      <a:r>
                        <a:rPr lang="en-US" sz="1600"/>
                        <a:t>Not auditable</a:t>
                      </a:r>
                      <a:endParaRPr sz="1600"/>
                    </a:p>
                  </a:txBody>
                  <a:tcPr marL="91450" marR="91450" marT="45725" marB="45725"/>
                </a:tc>
                <a:extLst>
                  <a:ext uri="{0D108BD9-81ED-4DB2-BD59-A6C34878D82A}">
                    <a16:rowId xmlns:a16="http://schemas.microsoft.com/office/drawing/2014/main" val="10000"/>
                  </a:ext>
                </a:extLst>
              </a:tr>
              <a:tr h="922625">
                <a:tc>
                  <a:txBody>
                    <a:bodyPr/>
                    <a:lstStyle/>
                    <a:p>
                      <a:pPr marL="0" marR="0" lvl="0" indent="0" algn="l" rtl="0">
                        <a:spcBef>
                          <a:spcPts val="0"/>
                        </a:spcBef>
                        <a:spcAft>
                          <a:spcPts val="0"/>
                        </a:spcAft>
                        <a:buNone/>
                      </a:pPr>
                      <a:r>
                        <a:rPr lang="en-US" sz="1600" b="1" dirty="0">
                          <a:sym typeface="Calibri"/>
                        </a:rPr>
                        <a:t>ISO/IEC 20000</a:t>
                      </a:r>
                      <a:endParaRPr sz="1200" dirty="0"/>
                    </a:p>
                    <a:p>
                      <a:pPr marL="457200" marR="0" lvl="0" indent="-342900" algn="l" rtl="0">
                        <a:lnSpc>
                          <a:spcPct val="100000"/>
                        </a:lnSpc>
                        <a:spcBef>
                          <a:spcPts val="0"/>
                        </a:spcBef>
                        <a:spcAft>
                          <a:spcPts val="0"/>
                        </a:spcAft>
                        <a:buSzPts val="1800"/>
                        <a:buFont typeface="Calibri"/>
                        <a:buChar char="•"/>
                      </a:pPr>
                      <a:r>
                        <a:rPr lang="en-US" sz="1600" dirty="0"/>
                        <a:t>International standard for service management</a:t>
                      </a:r>
                      <a:endParaRPr sz="1600" dirty="0"/>
                    </a:p>
                    <a:p>
                      <a:pPr marL="457200" marR="0" lvl="0" indent="-342900" algn="l" rtl="0">
                        <a:lnSpc>
                          <a:spcPct val="100000"/>
                        </a:lnSpc>
                        <a:spcBef>
                          <a:spcPts val="0"/>
                        </a:spcBef>
                        <a:spcAft>
                          <a:spcPts val="0"/>
                        </a:spcAft>
                        <a:buSzPts val="1800"/>
                        <a:buFont typeface="Calibri"/>
                        <a:buChar char="•"/>
                      </a:pPr>
                      <a:r>
                        <a:rPr lang="en-US" sz="1600" dirty="0"/>
                        <a:t>Requirements for a service management system (SMS)</a:t>
                      </a:r>
                      <a:endParaRPr sz="1600" dirty="0">
                        <a:latin typeface="Calibri"/>
                        <a:ea typeface="Calibri"/>
                        <a:cs typeface="Calibri"/>
                        <a:sym typeface="Calibri"/>
                      </a:endParaRPr>
                    </a:p>
                  </a:txBody>
                  <a:tcPr marL="91450" marR="91450" marT="45725" marB="45725"/>
                </a:tc>
                <a:tc>
                  <a:txBody>
                    <a:bodyPr/>
                    <a:lstStyle/>
                    <a:p>
                      <a:pPr marL="457200" marR="0" lvl="0" indent="0" algn="l" rtl="0">
                        <a:lnSpc>
                          <a:spcPct val="100000"/>
                        </a:lnSpc>
                        <a:spcBef>
                          <a:spcPts val="0"/>
                        </a:spcBef>
                        <a:spcAft>
                          <a:spcPts val="0"/>
                        </a:spcAft>
                        <a:buNone/>
                      </a:pPr>
                      <a:endParaRPr sz="1600"/>
                    </a:p>
                    <a:p>
                      <a:pPr marL="457200" marR="0" lvl="0" indent="-342900" algn="l" rtl="0">
                        <a:lnSpc>
                          <a:spcPct val="100000"/>
                        </a:lnSpc>
                        <a:spcBef>
                          <a:spcPts val="0"/>
                        </a:spcBef>
                        <a:spcAft>
                          <a:spcPts val="0"/>
                        </a:spcAft>
                        <a:buSzPts val="1800"/>
                        <a:buFont typeface="Calibri"/>
                        <a:buChar char="•"/>
                      </a:pPr>
                      <a:r>
                        <a:rPr lang="en-US" sz="1600"/>
                        <a:t>Applicable to organisations providing IT services</a:t>
                      </a:r>
                      <a:endParaRPr sz="1600"/>
                    </a:p>
                    <a:p>
                      <a:pPr marL="457200" marR="0" lvl="0" indent="-342900" algn="l" rtl="0">
                        <a:lnSpc>
                          <a:spcPct val="100000"/>
                        </a:lnSpc>
                        <a:spcBef>
                          <a:spcPts val="0"/>
                        </a:spcBef>
                        <a:spcAft>
                          <a:spcPts val="0"/>
                        </a:spcAft>
                        <a:buSzPts val="1800"/>
                        <a:buFont typeface="Calibri"/>
                        <a:buChar char="•"/>
                      </a:pPr>
                      <a:r>
                        <a:rPr lang="en-US" sz="1600"/>
                        <a:t>Auditable, certifiable</a:t>
                      </a:r>
                      <a:endParaRPr sz="1600"/>
                    </a:p>
                  </a:txBody>
                  <a:tcPr marL="91450" marR="91450" marT="45725" marB="45725"/>
                </a:tc>
                <a:extLst>
                  <a:ext uri="{0D108BD9-81ED-4DB2-BD59-A6C34878D82A}">
                    <a16:rowId xmlns:a16="http://schemas.microsoft.com/office/drawing/2014/main" val="10001"/>
                  </a:ext>
                </a:extLst>
              </a:tr>
              <a:tr h="1094250">
                <a:tc>
                  <a:txBody>
                    <a:bodyPr/>
                    <a:lstStyle/>
                    <a:p>
                      <a:pPr marL="0" marR="0" lvl="0" indent="0" algn="l" rtl="0">
                        <a:spcBef>
                          <a:spcPts val="0"/>
                        </a:spcBef>
                        <a:spcAft>
                          <a:spcPts val="0"/>
                        </a:spcAft>
                        <a:buNone/>
                      </a:pPr>
                      <a:r>
                        <a:rPr lang="en-US" sz="1600" b="1">
                          <a:sym typeface="Calibri"/>
                        </a:rPr>
                        <a:t>ISO/IEC 27000</a:t>
                      </a:r>
                      <a:endParaRPr sz="1200"/>
                    </a:p>
                    <a:p>
                      <a:pPr marL="457200" marR="0" lvl="0" indent="-342900" algn="l" rtl="0">
                        <a:lnSpc>
                          <a:spcPct val="100000"/>
                        </a:lnSpc>
                        <a:spcBef>
                          <a:spcPts val="0"/>
                        </a:spcBef>
                        <a:spcAft>
                          <a:spcPts val="0"/>
                        </a:spcAft>
                        <a:buSzPts val="1800"/>
                        <a:buFont typeface="Calibri"/>
                        <a:buChar char="•"/>
                      </a:pPr>
                      <a:r>
                        <a:rPr lang="en-US" sz="1600"/>
                        <a:t>International standard for information security management</a:t>
                      </a:r>
                      <a:endParaRPr sz="1600"/>
                    </a:p>
                    <a:p>
                      <a:pPr marL="457200" marR="0" lvl="0" indent="-342900" algn="l" rtl="0">
                        <a:lnSpc>
                          <a:spcPct val="100000"/>
                        </a:lnSpc>
                        <a:spcBef>
                          <a:spcPts val="0"/>
                        </a:spcBef>
                        <a:spcAft>
                          <a:spcPts val="0"/>
                        </a:spcAft>
                        <a:buSzPts val="1800"/>
                        <a:buFont typeface="Calibri"/>
                        <a:buChar char="•"/>
                      </a:pPr>
                      <a:r>
                        <a:rPr lang="en-US" sz="1600"/>
                        <a:t>Requirements for an information security management system (ISMS)</a:t>
                      </a:r>
                      <a:endParaRPr sz="1600"/>
                    </a:p>
                    <a:p>
                      <a:pPr marL="457200" marR="0" lvl="0" indent="-342900" algn="l" rtl="0">
                        <a:lnSpc>
                          <a:spcPct val="100000"/>
                        </a:lnSpc>
                        <a:spcBef>
                          <a:spcPts val="0"/>
                        </a:spcBef>
                        <a:spcAft>
                          <a:spcPts val="0"/>
                        </a:spcAft>
                        <a:buSzPts val="1800"/>
                        <a:buFont typeface="Calibri"/>
                        <a:buChar char="•"/>
                      </a:pPr>
                      <a:r>
                        <a:rPr lang="en-US" sz="1600"/>
                        <a:t>Defines a number of security controls</a:t>
                      </a:r>
                      <a:endParaRPr sz="1600">
                        <a:latin typeface="Calibri"/>
                        <a:ea typeface="Calibri"/>
                        <a:cs typeface="Calibri"/>
                        <a:sym typeface="Calibri"/>
                      </a:endParaRPr>
                    </a:p>
                  </a:txBody>
                  <a:tcPr marL="91450" marR="91450" marT="45725" marB="45725"/>
                </a:tc>
                <a:tc>
                  <a:txBody>
                    <a:bodyPr/>
                    <a:lstStyle/>
                    <a:p>
                      <a:pPr marL="457200" marR="0" lvl="0" indent="0" algn="l" rtl="0">
                        <a:lnSpc>
                          <a:spcPct val="100000"/>
                        </a:lnSpc>
                        <a:spcBef>
                          <a:spcPts val="0"/>
                        </a:spcBef>
                        <a:spcAft>
                          <a:spcPts val="0"/>
                        </a:spcAft>
                        <a:buNone/>
                      </a:pPr>
                      <a:endParaRPr sz="1600" dirty="0"/>
                    </a:p>
                    <a:p>
                      <a:pPr marL="457200" marR="0" lvl="0" indent="-342900" algn="l" rtl="0">
                        <a:lnSpc>
                          <a:spcPct val="100000"/>
                        </a:lnSpc>
                        <a:spcBef>
                          <a:spcPts val="0"/>
                        </a:spcBef>
                        <a:spcAft>
                          <a:spcPts val="0"/>
                        </a:spcAft>
                        <a:buSzPts val="1800"/>
                        <a:buFont typeface="Calibri"/>
                        <a:buChar char="•"/>
                      </a:pPr>
                      <a:r>
                        <a:rPr lang="en-US" sz="1600" dirty="0"/>
                        <a:t>Applicable to all </a:t>
                      </a:r>
                      <a:r>
                        <a:rPr lang="en-US" sz="1600" dirty="0" err="1"/>
                        <a:t>organisations</a:t>
                      </a:r>
                      <a:r>
                        <a:rPr lang="en-US" sz="1600" dirty="0"/>
                        <a:t> and branches</a:t>
                      </a:r>
                      <a:endParaRPr sz="1600" dirty="0"/>
                    </a:p>
                    <a:p>
                      <a:pPr marL="457200" marR="0" lvl="0" indent="-342900" algn="l" rtl="0">
                        <a:lnSpc>
                          <a:spcPct val="100000"/>
                        </a:lnSpc>
                        <a:spcBef>
                          <a:spcPts val="0"/>
                        </a:spcBef>
                        <a:spcAft>
                          <a:spcPts val="0"/>
                        </a:spcAft>
                        <a:buSzPts val="1800"/>
                        <a:buFont typeface="Calibri"/>
                        <a:buChar char="•"/>
                      </a:pPr>
                      <a:r>
                        <a:rPr lang="en-US" sz="1600" dirty="0"/>
                        <a:t>Auditable, certifiable</a:t>
                      </a:r>
                      <a:endParaRPr sz="1600" dirty="0"/>
                    </a:p>
                  </a:txBody>
                  <a:tcPr marL="91450" marR="91450" marT="45725" marB="45725"/>
                </a:tc>
                <a:extLst>
                  <a:ext uri="{0D108BD9-81ED-4DB2-BD59-A6C34878D82A}">
                    <a16:rowId xmlns:a16="http://schemas.microsoft.com/office/drawing/2014/main" val="10002"/>
                  </a:ext>
                </a:extLst>
              </a:tr>
            </a:tbl>
          </a:graphicData>
        </a:graphic>
      </p:graphicFrame>
      <p:sp>
        <p:nvSpPr>
          <p:cNvPr id="1556" name="Google Shape;1556;p108"/>
          <p:cNvSpPr/>
          <p:nvPr/>
        </p:nvSpPr>
        <p:spPr>
          <a:xfrm>
            <a:off x="373415" y="1843949"/>
            <a:ext cx="1818909" cy="42974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ITIL</a:t>
            </a:r>
            <a:endParaRPr/>
          </a:p>
        </p:txBody>
      </p:sp>
      <p:sp>
        <p:nvSpPr>
          <p:cNvPr id="1557" name="Google Shape;1557;p108"/>
          <p:cNvSpPr/>
          <p:nvPr/>
        </p:nvSpPr>
        <p:spPr>
          <a:xfrm>
            <a:off x="373415" y="3326506"/>
            <a:ext cx="1818910" cy="429742"/>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ISO/IEC 20000</a:t>
            </a:r>
            <a:endParaRPr/>
          </a:p>
        </p:txBody>
      </p:sp>
      <p:sp>
        <p:nvSpPr>
          <p:cNvPr id="1558" name="Google Shape;1558;p108"/>
          <p:cNvSpPr/>
          <p:nvPr/>
        </p:nvSpPr>
        <p:spPr>
          <a:xfrm>
            <a:off x="373415" y="4809064"/>
            <a:ext cx="1818910" cy="42974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ISO/IEC 27000</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sp>
        <p:nvSpPr>
          <p:cNvPr id="1545" name="Google Shape;1545;p107"/>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dirty="0"/>
              <a:t>Foundation exam</a:t>
            </a:r>
            <a:endParaRPr dirty="0"/>
          </a:p>
        </p:txBody>
      </p:sp>
      <p:sp>
        <p:nvSpPr>
          <p:cNvPr id="1546" name="Google Shape;1546;p10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109</a:t>
            </a:fld>
            <a:endParaRPr/>
          </a:p>
        </p:txBody>
      </p:sp>
    </p:spTree>
    <p:extLst>
      <p:ext uri="{BB962C8B-B14F-4D97-AF65-F5344CB8AC3E}">
        <p14:creationId xmlns:p14="http://schemas.microsoft.com/office/powerpoint/2010/main" val="650301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Organisational structure vs. process</a:t>
            </a:r>
            <a:endParaRPr/>
          </a:p>
        </p:txBody>
      </p:sp>
      <p:sp>
        <p:nvSpPr>
          <p:cNvPr id="148" name="Google Shape;148;p1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grpSp>
        <p:nvGrpSpPr>
          <p:cNvPr id="149" name="Google Shape;149;p12"/>
          <p:cNvGrpSpPr/>
          <p:nvPr/>
        </p:nvGrpSpPr>
        <p:grpSpPr>
          <a:xfrm>
            <a:off x="1977682" y="2168869"/>
            <a:ext cx="8136176" cy="3578938"/>
            <a:chOff x="528" y="543266"/>
            <a:chExt cx="8136176" cy="3578938"/>
          </a:xfrm>
        </p:grpSpPr>
        <p:sp>
          <p:nvSpPr>
            <p:cNvPr id="150" name="Google Shape;150;p12"/>
            <p:cNvSpPr/>
            <p:nvPr/>
          </p:nvSpPr>
          <p:spPr>
            <a:xfrm>
              <a:off x="6795584" y="1839827"/>
              <a:ext cx="223520" cy="1253699"/>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txBody>
            <a:bodyPr/>
            <a:lstStyle/>
            <a:p>
              <a:endParaRPr lang="en-GB"/>
            </a:p>
          </p:txBody>
        </p:sp>
        <p:sp>
          <p:nvSpPr>
            <p:cNvPr id="151" name="Google Shape;151;p12"/>
            <p:cNvSpPr/>
            <p:nvPr/>
          </p:nvSpPr>
          <p:spPr>
            <a:xfrm>
              <a:off x="6795584" y="1839827"/>
              <a:ext cx="223520" cy="492907"/>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txBody>
            <a:bodyPr/>
            <a:lstStyle/>
            <a:p>
              <a:endParaRPr lang="en-GB"/>
            </a:p>
          </p:txBody>
        </p:sp>
        <p:sp>
          <p:nvSpPr>
            <p:cNvPr id="152" name="Google Shape;152;p12"/>
            <p:cNvSpPr/>
            <p:nvPr/>
          </p:nvSpPr>
          <p:spPr>
            <a:xfrm>
              <a:off x="4068617" y="1079035"/>
              <a:ext cx="3323020" cy="225023"/>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153963"/>
              </a:solidFill>
              <a:prstDash val="solid"/>
              <a:round/>
              <a:headEnd type="none" w="sm" len="sm"/>
              <a:tailEnd type="none" w="sm" len="sm"/>
            </a:ln>
          </p:spPr>
          <p:txBody>
            <a:bodyPr/>
            <a:lstStyle/>
            <a:p>
              <a:endParaRPr lang="en-GB"/>
            </a:p>
          </p:txBody>
        </p:sp>
        <p:sp>
          <p:nvSpPr>
            <p:cNvPr id="153" name="Google Shape;153;p12"/>
            <p:cNvSpPr/>
            <p:nvPr/>
          </p:nvSpPr>
          <p:spPr>
            <a:xfrm>
              <a:off x="5561812" y="2600620"/>
              <a:ext cx="160730" cy="1253699"/>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txBody>
            <a:bodyPr/>
            <a:lstStyle/>
            <a:p>
              <a:endParaRPr lang="en-GB"/>
            </a:p>
          </p:txBody>
        </p:sp>
        <p:sp>
          <p:nvSpPr>
            <p:cNvPr id="154" name="Google Shape;154;p12"/>
            <p:cNvSpPr/>
            <p:nvPr/>
          </p:nvSpPr>
          <p:spPr>
            <a:xfrm>
              <a:off x="5561812" y="2600620"/>
              <a:ext cx="160730" cy="492907"/>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txBody>
            <a:bodyPr/>
            <a:lstStyle/>
            <a:p>
              <a:endParaRPr lang="en-GB"/>
            </a:p>
          </p:txBody>
        </p:sp>
        <p:sp>
          <p:nvSpPr>
            <p:cNvPr id="155" name="Google Shape;155;p12"/>
            <p:cNvSpPr/>
            <p:nvPr/>
          </p:nvSpPr>
          <p:spPr>
            <a:xfrm>
              <a:off x="4693866" y="1839827"/>
              <a:ext cx="1296561" cy="225023"/>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1C4170"/>
              </a:solidFill>
              <a:prstDash val="solid"/>
              <a:round/>
              <a:headEnd type="none" w="sm" len="sm"/>
              <a:tailEnd type="none" w="sm" len="sm"/>
            </a:ln>
          </p:spPr>
          <p:txBody>
            <a:bodyPr/>
            <a:lstStyle/>
            <a:p>
              <a:endParaRPr lang="en-GB"/>
            </a:p>
          </p:txBody>
        </p:sp>
        <p:sp>
          <p:nvSpPr>
            <p:cNvPr id="156" name="Google Shape;156;p12"/>
            <p:cNvSpPr/>
            <p:nvPr/>
          </p:nvSpPr>
          <p:spPr>
            <a:xfrm>
              <a:off x="4648146" y="1839827"/>
              <a:ext cx="91440" cy="225023"/>
            </a:xfrm>
            <a:custGeom>
              <a:avLst/>
              <a:gdLst/>
              <a:ahLst/>
              <a:cxnLst/>
              <a:rect l="l" t="t" r="r" b="b"/>
              <a:pathLst>
                <a:path w="120000" h="120000" extrusionOk="0">
                  <a:moveTo>
                    <a:pt x="60000" y="0"/>
                  </a:moveTo>
                  <a:lnTo>
                    <a:pt x="60000" y="120000"/>
                  </a:lnTo>
                </a:path>
              </a:pathLst>
            </a:custGeom>
            <a:noFill/>
            <a:ln w="25400" cap="flat" cmpd="sng">
              <a:solidFill>
                <a:srgbClr val="1C4170"/>
              </a:solidFill>
              <a:prstDash val="solid"/>
              <a:round/>
              <a:headEnd type="none" w="sm" len="sm"/>
              <a:tailEnd type="none" w="sm" len="sm"/>
            </a:ln>
          </p:spPr>
          <p:txBody>
            <a:bodyPr/>
            <a:lstStyle/>
            <a:p>
              <a:endParaRPr lang="en-GB"/>
            </a:p>
          </p:txBody>
        </p:sp>
        <p:sp>
          <p:nvSpPr>
            <p:cNvPr id="157" name="Google Shape;157;p12"/>
            <p:cNvSpPr/>
            <p:nvPr/>
          </p:nvSpPr>
          <p:spPr>
            <a:xfrm>
              <a:off x="3397304" y="1839827"/>
              <a:ext cx="1296561" cy="225023"/>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1C4170"/>
              </a:solidFill>
              <a:prstDash val="solid"/>
              <a:round/>
              <a:headEnd type="none" w="sm" len="sm"/>
              <a:tailEnd type="none" w="sm" len="sm"/>
            </a:ln>
          </p:spPr>
          <p:txBody>
            <a:bodyPr/>
            <a:lstStyle/>
            <a:p>
              <a:endParaRPr lang="en-GB"/>
            </a:p>
          </p:txBody>
        </p:sp>
        <p:sp>
          <p:nvSpPr>
            <p:cNvPr id="158" name="Google Shape;158;p12"/>
            <p:cNvSpPr/>
            <p:nvPr/>
          </p:nvSpPr>
          <p:spPr>
            <a:xfrm>
              <a:off x="4068617" y="1079035"/>
              <a:ext cx="625249" cy="225023"/>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153963"/>
              </a:solidFill>
              <a:prstDash val="solid"/>
              <a:round/>
              <a:headEnd type="none" w="sm" len="sm"/>
              <a:tailEnd type="none" w="sm" len="sm"/>
            </a:ln>
          </p:spPr>
          <p:txBody>
            <a:bodyPr/>
            <a:lstStyle/>
            <a:p>
              <a:endParaRPr lang="en-GB"/>
            </a:p>
          </p:txBody>
        </p:sp>
        <p:sp>
          <p:nvSpPr>
            <p:cNvPr id="159" name="Google Shape;159;p12"/>
            <p:cNvSpPr/>
            <p:nvPr/>
          </p:nvSpPr>
          <p:spPr>
            <a:xfrm>
              <a:off x="1404243" y="1839827"/>
              <a:ext cx="160730" cy="1253699"/>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txBody>
            <a:bodyPr/>
            <a:lstStyle/>
            <a:p>
              <a:endParaRPr lang="en-GB"/>
            </a:p>
          </p:txBody>
        </p:sp>
        <p:sp>
          <p:nvSpPr>
            <p:cNvPr id="160" name="Google Shape;160;p12"/>
            <p:cNvSpPr/>
            <p:nvPr/>
          </p:nvSpPr>
          <p:spPr>
            <a:xfrm>
              <a:off x="1404243" y="1839827"/>
              <a:ext cx="160730" cy="492907"/>
            </a:xfrm>
            <a:custGeom>
              <a:avLst/>
              <a:gdLst/>
              <a:ahLst/>
              <a:cxnLst/>
              <a:rect l="l" t="t" r="r" b="b"/>
              <a:pathLst>
                <a:path w="120000" h="120000" extrusionOk="0">
                  <a:moveTo>
                    <a:pt x="0" y="0"/>
                  </a:moveTo>
                  <a:lnTo>
                    <a:pt x="0" y="120000"/>
                  </a:lnTo>
                  <a:lnTo>
                    <a:pt x="120000" y="120000"/>
                  </a:lnTo>
                </a:path>
              </a:pathLst>
            </a:custGeom>
            <a:noFill/>
            <a:ln w="25400" cap="flat" cmpd="sng">
              <a:solidFill>
                <a:srgbClr val="1C4170"/>
              </a:solidFill>
              <a:prstDash val="solid"/>
              <a:round/>
              <a:headEnd type="none" w="sm" len="sm"/>
              <a:tailEnd type="none" w="sm" len="sm"/>
            </a:ln>
          </p:spPr>
          <p:txBody>
            <a:bodyPr/>
            <a:lstStyle/>
            <a:p>
              <a:endParaRPr lang="en-GB"/>
            </a:p>
          </p:txBody>
        </p:sp>
        <p:sp>
          <p:nvSpPr>
            <p:cNvPr id="161" name="Google Shape;161;p12"/>
            <p:cNvSpPr/>
            <p:nvPr/>
          </p:nvSpPr>
          <p:spPr>
            <a:xfrm>
              <a:off x="1832859" y="1079035"/>
              <a:ext cx="2235757" cy="225023"/>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153963"/>
              </a:solidFill>
              <a:prstDash val="solid"/>
              <a:round/>
              <a:headEnd type="none" w="sm" len="sm"/>
              <a:tailEnd type="none" w="sm" len="sm"/>
            </a:ln>
          </p:spPr>
          <p:txBody>
            <a:bodyPr/>
            <a:lstStyle/>
            <a:p>
              <a:endParaRPr lang="en-GB"/>
            </a:p>
          </p:txBody>
        </p:sp>
        <p:sp>
          <p:nvSpPr>
            <p:cNvPr id="162" name="Google Shape;162;p12"/>
            <p:cNvSpPr/>
            <p:nvPr/>
          </p:nvSpPr>
          <p:spPr>
            <a:xfrm>
              <a:off x="536297" y="1079035"/>
              <a:ext cx="3532319" cy="225023"/>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153963"/>
              </a:solidFill>
              <a:prstDash val="solid"/>
              <a:round/>
              <a:headEnd type="none" w="sm" len="sm"/>
              <a:tailEnd type="none" w="sm" len="sm"/>
            </a:ln>
          </p:spPr>
          <p:txBody>
            <a:bodyPr/>
            <a:lstStyle/>
            <a:p>
              <a:endParaRPr lang="en-GB"/>
            </a:p>
          </p:txBody>
        </p:sp>
        <p:sp>
          <p:nvSpPr>
            <p:cNvPr id="163" name="Google Shape;163;p12"/>
            <p:cNvSpPr/>
            <p:nvPr/>
          </p:nvSpPr>
          <p:spPr>
            <a:xfrm>
              <a:off x="3532847" y="543266"/>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2"/>
            <p:cNvSpPr txBox="1"/>
            <p:nvPr/>
          </p:nvSpPr>
          <p:spPr>
            <a:xfrm>
              <a:off x="3532847" y="543266"/>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Top management</a:t>
              </a:r>
              <a:endParaRPr/>
            </a:p>
          </p:txBody>
        </p:sp>
        <p:sp>
          <p:nvSpPr>
            <p:cNvPr id="165" name="Google Shape;165;p12"/>
            <p:cNvSpPr/>
            <p:nvPr/>
          </p:nvSpPr>
          <p:spPr>
            <a:xfrm>
              <a:off x="528" y="1304058"/>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2"/>
            <p:cNvSpPr txBox="1"/>
            <p:nvPr/>
          </p:nvSpPr>
          <p:spPr>
            <a:xfrm>
              <a:off x="528" y="1304058"/>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Service desk</a:t>
              </a:r>
              <a:endParaRPr/>
            </a:p>
          </p:txBody>
        </p:sp>
        <p:sp>
          <p:nvSpPr>
            <p:cNvPr id="167" name="Google Shape;167;p12"/>
            <p:cNvSpPr/>
            <p:nvPr/>
          </p:nvSpPr>
          <p:spPr>
            <a:xfrm>
              <a:off x="1297090" y="1304058"/>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2"/>
            <p:cNvSpPr txBox="1"/>
            <p:nvPr/>
          </p:nvSpPr>
          <p:spPr>
            <a:xfrm>
              <a:off x="1297090" y="1304058"/>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Client operations</a:t>
              </a:r>
              <a:endParaRPr/>
            </a:p>
          </p:txBody>
        </p:sp>
        <p:sp>
          <p:nvSpPr>
            <p:cNvPr id="169" name="Google Shape;169;p12"/>
            <p:cNvSpPr/>
            <p:nvPr/>
          </p:nvSpPr>
          <p:spPr>
            <a:xfrm>
              <a:off x="1564974" y="2064850"/>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2"/>
            <p:cNvSpPr txBox="1"/>
            <p:nvPr/>
          </p:nvSpPr>
          <p:spPr>
            <a:xfrm>
              <a:off x="1564974" y="2064850"/>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Mobile devices</a:t>
              </a:r>
              <a:endParaRPr/>
            </a:p>
          </p:txBody>
        </p:sp>
        <p:sp>
          <p:nvSpPr>
            <p:cNvPr id="171" name="Google Shape;171;p12"/>
            <p:cNvSpPr/>
            <p:nvPr/>
          </p:nvSpPr>
          <p:spPr>
            <a:xfrm>
              <a:off x="1564974" y="2825643"/>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2"/>
            <p:cNvSpPr txBox="1"/>
            <p:nvPr/>
          </p:nvSpPr>
          <p:spPr>
            <a:xfrm>
              <a:off x="1564974" y="2825643"/>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Desktop support</a:t>
              </a:r>
              <a:endParaRPr/>
            </a:p>
          </p:txBody>
        </p:sp>
        <p:sp>
          <p:nvSpPr>
            <p:cNvPr id="173" name="Google Shape;173;p12"/>
            <p:cNvSpPr/>
            <p:nvPr/>
          </p:nvSpPr>
          <p:spPr>
            <a:xfrm>
              <a:off x="4158097" y="1304058"/>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2"/>
            <p:cNvSpPr txBox="1"/>
            <p:nvPr/>
          </p:nvSpPr>
          <p:spPr>
            <a:xfrm>
              <a:off x="4158097" y="1304058"/>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Server operations</a:t>
              </a:r>
              <a:endParaRPr/>
            </a:p>
          </p:txBody>
        </p:sp>
        <p:sp>
          <p:nvSpPr>
            <p:cNvPr id="175" name="Google Shape;175;p12"/>
            <p:cNvSpPr/>
            <p:nvPr/>
          </p:nvSpPr>
          <p:spPr>
            <a:xfrm>
              <a:off x="2861535" y="2064850"/>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2"/>
            <p:cNvSpPr txBox="1"/>
            <p:nvPr/>
          </p:nvSpPr>
          <p:spPr>
            <a:xfrm>
              <a:off x="2861535" y="2064850"/>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DB servers</a:t>
              </a:r>
              <a:endParaRPr/>
            </a:p>
          </p:txBody>
        </p:sp>
        <p:sp>
          <p:nvSpPr>
            <p:cNvPr id="177" name="Google Shape;177;p12"/>
            <p:cNvSpPr/>
            <p:nvPr/>
          </p:nvSpPr>
          <p:spPr>
            <a:xfrm>
              <a:off x="4158097" y="2064850"/>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2"/>
            <p:cNvSpPr txBox="1"/>
            <p:nvPr/>
          </p:nvSpPr>
          <p:spPr>
            <a:xfrm>
              <a:off x="4158097" y="2064850"/>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Web servers</a:t>
              </a:r>
              <a:endParaRPr/>
            </a:p>
          </p:txBody>
        </p:sp>
        <p:sp>
          <p:nvSpPr>
            <p:cNvPr id="179" name="Google Shape;179;p12"/>
            <p:cNvSpPr/>
            <p:nvPr/>
          </p:nvSpPr>
          <p:spPr>
            <a:xfrm>
              <a:off x="5454658" y="2064850"/>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2"/>
            <p:cNvSpPr txBox="1"/>
            <p:nvPr/>
          </p:nvSpPr>
          <p:spPr>
            <a:xfrm>
              <a:off x="5454658" y="2064850"/>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Application servers</a:t>
              </a:r>
              <a:endParaRPr/>
            </a:p>
          </p:txBody>
        </p:sp>
        <p:sp>
          <p:nvSpPr>
            <p:cNvPr id="181" name="Google Shape;181;p12"/>
            <p:cNvSpPr/>
            <p:nvPr/>
          </p:nvSpPr>
          <p:spPr>
            <a:xfrm>
              <a:off x="5722542" y="2825643"/>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2"/>
            <p:cNvSpPr txBox="1"/>
            <p:nvPr/>
          </p:nvSpPr>
          <p:spPr>
            <a:xfrm>
              <a:off x="5722542" y="2825643"/>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ERP</a:t>
              </a:r>
              <a:endParaRPr/>
            </a:p>
          </p:txBody>
        </p:sp>
        <p:sp>
          <p:nvSpPr>
            <p:cNvPr id="183" name="Google Shape;183;p12"/>
            <p:cNvSpPr/>
            <p:nvPr/>
          </p:nvSpPr>
          <p:spPr>
            <a:xfrm>
              <a:off x="5722542" y="3586435"/>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2"/>
            <p:cNvSpPr txBox="1"/>
            <p:nvPr/>
          </p:nvSpPr>
          <p:spPr>
            <a:xfrm>
              <a:off x="5722542" y="3586435"/>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CRM</a:t>
              </a:r>
              <a:endParaRPr/>
            </a:p>
          </p:txBody>
        </p:sp>
        <p:sp>
          <p:nvSpPr>
            <p:cNvPr id="185" name="Google Shape;185;p12"/>
            <p:cNvSpPr/>
            <p:nvPr/>
          </p:nvSpPr>
          <p:spPr>
            <a:xfrm>
              <a:off x="6646570" y="1304058"/>
              <a:ext cx="1490134"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2"/>
            <p:cNvSpPr txBox="1"/>
            <p:nvPr/>
          </p:nvSpPr>
          <p:spPr>
            <a:xfrm>
              <a:off x="6646570" y="1304058"/>
              <a:ext cx="1490134"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Communication networks</a:t>
              </a:r>
              <a:endParaRPr/>
            </a:p>
          </p:txBody>
        </p:sp>
        <p:sp>
          <p:nvSpPr>
            <p:cNvPr id="187" name="Google Shape;187;p12"/>
            <p:cNvSpPr/>
            <p:nvPr/>
          </p:nvSpPr>
          <p:spPr>
            <a:xfrm>
              <a:off x="7019104" y="2064850"/>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2"/>
            <p:cNvSpPr txBox="1"/>
            <p:nvPr/>
          </p:nvSpPr>
          <p:spPr>
            <a:xfrm>
              <a:off x="7019104" y="2064850"/>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Network planning</a:t>
              </a:r>
              <a:endParaRPr/>
            </a:p>
          </p:txBody>
        </p:sp>
        <p:sp>
          <p:nvSpPr>
            <p:cNvPr id="189" name="Google Shape;189;p12"/>
            <p:cNvSpPr/>
            <p:nvPr/>
          </p:nvSpPr>
          <p:spPr>
            <a:xfrm>
              <a:off x="7019104" y="2825643"/>
              <a:ext cx="1071538" cy="535769"/>
            </a:xfrm>
            <a:prstGeom prst="rect">
              <a:avLst/>
            </a:prstGeom>
            <a:solidFill>
              <a:srgbClr val="1D497D"/>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2"/>
            <p:cNvSpPr txBox="1"/>
            <p:nvPr/>
          </p:nvSpPr>
          <p:spPr>
            <a:xfrm>
              <a:off x="7019104" y="2825643"/>
              <a:ext cx="1071538" cy="535769"/>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500">
                  <a:solidFill>
                    <a:schemeClr val="lt1"/>
                  </a:solidFill>
                  <a:latin typeface="Calibri"/>
                  <a:ea typeface="Calibri"/>
                  <a:cs typeface="Calibri"/>
                  <a:sym typeface="Calibri"/>
                </a:rPr>
                <a:t>Network maintenance</a:t>
              </a:r>
              <a:endParaRPr/>
            </a:p>
          </p:txBody>
        </p:sp>
      </p:grpSp>
      <p:cxnSp>
        <p:nvCxnSpPr>
          <p:cNvPr id="191" name="Google Shape;191;p12"/>
          <p:cNvCxnSpPr>
            <a:stCxn id="192" idx="6"/>
            <a:endCxn id="193" idx="2"/>
          </p:cNvCxnSpPr>
          <p:nvPr/>
        </p:nvCxnSpPr>
        <p:spPr>
          <a:xfrm>
            <a:off x="3171777" y="2926841"/>
            <a:ext cx="1573200" cy="766800"/>
          </a:xfrm>
          <a:prstGeom prst="bentConnector3">
            <a:avLst>
              <a:gd name="adj1" fmla="val 77451"/>
            </a:avLst>
          </a:prstGeom>
          <a:noFill/>
          <a:ln w="38100" cap="flat" cmpd="sng">
            <a:solidFill>
              <a:schemeClr val="accent5"/>
            </a:solidFill>
            <a:prstDash val="solid"/>
            <a:round/>
            <a:headEnd type="none" w="sm" len="sm"/>
            <a:tailEnd type="stealth" w="med" len="med"/>
          </a:ln>
          <a:effectLst>
            <a:outerShdw blurRad="40000" dist="23000" dir="5400000" rotWithShape="0">
              <a:srgbClr val="000000">
                <a:alpha val="34901"/>
              </a:srgbClr>
            </a:outerShdw>
          </a:effectLst>
        </p:spPr>
      </p:cxnSp>
      <p:sp>
        <p:nvSpPr>
          <p:cNvPr id="192" name="Google Shape;192;p12"/>
          <p:cNvSpPr/>
          <p:nvPr/>
        </p:nvSpPr>
        <p:spPr>
          <a:xfrm>
            <a:off x="2847777" y="2764841"/>
            <a:ext cx="324000" cy="32400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193" name="Google Shape;193;p12"/>
          <p:cNvSpPr/>
          <p:nvPr/>
        </p:nvSpPr>
        <p:spPr>
          <a:xfrm>
            <a:off x="4745088" y="3531783"/>
            <a:ext cx="324000" cy="32400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cxnSp>
        <p:nvCxnSpPr>
          <p:cNvPr id="194" name="Google Shape;194;p12"/>
          <p:cNvCxnSpPr>
            <a:stCxn id="193" idx="6"/>
            <a:endCxn id="195" idx="2"/>
          </p:cNvCxnSpPr>
          <p:nvPr/>
        </p:nvCxnSpPr>
        <p:spPr>
          <a:xfrm>
            <a:off x="5069088" y="3693783"/>
            <a:ext cx="3825900" cy="830100"/>
          </a:xfrm>
          <a:prstGeom prst="bentConnector3">
            <a:avLst>
              <a:gd name="adj1" fmla="val 55274"/>
            </a:avLst>
          </a:prstGeom>
          <a:noFill/>
          <a:ln w="38100" cap="flat" cmpd="sng">
            <a:solidFill>
              <a:schemeClr val="accent5"/>
            </a:solidFill>
            <a:prstDash val="solid"/>
            <a:round/>
            <a:headEnd type="none" w="sm" len="sm"/>
            <a:tailEnd type="stealth" w="med" len="med"/>
          </a:ln>
          <a:effectLst>
            <a:outerShdw blurRad="40000" dist="23000" dir="5400000" rotWithShape="0">
              <a:srgbClr val="000000">
                <a:alpha val="34901"/>
              </a:srgbClr>
            </a:outerShdw>
          </a:effectLst>
        </p:spPr>
      </p:cxnSp>
      <p:sp>
        <p:nvSpPr>
          <p:cNvPr id="195" name="Google Shape;195;p12"/>
          <p:cNvSpPr/>
          <p:nvPr/>
        </p:nvSpPr>
        <p:spPr>
          <a:xfrm>
            <a:off x="8895011" y="4361767"/>
            <a:ext cx="324000" cy="32400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cxnSp>
        <p:nvCxnSpPr>
          <p:cNvPr id="196" name="Google Shape;196;p12"/>
          <p:cNvCxnSpPr>
            <a:stCxn id="195" idx="4"/>
            <a:endCxn id="197" idx="6"/>
          </p:cNvCxnSpPr>
          <p:nvPr/>
        </p:nvCxnSpPr>
        <p:spPr>
          <a:xfrm rot="5400000">
            <a:off x="6775661" y="2687617"/>
            <a:ext cx="283200" cy="4279500"/>
          </a:xfrm>
          <a:prstGeom prst="bentConnector2">
            <a:avLst/>
          </a:prstGeom>
          <a:noFill/>
          <a:ln w="38100" cap="flat" cmpd="sng">
            <a:solidFill>
              <a:schemeClr val="accent5"/>
            </a:solidFill>
            <a:prstDash val="solid"/>
            <a:round/>
            <a:headEnd type="none" w="sm" len="sm"/>
            <a:tailEnd type="stealth" w="med" len="med"/>
          </a:ln>
          <a:effectLst>
            <a:outerShdw blurRad="40000" dist="23000" dir="5400000" rotWithShape="0">
              <a:srgbClr val="000000">
                <a:alpha val="34901"/>
              </a:srgbClr>
            </a:outerShdw>
          </a:effectLst>
        </p:spPr>
      </p:cxnSp>
      <p:sp>
        <p:nvSpPr>
          <p:cNvPr id="197" name="Google Shape;197;p12"/>
          <p:cNvSpPr/>
          <p:nvPr/>
        </p:nvSpPr>
        <p:spPr>
          <a:xfrm>
            <a:off x="4453484" y="4806837"/>
            <a:ext cx="324000" cy="32400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cxnSp>
        <p:nvCxnSpPr>
          <p:cNvPr id="198" name="Google Shape;198;p12"/>
          <p:cNvCxnSpPr>
            <a:stCxn id="197" idx="2"/>
            <a:endCxn id="199" idx="4"/>
          </p:cNvCxnSpPr>
          <p:nvPr/>
        </p:nvCxnSpPr>
        <p:spPr>
          <a:xfrm rot="10800000">
            <a:off x="3019184" y="3695037"/>
            <a:ext cx="1434300" cy="1273800"/>
          </a:xfrm>
          <a:prstGeom prst="bentConnector2">
            <a:avLst/>
          </a:prstGeom>
          <a:noFill/>
          <a:ln w="38100" cap="flat" cmpd="sng">
            <a:solidFill>
              <a:schemeClr val="accent5"/>
            </a:solidFill>
            <a:prstDash val="solid"/>
            <a:round/>
            <a:headEnd type="none" w="sm" len="sm"/>
            <a:tailEnd type="stealth" w="med" len="med"/>
          </a:ln>
          <a:effectLst>
            <a:outerShdw blurRad="40000" dist="23000" dir="5400000" rotWithShape="0">
              <a:srgbClr val="000000">
                <a:alpha val="34901"/>
              </a:srgbClr>
            </a:outerShdw>
          </a:effectLst>
        </p:spPr>
      </p:cxnSp>
      <p:sp>
        <p:nvSpPr>
          <p:cNvPr id="199" name="Google Shape;199;p12"/>
          <p:cNvSpPr/>
          <p:nvPr/>
        </p:nvSpPr>
        <p:spPr>
          <a:xfrm>
            <a:off x="2857054" y="3371018"/>
            <a:ext cx="324000" cy="324000"/>
          </a:xfrm>
          <a:prstGeom prst="flowChartConnector">
            <a:avLst/>
          </a:prstGeom>
          <a:solidFill>
            <a:schemeClr val="accent1"/>
          </a:solidFill>
          <a:ln w="25400" cap="flat" cmpd="sng">
            <a:solidFill>
              <a:srgbClr val="395E89"/>
            </a:solidFill>
            <a:prstDash val="solid"/>
            <a:round/>
            <a:headEnd type="none" w="sm" len="sm"/>
            <a:tailEnd type="none" w="sm" len="sm"/>
          </a:ln>
        </p:spPr>
        <p:txBody>
          <a:bodyPr spcFirstLastPara="1" wrap="square" lIns="64275" tIns="32125" rIns="64275" bIns="32125"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5</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3" name="Picture 2" descr="Notebook and pencil on desk">
            <a:extLst>
              <a:ext uri="{FF2B5EF4-FFF2-40B4-BE49-F238E27FC236}">
                <a16:creationId xmlns:a16="http://schemas.microsoft.com/office/drawing/2014/main" id="{FFEC022A-83A2-189E-5788-B4777CA094FA}"/>
              </a:ext>
            </a:extLst>
          </p:cNvPr>
          <p:cNvPicPr>
            <a:picLocks noChangeAspect="1"/>
          </p:cNvPicPr>
          <p:nvPr/>
        </p:nvPicPr>
        <p:blipFill>
          <a:blip r:embed="rId3"/>
          <a:stretch>
            <a:fillRect/>
          </a:stretch>
        </p:blipFill>
        <p:spPr>
          <a:xfrm>
            <a:off x="8155642" y="2215293"/>
            <a:ext cx="3639204" cy="2427413"/>
          </a:xfrm>
          <a:prstGeom prst="rect">
            <a:avLst/>
          </a:prstGeom>
        </p:spPr>
      </p:pic>
      <p:sp>
        <p:nvSpPr>
          <p:cNvPr id="57" name="Google Shape;57;p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err="1">
                <a:latin typeface="Calibri" panose="020F0502020204030204" pitchFamily="34" charset="0"/>
                <a:ea typeface="Calibri" panose="020F0502020204030204" pitchFamily="34" charset="0"/>
                <a:cs typeface="Calibri" panose="020F0502020204030204" pitchFamily="34" charset="0"/>
              </a:rPr>
              <a:t>FitSM</a:t>
            </a:r>
            <a:r>
              <a:rPr lang="en-US" dirty="0">
                <a:latin typeface="Calibri" panose="020F0502020204030204" pitchFamily="34" charset="0"/>
                <a:ea typeface="Calibri" panose="020F0502020204030204" pitchFamily="34" charset="0"/>
                <a:cs typeface="Calibri" panose="020F0502020204030204" pitchFamily="34" charset="0"/>
              </a:rPr>
              <a:t> Foundation Level exam</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58" name="Google Shape;58;p3"/>
          <p:cNvSpPr txBox="1">
            <a:spLocks noGrp="1"/>
          </p:cNvSpPr>
          <p:nvPr>
            <p:ph type="body" idx="1"/>
          </p:nvPr>
        </p:nvSpPr>
        <p:spPr>
          <a:xfrm>
            <a:off x="609599" y="1696598"/>
            <a:ext cx="7441975"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560"/>
              </a:spcBef>
              <a:spcAft>
                <a:spcPts val="0"/>
              </a:spcAft>
              <a:buClr>
                <a:schemeClr val="dk1"/>
              </a:buClr>
              <a:buSzPts val="2800"/>
              <a:buChar char="•"/>
            </a:pPr>
            <a:r>
              <a:rPr lang="en-GB" sz="2400" dirty="0"/>
              <a:t>Closed-book exam, i.e. no aids are allowed</a:t>
            </a:r>
          </a:p>
          <a:p>
            <a:pPr marL="342900" lvl="0" indent="-342900" algn="l" rtl="0">
              <a:spcBef>
                <a:spcPts val="560"/>
              </a:spcBef>
              <a:spcAft>
                <a:spcPts val="0"/>
              </a:spcAft>
              <a:buClr>
                <a:schemeClr val="dk1"/>
              </a:buClr>
              <a:buSzPts val="2800"/>
              <a:buChar char="•"/>
            </a:pPr>
            <a:r>
              <a:rPr lang="en-GB" sz="2400" dirty="0"/>
              <a:t>Duration: 30 minutes</a:t>
            </a:r>
          </a:p>
          <a:p>
            <a:pPr marL="342900" lvl="0" indent="-342900" algn="l" rtl="0">
              <a:spcBef>
                <a:spcPts val="560"/>
              </a:spcBef>
              <a:spcAft>
                <a:spcPts val="0"/>
              </a:spcAft>
              <a:buClr>
                <a:schemeClr val="dk1"/>
              </a:buClr>
              <a:buSzPts val="2800"/>
              <a:buChar char="•"/>
            </a:pPr>
            <a:r>
              <a:rPr lang="en-GB" sz="2400" dirty="0"/>
              <a:t>20 multiple choice questions:</a:t>
            </a:r>
          </a:p>
          <a:p>
            <a:pPr marL="742950" lvl="1" indent="-285750" algn="l" rtl="0">
              <a:spcBef>
                <a:spcPts val="480"/>
              </a:spcBef>
              <a:spcAft>
                <a:spcPts val="0"/>
              </a:spcAft>
              <a:buClr>
                <a:schemeClr val="dk1"/>
              </a:buClr>
              <a:buSzPts val="2400"/>
              <a:buChar char="–"/>
            </a:pPr>
            <a:r>
              <a:rPr lang="en-GB" sz="2000" dirty="0"/>
              <a:t>Four possible answers for each question: A, B, C or D</a:t>
            </a:r>
          </a:p>
          <a:p>
            <a:pPr marL="742950" lvl="1" indent="-285750" algn="l" rtl="0">
              <a:spcBef>
                <a:spcPts val="480"/>
              </a:spcBef>
              <a:spcAft>
                <a:spcPts val="0"/>
              </a:spcAft>
              <a:buClr>
                <a:schemeClr val="dk1"/>
              </a:buClr>
              <a:buSzPts val="2400"/>
              <a:buChar char="–"/>
            </a:pPr>
            <a:r>
              <a:rPr lang="en-GB" sz="2000" dirty="0"/>
              <a:t>One correct answer per question</a:t>
            </a:r>
          </a:p>
          <a:p>
            <a:pPr marL="342900" lvl="0" indent="-342900" algn="l" rtl="0">
              <a:spcBef>
                <a:spcPts val="560"/>
              </a:spcBef>
              <a:spcAft>
                <a:spcPts val="0"/>
              </a:spcAft>
              <a:buClr>
                <a:schemeClr val="dk1"/>
              </a:buClr>
              <a:buSzPts val="2800"/>
              <a:buChar char="•"/>
            </a:pPr>
            <a:r>
              <a:rPr lang="en-GB" sz="2400" dirty="0"/>
              <a:t>At least 65% correct answers (13 of 20) are required to pass the examination</a:t>
            </a:r>
          </a:p>
        </p:txBody>
      </p:sp>
      <p:sp>
        <p:nvSpPr>
          <p:cNvPr id="59" name="Google Shape;59;p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110</a:t>
            </a:fld>
            <a:endParaRPr/>
          </a:p>
        </p:txBody>
      </p:sp>
    </p:spTree>
    <p:extLst>
      <p:ext uri="{BB962C8B-B14F-4D97-AF65-F5344CB8AC3E}">
        <p14:creationId xmlns:p14="http://schemas.microsoft.com/office/powerpoint/2010/main" val="357673008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60F2C-C8A1-1353-8DF5-A9F162DF6470}"/>
              </a:ext>
            </a:extLst>
          </p:cNvPr>
          <p:cNvSpPr>
            <a:spLocks noGrp="1"/>
          </p:cNvSpPr>
          <p:nvPr>
            <p:ph type="ctrTitle"/>
          </p:nvPr>
        </p:nvSpPr>
        <p:spPr/>
        <p:txBody>
          <a:bodyPr/>
          <a:lstStyle/>
          <a:p>
            <a:endParaRPr lang="en-GB"/>
          </a:p>
        </p:txBody>
      </p:sp>
      <p:sp>
        <p:nvSpPr>
          <p:cNvPr id="3" name="Textfeld 2">
            <a:extLst>
              <a:ext uri="{FF2B5EF4-FFF2-40B4-BE49-F238E27FC236}">
                <a16:creationId xmlns:a16="http://schemas.microsoft.com/office/drawing/2014/main" id="{91B6EB9B-062E-B8A2-E0B3-5E6306D942D4}"/>
              </a:ext>
            </a:extLst>
          </p:cNvPr>
          <p:cNvSpPr txBox="1"/>
          <p:nvPr/>
        </p:nvSpPr>
        <p:spPr>
          <a:xfrm>
            <a:off x="2322414" y="4450619"/>
            <a:ext cx="0" cy="0"/>
          </a:xfrm>
          <a:prstGeom prst="rect">
            <a:avLst/>
          </a:prstGeom>
          <a:noFill/>
          <a:ln>
            <a:noFill/>
          </a:ln>
        </p:spPr>
        <p:txBody>
          <a:bodyPr spcFirstLastPara="1" wrap="none" lIns="91425" tIns="45700" rIns="91425" bIns="45700" rtlCol="0" anchor="b" anchorCtr="0">
            <a:noAutofit/>
          </a:bodyPr>
          <a:lstStyle/>
          <a:p>
            <a:pPr algn="ctr"/>
            <a:endParaRPr lang="de-DE" kern="0" dirty="0"/>
          </a:p>
        </p:txBody>
      </p:sp>
    </p:spTree>
    <p:extLst>
      <p:ext uri="{BB962C8B-B14F-4D97-AF65-F5344CB8AC3E}">
        <p14:creationId xmlns:p14="http://schemas.microsoft.com/office/powerpoint/2010/main" val="3905939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Most important elements of a process</a:t>
            </a:r>
            <a:endParaRPr/>
          </a:p>
        </p:txBody>
      </p:sp>
      <p:sp>
        <p:nvSpPr>
          <p:cNvPr id="219" name="Google Shape;219;p1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graphicFrame>
        <p:nvGraphicFramePr>
          <p:cNvPr id="5" name="Diagram 4">
            <a:extLst>
              <a:ext uri="{FF2B5EF4-FFF2-40B4-BE49-F238E27FC236}">
                <a16:creationId xmlns:a16="http://schemas.microsoft.com/office/drawing/2014/main" id="{849640A1-BD84-D821-3E0B-3DF5ABAB8649}"/>
              </a:ext>
            </a:extLst>
          </p:cNvPr>
          <p:cNvGraphicFramePr/>
          <p:nvPr/>
        </p:nvGraphicFramePr>
        <p:xfrm>
          <a:off x="2428602" y="1757292"/>
          <a:ext cx="7239100" cy="4826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Service management system (SMS): Overview</a:t>
            </a:r>
            <a:endParaRPr/>
          </a:p>
        </p:txBody>
      </p:sp>
      <p:sp>
        <p:nvSpPr>
          <p:cNvPr id="226" name="Google Shape;226;p1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227" name="Google Shape;227;p14"/>
          <p:cNvSpPr/>
          <p:nvPr/>
        </p:nvSpPr>
        <p:spPr>
          <a:xfrm>
            <a:off x="4890182" y="5501563"/>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endParaRPr sz="1400" b="1">
              <a:solidFill>
                <a:schemeClr val="dk1"/>
              </a:solidFill>
              <a:latin typeface="Arial"/>
              <a:ea typeface="Arial"/>
              <a:cs typeface="Arial"/>
              <a:sym typeface="Arial"/>
            </a:endParaRPr>
          </a:p>
        </p:txBody>
      </p:sp>
      <p:sp>
        <p:nvSpPr>
          <p:cNvPr id="228" name="Google Shape;228;p14"/>
          <p:cNvSpPr/>
          <p:nvPr/>
        </p:nvSpPr>
        <p:spPr>
          <a:xfrm>
            <a:off x="4088018"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9" name="Google Shape;229;p14"/>
          <p:cNvSpPr/>
          <p:nvPr/>
        </p:nvSpPr>
        <p:spPr>
          <a:xfrm>
            <a:off x="4879627"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0" name="Google Shape;230;p14"/>
          <p:cNvSpPr/>
          <p:nvPr/>
        </p:nvSpPr>
        <p:spPr>
          <a:xfrm>
            <a:off x="5671236"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1" name="Google Shape;231;p14"/>
          <p:cNvSpPr/>
          <p:nvPr/>
        </p:nvSpPr>
        <p:spPr>
          <a:xfrm>
            <a:off x="6462845" y="4343764"/>
            <a:ext cx="949800" cy="459000"/>
          </a:xfrm>
          <a:prstGeom prst="chevron">
            <a:avLst>
              <a:gd name="adj"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 name="Google Shape;232;p14"/>
          <p:cNvSpPr/>
          <p:nvPr/>
        </p:nvSpPr>
        <p:spPr>
          <a:xfrm>
            <a:off x="5196271" y="1742534"/>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r>
              <a:rPr lang="en-US" sz="1400" b="1">
                <a:solidFill>
                  <a:schemeClr val="dk1"/>
                </a:solidFill>
                <a:latin typeface="Arial"/>
                <a:ea typeface="Arial"/>
                <a:cs typeface="Arial"/>
                <a:sym typeface="Arial"/>
              </a:rPr>
              <a:t>Policy</a:t>
            </a:r>
            <a:endParaRPr/>
          </a:p>
          <a:p>
            <a:pPr marL="0" marR="0" lvl="0" indent="0" algn="ctr" rtl="0">
              <a:spcBef>
                <a:spcPts val="0"/>
              </a:spcBef>
              <a:spcAft>
                <a:spcPts val="0"/>
              </a:spcAft>
              <a:buNone/>
            </a:pPr>
            <a:endParaRPr sz="700">
              <a:solidFill>
                <a:schemeClr val="dk1"/>
              </a:solidFill>
              <a:latin typeface="Arial"/>
              <a:ea typeface="Arial"/>
              <a:cs typeface="Arial"/>
              <a:sym typeface="Arial"/>
            </a:endParaRPr>
          </a:p>
          <a:p>
            <a:pPr marL="0" marR="0" lvl="0" indent="0" algn="ctr" rtl="0">
              <a:spcBef>
                <a:spcPts val="0"/>
              </a:spcBef>
              <a:spcAft>
                <a:spcPts val="0"/>
              </a:spcAft>
              <a:buNone/>
            </a:pPr>
            <a:r>
              <a:rPr lang="en-US" sz="700">
                <a:solidFill>
                  <a:schemeClr val="dk1"/>
                </a:solidFill>
                <a:latin typeface="Arial"/>
                <a:ea typeface="Arial"/>
                <a:cs typeface="Arial"/>
                <a:sym typeface="Arial"/>
              </a:rPr>
              <a:t>1. Abc def ghijk.</a:t>
            </a:r>
            <a:endParaRPr/>
          </a:p>
          <a:p>
            <a:pPr marL="0" marR="0" lvl="0" indent="0" algn="ctr" rtl="0">
              <a:spcBef>
                <a:spcPts val="0"/>
              </a:spcBef>
              <a:spcAft>
                <a:spcPts val="0"/>
              </a:spcAft>
              <a:buNone/>
            </a:pPr>
            <a:r>
              <a:rPr lang="en-US" sz="700">
                <a:solidFill>
                  <a:schemeClr val="dk1"/>
                </a:solidFill>
                <a:latin typeface="Arial"/>
                <a:ea typeface="Arial"/>
                <a:cs typeface="Arial"/>
                <a:sym typeface="Arial"/>
              </a:rPr>
              <a:t>2. Abc def ghijk.</a:t>
            </a:r>
            <a:endParaRPr/>
          </a:p>
          <a:p>
            <a:pPr marL="0" marR="0" lvl="0" indent="0" algn="ctr" rtl="0">
              <a:spcBef>
                <a:spcPts val="0"/>
              </a:spcBef>
              <a:spcAft>
                <a:spcPts val="0"/>
              </a:spcAft>
              <a:buNone/>
            </a:pPr>
            <a:r>
              <a:rPr lang="en-US" sz="700">
                <a:solidFill>
                  <a:schemeClr val="dk1"/>
                </a:solidFill>
                <a:latin typeface="Arial"/>
                <a:ea typeface="Arial"/>
                <a:cs typeface="Arial"/>
                <a:sym typeface="Arial"/>
              </a:rPr>
              <a:t>3. Abc def ghijk.</a:t>
            </a:r>
            <a:endParaRPr/>
          </a:p>
          <a:p>
            <a:pPr marL="0" marR="0" lvl="0" indent="0" algn="ctr" rtl="0">
              <a:spcBef>
                <a:spcPts val="0"/>
              </a:spcBef>
              <a:spcAft>
                <a:spcPts val="0"/>
              </a:spcAft>
              <a:buNone/>
            </a:pPr>
            <a:r>
              <a:rPr lang="en-US" sz="700">
                <a:solidFill>
                  <a:schemeClr val="dk1"/>
                </a:solidFill>
                <a:latin typeface="Arial"/>
                <a:ea typeface="Arial"/>
                <a:cs typeface="Arial"/>
                <a:sym typeface="Arial"/>
              </a:rPr>
              <a:t>4. Abc def ghijk.</a:t>
            </a:r>
            <a:endParaRPr/>
          </a:p>
        </p:txBody>
      </p:sp>
      <p:sp>
        <p:nvSpPr>
          <p:cNvPr id="233" name="Google Shape;233;p14"/>
          <p:cNvSpPr/>
          <p:nvPr/>
        </p:nvSpPr>
        <p:spPr>
          <a:xfrm>
            <a:off x="4800470" y="5414858"/>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234" name="Google Shape;234;p14"/>
          <p:cNvSpPr/>
          <p:nvPr/>
        </p:nvSpPr>
        <p:spPr>
          <a:xfrm>
            <a:off x="4721305" y="5338349"/>
            <a:ext cx="1029000" cy="11478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r>
              <a:rPr lang="en-US" sz="1200" b="1">
                <a:solidFill>
                  <a:schemeClr val="dk1"/>
                </a:solidFill>
                <a:latin typeface="Arial"/>
                <a:ea typeface="Arial"/>
                <a:cs typeface="Arial"/>
                <a:sym typeface="Arial"/>
              </a:rPr>
              <a:t>Procedures</a:t>
            </a:r>
            <a:endParaRPr sz="1200"/>
          </a:p>
        </p:txBody>
      </p:sp>
      <p:sp>
        <p:nvSpPr>
          <p:cNvPr id="235" name="Google Shape;235;p14"/>
          <p:cNvSpPr txBox="1"/>
          <p:nvPr/>
        </p:nvSpPr>
        <p:spPr>
          <a:xfrm>
            <a:off x="1317390" y="3631402"/>
            <a:ext cx="1043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Arial"/>
                <a:ea typeface="Arial"/>
                <a:cs typeface="Arial"/>
                <a:sym typeface="Arial"/>
              </a:rPr>
              <a:t>Process:</a:t>
            </a:r>
            <a:endParaRPr/>
          </a:p>
        </p:txBody>
      </p:sp>
      <p:sp>
        <p:nvSpPr>
          <p:cNvPr id="236" name="Google Shape;236;p14"/>
          <p:cNvSpPr/>
          <p:nvPr/>
        </p:nvSpPr>
        <p:spPr>
          <a:xfrm>
            <a:off x="2979768" y="3578696"/>
            <a:ext cx="791640" cy="459000"/>
          </a:xfrm>
          <a:prstGeom prst="flowChartDocument">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Inputs</a:t>
            </a:r>
            <a:endParaRPr/>
          </a:p>
        </p:txBody>
      </p:sp>
      <p:sp>
        <p:nvSpPr>
          <p:cNvPr id="237" name="Google Shape;237;p14"/>
          <p:cNvSpPr/>
          <p:nvPr/>
        </p:nvSpPr>
        <p:spPr>
          <a:xfrm>
            <a:off x="7887751" y="4343775"/>
            <a:ext cx="849852" cy="459000"/>
          </a:xfrm>
          <a:prstGeom prst="flowChartDocument">
            <a:avLst/>
          </a:prstGeom>
          <a:solidFill>
            <a:schemeClr val="lt1"/>
          </a:solid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Outputs</a:t>
            </a:r>
            <a:endParaRPr/>
          </a:p>
        </p:txBody>
      </p:sp>
      <p:cxnSp>
        <p:nvCxnSpPr>
          <p:cNvPr id="238" name="Google Shape;238;p14"/>
          <p:cNvCxnSpPr>
            <a:stCxn id="236" idx="2"/>
            <a:endCxn id="228" idx="0"/>
          </p:cNvCxnSpPr>
          <p:nvPr/>
        </p:nvCxnSpPr>
        <p:spPr>
          <a:xfrm rot="-5400000" flipH="1">
            <a:off x="3743688" y="3639251"/>
            <a:ext cx="336300" cy="1072500"/>
          </a:xfrm>
          <a:prstGeom prst="bentConnector3">
            <a:avLst>
              <a:gd name="adj1" fmla="val 49959"/>
            </a:avLst>
          </a:prstGeom>
          <a:noFill/>
          <a:ln w="28575" cap="flat" cmpd="sng">
            <a:solidFill>
              <a:schemeClr val="dk1"/>
            </a:solidFill>
            <a:prstDash val="solid"/>
            <a:round/>
            <a:headEnd type="none" w="med" len="med"/>
            <a:tailEnd type="stealth" w="med" len="med"/>
          </a:ln>
        </p:spPr>
      </p:cxnSp>
      <p:cxnSp>
        <p:nvCxnSpPr>
          <p:cNvPr id="239" name="Google Shape;239;p14"/>
          <p:cNvCxnSpPr>
            <a:stCxn id="231" idx="3"/>
            <a:endCxn id="237" idx="1"/>
          </p:cNvCxnSpPr>
          <p:nvPr/>
        </p:nvCxnSpPr>
        <p:spPr>
          <a:xfrm>
            <a:off x="7412645" y="4573264"/>
            <a:ext cx="475200" cy="600"/>
          </a:xfrm>
          <a:prstGeom prst="bentConnector3">
            <a:avLst>
              <a:gd name="adj1" fmla="val 49990"/>
            </a:avLst>
          </a:prstGeom>
          <a:noFill/>
          <a:ln w="28575" cap="flat" cmpd="sng">
            <a:solidFill>
              <a:schemeClr val="dk1"/>
            </a:solidFill>
            <a:prstDash val="solid"/>
            <a:round/>
            <a:headEnd type="none" w="med" len="med"/>
            <a:tailEnd type="stealth" w="med" len="med"/>
          </a:ln>
        </p:spPr>
      </p:cxnSp>
      <p:cxnSp>
        <p:nvCxnSpPr>
          <p:cNvPr id="240" name="Google Shape;240;p14"/>
          <p:cNvCxnSpPr>
            <a:stCxn id="229" idx="2"/>
            <a:endCxn id="234" idx="0"/>
          </p:cNvCxnSpPr>
          <p:nvPr/>
        </p:nvCxnSpPr>
        <p:spPr>
          <a:xfrm flipH="1">
            <a:off x="5235877" y="4802764"/>
            <a:ext cx="3900" cy="535500"/>
          </a:xfrm>
          <a:prstGeom prst="straightConnector1">
            <a:avLst/>
          </a:prstGeom>
          <a:noFill/>
          <a:ln w="28575" cap="flat" cmpd="sng">
            <a:solidFill>
              <a:schemeClr val="dk1"/>
            </a:solidFill>
            <a:prstDash val="solid"/>
            <a:round/>
            <a:headEnd type="none" w="med" len="med"/>
            <a:tailEnd type="none" w="med" len="med"/>
          </a:ln>
        </p:spPr>
      </p:cxnSp>
      <p:sp>
        <p:nvSpPr>
          <p:cNvPr id="241" name="Google Shape;241;p14"/>
          <p:cNvSpPr/>
          <p:nvPr/>
        </p:nvSpPr>
        <p:spPr>
          <a:xfrm rot="5400000">
            <a:off x="5577194" y="1751349"/>
            <a:ext cx="306300" cy="2889900"/>
          </a:xfrm>
          <a:prstGeom prst="rightBrace">
            <a:avLst>
              <a:gd name="adj1" fmla="val 39596"/>
              <a:gd name="adj2" fmla="val 50000"/>
            </a:avLst>
          </a:prstGeom>
          <a:noFill/>
          <a:ln w="28575" cap="flat" cmpd="sng">
            <a:solidFill>
              <a:schemeClr val="dk1"/>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42" name="Google Shape;242;p14"/>
          <p:cNvCxnSpPr/>
          <p:nvPr/>
        </p:nvCxnSpPr>
        <p:spPr>
          <a:xfrm>
            <a:off x="1396547" y="3272666"/>
            <a:ext cx="8549100" cy="1800"/>
          </a:xfrm>
          <a:prstGeom prst="straightConnector1">
            <a:avLst/>
          </a:prstGeom>
          <a:noFill/>
          <a:ln w="9525" cap="flat" cmpd="sng">
            <a:solidFill>
              <a:schemeClr val="dk1"/>
            </a:solidFill>
            <a:prstDash val="lgDash"/>
            <a:round/>
            <a:headEnd type="none" w="med" len="med"/>
            <a:tailEnd type="none" w="med" len="med"/>
          </a:ln>
        </p:spPr>
      </p:cxnSp>
      <p:sp>
        <p:nvSpPr>
          <p:cNvPr id="243" name="Google Shape;243;p14"/>
          <p:cNvSpPr txBox="1"/>
          <p:nvPr/>
        </p:nvSpPr>
        <p:spPr>
          <a:xfrm>
            <a:off x="7650263" y="1666025"/>
            <a:ext cx="2374500" cy="861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0060A9"/>
                </a:solidFill>
                <a:latin typeface="Arial"/>
                <a:ea typeface="Arial"/>
                <a:cs typeface="Arial"/>
                <a:sym typeface="Arial"/>
              </a:rPr>
              <a:t>Governance level</a:t>
            </a:r>
            <a:endParaRPr/>
          </a:p>
          <a:p>
            <a:pPr marL="0" marR="0" lvl="0" indent="0" algn="r" rtl="0">
              <a:spcBef>
                <a:spcPts val="0"/>
              </a:spcBef>
              <a:spcAft>
                <a:spcPts val="0"/>
              </a:spcAft>
              <a:buNone/>
            </a:pPr>
            <a:r>
              <a:rPr lang="en-US" sz="1600">
                <a:solidFill>
                  <a:srgbClr val="0060A9"/>
                </a:solidFill>
                <a:latin typeface="Arial"/>
                <a:ea typeface="Arial"/>
                <a:cs typeface="Arial"/>
                <a:sym typeface="Arial"/>
              </a:rPr>
              <a:t>Top management</a:t>
            </a:r>
            <a:endParaRPr/>
          </a:p>
          <a:p>
            <a:pPr marL="0" marR="0" lvl="0" indent="0" algn="r" rtl="0">
              <a:spcBef>
                <a:spcPts val="0"/>
              </a:spcBef>
              <a:spcAft>
                <a:spcPts val="0"/>
              </a:spcAft>
              <a:buNone/>
            </a:pPr>
            <a:r>
              <a:rPr lang="en-US" sz="1600">
                <a:solidFill>
                  <a:srgbClr val="0060A9"/>
                </a:solidFill>
                <a:latin typeface="Arial"/>
                <a:ea typeface="Arial"/>
                <a:cs typeface="Arial"/>
                <a:sym typeface="Arial"/>
              </a:rPr>
              <a:t>Process owners</a:t>
            </a:r>
            <a:endParaRPr/>
          </a:p>
        </p:txBody>
      </p:sp>
      <p:cxnSp>
        <p:nvCxnSpPr>
          <p:cNvPr id="244" name="Google Shape;244;p14"/>
          <p:cNvCxnSpPr/>
          <p:nvPr/>
        </p:nvCxnSpPr>
        <p:spPr>
          <a:xfrm>
            <a:off x="6067044" y="5032325"/>
            <a:ext cx="3878700" cy="1800"/>
          </a:xfrm>
          <a:prstGeom prst="straightConnector1">
            <a:avLst/>
          </a:prstGeom>
          <a:noFill/>
          <a:ln w="9525" cap="flat" cmpd="sng">
            <a:solidFill>
              <a:schemeClr val="dk1"/>
            </a:solidFill>
            <a:prstDash val="lgDash"/>
            <a:round/>
            <a:headEnd type="none" w="med" len="med"/>
            <a:tailEnd type="none" w="med" len="med"/>
          </a:ln>
        </p:spPr>
      </p:cxnSp>
      <p:sp>
        <p:nvSpPr>
          <p:cNvPr id="245" name="Google Shape;245;p14"/>
          <p:cNvSpPr txBox="1"/>
          <p:nvPr/>
        </p:nvSpPr>
        <p:spPr>
          <a:xfrm>
            <a:off x="7650263" y="3301569"/>
            <a:ext cx="2374500" cy="6156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0060A9"/>
                </a:solidFill>
                <a:latin typeface="Arial"/>
                <a:ea typeface="Arial"/>
                <a:cs typeface="Arial"/>
                <a:sym typeface="Arial"/>
              </a:rPr>
              <a:t>Process level</a:t>
            </a:r>
            <a:endParaRPr/>
          </a:p>
          <a:p>
            <a:pPr marL="0" marR="0" lvl="0" indent="0" algn="r" rtl="0">
              <a:spcBef>
                <a:spcPts val="0"/>
              </a:spcBef>
              <a:spcAft>
                <a:spcPts val="0"/>
              </a:spcAft>
              <a:buNone/>
            </a:pPr>
            <a:r>
              <a:rPr lang="en-US" sz="1600">
                <a:solidFill>
                  <a:srgbClr val="0060A9"/>
                </a:solidFill>
                <a:latin typeface="Arial"/>
                <a:ea typeface="Arial"/>
                <a:cs typeface="Arial"/>
                <a:sym typeface="Arial"/>
              </a:rPr>
              <a:t>Process managers</a:t>
            </a:r>
            <a:endParaRPr/>
          </a:p>
        </p:txBody>
      </p:sp>
      <p:sp>
        <p:nvSpPr>
          <p:cNvPr id="246" name="Google Shape;246;p14"/>
          <p:cNvSpPr txBox="1"/>
          <p:nvPr/>
        </p:nvSpPr>
        <p:spPr>
          <a:xfrm>
            <a:off x="7096132" y="5061227"/>
            <a:ext cx="2928900" cy="6156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0060A9"/>
                </a:solidFill>
                <a:latin typeface="Arial"/>
                <a:ea typeface="Arial"/>
                <a:cs typeface="Arial"/>
                <a:sym typeface="Arial"/>
              </a:rPr>
              <a:t>Operational level </a:t>
            </a:r>
            <a:endParaRPr/>
          </a:p>
          <a:p>
            <a:pPr marL="0" marR="0" lvl="0" indent="0" algn="r" rtl="0">
              <a:spcBef>
                <a:spcPts val="0"/>
              </a:spcBef>
              <a:spcAft>
                <a:spcPts val="0"/>
              </a:spcAft>
              <a:buNone/>
            </a:pPr>
            <a:r>
              <a:rPr lang="en-US" sz="1600">
                <a:solidFill>
                  <a:srgbClr val="0060A9"/>
                </a:solidFill>
                <a:latin typeface="Arial"/>
                <a:ea typeface="Arial"/>
                <a:cs typeface="Arial"/>
                <a:sym typeface="Arial"/>
              </a:rPr>
              <a:t>Process staff </a:t>
            </a:r>
            <a:endParaRPr/>
          </a:p>
        </p:txBody>
      </p:sp>
      <p:pic>
        <p:nvPicPr>
          <p:cNvPr id="247" name="Google Shape;247;p14" descr="m1"/>
          <p:cNvPicPr preferRelativeResize="0"/>
          <p:nvPr/>
        </p:nvPicPr>
        <p:blipFill rotWithShape="1">
          <a:blip r:embed="rId3">
            <a:alphaModFix/>
          </a:blip>
          <a:srcRect/>
          <a:stretch/>
        </p:blipFill>
        <p:spPr>
          <a:xfrm>
            <a:off x="5281354" y="4357362"/>
            <a:ext cx="239242" cy="328129"/>
          </a:xfrm>
          <a:prstGeom prst="rect">
            <a:avLst/>
          </a:prstGeom>
          <a:noFill/>
          <a:ln>
            <a:noFill/>
          </a:ln>
        </p:spPr>
      </p:pic>
      <p:pic>
        <p:nvPicPr>
          <p:cNvPr id="248" name="Google Shape;248;p14" descr="m1"/>
          <p:cNvPicPr preferRelativeResize="0"/>
          <p:nvPr/>
        </p:nvPicPr>
        <p:blipFill rotWithShape="1">
          <a:blip r:embed="rId4">
            <a:alphaModFix/>
          </a:blip>
          <a:srcRect/>
          <a:stretch/>
        </p:blipFill>
        <p:spPr>
          <a:xfrm>
            <a:off x="4472153" y="4372667"/>
            <a:ext cx="225169" cy="302627"/>
          </a:xfrm>
          <a:prstGeom prst="rect">
            <a:avLst/>
          </a:prstGeom>
          <a:noFill/>
          <a:ln>
            <a:noFill/>
          </a:ln>
        </p:spPr>
      </p:pic>
      <p:pic>
        <p:nvPicPr>
          <p:cNvPr id="249" name="Google Shape;249;p14" descr="m1"/>
          <p:cNvPicPr preferRelativeResize="0"/>
          <p:nvPr/>
        </p:nvPicPr>
        <p:blipFill rotWithShape="1">
          <a:blip r:embed="rId4">
            <a:alphaModFix/>
          </a:blip>
          <a:srcRect/>
          <a:stretch/>
        </p:blipFill>
        <p:spPr>
          <a:xfrm>
            <a:off x="6085276" y="4372667"/>
            <a:ext cx="225169" cy="302627"/>
          </a:xfrm>
          <a:prstGeom prst="rect">
            <a:avLst/>
          </a:prstGeom>
          <a:noFill/>
          <a:ln>
            <a:noFill/>
          </a:ln>
        </p:spPr>
      </p:pic>
      <p:pic>
        <p:nvPicPr>
          <p:cNvPr id="250" name="Google Shape;250;p14" descr="m1"/>
          <p:cNvPicPr preferRelativeResize="0"/>
          <p:nvPr/>
        </p:nvPicPr>
        <p:blipFill rotWithShape="1">
          <a:blip r:embed="rId3">
            <a:alphaModFix/>
          </a:blip>
          <a:srcRect/>
          <a:stretch/>
        </p:blipFill>
        <p:spPr>
          <a:xfrm>
            <a:off x="6878648" y="4372667"/>
            <a:ext cx="241001" cy="328129"/>
          </a:xfrm>
          <a:prstGeom prst="rect">
            <a:avLst/>
          </a:prstGeom>
          <a:noFill/>
          <a:ln>
            <a:noFill/>
          </a:ln>
        </p:spPr>
      </p:pic>
      <p:pic>
        <p:nvPicPr>
          <p:cNvPr id="251" name="Google Shape;251;p14" descr="m1"/>
          <p:cNvPicPr preferRelativeResize="0"/>
          <p:nvPr/>
        </p:nvPicPr>
        <p:blipFill rotWithShape="1">
          <a:blip r:embed="rId3">
            <a:alphaModFix/>
          </a:blip>
          <a:srcRect/>
          <a:stretch/>
        </p:blipFill>
        <p:spPr>
          <a:xfrm>
            <a:off x="3929699" y="5652876"/>
            <a:ext cx="554127" cy="756567"/>
          </a:xfrm>
          <a:prstGeom prst="rect">
            <a:avLst/>
          </a:prstGeom>
          <a:noFill/>
          <a:ln>
            <a:noFill/>
          </a:ln>
        </p:spPr>
      </p:pic>
      <p:sp>
        <p:nvSpPr>
          <p:cNvPr id="252" name="Google Shape;252;p14"/>
          <p:cNvSpPr txBox="1"/>
          <p:nvPr/>
        </p:nvSpPr>
        <p:spPr>
          <a:xfrm>
            <a:off x="4642147" y="4013935"/>
            <a:ext cx="2633295"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Activities and roles</a:t>
            </a:r>
            <a:endParaRPr/>
          </a:p>
        </p:txBody>
      </p:sp>
      <p:sp>
        <p:nvSpPr>
          <p:cNvPr id="253" name="Google Shape;253;p14"/>
          <p:cNvSpPr txBox="1"/>
          <p:nvPr/>
        </p:nvSpPr>
        <p:spPr>
          <a:xfrm>
            <a:off x="2062610" y="2176073"/>
            <a:ext cx="3054300" cy="5232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rgbClr val="0060A9"/>
                </a:solidFill>
                <a:latin typeface="Arial"/>
                <a:ea typeface="Arial"/>
                <a:cs typeface="Arial"/>
                <a:sym typeface="Arial"/>
              </a:rPr>
              <a:t>e.g. service management policy, incident handling policy</a:t>
            </a:r>
            <a:endParaRPr/>
          </a:p>
        </p:txBody>
      </p:sp>
      <p:sp>
        <p:nvSpPr>
          <p:cNvPr id="254" name="Google Shape;254;p14"/>
          <p:cNvSpPr txBox="1"/>
          <p:nvPr/>
        </p:nvSpPr>
        <p:spPr>
          <a:xfrm>
            <a:off x="1238225" y="4190747"/>
            <a:ext cx="2928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60A9"/>
                </a:solidFill>
                <a:latin typeface="Arial"/>
                <a:ea typeface="Arial"/>
                <a:cs typeface="Arial"/>
                <a:sym typeface="Arial"/>
              </a:rPr>
              <a:t>e.g. incident and service request management</a:t>
            </a:r>
            <a:endParaRPr/>
          </a:p>
        </p:txBody>
      </p:sp>
      <p:sp>
        <p:nvSpPr>
          <p:cNvPr id="255" name="Google Shape;255;p14"/>
          <p:cNvSpPr txBox="1"/>
          <p:nvPr/>
        </p:nvSpPr>
        <p:spPr>
          <a:xfrm>
            <a:off x="6146205" y="5924900"/>
            <a:ext cx="2796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60A9"/>
                </a:solidFill>
                <a:latin typeface="Arial"/>
                <a:ea typeface="Arial"/>
                <a:cs typeface="Arial"/>
                <a:sym typeface="Arial"/>
              </a:rPr>
              <a:t>e.g. procedures for classifying and prioritizing incidents</a:t>
            </a:r>
            <a:endParaRPr/>
          </a:p>
        </p:txBody>
      </p:sp>
      <p:sp>
        <p:nvSpPr>
          <p:cNvPr id="256" name="Google Shape;256;p14"/>
          <p:cNvSpPr txBox="1"/>
          <p:nvPr/>
        </p:nvSpPr>
        <p:spPr>
          <a:xfrm>
            <a:off x="2165291" y="5620577"/>
            <a:ext cx="17256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Person (in a role)</a:t>
            </a:r>
            <a:endParaRPr/>
          </a:p>
        </p:txBody>
      </p:sp>
      <p:cxnSp>
        <p:nvCxnSpPr>
          <p:cNvPr id="257" name="Google Shape;257;p14"/>
          <p:cNvCxnSpPr/>
          <p:nvPr/>
        </p:nvCxnSpPr>
        <p:spPr>
          <a:xfrm rot="5400000">
            <a:off x="5453244" y="5644322"/>
            <a:ext cx="1225800" cy="1800"/>
          </a:xfrm>
          <a:prstGeom prst="straightConnector1">
            <a:avLst/>
          </a:prstGeom>
          <a:noFill/>
          <a:ln w="9525" cap="flat" cmpd="sng">
            <a:solidFill>
              <a:schemeClr val="dk1"/>
            </a:solidFill>
            <a:prstDash val="lgDash"/>
            <a:round/>
            <a:headEnd type="none" w="med" len="med"/>
            <a:tailEnd type="none" w="med" len="med"/>
          </a:ln>
        </p:spPr>
      </p:cxnSp>
      <p:cxnSp>
        <p:nvCxnSpPr>
          <p:cNvPr id="258" name="Google Shape;258;p14"/>
          <p:cNvCxnSpPr/>
          <p:nvPr/>
        </p:nvCxnSpPr>
        <p:spPr>
          <a:xfrm>
            <a:off x="1396547" y="5032325"/>
            <a:ext cx="3166500" cy="1800"/>
          </a:xfrm>
          <a:prstGeom prst="straightConnector1">
            <a:avLst/>
          </a:prstGeom>
          <a:noFill/>
          <a:ln w="9525" cap="flat" cmpd="sng">
            <a:solidFill>
              <a:schemeClr val="dk1"/>
            </a:solidFill>
            <a:prstDash val="lgDash"/>
            <a:round/>
            <a:headEnd type="none" w="med" len="med"/>
            <a:tailEnd type="none" w="med" len="med"/>
          </a:ln>
        </p:spPr>
      </p:cxnSp>
      <p:cxnSp>
        <p:nvCxnSpPr>
          <p:cNvPr id="259" name="Google Shape;259;p14"/>
          <p:cNvCxnSpPr/>
          <p:nvPr/>
        </p:nvCxnSpPr>
        <p:spPr>
          <a:xfrm rot="5400000">
            <a:off x="3950084" y="5643425"/>
            <a:ext cx="1224000" cy="1800"/>
          </a:xfrm>
          <a:prstGeom prst="straightConnector1">
            <a:avLst/>
          </a:prstGeom>
          <a:noFill/>
          <a:ln w="9525" cap="flat" cmpd="sng">
            <a:solidFill>
              <a:schemeClr val="dk1"/>
            </a:solidFill>
            <a:prstDash val="lgDash"/>
            <a:round/>
            <a:headEnd type="none" w="med" len="med"/>
            <a:tailEnd type="none" w="med" len="med"/>
          </a:ln>
        </p:spPr>
      </p:cxnSp>
      <p:cxnSp>
        <p:nvCxnSpPr>
          <p:cNvPr id="260" name="Google Shape;260;p14"/>
          <p:cNvCxnSpPr/>
          <p:nvPr/>
        </p:nvCxnSpPr>
        <p:spPr>
          <a:xfrm>
            <a:off x="4562987" y="6256433"/>
            <a:ext cx="1503900" cy="1800"/>
          </a:xfrm>
          <a:prstGeom prst="straightConnector1">
            <a:avLst/>
          </a:prstGeom>
          <a:noFill/>
          <a:ln w="9525" cap="flat" cmpd="sng">
            <a:solidFill>
              <a:schemeClr val="dk1"/>
            </a:solidFill>
            <a:prstDash val="lgDash"/>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Service management system (SMS): Key terms</a:t>
            </a:r>
            <a:endParaRPr i="1"/>
          </a:p>
        </p:txBody>
      </p:sp>
      <p:sp>
        <p:nvSpPr>
          <p:cNvPr id="268" name="Google Shape;268;p1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graphicFrame>
        <p:nvGraphicFramePr>
          <p:cNvPr id="269" name="Google Shape;269;p15"/>
          <p:cNvGraphicFramePr/>
          <p:nvPr>
            <p:extLst>
              <p:ext uri="{D42A27DB-BD31-4B8C-83A1-F6EECF244321}">
                <p14:modId xmlns:p14="http://schemas.microsoft.com/office/powerpoint/2010/main" val="1537146817"/>
              </p:ext>
            </p:extLst>
          </p:nvPr>
        </p:nvGraphicFramePr>
        <p:xfrm>
          <a:off x="607329" y="1696598"/>
          <a:ext cx="10977342" cy="1066800"/>
        </p:xfrm>
        <a:graphic>
          <a:graphicData uri="http://schemas.openxmlformats.org/drawingml/2006/table">
            <a:tbl>
              <a:tblPr firstRow="1" firstCol="1" bandRow="1">
                <a:tableStyleId>{B301B821-A1FF-4177-AEE7-76D212191A09}</a:tableStyleId>
              </a:tblPr>
              <a:tblGrid>
                <a:gridCol w="10977342">
                  <a:extLst>
                    <a:ext uri="{9D8B030D-6E8A-4147-A177-3AD203B41FA5}">
                      <a16:colId xmlns:a16="http://schemas.microsoft.com/office/drawing/2014/main" val="20000"/>
                    </a:ext>
                  </a:extLst>
                </a:gridCol>
              </a:tblGrid>
              <a:tr h="198950">
                <a:tc>
                  <a:txBody>
                    <a:bodyPr/>
                    <a:lstStyle/>
                    <a:p>
                      <a:pPr marL="0" marR="0" lvl="0" indent="0" algn="l" rtl="0">
                        <a:spcBef>
                          <a:spcPts val="0"/>
                        </a:spcBef>
                        <a:spcAft>
                          <a:spcPts val="0"/>
                        </a:spcAft>
                        <a:buNone/>
                      </a:pPr>
                      <a:r>
                        <a:rPr lang="en-US" sz="1400" u="none" strike="noStrike" cap="none" dirty="0"/>
                        <a:t>Definition following FitSM-0:</a:t>
                      </a:r>
                      <a:endParaRPr sz="1400" u="none" strike="noStrike" cap="none"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1297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rPr>
                        <a:t>Service management system (SMS):</a:t>
                      </a:r>
                      <a:endParaRPr dirty="0"/>
                    </a:p>
                    <a:p>
                      <a:pPr marL="457200" marR="0" lvl="1" indent="0" algn="l" rtl="0">
                        <a:spcBef>
                          <a:spcPts val="0"/>
                        </a:spcBef>
                        <a:spcAft>
                          <a:spcPts val="0"/>
                        </a:spcAft>
                        <a:buNone/>
                      </a:pPr>
                      <a:r>
                        <a:rPr lang="en-US" sz="1800" b="0" u="none" strike="noStrike" cap="none" dirty="0">
                          <a:solidFill>
                            <a:schemeClr val="dk1"/>
                          </a:solidFill>
                          <a:sym typeface="Calibri"/>
                        </a:rPr>
                        <a:t>Overall management system that controls and supports management of services within an </a:t>
                      </a:r>
                      <a:r>
                        <a:rPr lang="en-US" sz="1800" b="0" u="none" strike="noStrike" cap="none" dirty="0" err="1">
                          <a:solidFill>
                            <a:schemeClr val="dk1"/>
                          </a:solidFill>
                          <a:sym typeface="Calibri"/>
                        </a:rPr>
                        <a:t>organisation</a:t>
                      </a:r>
                      <a:r>
                        <a:rPr lang="en-US" sz="1800" b="0" u="none" strike="noStrike" cap="none" dirty="0">
                          <a:solidFill>
                            <a:schemeClr val="dk1"/>
                          </a:solidFill>
                          <a:sym typeface="Calibri"/>
                        </a:rPr>
                        <a:t> or federation</a:t>
                      </a:r>
                      <a:endParaRPr sz="18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270" name="Google Shape;270;p15"/>
          <p:cNvGraphicFramePr/>
          <p:nvPr>
            <p:extLst>
              <p:ext uri="{D42A27DB-BD31-4B8C-83A1-F6EECF244321}">
                <p14:modId xmlns:p14="http://schemas.microsoft.com/office/powerpoint/2010/main" val="1737258493"/>
              </p:ext>
            </p:extLst>
          </p:nvPr>
        </p:nvGraphicFramePr>
        <p:xfrm>
          <a:off x="609601" y="2927190"/>
          <a:ext cx="10977342" cy="1066800"/>
        </p:xfrm>
        <a:graphic>
          <a:graphicData uri="http://schemas.openxmlformats.org/drawingml/2006/table">
            <a:tbl>
              <a:tblPr firstRow="1" firstCol="1" bandRow="1">
                <a:tableStyleId>{B301B821-A1FF-4177-AEE7-76D212191A09}</a:tableStyleId>
              </a:tblPr>
              <a:tblGrid>
                <a:gridCol w="10977342">
                  <a:extLst>
                    <a:ext uri="{9D8B030D-6E8A-4147-A177-3AD203B41FA5}">
                      <a16:colId xmlns:a16="http://schemas.microsoft.com/office/drawing/2014/main" val="20000"/>
                    </a:ext>
                  </a:extLst>
                </a:gridCol>
              </a:tblGrid>
              <a:tr h="198950">
                <a:tc>
                  <a:txBody>
                    <a:bodyPr/>
                    <a:lstStyle/>
                    <a:p>
                      <a:pPr marL="0" marR="0" lvl="0" indent="0" algn="l" rtl="0">
                        <a:spcBef>
                          <a:spcPts val="0"/>
                        </a:spcBef>
                        <a:spcAft>
                          <a:spcPts val="0"/>
                        </a:spcAft>
                        <a:buNone/>
                      </a:pPr>
                      <a:r>
                        <a:rPr lang="en-US" sz="1400" u="none" strike="noStrike" cap="none"/>
                        <a:t>Definition following FitSM-0:</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1297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rPr>
                        <a:t>Policy:</a:t>
                      </a:r>
                      <a:endParaRPr dirty="0"/>
                    </a:p>
                    <a:p>
                      <a:pPr marL="457200" marR="0" lvl="1" indent="0" algn="l" rtl="0">
                        <a:spcBef>
                          <a:spcPts val="0"/>
                        </a:spcBef>
                        <a:spcAft>
                          <a:spcPts val="0"/>
                        </a:spcAft>
                        <a:buNone/>
                      </a:pPr>
                      <a:r>
                        <a:rPr lang="en-US" sz="1800" b="0" u="none" strike="noStrike" cap="none" dirty="0">
                          <a:solidFill>
                            <a:schemeClr val="dk1"/>
                          </a:solidFill>
                          <a:sym typeface="Calibri"/>
                        </a:rPr>
                        <a:t>Documented set of intentions, expectations, goals, rules and requirements, often formally expressed by top management representatives in an </a:t>
                      </a:r>
                      <a:r>
                        <a:rPr lang="en-US" sz="1800" b="0" u="none" strike="noStrike" cap="none" dirty="0" err="1">
                          <a:solidFill>
                            <a:schemeClr val="dk1"/>
                          </a:solidFill>
                          <a:sym typeface="Calibri"/>
                        </a:rPr>
                        <a:t>organisation</a:t>
                      </a:r>
                      <a:r>
                        <a:rPr lang="en-US" sz="1800" b="0" u="none" strike="noStrike" cap="none" dirty="0">
                          <a:solidFill>
                            <a:schemeClr val="dk1"/>
                          </a:solidFill>
                          <a:sym typeface="Calibri"/>
                        </a:rPr>
                        <a:t> or federation</a:t>
                      </a:r>
                      <a:endParaRPr sz="18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271" name="Google Shape;271;p15"/>
          <p:cNvGraphicFramePr/>
          <p:nvPr>
            <p:extLst>
              <p:ext uri="{D42A27DB-BD31-4B8C-83A1-F6EECF244321}">
                <p14:modId xmlns:p14="http://schemas.microsoft.com/office/powerpoint/2010/main" val="3738880605"/>
              </p:ext>
            </p:extLst>
          </p:nvPr>
        </p:nvGraphicFramePr>
        <p:xfrm>
          <a:off x="609601" y="4430720"/>
          <a:ext cx="10977342" cy="836810"/>
        </p:xfrm>
        <a:graphic>
          <a:graphicData uri="http://schemas.openxmlformats.org/drawingml/2006/table">
            <a:tbl>
              <a:tblPr firstRow="1" firstCol="1" bandRow="1">
                <a:tableStyleId>{B301B821-A1FF-4177-AEE7-76D212191A09}</a:tableStyleId>
              </a:tblPr>
              <a:tblGrid>
                <a:gridCol w="10977342">
                  <a:extLst>
                    <a:ext uri="{9D8B030D-6E8A-4147-A177-3AD203B41FA5}">
                      <a16:colId xmlns:a16="http://schemas.microsoft.com/office/drawing/2014/main" val="20000"/>
                    </a:ext>
                  </a:extLst>
                </a:gridCol>
              </a:tblGrid>
              <a:tr h="186575">
                <a:tc>
                  <a:txBody>
                    <a:bodyPr/>
                    <a:lstStyle/>
                    <a:p>
                      <a:pPr marL="0" marR="0" lvl="0" indent="0" algn="l" rtl="0">
                        <a:spcBef>
                          <a:spcPts val="0"/>
                        </a:spcBef>
                        <a:spcAft>
                          <a:spcPts val="0"/>
                        </a:spcAft>
                        <a:buNone/>
                      </a:pPr>
                      <a:r>
                        <a:rPr lang="en-US" sz="1400" u="none" strike="noStrike" cap="none" dirty="0"/>
                        <a:t>Definition following FitSM-0:</a:t>
                      </a:r>
                      <a:endParaRPr sz="1400" u="none" strike="noStrike" cap="none"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623450">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rPr>
                        <a:t>Activity:</a:t>
                      </a:r>
                      <a:endParaRPr dirty="0"/>
                    </a:p>
                    <a:p>
                      <a:pPr marL="457200" marR="0" lvl="1" indent="0" algn="l" rtl="0">
                        <a:spcBef>
                          <a:spcPts val="0"/>
                        </a:spcBef>
                        <a:spcAft>
                          <a:spcPts val="0"/>
                        </a:spcAft>
                        <a:buNone/>
                      </a:pPr>
                      <a:r>
                        <a:rPr lang="en-US" sz="1800" b="0" u="none" strike="noStrike" cap="none" dirty="0">
                          <a:solidFill>
                            <a:schemeClr val="dk1"/>
                          </a:solidFill>
                          <a:sym typeface="Calibri"/>
                        </a:rPr>
                        <a:t>Set of actions carried out within a process</a:t>
                      </a:r>
                      <a:endParaRPr sz="18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272" name="Google Shape;272;p15"/>
          <p:cNvGraphicFramePr/>
          <p:nvPr>
            <p:extLst>
              <p:ext uri="{D42A27DB-BD31-4B8C-83A1-F6EECF244321}">
                <p14:modId xmlns:p14="http://schemas.microsoft.com/office/powerpoint/2010/main" val="2481978243"/>
              </p:ext>
            </p:extLst>
          </p:nvPr>
        </p:nvGraphicFramePr>
        <p:xfrm>
          <a:off x="611873" y="5429296"/>
          <a:ext cx="10977342" cy="1066800"/>
        </p:xfrm>
        <a:graphic>
          <a:graphicData uri="http://schemas.openxmlformats.org/drawingml/2006/table">
            <a:tbl>
              <a:tblPr firstRow="1" firstCol="1" bandRow="1">
                <a:tableStyleId>{B301B821-A1FF-4177-AEE7-76D212191A09}</a:tableStyleId>
              </a:tblPr>
              <a:tblGrid>
                <a:gridCol w="10977342">
                  <a:extLst>
                    <a:ext uri="{9D8B030D-6E8A-4147-A177-3AD203B41FA5}">
                      <a16:colId xmlns:a16="http://schemas.microsoft.com/office/drawing/2014/main" val="20000"/>
                    </a:ext>
                  </a:extLst>
                </a:gridCol>
              </a:tblGrid>
              <a:tr h="198950">
                <a:tc>
                  <a:txBody>
                    <a:bodyPr/>
                    <a:lstStyle/>
                    <a:p>
                      <a:pPr marL="0" marR="0" lvl="0" indent="0" algn="l" rtl="0">
                        <a:spcBef>
                          <a:spcPts val="0"/>
                        </a:spcBef>
                        <a:spcAft>
                          <a:spcPts val="0"/>
                        </a:spcAft>
                        <a:buNone/>
                      </a:pPr>
                      <a:r>
                        <a:rPr lang="en-US" sz="1400" u="none" strike="noStrike" cap="none" dirty="0"/>
                        <a:t>Definition following FitSM-0:</a:t>
                      </a:r>
                      <a:endParaRPr sz="1400" u="none" strike="noStrike" cap="none"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12975">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solidFill>
                            <a:schemeClr val="dk1"/>
                          </a:solidFill>
                        </a:rPr>
                        <a:t>Procedure:</a:t>
                      </a:r>
                      <a:endParaRPr dirty="0"/>
                    </a:p>
                    <a:p>
                      <a:pPr marL="457200" marR="0" lvl="1" indent="0" algn="l" rtl="0">
                        <a:spcBef>
                          <a:spcPts val="0"/>
                        </a:spcBef>
                        <a:spcAft>
                          <a:spcPts val="0"/>
                        </a:spcAft>
                        <a:buNone/>
                      </a:pPr>
                      <a:r>
                        <a:rPr lang="en-US" sz="1800" b="0" dirty="0"/>
                        <a:t>Specified set of steps or instructions to be carried out by an individual or group to perform one or more activities of a process</a:t>
                      </a:r>
                      <a:endParaRPr sz="18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Service management system (SMS): Key roles</a:t>
            </a:r>
            <a:endParaRPr/>
          </a:p>
        </p:txBody>
      </p:sp>
      <p:sp>
        <p:nvSpPr>
          <p:cNvPr id="279" name="Google Shape;279;p16"/>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en-US" dirty="0"/>
              <a:t>Service owner:</a:t>
            </a:r>
            <a:endParaRPr dirty="0"/>
          </a:p>
          <a:p>
            <a:pPr marL="742950" lvl="1" indent="-285750" algn="l" rtl="0">
              <a:spcBef>
                <a:spcPts val="408"/>
              </a:spcBef>
              <a:spcAft>
                <a:spcPts val="0"/>
              </a:spcAft>
              <a:buClr>
                <a:schemeClr val="dk1"/>
              </a:buClr>
              <a:buSzPct val="100000"/>
              <a:buChar char="–"/>
            </a:pPr>
            <a:r>
              <a:rPr lang="en-US" dirty="0"/>
              <a:t>Overall responsibility for a service</a:t>
            </a:r>
            <a:endParaRPr dirty="0"/>
          </a:p>
          <a:p>
            <a:pPr marL="742950" lvl="1" indent="-285750" algn="l" rtl="0">
              <a:spcBef>
                <a:spcPts val="408"/>
              </a:spcBef>
              <a:spcAft>
                <a:spcPts val="0"/>
              </a:spcAft>
              <a:buClr>
                <a:schemeClr val="dk1"/>
              </a:buClr>
              <a:buSzPct val="100000"/>
              <a:buChar char="–"/>
            </a:pPr>
            <a:r>
              <a:rPr lang="en-US" dirty="0"/>
              <a:t>Maintains the service definition (in the service portfolio)</a:t>
            </a:r>
            <a:endParaRPr dirty="0"/>
          </a:p>
          <a:p>
            <a:pPr marL="742950" lvl="1" indent="-285750" algn="l" rtl="0">
              <a:spcBef>
                <a:spcPts val="408"/>
              </a:spcBef>
              <a:spcAft>
                <a:spcPts val="0"/>
              </a:spcAft>
              <a:buClr>
                <a:schemeClr val="dk1"/>
              </a:buClr>
              <a:buSzPct val="100000"/>
              <a:buChar char="–"/>
            </a:pPr>
            <a:r>
              <a:rPr lang="en-US" dirty="0"/>
              <a:t>Is the primary contact point and expert for this service </a:t>
            </a:r>
            <a:endParaRPr dirty="0"/>
          </a:p>
          <a:p>
            <a:pPr marL="342900" lvl="0" indent="-342900" algn="l" rtl="0">
              <a:spcBef>
                <a:spcPts val="476"/>
              </a:spcBef>
              <a:spcAft>
                <a:spcPts val="0"/>
              </a:spcAft>
              <a:buClr>
                <a:schemeClr val="dk1"/>
              </a:buClr>
              <a:buSzPct val="100000"/>
              <a:buChar char="•"/>
            </a:pPr>
            <a:r>
              <a:rPr lang="en-US" dirty="0"/>
              <a:t>Process owner:</a:t>
            </a:r>
            <a:endParaRPr dirty="0"/>
          </a:p>
          <a:p>
            <a:pPr marL="742950" lvl="1" indent="-285750" algn="l" rtl="0">
              <a:spcBef>
                <a:spcPts val="408"/>
              </a:spcBef>
              <a:spcAft>
                <a:spcPts val="0"/>
              </a:spcAft>
              <a:buClr>
                <a:schemeClr val="dk1"/>
              </a:buClr>
              <a:buSzPct val="100000"/>
              <a:buChar char="–"/>
            </a:pPr>
            <a:r>
              <a:rPr lang="en-US" dirty="0"/>
              <a:t>Overall accountability for a process</a:t>
            </a:r>
            <a:endParaRPr dirty="0"/>
          </a:p>
          <a:p>
            <a:pPr marL="742950" lvl="1" indent="-285750" algn="l" rtl="0">
              <a:spcBef>
                <a:spcPts val="408"/>
              </a:spcBef>
              <a:spcAft>
                <a:spcPts val="0"/>
              </a:spcAft>
              <a:buClr>
                <a:schemeClr val="dk1"/>
              </a:buClr>
              <a:buSzPct val="100000"/>
              <a:buChar char="–"/>
            </a:pPr>
            <a:r>
              <a:rPr lang="en-US" dirty="0"/>
              <a:t>Defines process goals, monitors their fulfillment</a:t>
            </a:r>
            <a:endParaRPr dirty="0"/>
          </a:p>
          <a:p>
            <a:pPr marL="742950" lvl="1" indent="-285750" algn="l" rtl="0">
              <a:spcBef>
                <a:spcPts val="408"/>
              </a:spcBef>
              <a:spcAft>
                <a:spcPts val="0"/>
              </a:spcAft>
              <a:buClr>
                <a:schemeClr val="dk1"/>
              </a:buClr>
              <a:buSzPct val="100000"/>
              <a:buChar char="–"/>
            </a:pPr>
            <a:r>
              <a:rPr lang="en-US" dirty="0"/>
              <a:t>Has authority to provide / approve resources</a:t>
            </a:r>
            <a:endParaRPr dirty="0"/>
          </a:p>
          <a:p>
            <a:pPr marL="342900" lvl="0" indent="-342900" algn="l" rtl="0">
              <a:spcBef>
                <a:spcPts val="476"/>
              </a:spcBef>
              <a:spcAft>
                <a:spcPts val="0"/>
              </a:spcAft>
              <a:buClr>
                <a:schemeClr val="dk1"/>
              </a:buClr>
              <a:buSzPct val="100000"/>
              <a:buChar char="•"/>
            </a:pPr>
            <a:r>
              <a:rPr lang="en-US" dirty="0"/>
              <a:t>Process manager:</a:t>
            </a:r>
            <a:endParaRPr dirty="0"/>
          </a:p>
          <a:p>
            <a:pPr marL="742950" lvl="1" indent="-285750" algn="l" rtl="0">
              <a:spcBef>
                <a:spcPts val="408"/>
              </a:spcBef>
              <a:spcAft>
                <a:spcPts val="0"/>
              </a:spcAft>
              <a:buClr>
                <a:schemeClr val="dk1"/>
              </a:buClr>
              <a:buSzPct val="100000"/>
              <a:buChar char="–"/>
            </a:pPr>
            <a:r>
              <a:rPr lang="en-US" dirty="0"/>
              <a:t>Responsible for the operational effectiveness and efficiency of a process</a:t>
            </a:r>
            <a:endParaRPr dirty="0"/>
          </a:p>
          <a:p>
            <a:pPr marL="742950" lvl="1" indent="-285750" algn="l" rtl="0">
              <a:spcBef>
                <a:spcPts val="408"/>
              </a:spcBef>
              <a:spcAft>
                <a:spcPts val="0"/>
              </a:spcAft>
              <a:buClr>
                <a:schemeClr val="dk1"/>
              </a:buClr>
              <a:buSzPct val="100000"/>
              <a:buChar char="–"/>
            </a:pPr>
            <a:r>
              <a:rPr lang="en-US" dirty="0"/>
              <a:t>Reports to the process owner</a:t>
            </a:r>
            <a:endParaRPr dirty="0"/>
          </a:p>
          <a:p>
            <a:pPr marL="342900" lvl="0" indent="-342900" algn="l" rtl="0">
              <a:spcBef>
                <a:spcPts val="476"/>
              </a:spcBef>
              <a:spcAft>
                <a:spcPts val="0"/>
              </a:spcAft>
              <a:buClr>
                <a:schemeClr val="dk1"/>
              </a:buClr>
              <a:buSzPct val="100000"/>
              <a:buChar char="•"/>
            </a:pPr>
            <a:r>
              <a:rPr lang="en-US" dirty="0"/>
              <a:t>Process staff:</a:t>
            </a:r>
            <a:endParaRPr dirty="0"/>
          </a:p>
          <a:p>
            <a:pPr marL="742950" lvl="1" indent="-285750" algn="l" rtl="0">
              <a:spcBef>
                <a:spcPts val="408"/>
              </a:spcBef>
              <a:spcAft>
                <a:spcPts val="0"/>
              </a:spcAft>
              <a:buClr>
                <a:schemeClr val="dk1"/>
              </a:buClr>
              <a:buSzPct val="100000"/>
              <a:buChar char="–"/>
            </a:pPr>
            <a:r>
              <a:rPr lang="en-US" dirty="0"/>
              <a:t>Responsible for performing a specific process activity</a:t>
            </a:r>
            <a:endParaRPr dirty="0"/>
          </a:p>
          <a:p>
            <a:pPr marL="742950" lvl="1" indent="-285750" algn="l" rtl="0">
              <a:spcBef>
                <a:spcPts val="408"/>
              </a:spcBef>
              <a:spcAft>
                <a:spcPts val="0"/>
              </a:spcAft>
              <a:buClr>
                <a:schemeClr val="dk1"/>
              </a:buClr>
              <a:buSzPct val="100000"/>
              <a:buChar char="–"/>
            </a:pPr>
            <a:r>
              <a:rPr lang="en-US" dirty="0"/>
              <a:t>Escalates exceptions to the process manager</a:t>
            </a:r>
            <a:endParaRPr dirty="0"/>
          </a:p>
        </p:txBody>
      </p:sp>
      <p:sp>
        <p:nvSpPr>
          <p:cNvPr id="280" name="Google Shape;280;p1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7"/>
          <p:cNvSpPr/>
          <p:nvPr/>
        </p:nvSpPr>
        <p:spPr>
          <a:xfrm>
            <a:off x="922148" y="3939553"/>
            <a:ext cx="10376115"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1</a:t>
            </a:r>
            <a:endParaRPr sz="1800">
              <a:solidFill>
                <a:schemeClr val="dk1"/>
              </a:solidFill>
              <a:latin typeface="Calibri"/>
              <a:ea typeface="Calibri"/>
              <a:cs typeface="Calibri"/>
              <a:sym typeface="Calibri"/>
            </a:endParaRPr>
          </a:p>
        </p:txBody>
      </p:sp>
      <p:sp>
        <p:nvSpPr>
          <p:cNvPr id="287" name="Google Shape;287;p17"/>
          <p:cNvSpPr/>
          <p:nvPr/>
        </p:nvSpPr>
        <p:spPr>
          <a:xfrm>
            <a:off x="922148" y="4957246"/>
            <a:ext cx="10376115"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2</a:t>
            </a:r>
            <a:endParaRPr sz="1800">
              <a:solidFill>
                <a:schemeClr val="dk1"/>
              </a:solidFill>
              <a:latin typeface="Calibri"/>
              <a:ea typeface="Calibri"/>
              <a:cs typeface="Calibri"/>
              <a:sym typeface="Calibri"/>
            </a:endParaRPr>
          </a:p>
        </p:txBody>
      </p:sp>
      <p:sp>
        <p:nvSpPr>
          <p:cNvPr id="288" name="Google Shape;288;p1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Service management system (SMS): Key roles</a:t>
            </a:r>
            <a:endParaRPr/>
          </a:p>
        </p:txBody>
      </p:sp>
      <p:sp>
        <p:nvSpPr>
          <p:cNvPr id="289" name="Google Shape;289;p1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90" name="Google Shape;290;p17"/>
          <p:cNvSpPr/>
          <p:nvPr/>
        </p:nvSpPr>
        <p:spPr>
          <a:xfrm>
            <a:off x="609601" y="2319687"/>
            <a:ext cx="10843646" cy="3502792"/>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r>
              <a:rPr lang="en-US" sz="1400" b="1">
                <a:solidFill>
                  <a:schemeClr val="dk1"/>
                </a:solidFill>
                <a:latin typeface="Calibri"/>
                <a:ea typeface="Calibri"/>
                <a:cs typeface="Calibri"/>
                <a:sym typeface="Calibri"/>
              </a:rPr>
              <a:t>Overall service management system (SMS)</a:t>
            </a:r>
            <a:endParaRPr sz="1800">
              <a:solidFill>
                <a:schemeClr val="dk1"/>
              </a:solidFill>
              <a:latin typeface="Calibri"/>
              <a:ea typeface="Calibri"/>
              <a:cs typeface="Calibri"/>
              <a:sym typeface="Calibri"/>
            </a:endParaRPr>
          </a:p>
        </p:txBody>
      </p:sp>
      <p:sp>
        <p:nvSpPr>
          <p:cNvPr id="291" name="Google Shape;291;p17"/>
          <p:cNvSpPr/>
          <p:nvPr/>
        </p:nvSpPr>
        <p:spPr>
          <a:xfrm>
            <a:off x="1581953" y="3442420"/>
            <a:ext cx="1812143" cy="2209801"/>
          </a:xfrm>
          <a:prstGeom prst="rect">
            <a:avLst/>
          </a:prstGeom>
          <a:solidFill>
            <a:srgbClr val="D8D8D8"/>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Process 1</a:t>
            </a:r>
            <a:endParaRPr sz="1800">
              <a:solidFill>
                <a:schemeClr val="dk1"/>
              </a:solidFill>
              <a:latin typeface="Calibri"/>
              <a:ea typeface="Calibri"/>
              <a:cs typeface="Calibri"/>
              <a:sym typeface="Calibri"/>
            </a:endParaRPr>
          </a:p>
        </p:txBody>
      </p:sp>
      <p:sp>
        <p:nvSpPr>
          <p:cNvPr id="293" name="Google Shape;293;p17"/>
          <p:cNvSpPr/>
          <p:nvPr/>
        </p:nvSpPr>
        <p:spPr>
          <a:xfrm>
            <a:off x="1762930" y="4061546"/>
            <a:ext cx="1445220"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1</a:t>
            </a:r>
            <a:endParaRPr sz="1800">
              <a:solidFill>
                <a:schemeClr val="dk1"/>
              </a:solidFill>
              <a:latin typeface="Calibri"/>
              <a:ea typeface="Calibri"/>
              <a:cs typeface="Calibri"/>
              <a:sym typeface="Calibri"/>
            </a:endParaRPr>
          </a:p>
        </p:txBody>
      </p:sp>
      <p:sp>
        <p:nvSpPr>
          <p:cNvPr id="294" name="Google Shape;294;p17"/>
          <p:cNvSpPr/>
          <p:nvPr/>
        </p:nvSpPr>
        <p:spPr>
          <a:xfrm>
            <a:off x="1746229" y="4623390"/>
            <a:ext cx="1445220"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2</a:t>
            </a:r>
            <a:endParaRPr sz="1800">
              <a:solidFill>
                <a:schemeClr val="dk1"/>
              </a:solidFill>
              <a:latin typeface="Calibri"/>
              <a:ea typeface="Calibri"/>
              <a:cs typeface="Calibri"/>
              <a:sym typeface="Calibri"/>
            </a:endParaRPr>
          </a:p>
        </p:txBody>
      </p:sp>
      <p:sp>
        <p:nvSpPr>
          <p:cNvPr id="295" name="Google Shape;295;p17"/>
          <p:cNvSpPr/>
          <p:nvPr/>
        </p:nvSpPr>
        <p:spPr>
          <a:xfrm>
            <a:off x="1803680" y="5209702"/>
            <a:ext cx="1445220"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3</a:t>
            </a:r>
            <a:endParaRPr sz="1800">
              <a:solidFill>
                <a:schemeClr val="dk1"/>
              </a:solidFill>
              <a:latin typeface="Calibri"/>
              <a:ea typeface="Calibri"/>
              <a:cs typeface="Calibri"/>
              <a:sym typeface="Calibri"/>
            </a:endParaRPr>
          </a:p>
        </p:txBody>
      </p:sp>
      <p:sp>
        <p:nvSpPr>
          <p:cNvPr id="300" name="Google Shape;300;p17"/>
          <p:cNvSpPr/>
          <p:nvPr/>
        </p:nvSpPr>
        <p:spPr>
          <a:xfrm>
            <a:off x="1659342" y="3301936"/>
            <a:ext cx="1531338" cy="292896"/>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Process Manager</a:t>
            </a:r>
            <a:endParaRPr sz="1600">
              <a:solidFill>
                <a:schemeClr val="dk1"/>
              </a:solidFill>
              <a:latin typeface="Calibri"/>
              <a:ea typeface="Calibri"/>
              <a:cs typeface="Calibri"/>
              <a:sym typeface="Calibri"/>
            </a:endParaRPr>
          </a:p>
        </p:txBody>
      </p:sp>
      <p:sp>
        <p:nvSpPr>
          <p:cNvPr id="301" name="Google Shape;301;p17"/>
          <p:cNvSpPr/>
          <p:nvPr/>
        </p:nvSpPr>
        <p:spPr>
          <a:xfrm>
            <a:off x="1368824" y="2732198"/>
            <a:ext cx="4117805" cy="442800"/>
          </a:xfrm>
          <a:prstGeom prst="roundRect">
            <a:avLst>
              <a:gd name="adj" fmla="val 16667"/>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Process owner:</a:t>
            </a:r>
            <a:endParaRPr/>
          </a:p>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Processes 1 &amp; 2</a:t>
            </a:r>
            <a:endParaRPr sz="1800">
              <a:solidFill>
                <a:schemeClr val="dk1"/>
              </a:solidFill>
              <a:latin typeface="Calibri"/>
              <a:ea typeface="Calibri"/>
              <a:cs typeface="Calibri"/>
              <a:sym typeface="Calibri"/>
            </a:endParaRPr>
          </a:p>
        </p:txBody>
      </p:sp>
      <p:sp>
        <p:nvSpPr>
          <p:cNvPr id="302" name="Google Shape;302;p17"/>
          <p:cNvSpPr/>
          <p:nvPr/>
        </p:nvSpPr>
        <p:spPr>
          <a:xfrm rot="16200000">
            <a:off x="784232" y="4485478"/>
            <a:ext cx="1550389" cy="297466"/>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r>
              <a:rPr lang="de-DE" sz="1200">
                <a:solidFill>
                  <a:schemeClr val="bg1"/>
                </a:solidFill>
                <a:latin typeface="Calibri"/>
                <a:ea typeface="Calibri"/>
                <a:cs typeface="Calibri"/>
                <a:sym typeface="Calibri"/>
              </a:rPr>
              <a:t>Process Staff</a:t>
            </a:r>
            <a:endParaRPr sz="1200">
              <a:solidFill>
                <a:schemeClr val="bg1"/>
              </a:solidFill>
              <a:latin typeface="Calibri"/>
              <a:ea typeface="Calibri"/>
              <a:cs typeface="Calibri"/>
              <a:sym typeface="Calibri"/>
            </a:endParaRPr>
          </a:p>
        </p:txBody>
      </p:sp>
      <p:sp>
        <p:nvSpPr>
          <p:cNvPr id="306" name="Google Shape;306;p17"/>
          <p:cNvSpPr/>
          <p:nvPr/>
        </p:nvSpPr>
        <p:spPr>
          <a:xfrm>
            <a:off x="5956039" y="2747237"/>
            <a:ext cx="2352420" cy="452100"/>
          </a:xfrm>
          <a:prstGeom prst="roundRect">
            <a:avLst>
              <a:gd name="adj" fmla="val 16667"/>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Process owner:</a:t>
            </a:r>
            <a:endParaRPr/>
          </a:p>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Process 3</a:t>
            </a:r>
            <a:endParaRPr sz="1800">
              <a:solidFill>
                <a:schemeClr val="dk1"/>
              </a:solidFill>
              <a:latin typeface="Calibri"/>
              <a:ea typeface="Calibri"/>
              <a:cs typeface="Calibri"/>
              <a:sym typeface="Calibri"/>
            </a:endParaRPr>
          </a:p>
        </p:txBody>
      </p:sp>
      <p:sp>
        <p:nvSpPr>
          <p:cNvPr id="314" name="Google Shape;314;p17"/>
          <p:cNvSpPr/>
          <p:nvPr/>
        </p:nvSpPr>
        <p:spPr>
          <a:xfrm>
            <a:off x="8675748" y="4620127"/>
            <a:ext cx="2310322" cy="442920"/>
          </a:xfrm>
          <a:prstGeom prst="roundRect">
            <a:avLst>
              <a:gd name="adj" fmla="val 16667"/>
            </a:avLst>
          </a:prstGeom>
          <a:solidFill>
            <a:srgbClr val="93B3D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Service owner: Service 2</a:t>
            </a:r>
            <a:endParaRPr sz="1800">
              <a:solidFill>
                <a:schemeClr val="dk1"/>
              </a:solidFill>
              <a:latin typeface="Calibri"/>
              <a:ea typeface="Calibri"/>
              <a:cs typeface="Calibri"/>
              <a:sym typeface="Calibri"/>
            </a:endParaRPr>
          </a:p>
        </p:txBody>
      </p:sp>
      <p:sp>
        <p:nvSpPr>
          <p:cNvPr id="315" name="Google Shape;315;p17"/>
          <p:cNvSpPr/>
          <p:nvPr/>
        </p:nvSpPr>
        <p:spPr>
          <a:xfrm>
            <a:off x="8621388" y="3567647"/>
            <a:ext cx="2280886" cy="442920"/>
          </a:xfrm>
          <a:prstGeom prst="roundRect">
            <a:avLst>
              <a:gd name="adj" fmla="val 16667"/>
            </a:avLst>
          </a:prstGeom>
          <a:solidFill>
            <a:srgbClr val="93B3D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Service owner: Service 1</a:t>
            </a:r>
            <a:endParaRPr sz="1800">
              <a:solidFill>
                <a:schemeClr val="dk1"/>
              </a:solidFill>
              <a:latin typeface="Calibri"/>
              <a:ea typeface="Calibri"/>
              <a:cs typeface="Calibri"/>
              <a:sym typeface="Calibri"/>
            </a:endParaRPr>
          </a:p>
        </p:txBody>
      </p:sp>
      <p:sp>
        <p:nvSpPr>
          <p:cNvPr id="8" name="Google Shape;291;p17">
            <a:extLst>
              <a:ext uri="{FF2B5EF4-FFF2-40B4-BE49-F238E27FC236}">
                <a16:creationId xmlns:a16="http://schemas.microsoft.com/office/drawing/2014/main" id="{E0038A74-B4F0-FE35-F237-6605D0F2435A}"/>
              </a:ext>
            </a:extLst>
          </p:cNvPr>
          <p:cNvSpPr/>
          <p:nvPr/>
        </p:nvSpPr>
        <p:spPr>
          <a:xfrm>
            <a:off x="3674486" y="3452191"/>
            <a:ext cx="1812143" cy="2209801"/>
          </a:xfrm>
          <a:prstGeom prst="rect">
            <a:avLst/>
          </a:prstGeom>
          <a:solidFill>
            <a:srgbClr val="D8D8D8"/>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Process 2</a:t>
            </a:r>
            <a:endParaRPr sz="1800">
              <a:solidFill>
                <a:schemeClr val="dk1"/>
              </a:solidFill>
              <a:latin typeface="Calibri"/>
              <a:ea typeface="Calibri"/>
              <a:cs typeface="Calibri"/>
              <a:sym typeface="Calibri"/>
            </a:endParaRPr>
          </a:p>
        </p:txBody>
      </p:sp>
      <p:sp>
        <p:nvSpPr>
          <p:cNvPr id="9" name="Google Shape;293;p17">
            <a:extLst>
              <a:ext uri="{FF2B5EF4-FFF2-40B4-BE49-F238E27FC236}">
                <a16:creationId xmlns:a16="http://schemas.microsoft.com/office/drawing/2014/main" id="{BC854D1D-C7CA-DD67-5A21-83F5995D2A98}"/>
              </a:ext>
            </a:extLst>
          </p:cNvPr>
          <p:cNvSpPr/>
          <p:nvPr/>
        </p:nvSpPr>
        <p:spPr>
          <a:xfrm>
            <a:off x="3855463" y="4071317"/>
            <a:ext cx="1445220"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1</a:t>
            </a:r>
            <a:endParaRPr sz="1800">
              <a:solidFill>
                <a:schemeClr val="dk1"/>
              </a:solidFill>
              <a:latin typeface="Calibri"/>
              <a:ea typeface="Calibri"/>
              <a:cs typeface="Calibri"/>
              <a:sym typeface="Calibri"/>
            </a:endParaRPr>
          </a:p>
        </p:txBody>
      </p:sp>
      <p:sp>
        <p:nvSpPr>
          <p:cNvPr id="10" name="Google Shape;294;p17">
            <a:extLst>
              <a:ext uri="{FF2B5EF4-FFF2-40B4-BE49-F238E27FC236}">
                <a16:creationId xmlns:a16="http://schemas.microsoft.com/office/drawing/2014/main" id="{0B2161B8-2544-ADF6-C65E-A6A0DD74083C}"/>
              </a:ext>
            </a:extLst>
          </p:cNvPr>
          <p:cNvSpPr/>
          <p:nvPr/>
        </p:nvSpPr>
        <p:spPr>
          <a:xfrm>
            <a:off x="3838762" y="4633161"/>
            <a:ext cx="1445220"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2</a:t>
            </a:r>
            <a:endParaRPr sz="1800">
              <a:solidFill>
                <a:schemeClr val="dk1"/>
              </a:solidFill>
              <a:latin typeface="Calibri"/>
              <a:ea typeface="Calibri"/>
              <a:cs typeface="Calibri"/>
              <a:sym typeface="Calibri"/>
            </a:endParaRPr>
          </a:p>
        </p:txBody>
      </p:sp>
      <p:sp>
        <p:nvSpPr>
          <p:cNvPr id="11" name="Google Shape;295;p17">
            <a:extLst>
              <a:ext uri="{FF2B5EF4-FFF2-40B4-BE49-F238E27FC236}">
                <a16:creationId xmlns:a16="http://schemas.microsoft.com/office/drawing/2014/main" id="{6A18E41E-D1A7-710F-4623-4EE490EDC21F}"/>
              </a:ext>
            </a:extLst>
          </p:cNvPr>
          <p:cNvSpPr/>
          <p:nvPr/>
        </p:nvSpPr>
        <p:spPr>
          <a:xfrm>
            <a:off x="3896213" y="5219473"/>
            <a:ext cx="1445220"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3</a:t>
            </a:r>
            <a:endParaRPr sz="1800">
              <a:solidFill>
                <a:schemeClr val="dk1"/>
              </a:solidFill>
              <a:latin typeface="Calibri"/>
              <a:ea typeface="Calibri"/>
              <a:cs typeface="Calibri"/>
              <a:sym typeface="Calibri"/>
            </a:endParaRPr>
          </a:p>
        </p:txBody>
      </p:sp>
      <p:sp>
        <p:nvSpPr>
          <p:cNvPr id="12" name="Google Shape;300;p17">
            <a:extLst>
              <a:ext uri="{FF2B5EF4-FFF2-40B4-BE49-F238E27FC236}">
                <a16:creationId xmlns:a16="http://schemas.microsoft.com/office/drawing/2014/main" id="{A35BA531-7E52-43C3-6081-0D5F90917CA3}"/>
              </a:ext>
            </a:extLst>
          </p:cNvPr>
          <p:cNvSpPr/>
          <p:nvPr/>
        </p:nvSpPr>
        <p:spPr>
          <a:xfrm>
            <a:off x="3751875" y="3311707"/>
            <a:ext cx="1531338" cy="292896"/>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Process Manager</a:t>
            </a:r>
            <a:endParaRPr sz="1600">
              <a:solidFill>
                <a:schemeClr val="dk1"/>
              </a:solidFill>
              <a:latin typeface="Calibri"/>
              <a:ea typeface="Calibri"/>
              <a:cs typeface="Calibri"/>
              <a:sym typeface="Calibri"/>
            </a:endParaRPr>
          </a:p>
        </p:txBody>
      </p:sp>
      <p:sp>
        <p:nvSpPr>
          <p:cNvPr id="13" name="Google Shape;302;p17">
            <a:extLst>
              <a:ext uri="{FF2B5EF4-FFF2-40B4-BE49-F238E27FC236}">
                <a16:creationId xmlns:a16="http://schemas.microsoft.com/office/drawing/2014/main" id="{8772AE88-284F-F7E4-89FE-129DA4A055A9}"/>
              </a:ext>
            </a:extLst>
          </p:cNvPr>
          <p:cNvSpPr/>
          <p:nvPr/>
        </p:nvSpPr>
        <p:spPr>
          <a:xfrm rot="16200000">
            <a:off x="2876765" y="4495249"/>
            <a:ext cx="1550389" cy="297466"/>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r>
              <a:rPr lang="de-DE" sz="1200">
                <a:solidFill>
                  <a:schemeClr val="bg1"/>
                </a:solidFill>
                <a:latin typeface="Calibri"/>
                <a:ea typeface="Calibri"/>
                <a:cs typeface="Calibri"/>
                <a:sym typeface="Calibri"/>
              </a:rPr>
              <a:t>Process Staff</a:t>
            </a:r>
            <a:endParaRPr sz="1200">
              <a:solidFill>
                <a:schemeClr val="bg1"/>
              </a:solidFill>
              <a:latin typeface="Calibri"/>
              <a:ea typeface="Calibri"/>
              <a:cs typeface="Calibri"/>
              <a:sym typeface="Calibri"/>
            </a:endParaRPr>
          </a:p>
        </p:txBody>
      </p:sp>
      <p:sp>
        <p:nvSpPr>
          <p:cNvPr id="14" name="Google Shape;291;p17">
            <a:extLst>
              <a:ext uri="{FF2B5EF4-FFF2-40B4-BE49-F238E27FC236}">
                <a16:creationId xmlns:a16="http://schemas.microsoft.com/office/drawing/2014/main" id="{84B2C169-253B-BC38-9C23-63EFD2C933B1}"/>
              </a:ext>
            </a:extLst>
          </p:cNvPr>
          <p:cNvSpPr/>
          <p:nvPr/>
        </p:nvSpPr>
        <p:spPr>
          <a:xfrm>
            <a:off x="6228662" y="3489678"/>
            <a:ext cx="1812143" cy="2209801"/>
          </a:xfrm>
          <a:prstGeom prst="rect">
            <a:avLst/>
          </a:prstGeom>
          <a:solidFill>
            <a:srgbClr val="D8D8D8"/>
          </a:solidFill>
          <a:ln w="19050" cap="flat" cmpd="sng">
            <a:solidFill>
              <a:srgbClr val="4A7DB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Process 3</a:t>
            </a:r>
            <a:endParaRPr sz="1800">
              <a:solidFill>
                <a:schemeClr val="dk1"/>
              </a:solidFill>
              <a:latin typeface="Calibri"/>
              <a:ea typeface="Calibri"/>
              <a:cs typeface="Calibri"/>
              <a:sym typeface="Calibri"/>
            </a:endParaRPr>
          </a:p>
        </p:txBody>
      </p:sp>
      <p:sp>
        <p:nvSpPr>
          <p:cNvPr id="15" name="Google Shape;293;p17">
            <a:extLst>
              <a:ext uri="{FF2B5EF4-FFF2-40B4-BE49-F238E27FC236}">
                <a16:creationId xmlns:a16="http://schemas.microsoft.com/office/drawing/2014/main" id="{85395071-74C7-C9F4-0D9F-9F47CDCE0434}"/>
              </a:ext>
            </a:extLst>
          </p:cNvPr>
          <p:cNvSpPr/>
          <p:nvPr/>
        </p:nvSpPr>
        <p:spPr>
          <a:xfrm>
            <a:off x="6409639" y="4108804"/>
            <a:ext cx="1445220"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1</a:t>
            </a:r>
            <a:endParaRPr sz="1800">
              <a:solidFill>
                <a:schemeClr val="dk1"/>
              </a:solidFill>
              <a:latin typeface="Calibri"/>
              <a:ea typeface="Calibri"/>
              <a:cs typeface="Calibri"/>
              <a:sym typeface="Calibri"/>
            </a:endParaRPr>
          </a:p>
        </p:txBody>
      </p:sp>
      <p:sp>
        <p:nvSpPr>
          <p:cNvPr id="16" name="Google Shape;294;p17">
            <a:extLst>
              <a:ext uri="{FF2B5EF4-FFF2-40B4-BE49-F238E27FC236}">
                <a16:creationId xmlns:a16="http://schemas.microsoft.com/office/drawing/2014/main" id="{757D392C-46CF-A2D0-CC2E-52B76490680B}"/>
              </a:ext>
            </a:extLst>
          </p:cNvPr>
          <p:cNvSpPr/>
          <p:nvPr/>
        </p:nvSpPr>
        <p:spPr>
          <a:xfrm>
            <a:off x="6392938" y="4670648"/>
            <a:ext cx="1445220"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2</a:t>
            </a:r>
            <a:endParaRPr sz="1800">
              <a:solidFill>
                <a:schemeClr val="dk1"/>
              </a:solidFill>
              <a:latin typeface="Calibri"/>
              <a:ea typeface="Calibri"/>
              <a:cs typeface="Calibri"/>
              <a:sym typeface="Calibri"/>
            </a:endParaRPr>
          </a:p>
        </p:txBody>
      </p:sp>
      <p:sp>
        <p:nvSpPr>
          <p:cNvPr id="17" name="Google Shape;295;p17">
            <a:extLst>
              <a:ext uri="{FF2B5EF4-FFF2-40B4-BE49-F238E27FC236}">
                <a16:creationId xmlns:a16="http://schemas.microsoft.com/office/drawing/2014/main" id="{DABBDFD3-283F-0A1D-5C9A-72A9F5D9DDC0}"/>
              </a:ext>
            </a:extLst>
          </p:cNvPr>
          <p:cNvSpPr/>
          <p:nvPr/>
        </p:nvSpPr>
        <p:spPr>
          <a:xfrm>
            <a:off x="6450389" y="5256960"/>
            <a:ext cx="1445220" cy="238126"/>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Activity 3</a:t>
            </a:r>
            <a:endParaRPr sz="1800">
              <a:solidFill>
                <a:schemeClr val="dk1"/>
              </a:solidFill>
              <a:latin typeface="Calibri"/>
              <a:ea typeface="Calibri"/>
              <a:cs typeface="Calibri"/>
              <a:sym typeface="Calibri"/>
            </a:endParaRPr>
          </a:p>
        </p:txBody>
      </p:sp>
      <p:sp>
        <p:nvSpPr>
          <p:cNvPr id="18" name="Google Shape;300;p17">
            <a:extLst>
              <a:ext uri="{FF2B5EF4-FFF2-40B4-BE49-F238E27FC236}">
                <a16:creationId xmlns:a16="http://schemas.microsoft.com/office/drawing/2014/main" id="{54E88C0F-1BFF-DFF2-F718-15F7CFC6F8A2}"/>
              </a:ext>
            </a:extLst>
          </p:cNvPr>
          <p:cNvSpPr/>
          <p:nvPr/>
        </p:nvSpPr>
        <p:spPr>
          <a:xfrm>
            <a:off x="6306051" y="3349194"/>
            <a:ext cx="1531338" cy="292896"/>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Process Manager</a:t>
            </a:r>
            <a:endParaRPr sz="1600">
              <a:solidFill>
                <a:schemeClr val="dk1"/>
              </a:solidFill>
              <a:latin typeface="Calibri"/>
              <a:ea typeface="Calibri"/>
              <a:cs typeface="Calibri"/>
              <a:sym typeface="Calibri"/>
            </a:endParaRPr>
          </a:p>
        </p:txBody>
      </p:sp>
      <p:sp>
        <p:nvSpPr>
          <p:cNvPr id="19" name="Google Shape;302;p17">
            <a:extLst>
              <a:ext uri="{FF2B5EF4-FFF2-40B4-BE49-F238E27FC236}">
                <a16:creationId xmlns:a16="http://schemas.microsoft.com/office/drawing/2014/main" id="{5CCE468C-9690-E59F-71C8-DDFEA13ABA5A}"/>
              </a:ext>
            </a:extLst>
          </p:cNvPr>
          <p:cNvSpPr/>
          <p:nvPr/>
        </p:nvSpPr>
        <p:spPr>
          <a:xfrm rot="16200000">
            <a:off x="5430941" y="4532736"/>
            <a:ext cx="1550389" cy="297466"/>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Calibri"/>
              <a:buNone/>
            </a:pPr>
            <a:r>
              <a:rPr lang="de-DE" sz="1200">
                <a:solidFill>
                  <a:schemeClr val="bg1"/>
                </a:solidFill>
                <a:latin typeface="Calibri"/>
                <a:ea typeface="Calibri"/>
                <a:cs typeface="Calibri"/>
                <a:sym typeface="Calibri"/>
              </a:rPr>
              <a:t>Process Staff</a:t>
            </a:r>
            <a:endParaRPr sz="1200">
              <a:solidFill>
                <a:schemeClr val="bg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8"/>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The FitSM Approach &amp; Standards Family</a:t>
            </a:r>
            <a:endParaRPr/>
          </a:p>
        </p:txBody>
      </p:sp>
      <p:sp>
        <p:nvSpPr>
          <p:cNvPr id="321" name="Google Shape;321;p1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What is FitSM?</a:t>
            </a:r>
            <a:endParaRPr/>
          </a:p>
        </p:txBody>
      </p:sp>
      <p:sp>
        <p:nvSpPr>
          <p:cNvPr id="329" name="Google Shape;329;p19"/>
          <p:cNvSpPr txBox="1">
            <a:spLocks noGrp="1"/>
          </p:cNvSpPr>
          <p:nvPr>
            <p:ph type="body" idx="1"/>
          </p:nvPr>
        </p:nvSpPr>
        <p:spPr>
          <a:xfrm>
            <a:off x="609600" y="1696598"/>
            <a:ext cx="10972800" cy="488676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A family of standards for lightweight IT service management</a:t>
            </a:r>
            <a:endParaRPr/>
          </a:p>
          <a:p>
            <a:pPr marL="342900" lvl="0" indent="-342900" algn="l" rtl="0">
              <a:spcBef>
                <a:spcPts val="560"/>
              </a:spcBef>
              <a:spcAft>
                <a:spcPts val="0"/>
              </a:spcAft>
              <a:buClr>
                <a:schemeClr val="dk1"/>
              </a:buClr>
              <a:buSzPts val="2800"/>
              <a:buChar char="•"/>
            </a:pPr>
            <a:r>
              <a:rPr lang="en-US"/>
              <a:t>Suitable for IT service providers of any type and scale</a:t>
            </a:r>
            <a:endParaRPr/>
          </a:p>
          <a:p>
            <a:pPr marL="342900" lvl="0" indent="-342900" algn="l" rtl="0">
              <a:spcBef>
                <a:spcPts val="560"/>
              </a:spcBef>
              <a:spcAft>
                <a:spcPts val="0"/>
              </a:spcAft>
              <a:buClr>
                <a:schemeClr val="dk1"/>
              </a:buClr>
              <a:buSzPts val="2800"/>
              <a:buChar char="•"/>
            </a:pPr>
            <a:r>
              <a:rPr lang="en-US"/>
              <a:t>Main design principle: Keep it simple!</a:t>
            </a:r>
            <a:endParaRPr/>
          </a:p>
          <a:p>
            <a:pPr marL="342900" lvl="0" indent="-342900" algn="l" rtl="0">
              <a:spcBef>
                <a:spcPts val="560"/>
              </a:spcBef>
              <a:spcAft>
                <a:spcPts val="0"/>
              </a:spcAft>
              <a:buClr>
                <a:schemeClr val="dk1"/>
              </a:buClr>
              <a:buSzPts val="2800"/>
              <a:buChar char="•"/>
            </a:pPr>
            <a:r>
              <a:rPr lang="en-US"/>
              <a:t>All parts (and this training material) freely available under Creative Commons licenses:</a:t>
            </a:r>
            <a:endParaRPr u="sng">
              <a:solidFill>
                <a:schemeClr val="hlink"/>
              </a:solidFill>
              <a:hlinkClick r:id="rId3"/>
            </a:endParaRPr>
          </a:p>
          <a:p>
            <a:pPr marL="0" lvl="0" indent="0" algn="ctr" rtl="0">
              <a:spcBef>
                <a:spcPts val="560"/>
              </a:spcBef>
              <a:spcAft>
                <a:spcPts val="0"/>
              </a:spcAft>
              <a:buClr>
                <a:schemeClr val="dk1"/>
              </a:buClr>
              <a:buSzPts val="2800"/>
              <a:buNone/>
            </a:pPr>
            <a:r>
              <a:rPr lang="en-US" u="sng">
                <a:solidFill>
                  <a:schemeClr val="hlink"/>
                </a:solidFill>
                <a:hlinkClick r:id="rId3"/>
              </a:rPr>
              <a:t>www.fitsm.eu</a:t>
            </a:r>
            <a:endParaRPr/>
          </a:p>
          <a:p>
            <a:pPr marL="0" lvl="0" indent="0" algn="ctr" rtl="0">
              <a:spcBef>
                <a:spcPts val="560"/>
              </a:spcBef>
              <a:spcAft>
                <a:spcPts val="0"/>
              </a:spcAft>
              <a:buClr>
                <a:schemeClr val="dk1"/>
              </a:buClr>
              <a:buSzPts val="2800"/>
              <a:buNone/>
            </a:pPr>
            <a:endParaRPr/>
          </a:p>
          <a:p>
            <a:pPr marL="0" lvl="0" indent="0" algn="ctr" rtl="0">
              <a:spcBef>
                <a:spcPts val="360"/>
              </a:spcBef>
              <a:spcAft>
                <a:spcPts val="0"/>
              </a:spcAft>
              <a:buClr>
                <a:schemeClr val="dk1"/>
              </a:buClr>
              <a:buSzPts val="1800"/>
              <a:buNone/>
            </a:pPr>
            <a:endParaRPr sz="1800" i="1"/>
          </a:p>
          <a:p>
            <a:pPr marL="0" lvl="0" indent="0" algn="ctr" rtl="0">
              <a:spcBef>
                <a:spcPts val="360"/>
              </a:spcBef>
              <a:spcAft>
                <a:spcPts val="0"/>
              </a:spcAft>
              <a:buClr>
                <a:schemeClr val="dk1"/>
              </a:buClr>
              <a:buSzPts val="1800"/>
              <a:buNone/>
            </a:pPr>
            <a:endParaRPr lang="en-US" sz="1800" i="1"/>
          </a:p>
          <a:p>
            <a:pPr marL="0" lvl="0" indent="0" algn="ctr" rtl="0">
              <a:spcBef>
                <a:spcPts val="360"/>
              </a:spcBef>
              <a:spcAft>
                <a:spcPts val="0"/>
              </a:spcAft>
              <a:buClr>
                <a:schemeClr val="dk1"/>
              </a:buClr>
              <a:buSzPts val="1800"/>
              <a:buNone/>
            </a:pPr>
            <a:r>
              <a:rPr lang="en-US" sz="1800" i="1"/>
              <a:t>The development of the FitSM standards was supported and funded by the European Commission through the EC-FP7 project “FedSM”.</a:t>
            </a:r>
            <a:endParaRPr/>
          </a:p>
        </p:txBody>
      </p:sp>
      <p:sp>
        <p:nvSpPr>
          <p:cNvPr id="330" name="Google Shape;330;p1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331" name="Google Shape;331;p19"/>
          <p:cNvPicPr preferRelativeResize="0"/>
          <p:nvPr/>
        </p:nvPicPr>
        <p:blipFill rotWithShape="1">
          <a:blip r:embed="rId4">
            <a:alphaModFix/>
          </a:blip>
          <a:srcRect/>
          <a:stretch/>
        </p:blipFill>
        <p:spPr>
          <a:xfrm>
            <a:off x="5108687" y="5161402"/>
            <a:ext cx="1974626" cy="47117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The FitSM approach</a:t>
            </a:r>
            <a:endParaRPr/>
          </a:p>
        </p:txBody>
      </p:sp>
      <p:sp>
        <p:nvSpPr>
          <p:cNvPr id="338" name="Google Shape;338;p2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grpSp>
        <p:nvGrpSpPr>
          <p:cNvPr id="339" name="Google Shape;339;p20"/>
          <p:cNvGrpSpPr/>
          <p:nvPr/>
        </p:nvGrpSpPr>
        <p:grpSpPr>
          <a:xfrm>
            <a:off x="428787" y="2301498"/>
            <a:ext cx="11763213" cy="3786480"/>
            <a:chOff x="0" y="0"/>
            <a:chExt cx="10972800" cy="3282214"/>
          </a:xfrm>
        </p:grpSpPr>
        <p:sp>
          <p:nvSpPr>
            <p:cNvPr id="340" name="Google Shape;340;p20"/>
            <p:cNvSpPr/>
            <p:nvPr/>
          </p:nvSpPr>
          <p:spPr>
            <a:xfrm>
              <a:off x="0" y="0"/>
              <a:ext cx="10972800" cy="3282214"/>
            </a:xfrm>
            <a:prstGeom prst="roundRect">
              <a:avLst>
                <a:gd name="adj" fmla="val 85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r>
                <a:rPr lang="en-US" sz="2000">
                  <a:solidFill>
                    <a:schemeClr val="lt1"/>
                  </a:solidFill>
                  <a:latin typeface="Calibri"/>
                  <a:ea typeface="Calibri"/>
                  <a:cs typeface="Calibri"/>
                  <a:sym typeface="Calibri"/>
                </a:rPr>
                <a:t>The key principles of the FitSM approach to managing IT services:</a:t>
              </a:r>
            </a:p>
          </p:txBody>
        </p:sp>
        <p:sp>
          <p:nvSpPr>
            <p:cNvPr id="342" name="Google Shape;342;p20"/>
            <p:cNvSpPr/>
            <p:nvPr/>
          </p:nvSpPr>
          <p:spPr>
            <a:xfrm>
              <a:off x="175893" y="820553"/>
              <a:ext cx="2233594" cy="544658"/>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1"/>
                  </a:solidFill>
                  <a:latin typeface="Calibri"/>
                  <a:ea typeface="Calibri"/>
                  <a:cs typeface="Calibri"/>
                  <a:sym typeface="Calibri"/>
                </a:rPr>
                <a:t>Practicality</a:t>
              </a:r>
              <a:endParaRPr/>
            </a:p>
          </p:txBody>
        </p:sp>
        <p:sp>
          <p:nvSpPr>
            <p:cNvPr id="344" name="Google Shape;344;p20"/>
            <p:cNvSpPr/>
            <p:nvPr/>
          </p:nvSpPr>
          <p:spPr>
            <a:xfrm>
              <a:off x="175893" y="1404230"/>
              <a:ext cx="2233594" cy="544658"/>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a:solidFill>
                    <a:schemeClr val="dk1"/>
                  </a:solidFill>
                  <a:latin typeface="Calibri"/>
                  <a:ea typeface="Calibri"/>
                  <a:cs typeface="Calibri"/>
                  <a:sym typeface="Calibri"/>
                </a:rPr>
                <a:t>Consistency</a:t>
              </a:r>
            </a:p>
          </p:txBody>
        </p:sp>
        <p:sp>
          <p:nvSpPr>
            <p:cNvPr id="346" name="Google Shape;346;p20"/>
            <p:cNvSpPr/>
            <p:nvPr/>
          </p:nvSpPr>
          <p:spPr>
            <a:xfrm>
              <a:off x="175893" y="1987907"/>
              <a:ext cx="2233594" cy="544658"/>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dk1"/>
                  </a:solidFill>
                  <a:latin typeface="Calibri"/>
                  <a:ea typeface="Calibri"/>
                  <a:cs typeface="Calibri"/>
                  <a:sym typeface="Calibri"/>
                </a:rPr>
                <a:t>Sufficiency</a:t>
              </a:r>
              <a:endParaRPr/>
            </a:p>
          </p:txBody>
        </p:sp>
        <p:sp>
          <p:nvSpPr>
            <p:cNvPr id="348" name="Google Shape;348;p20"/>
            <p:cNvSpPr/>
            <p:nvPr/>
          </p:nvSpPr>
          <p:spPr>
            <a:xfrm>
              <a:off x="175893" y="2571584"/>
              <a:ext cx="2233594" cy="544658"/>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dk1"/>
                  </a:solidFill>
                  <a:latin typeface="Calibri"/>
                  <a:ea typeface="Calibri"/>
                  <a:cs typeface="Calibri"/>
                  <a:sym typeface="Calibri"/>
                </a:rPr>
                <a:t>Extendibility</a:t>
              </a:r>
              <a:endParaRPr dirty="0"/>
            </a:p>
          </p:txBody>
        </p:sp>
        <p:sp>
          <p:nvSpPr>
            <p:cNvPr id="350" name="Google Shape;350;p20"/>
            <p:cNvSpPr/>
            <p:nvPr/>
          </p:nvSpPr>
          <p:spPr>
            <a:xfrm>
              <a:off x="2713081" y="820553"/>
              <a:ext cx="7985399" cy="2297550"/>
            </a:xfrm>
            <a:prstGeom prst="roundRect">
              <a:avLst>
                <a:gd name="adj" fmla="val 105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r>
                <a:rPr lang="en-US" sz="2000">
                  <a:solidFill>
                    <a:schemeClr val="lt1"/>
                  </a:solidFill>
                  <a:latin typeface="Calibri"/>
                  <a:ea typeface="Calibri"/>
                  <a:cs typeface="Calibri"/>
                  <a:sym typeface="Calibri"/>
                </a:rPr>
                <a:t>The foundation for systematic IT Service Management:</a:t>
              </a:r>
            </a:p>
          </p:txBody>
        </p:sp>
        <p:sp>
          <p:nvSpPr>
            <p:cNvPr id="352" name="Google Shape;352;p20"/>
            <p:cNvSpPr/>
            <p:nvPr/>
          </p:nvSpPr>
          <p:spPr>
            <a:xfrm>
              <a:off x="3006623" y="1660723"/>
              <a:ext cx="2442823" cy="1033897"/>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a:solidFill>
                    <a:schemeClr val="dk1"/>
                  </a:solidFill>
                  <a:latin typeface="Calibri"/>
                  <a:ea typeface="Calibri"/>
                  <a:cs typeface="Calibri"/>
                  <a:sym typeface="Calibri"/>
                </a:rPr>
                <a:t>Service- and customer-orientation</a:t>
              </a:r>
            </a:p>
          </p:txBody>
        </p:sp>
        <p:sp>
          <p:nvSpPr>
            <p:cNvPr id="354" name="Google Shape;354;p20"/>
            <p:cNvSpPr/>
            <p:nvPr/>
          </p:nvSpPr>
          <p:spPr>
            <a:xfrm>
              <a:off x="5523355" y="1660724"/>
              <a:ext cx="2442823" cy="1033897"/>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a:solidFill>
                    <a:schemeClr val="dk1"/>
                  </a:solidFill>
                  <a:latin typeface="Calibri"/>
                  <a:ea typeface="Calibri"/>
                  <a:cs typeface="Calibri"/>
                  <a:sym typeface="Calibri"/>
                </a:rPr>
                <a:t>Process-orientation</a:t>
              </a:r>
            </a:p>
          </p:txBody>
        </p:sp>
        <p:sp>
          <p:nvSpPr>
            <p:cNvPr id="356" name="Google Shape;356;p20"/>
            <p:cNvSpPr/>
            <p:nvPr/>
          </p:nvSpPr>
          <p:spPr>
            <a:xfrm>
              <a:off x="8036836" y="1660725"/>
              <a:ext cx="2442824" cy="1033897"/>
            </a:xfrm>
            <a:prstGeom prst="roundRect">
              <a:avLst>
                <a:gd name="adj" fmla="val 10500"/>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lgn="ctr"/>
              <a:r>
                <a:rPr lang="en-US">
                  <a:solidFill>
                    <a:schemeClr val="dk1"/>
                  </a:solidFill>
                  <a:latin typeface="Calibri"/>
                  <a:ea typeface="Calibri"/>
                  <a:cs typeface="Calibri"/>
                  <a:sym typeface="Calibri"/>
                </a:rPr>
                <a:t>Continual improvement</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Purpose of this training</a:t>
            </a:r>
            <a:endParaRPr/>
          </a:p>
        </p:txBody>
      </p:sp>
      <p:sp>
        <p:nvSpPr>
          <p:cNvPr id="50" name="Google Shape;50;p2"/>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Become familiar with </a:t>
            </a:r>
            <a:endParaRPr/>
          </a:p>
          <a:p>
            <a:pPr marL="742950" lvl="1" indent="-285750" algn="l" rtl="0">
              <a:spcBef>
                <a:spcPts val="480"/>
              </a:spcBef>
              <a:spcAft>
                <a:spcPts val="0"/>
              </a:spcAft>
              <a:buClr>
                <a:schemeClr val="dk1"/>
              </a:buClr>
              <a:buSzPts val="2400"/>
              <a:buChar char="–"/>
            </a:pPr>
            <a:r>
              <a:rPr lang="en-US"/>
              <a:t>Basic IT service management concepts and terms</a:t>
            </a:r>
            <a:endParaRPr/>
          </a:p>
          <a:p>
            <a:pPr marL="742950" lvl="1" indent="-285750" algn="l" rtl="0">
              <a:spcBef>
                <a:spcPts val="480"/>
              </a:spcBef>
              <a:spcAft>
                <a:spcPts val="0"/>
              </a:spcAft>
              <a:buClr>
                <a:schemeClr val="dk1"/>
              </a:buClr>
              <a:buSzPts val="2400"/>
              <a:buChar char="–"/>
            </a:pPr>
            <a:r>
              <a:rPr lang="en-US"/>
              <a:t>Purpose and structure of FitSM standards and their relationship to other standards</a:t>
            </a:r>
            <a:endParaRPr/>
          </a:p>
          <a:p>
            <a:pPr marL="742950" lvl="1" indent="-285750" algn="l" rtl="0">
              <a:spcBef>
                <a:spcPts val="480"/>
              </a:spcBef>
              <a:spcAft>
                <a:spcPts val="0"/>
              </a:spcAft>
              <a:buClr>
                <a:schemeClr val="dk1"/>
              </a:buClr>
              <a:buSzPts val="2400"/>
              <a:buChar char="–"/>
            </a:pPr>
            <a:r>
              <a:rPr lang="en-US"/>
              <a:t>FitSM approach and key principles</a:t>
            </a:r>
            <a:endParaRPr/>
          </a:p>
          <a:p>
            <a:pPr marL="742950" lvl="1" indent="-285750" algn="l" rtl="0">
              <a:spcBef>
                <a:spcPts val="480"/>
              </a:spcBef>
              <a:spcAft>
                <a:spcPts val="0"/>
              </a:spcAft>
              <a:buClr>
                <a:schemeClr val="dk1"/>
              </a:buClr>
              <a:buSzPts val="2400"/>
              <a:buChar char="–"/>
            </a:pPr>
            <a:r>
              <a:rPr lang="en-US"/>
              <a:t>Process framework underlying FitSM</a:t>
            </a:r>
            <a:endParaRPr/>
          </a:p>
          <a:p>
            <a:pPr marL="742950" lvl="1" indent="-285750" algn="l" rtl="0">
              <a:spcBef>
                <a:spcPts val="480"/>
              </a:spcBef>
              <a:spcAft>
                <a:spcPts val="0"/>
              </a:spcAft>
              <a:buClr>
                <a:schemeClr val="dk1"/>
              </a:buClr>
              <a:buSzPts val="2400"/>
              <a:buChar char="–"/>
            </a:pPr>
            <a:r>
              <a:rPr lang="en-US"/>
              <a:t>Selected requirements defined in FitSM-1</a:t>
            </a:r>
            <a:endParaRPr/>
          </a:p>
          <a:p>
            <a:pPr marL="342900" lvl="0" indent="-342900" algn="l" rtl="0">
              <a:spcBef>
                <a:spcPts val="560"/>
              </a:spcBef>
              <a:spcAft>
                <a:spcPts val="0"/>
              </a:spcAft>
              <a:buClr>
                <a:schemeClr val="dk1"/>
              </a:buClr>
              <a:buSzPts val="2800"/>
              <a:buChar char="•"/>
            </a:pPr>
            <a:r>
              <a:rPr lang="en-US"/>
              <a:t>Achieve the </a:t>
            </a:r>
            <a:r>
              <a:rPr lang="en-US" b="1" i="1"/>
              <a:t>Foundation Certificate in IT Service Management</a:t>
            </a:r>
            <a:r>
              <a:rPr lang="en-US" i="1"/>
              <a:t> according to FitSM</a:t>
            </a:r>
            <a:endParaRPr/>
          </a:p>
        </p:txBody>
      </p:sp>
      <p:sp>
        <p:nvSpPr>
          <p:cNvPr id="51" name="Google Shape;51;p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ITSM principles</a:t>
            </a:r>
            <a:endParaRPr/>
          </a:p>
        </p:txBody>
      </p:sp>
      <p:graphicFrame>
        <p:nvGraphicFramePr>
          <p:cNvPr id="364" name="Google Shape;364;p21"/>
          <p:cNvGraphicFramePr/>
          <p:nvPr>
            <p:extLst>
              <p:ext uri="{D42A27DB-BD31-4B8C-83A1-F6EECF244321}">
                <p14:modId xmlns:p14="http://schemas.microsoft.com/office/powerpoint/2010/main" val="3849834795"/>
              </p:ext>
            </p:extLst>
          </p:nvPr>
        </p:nvGraphicFramePr>
        <p:xfrm>
          <a:off x="609600" y="1697038"/>
          <a:ext cx="10972800" cy="3571280"/>
        </p:xfrm>
        <a:graphic>
          <a:graphicData uri="http://schemas.openxmlformats.org/drawingml/2006/table">
            <a:tbl>
              <a:tblPr firstRow="1" bandRow="1">
                <a:tableStyleId>{B301B821-A1FF-4177-AEE7-76D212191A09}</a:tableStyleId>
              </a:tblPr>
              <a:tblGrid>
                <a:gridCol w="2921000">
                  <a:extLst>
                    <a:ext uri="{9D8B030D-6E8A-4147-A177-3AD203B41FA5}">
                      <a16:colId xmlns:a16="http://schemas.microsoft.com/office/drawing/2014/main" val="20000"/>
                    </a:ext>
                  </a:extLst>
                </a:gridCol>
                <a:gridCol w="80518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u="none" strike="noStrike" cap="none" dirty="0"/>
                        <a:t>Principle</a:t>
                      </a:r>
                      <a:endParaRPr dirty="0"/>
                    </a:p>
                  </a:txBody>
                  <a:tcPr marL="91450" marR="91450" marT="45725" marB="45725"/>
                </a:tc>
                <a:tc>
                  <a:txBody>
                    <a:bodyPr/>
                    <a:lstStyle/>
                    <a:p>
                      <a:pPr marL="0" marR="0" lvl="0" indent="0" algn="l" rtl="0">
                        <a:spcBef>
                          <a:spcPts val="0"/>
                        </a:spcBef>
                        <a:spcAft>
                          <a:spcPts val="0"/>
                        </a:spcAft>
                        <a:buNone/>
                      </a:pPr>
                      <a:r>
                        <a:rPr lang="en-US" sz="1800"/>
                        <a:t>Explanation</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b="1"/>
                        <a:t>Service- and customer-orientation</a:t>
                      </a:r>
                      <a:endParaRPr/>
                    </a:p>
                  </a:txBody>
                  <a:tcPr marL="91450" marR="91450" marT="45725" marB="45725"/>
                </a:tc>
                <a:tc>
                  <a:txBody>
                    <a:bodyPr/>
                    <a:lstStyle/>
                    <a:p>
                      <a:pPr marL="0" marR="0" lvl="0" indent="0" algn="l" rtl="0">
                        <a:spcBef>
                          <a:spcPts val="0"/>
                        </a:spcBef>
                        <a:spcAft>
                          <a:spcPts val="0"/>
                        </a:spcAft>
                        <a:buNone/>
                      </a:pPr>
                      <a:r>
                        <a:rPr lang="en-US" sz="1600"/>
                        <a:t>IT-driven solutions provided to customers and users are arranged as services and provided according to clearly defined service levels.</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Services are aligned to the needs and expectations of (potential) customers.  Both the service provider and customer are aware of agreed service targets.</a:t>
                      </a:r>
                      <a:endParaRPr sz="16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b="1"/>
                        <a:t>Process-orientation</a:t>
                      </a:r>
                      <a:endParaRPr/>
                    </a:p>
                  </a:txBody>
                  <a:tcPr marL="91450" marR="91450" marT="45725" marB="45725"/>
                </a:tc>
                <a:tc>
                  <a:txBody>
                    <a:bodyPr/>
                    <a:lstStyle/>
                    <a:p>
                      <a:pPr marL="0" marR="0" lvl="0" indent="0" algn="l" rtl="0">
                        <a:spcBef>
                          <a:spcPts val="0"/>
                        </a:spcBef>
                        <a:spcAft>
                          <a:spcPts val="0"/>
                        </a:spcAft>
                        <a:buNone/>
                      </a:pPr>
                      <a:r>
                        <a:rPr lang="en-US" sz="1600" dirty="0"/>
                        <a:t>Activities required to plan, deliver, operate and control services are carried out as part of well-understood and effective processes.</a:t>
                      </a:r>
                      <a:endParaRPr sz="1600"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b="1"/>
                        <a:t>Continual improvement</a:t>
                      </a:r>
                      <a:endParaRPr/>
                    </a:p>
                  </a:txBody>
                  <a:tcPr marL="91450" marR="91450" marT="45725" marB="45725"/>
                </a:tc>
                <a:tc>
                  <a:txBody>
                    <a:bodyPr/>
                    <a:lstStyle/>
                    <a:p>
                      <a:pPr marL="0" marR="0" lvl="0" indent="0" algn="l" rtl="0">
                        <a:spcBef>
                          <a:spcPts val="0"/>
                        </a:spcBef>
                        <a:spcAft>
                          <a:spcPts val="0"/>
                        </a:spcAft>
                        <a:buNone/>
                      </a:pPr>
                      <a:r>
                        <a:rPr lang="en-US" sz="1600" dirty="0"/>
                        <a:t>The entire service management system follows the plan-do-check-act approach.</a:t>
                      </a:r>
                      <a:endParaRPr sz="1600" dirty="0"/>
                    </a:p>
                    <a:p>
                      <a:pPr marL="0" marR="0" lvl="0" indent="0" algn="l" rtl="0">
                        <a:spcBef>
                          <a:spcPts val="0"/>
                        </a:spcBef>
                        <a:spcAft>
                          <a:spcPts val="0"/>
                        </a:spcAft>
                        <a:buNone/>
                      </a:pPr>
                      <a:endParaRPr sz="1600" dirty="0"/>
                    </a:p>
                    <a:p>
                      <a:pPr marL="0" marR="0" lvl="0" indent="0" algn="l" rtl="0">
                        <a:spcBef>
                          <a:spcPts val="0"/>
                        </a:spcBef>
                        <a:spcAft>
                          <a:spcPts val="0"/>
                        </a:spcAft>
                        <a:buNone/>
                      </a:pPr>
                      <a:r>
                        <a:rPr lang="en-US" sz="1600" dirty="0"/>
                        <a:t>All processes and activities necessary to manage IT services as well as the services themselves are subject to evaluation, aimed at identifying opportunities for improvement and taking appropriate follow-up actions.</a:t>
                      </a:r>
                      <a:endParaRPr sz="1600" dirty="0"/>
                    </a:p>
                  </a:txBody>
                  <a:tcPr marL="91450" marR="91450" marT="45725" marB="45725"/>
                </a:tc>
                <a:extLst>
                  <a:ext uri="{0D108BD9-81ED-4DB2-BD59-A6C34878D82A}">
                    <a16:rowId xmlns:a16="http://schemas.microsoft.com/office/drawing/2014/main" val="10003"/>
                  </a:ext>
                </a:extLst>
              </a:tr>
            </a:tbl>
          </a:graphicData>
        </a:graphic>
      </p:graphicFrame>
      <p:sp>
        <p:nvSpPr>
          <p:cNvPr id="365" name="Google Shape;365;p2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ITSM principles: Plan-Do-Check-Act cycle (PDCA)</a:t>
            </a:r>
            <a:endParaRPr/>
          </a:p>
        </p:txBody>
      </p:sp>
      <p:sp>
        <p:nvSpPr>
          <p:cNvPr id="372" name="Google Shape;372;p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373" name="Google Shape;373;p9"/>
          <p:cNvSpPr txBox="1">
            <a:spLocks noGrp="1"/>
          </p:cNvSpPr>
          <p:nvPr>
            <p:ph type="body" idx="4294967295"/>
          </p:nvPr>
        </p:nvSpPr>
        <p:spPr>
          <a:xfrm>
            <a:off x="1119882" y="5004617"/>
            <a:ext cx="9871052" cy="1374701"/>
          </a:xfrm>
          <a:prstGeom prst="rect">
            <a:avLst/>
          </a:prstGeom>
          <a:noFill/>
          <a:ln>
            <a:noFill/>
          </a:ln>
        </p:spPr>
        <p:txBody>
          <a:bodyPr spcFirstLastPara="1" wrap="square" lIns="91425" tIns="45700" rIns="116975" bIns="45700" anchor="t" anchorCtr="0">
            <a:normAutofit fontScale="92500"/>
          </a:bodyPr>
          <a:lstStyle/>
          <a:p>
            <a:pPr marL="268998" lvl="0" indent="-241092" algn="l" rtl="0">
              <a:lnSpc>
                <a:spcPct val="90000"/>
              </a:lnSpc>
              <a:spcBef>
                <a:spcPts val="0"/>
              </a:spcBef>
              <a:spcAft>
                <a:spcPts val="0"/>
              </a:spcAft>
              <a:buClr>
                <a:schemeClr val="dk1"/>
              </a:buClr>
              <a:buSzPts val="2400"/>
              <a:buChar char="•"/>
            </a:pPr>
            <a:r>
              <a:rPr lang="en-US" sz="2400"/>
              <a:t>Quality management approach according to W. E. Deming</a:t>
            </a:r>
            <a:endParaRPr/>
          </a:p>
          <a:p>
            <a:pPr marL="268998" lvl="0" indent="-241092" algn="l" rtl="0">
              <a:lnSpc>
                <a:spcPct val="90000"/>
              </a:lnSpc>
              <a:spcBef>
                <a:spcPts val="480"/>
              </a:spcBef>
              <a:spcAft>
                <a:spcPts val="0"/>
              </a:spcAft>
              <a:buClr>
                <a:schemeClr val="dk1"/>
              </a:buClr>
              <a:buSzPts val="2400"/>
              <a:buChar char="•"/>
            </a:pPr>
            <a:r>
              <a:rPr lang="en-US" sz="2400"/>
              <a:t>Key principle: continual improvement</a:t>
            </a:r>
            <a:endParaRPr/>
          </a:p>
          <a:p>
            <a:pPr marL="268998" lvl="0" indent="-241092" algn="l" rtl="0">
              <a:lnSpc>
                <a:spcPct val="90000"/>
              </a:lnSpc>
              <a:spcBef>
                <a:spcPts val="480"/>
              </a:spcBef>
              <a:spcAft>
                <a:spcPts val="0"/>
              </a:spcAft>
              <a:buClr>
                <a:schemeClr val="dk1"/>
              </a:buClr>
              <a:buSzPts val="2400"/>
              <a:buChar char="•"/>
            </a:pPr>
            <a:r>
              <a:rPr lang="en-US" sz="2400"/>
              <a:t>Plan-Do-Check-Act can be applied to the whole service management system</a:t>
            </a:r>
            <a:endParaRPr/>
          </a:p>
        </p:txBody>
      </p:sp>
      <p:cxnSp>
        <p:nvCxnSpPr>
          <p:cNvPr id="374" name="Google Shape;374;p9"/>
          <p:cNvCxnSpPr/>
          <p:nvPr/>
        </p:nvCxnSpPr>
        <p:spPr>
          <a:xfrm rot="10800000" flipH="1">
            <a:off x="2259514" y="4391230"/>
            <a:ext cx="2349330" cy="5582"/>
          </a:xfrm>
          <a:prstGeom prst="straightConnector1">
            <a:avLst/>
          </a:prstGeom>
          <a:noFill/>
          <a:ln w="12700" cap="flat" cmpd="sng">
            <a:solidFill>
              <a:schemeClr val="dk1"/>
            </a:solidFill>
            <a:prstDash val="solid"/>
            <a:round/>
            <a:headEnd type="none" w="med" len="med"/>
            <a:tailEnd type="triangle" w="med" len="med"/>
          </a:ln>
        </p:spPr>
      </p:cxnSp>
      <p:sp>
        <p:nvSpPr>
          <p:cNvPr id="375" name="Google Shape;375;p9"/>
          <p:cNvSpPr/>
          <p:nvPr/>
        </p:nvSpPr>
        <p:spPr>
          <a:xfrm rot="-5400000">
            <a:off x="1471188" y="2908696"/>
            <a:ext cx="1294252"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Maturity</a:t>
            </a:r>
            <a:endParaRPr/>
          </a:p>
        </p:txBody>
      </p:sp>
      <p:cxnSp>
        <p:nvCxnSpPr>
          <p:cNvPr id="376" name="Google Shape;376;p9"/>
          <p:cNvCxnSpPr/>
          <p:nvPr/>
        </p:nvCxnSpPr>
        <p:spPr>
          <a:xfrm rot="10800000" flipH="1">
            <a:off x="2259513" y="2096301"/>
            <a:ext cx="1116" cy="2302744"/>
          </a:xfrm>
          <a:prstGeom prst="straightConnector1">
            <a:avLst/>
          </a:prstGeom>
          <a:noFill/>
          <a:ln w="12700" cap="flat" cmpd="sng">
            <a:solidFill>
              <a:schemeClr val="dk1"/>
            </a:solidFill>
            <a:prstDash val="solid"/>
            <a:round/>
            <a:headEnd type="none" w="med" len="med"/>
            <a:tailEnd type="triangle" w="med" len="med"/>
          </a:ln>
        </p:spPr>
      </p:cxnSp>
      <p:sp>
        <p:nvSpPr>
          <p:cNvPr id="377" name="Google Shape;377;p9"/>
          <p:cNvSpPr/>
          <p:nvPr/>
        </p:nvSpPr>
        <p:spPr>
          <a:xfrm>
            <a:off x="3201746" y="4532835"/>
            <a:ext cx="1238518"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Time</a:t>
            </a:r>
            <a:endParaRPr/>
          </a:p>
        </p:txBody>
      </p:sp>
      <p:cxnSp>
        <p:nvCxnSpPr>
          <p:cNvPr id="378" name="Google Shape;378;p9"/>
          <p:cNvCxnSpPr/>
          <p:nvPr/>
        </p:nvCxnSpPr>
        <p:spPr>
          <a:xfrm rot="10800000" flipH="1">
            <a:off x="2256816" y="2762451"/>
            <a:ext cx="2352028" cy="1636597"/>
          </a:xfrm>
          <a:prstGeom prst="straightConnector1">
            <a:avLst/>
          </a:prstGeom>
          <a:noFill/>
          <a:ln w="25400" cap="flat" cmpd="sng">
            <a:solidFill>
              <a:schemeClr val="accent1"/>
            </a:solidFill>
            <a:prstDash val="solid"/>
            <a:round/>
            <a:headEnd type="none" w="sm" len="sm"/>
            <a:tailEnd type="stealth" w="med" len="med"/>
          </a:ln>
        </p:spPr>
      </p:cxnSp>
      <p:pic>
        <p:nvPicPr>
          <p:cNvPr id="3" name="Grafik 2">
            <a:extLst>
              <a:ext uri="{FF2B5EF4-FFF2-40B4-BE49-F238E27FC236}">
                <a16:creationId xmlns:a16="http://schemas.microsoft.com/office/drawing/2014/main" id="{2B609EAA-F5B0-B7B4-95D7-640E7E0AC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438" y="1888773"/>
            <a:ext cx="3022600" cy="2717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 key principles</a:t>
            </a:r>
            <a:endParaRPr/>
          </a:p>
        </p:txBody>
      </p:sp>
      <p:graphicFrame>
        <p:nvGraphicFramePr>
          <p:cNvPr id="398" name="Google Shape;398;p22"/>
          <p:cNvGraphicFramePr/>
          <p:nvPr>
            <p:extLst>
              <p:ext uri="{D42A27DB-BD31-4B8C-83A1-F6EECF244321}">
                <p14:modId xmlns:p14="http://schemas.microsoft.com/office/powerpoint/2010/main" val="2372622684"/>
              </p:ext>
            </p:extLst>
          </p:nvPr>
        </p:nvGraphicFramePr>
        <p:xfrm>
          <a:off x="609600" y="2744862"/>
          <a:ext cx="10972800" cy="2705167"/>
        </p:xfrm>
        <a:graphic>
          <a:graphicData uri="http://schemas.openxmlformats.org/drawingml/2006/table">
            <a:tbl>
              <a:tblPr firstRow="1" bandRow="1">
                <a:tableStyleId>{B301B821-A1FF-4177-AEE7-76D212191A09}</a:tableStyleId>
              </a:tblPr>
              <a:tblGrid>
                <a:gridCol w="3067878">
                  <a:extLst>
                    <a:ext uri="{9D8B030D-6E8A-4147-A177-3AD203B41FA5}">
                      <a16:colId xmlns:a16="http://schemas.microsoft.com/office/drawing/2014/main" val="20000"/>
                    </a:ext>
                  </a:extLst>
                </a:gridCol>
                <a:gridCol w="7904922">
                  <a:extLst>
                    <a:ext uri="{9D8B030D-6E8A-4147-A177-3AD203B41FA5}">
                      <a16:colId xmlns:a16="http://schemas.microsoft.com/office/drawing/2014/main" val="20001"/>
                    </a:ext>
                  </a:extLst>
                </a:gridCol>
              </a:tblGrid>
              <a:tr h="472435">
                <a:tc>
                  <a:txBody>
                    <a:bodyPr/>
                    <a:lstStyle/>
                    <a:p>
                      <a:pPr marL="0" marR="0" lvl="0" indent="0" algn="l" rtl="0">
                        <a:spcBef>
                          <a:spcPts val="0"/>
                        </a:spcBef>
                        <a:spcAft>
                          <a:spcPts val="0"/>
                        </a:spcAft>
                        <a:buNone/>
                      </a:pPr>
                      <a:r>
                        <a:rPr lang="en-US" sz="1800" dirty="0"/>
                        <a:t>Principle</a:t>
                      </a:r>
                      <a:endParaRPr dirty="0"/>
                    </a:p>
                  </a:txBody>
                  <a:tcPr marL="91450" marR="91450" marT="45725" marB="45725"/>
                </a:tc>
                <a:tc>
                  <a:txBody>
                    <a:bodyPr/>
                    <a:lstStyle/>
                    <a:p>
                      <a:pPr marL="0" marR="0" lvl="0" indent="0" algn="l" rtl="0">
                        <a:spcBef>
                          <a:spcPts val="0"/>
                        </a:spcBef>
                        <a:spcAft>
                          <a:spcPts val="0"/>
                        </a:spcAft>
                        <a:buNone/>
                      </a:pPr>
                      <a:r>
                        <a:rPr lang="en-US" sz="1800"/>
                        <a:t>Explanation</a:t>
                      </a:r>
                      <a:endParaRPr/>
                    </a:p>
                  </a:txBody>
                  <a:tcPr marL="91450" marR="91450" marT="45725" marB="45725"/>
                </a:tc>
                <a:extLst>
                  <a:ext uri="{0D108BD9-81ED-4DB2-BD59-A6C34878D82A}">
                    <a16:rowId xmlns:a16="http://schemas.microsoft.com/office/drawing/2014/main" val="10000"/>
                  </a:ext>
                </a:extLst>
              </a:tr>
              <a:tr h="815427">
                <a:tc>
                  <a:txBody>
                    <a:bodyPr/>
                    <a:lstStyle/>
                    <a:p>
                      <a:pPr marL="0" marR="0" lvl="0" indent="0" algn="l" rtl="0">
                        <a:spcBef>
                          <a:spcPts val="0"/>
                        </a:spcBef>
                        <a:spcAft>
                          <a:spcPts val="0"/>
                        </a:spcAft>
                        <a:buNone/>
                      </a:pPr>
                      <a:r>
                        <a:rPr lang="en-US" sz="1800" b="1">
                          <a:solidFill>
                            <a:schemeClr val="dk1"/>
                          </a:solidFill>
                          <a:sym typeface="Calibri"/>
                        </a:rPr>
                        <a:t>Practicality</a:t>
                      </a:r>
                      <a:endParaRPr sz="1800" b="1"/>
                    </a:p>
                  </a:txBody>
                  <a:tcPr marL="91450" marR="91450" marT="45725" marB="45725"/>
                </a:tc>
                <a:tc>
                  <a:txBody>
                    <a:bodyPr/>
                    <a:lstStyle/>
                    <a:p>
                      <a:pPr marL="0" marR="0" lvl="0" indent="0" algn="l" rtl="0">
                        <a:spcBef>
                          <a:spcPts val="0"/>
                        </a:spcBef>
                        <a:spcAft>
                          <a:spcPts val="0"/>
                        </a:spcAft>
                        <a:buNone/>
                      </a:pPr>
                      <a:r>
                        <a:rPr lang="en-US" sz="1800">
                          <a:solidFill>
                            <a:schemeClr val="dk1"/>
                          </a:solidFill>
                          <a:sym typeface="Calibri"/>
                        </a:rPr>
                        <a:t>Apply simple, proven guidance instead of drowning in theoretical best practices</a:t>
                      </a:r>
                      <a:endParaRPr sz="1800"/>
                    </a:p>
                  </a:txBody>
                  <a:tcPr marL="91450" marR="91450" marT="45725" marB="45725"/>
                </a:tc>
                <a:extLst>
                  <a:ext uri="{0D108BD9-81ED-4DB2-BD59-A6C34878D82A}">
                    <a16:rowId xmlns:a16="http://schemas.microsoft.com/office/drawing/2014/main" val="10001"/>
                  </a:ext>
                </a:extLst>
              </a:tr>
              <a:tr h="472435">
                <a:tc>
                  <a:txBody>
                    <a:bodyPr/>
                    <a:lstStyle/>
                    <a:p>
                      <a:pPr marL="0" marR="0" lvl="0" indent="0" algn="l" rtl="0">
                        <a:spcBef>
                          <a:spcPts val="0"/>
                        </a:spcBef>
                        <a:spcAft>
                          <a:spcPts val="0"/>
                        </a:spcAft>
                        <a:buNone/>
                      </a:pPr>
                      <a:r>
                        <a:rPr lang="en-US" sz="1800" b="1">
                          <a:solidFill>
                            <a:schemeClr val="dk1"/>
                          </a:solidFill>
                          <a:sym typeface="Calibri"/>
                        </a:rPr>
                        <a:t>Consistency</a:t>
                      </a:r>
                      <a:endParaRPr sz="1800" b="1"/>
                    </a:p>
                  </a:txBody>
                  <a:tcPr marL="91450" marR="91450" marT="45725" marB="45725"/>
                </a:tc>
                <a:tc>
                  <a:txBody>
                    <a:bodyPr/>
                    <a:lstStyle/>
                    <a:p>
                      <a:pPr marL="0" marR="0" lvl="0" indent="0" algn="l" rtl="0">
                        <a:spcBef>
                          <a:spcPts val="0"/>
                        </a:spcBef>
                        <a:spcAft>
                          <a:spcPts val="0"/>
                        </a:spcAft>
                        <a:buNone/>
                      </a:pPr>
                      <a:r>
                        <a:rPr lang="en-US" sz="1800">
                          <a:solidFill>
                            <a:schemeClr val="dk1"/>
                          </a:solidFill>
                          <a:sym typeface="Calibri"/>
                        </a:rPr>
                        <a:t>Repeatable performance before detailed documentation</a:t>
                      </a:r>
                      <a:endParaRPr sz="1800"/>
                    </a:p>
                  </a:txBody>
                  <a:tcPr marL="91450" marR="91450" marT="45725" marB="45725"/>
                </a:tc>
                <a:extLst>
                  <a:ext uri="{0D108BD9-81ED-4DB2-BD59-A6C34878D82A}">
                    <a16:rowId xmlns:a16="http://schemas.microsoft.com/office/drawing/2014/main" val="10002"/>
                  </a:ext>
                </a:extLst>
              </a:tr>
              <a:tr h="472435">
                <a:tc>
                  <a:txBody>
                    <a:bodyPr/>
                    <a:lstStyle/>
                    <a:p>
                      <a:pPr marL="0" marR="0" lvl="0" indent="0" algn="l" rtl="0">
                        <a:spcBef>
                          <a:spcPts val="0"/>
                        </a:spcBef>
                        <a:spcAft>
                          <a:spcPts val="0"/>
                        </a:spcAft>
                        <a:buNone/>
                      </a:pPr>
                      <a:r>
                        <a:rPr lang="en-US" sz="1800" b="1">
                          <a:solidFill>
                            <a:schemeClr val="dk1"/>
                          </a:solidFill>
                          <a:sym typeface="Calibri"/>
                        </a:rPr>
                        <a:t>Sufficiency</a:t>
                      </a:r>
                      <a:endParaRPr sz="1800" b="1"/>
                    </a:p>
                  </a:txBody>
                  <a:tcPr marL="91450" marR="91450" marT="45725" marB="45725"/>
                </a:tc>
                <a:tc>
                  <a:txBody>
                    <a:bodyPr/>
                    <a:lstStyle/>
                    <a:p>
                      <a:pPr marL="0" marR="0" lvl="0" indent="0" algn="l" rtl="0">
                        <a:spcBef>
                          <a:spcPts val="0"/>
                        </a:spcBef>
                        <a:spcAft>
                          <a:spcPts val="0"/>
                        </a:spcAft>
                        <a:buNone/>
                      </a:pPr>
                      <a:r>
                        <a:rPr lang="en-US" sz="1800">
                          <a:solidFill>
                            <a:schemeClr val="dk1"/>
                          </a:solidFill>
                          <a:sym typeface="Calibri"/>
                        </a:rPr>
                        <a:t>Good enough and working over seeking the perfect solution</a:t>
                      </a:r>
                      <a:endParaRPr sz="1800"/>
                    </a:p>
                  </a:txBody>
                  <a:tcPr marL="91450" marR="91450" marT="45725" marB="45725"/>
                </a:tc>
                <a:extLst>
                  <a:ext uri="{0D108BD9-81ED-4DB2-BD59-A6C34878D82A}">
                    <a16:rowId xmlns:a16="http://schemas.microsoft.com/office/drawing/2014/main" val="10003"/>
                  </a:ext>
                </a:extLst>
              </a:tr>
              <a:tr h="472435">
                <a:tc>
                  <a:txBody>
                    <a:bodyPr/>
                    <a:lstStyle/>
                    <a:p>
                      <a:pPr marL="0" marR="0" lvl="0" indent="0" algn="l" rtl="0">
                        <a:spcBef>
                          <a:spcPts val="0"/>
                        </a:spcBef>
                        <a:spcAft>
                          <a:spcPts val="0"/>
                        </a:spcAft>
                        <a:buNone/>
                      </a:pPr>
                      <a:r>
                        <a:rPr lang="en-US" sz="1800" b="1">
                          <a:solidFill>
                            <a:schemeClr val="dk1"/>
                          </a:solidFill>
                          <a:sym typeface="Calibri"/>
                        </a:rPr>
                        <a:t>Extendibility</a:t>
                      </a:r>
                      <a:endParaRPr sz="1800" b="1"/>
                    </a:p>
                  </a:txBody>
                  <a:tcPr marL="91450" marR="91450" marT="45725" marB="45725"/>
                </a:tc>
                <a:tc>
                  <a:txBody>
                    <a:bodyPr/>
                    <a:lstStyle/>
                    <a:p>
                      <a:pPr marL="0" marR="0" lvl="0" indent="0" algn="l" rtl="0">
                        <a:spcBef>
                          <a:spcPts val="0"/>
                        </a:spcBef>
                        <a:spcAft>
                          <a:spcPts val="0"/>
                        </a:spcAft>
                        <a:buNone/>
                      </a:pPr>
                      <a:r>
                        <a:rPr lang="en-US" sz="1800" dirty="0">
                          <a:solidFill>
                            <a:schemeClr val="dk1"/>
                          </a:solidFill>
                          <a:sym typeface="Calibri"/>
                        </a:rPr>
                        <a:t>Leverage many sources of knowledge rather than live in a walled garden</a:t>
                      </a:r>
                      <a:endParaRPr sz="1800" dirty="0"/>
                    </a:p>
                  </a:txBody>
                  <a:tcPr marL="91450" marR="91450" marT="45725" marB="45725"/>
                </a:tc>
                <a:extLst>
                  <a:ext uri="{0D108BD9-81ED-4DB2-BD59-A6C34878D82A}">
                    <a16:rowId xmlns:a16="http://schemas.microsoft.com/office/drawing/2014/main" val="10004"/>
                  </a:ext>
                </a:extLst>
              </a:tr>
            </a:tbl>
          </a:graphicData>
        </a:graphic>
      </p:graphicFrame>
      <p:sp>
        <p:nvSpPr>
          <p:cNvPr id="399" name="Google Shape;399;p2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 parts</a:t>
            </a:r>
            <a:endParaRPr/>
          </a:p>
        </p:txBody>
      </p:sp>
      <p:sp>
        <p:nvSpPr>
          <p:cNvPr id="406" name="Google Shape;406;p2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407" name="Google Shape;407;p23"/>
          <p:cNvSpPr txBox="1"/>
          <p:nvPr/>
        </p:nvSpPr>
        <p:spPr>
          <a:xfrm rot="5400000">
            <a:off x="10475030" y="2527389"/>
            <a:ext cx="2352541" cy="67706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dk1"/>
                </a:solidFill>
                <a:latin typeface="Arial"/>
                <a:ea typeface="Arial"/>
                <a:cs typeface="Arial"/>
                <a:sym typeface="Arial"/>
              </a:rPr>
              <a:t>Focus of this </a:t>
            </a:r>
            <a:r>
              <a:rPr lang="en-US" dirty="0">
                <a:solidFill>
                  <a:schemeClr val="dk1"/>
                </a:solidFill>
                <a:latin typeface="Arial"/>
                <a:ea typeface="Arial"/>
                <a:cs typeface="Arial"/>
                <a:sym typeface="Arial"/>
              </a:rPr>
              <a:t>training</a:t>
            </a:r>
            <a:endParaRPr dirty="0"/>
          </a:p>
        </p:txBody>
      </p:sp>
      <p:sp>
        <p:nvSpPr>
          <p:cNvPr id="422" name="Google Shape;422;p23"/>
          <p:cNvSpPr/>
          <p:nvPr/>
        </p:nvSpPr>
        <p:spPr>
          <a:xfrm>
            <a:off x="10920350" y="2166265"/>
            <a:ext cx="416995" cy="1348318"/>
          </a:xfrm>
          <a:prstGeom prst="rightBrace">
            <a:avLst>
              <a:gd name="adj1" fmla="val 33302"/>
              <a:gd name="adj2" fmla="val 51224"/>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25" name="Google Shape;100;p7">
            <a:extLst>
              <a:ext uri="{FF2B5EF4-FFF2-40B4-BE49-F238E27FC236}">
                <a16:creationId xmlns:a16="http://schemas.microsoft.com/office/drawing/2014/main" id="{49163469-F822-6427-E7B2-BCF1185B2A84}"/>
              </a:ext>
            </a:extLst>
          </p:cNvPr>
          <p:cNvGrpSpPr/>
          <p:nvPr/>
        </p:nvGrpSpPr>
        <p:grpSpPr>
          <a:xfrm>
            <a:off x="154823" y="1820050"/>
            <a:ext cx="10623368" cy="4928022"/>
            <a:chOff x="692908" y="308930"/>
            <a:chExt cx="7359280" cy="6234893"/>
          </a:xfrm>
        </p:grpSpPr>
        <p:sp>
          <p:nvSpPr>
            <p:cNvPr id="26" name="Google Shape;101;p7">
              <a:extLst>
                <a:ext uri="{FF2B5EF4-FFF2-40B4-BE49-F238E27FC236}">
                  <a16:creationId xmlns:a16="http://schemas.microsoft.com/office/drawing/2014/main" id="{8395A7DA-EC00-622E-A7E7-0DEA5E60CF8C}"/>
                </a:ext>
              </a:extLst>
            </p:cNvPr>
            <p:cNvSpPr/>
            <p:nvPr/>
          </p:nvSpPr>
          <p:spPr>
            <a:xfrm>
              <a:off x="692908" y="308930"/>
              <a:ext cx="7359280" cy="359276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27" name="Google Shape;102;p7">
              <a:extLst>
                <a:ext uri="{FF2B5EF4-FFF2-40B4-BE49-F238E27FC236}">
                  <a16:creationId xmlns:a16="http://schemas.microsoft.com/office/drawing/2014/main" id="{6DDEA59F-4C12-0326-6498-FA3041227CAC}"/>
                </a:ext>
              </a:extLst>
            </p:cNvPr>
            <p:cNvSpPr/>
            <p:nvPr/>
          </p:nvSpPr>
          <p:spPr>
            <a:xfrm>
              <a:off x="710688" y="4004670"/>
              <a:ext cx="7341499" cy="2539153"/>
            </a:xfrm>
            <a:prstGeom prst="upArrowCallout">
              <a:avLst>
                <a:gd name="adj1" fmla="val 30626"/>
                <a:gd name="adj2" fmla="val 25000"/>
                <a:gd name="adj3" fmla="val 18308"/>
                <a:gd name="adj4" fmla="val 76340"/>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28" name="Google Shape;103;p7">
              <a:extLst>
                <a:ext uri="{FF2B5EF4-FFF2-40B4-BE49-F238E27FC236}">
                  <a16:creationId xmlns:a16="http://schemas.microsoft.com/office/drawing/2014/main" id="{A5E844F1-FC3B-5604-47E6-3E37A3635222}"/>
                </a:ext>
              </a:extLst>
            </p:cNvPr>
            <p:cNvSpPr/>
            <p:nvPr/>
          </p:nvSpPr>
          <p:spPr>
            <a:xfrm>
              <a:off x="2981788" y="1781196"/>
              <a:ext cx="2880000" cy="720000"/>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FitSM-1</a:t>
              </a:r>
              <a:endParaRPr dirty="0">
                <a:latin typeface="Wingdings" panose="05000000000000000000" pitchFamily="2" charset="2"/>
              </a:endParaRPr>
            </a:p>
            <a:p>
              <a:pPr marL="0" marR="0" lvl="0" indent="0" algn="ctr" rtl="0">
                <a:spcBef>
                  <a:spcPts val="0"/>
                </a:spcBef>
                <a:spcAft>
                  <a:spcPts val="0"/>
                </a:spcAft>
                <a:buNone/>
              </a:pPr>
              <a:r>
                <a:rPr lang="en-US" sz="1400" dirty="0">
                  <a:solidFill>
                    <a:srgbClr val="FFFFFF"/>
                  </a:solidFill>
                  <a:latin typeface="Helvetica Neue"/>
                  <a:ea typeface="Helvetica Neue"/>
                  <a:cs typeface="Helvetica Neue"/>
                  <a:sym typeface="Helvetica Neue"/>
                </a:rPr>
                <a:t>Requirements</a:t>
              </a:r>
              <a:endParaRPr dirty="0">
                <a:latin typeface="Wingdings" panose="05000000000000000000" pitchFamily="2" charset="2"/>
              </a:endParaRPr>
            </a:p>
          </p:txBody>
        </p:sp>
        <p:sp>
          <p:nvSpPr>
            <p:cNvPr id="29" name="Google Shape;104;p7">
              <a:extLst>
                <a:ext uri="{FF2B5EF4-FFF2-40B4-BE49-F238E27FC236}">
                  <a16:creationId xmlns:a16="http://schemas.microsoft.com/office/drawing/2014/main" id="{D1EE5FFC-34E0-A885-1973-19232CFEBA3A}"/>
                </a:ext>
              </a:extLst>
            </p:cNvPr>
            <p:cNvSpPr/>
            <p:nvPr/>
          </p:nvSpPr>
          <p:spPr>
            <a:xfrm>
              <a:off x="1163640" y="2951060"/>
              <a:ext cx="2880000" cy="720000"/>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FitSM-2</a:t>
              </a:r>
              <a:endParaRPr dirty="0">
                <a:latin typeface="Wingdings" panose="05000000000000000000" pitchFamily="2" charset="2"/>
              </a:endParaRPr>
            </a:p>
            <a:p>
              <a:pPr marL="0" marR="0" lvl="0" indent="0" algn="ctr" rtl="0">
                <a:spcBef>
                  <a:spcPts val="0"/>
                </a:spcBef>
                <a:spcAft>
                  <a:spcPts val="0"/>
                </a:spcAft>
                <a:buNone/>
              </a:pPr>
              <a:r>
                <a:rPr lang="en-US" sz="1400" dirty="0">
                  <a:solidFill>
                    <a:srgbClr val="FFFFFF"/>
                  </a:solidFill>
                  <a:latin typeface="Helvetica Neue"/>
                  <a:ea typeface="Helvetica Neue"/>
                  <a:cs typeface="Helvetica Neue"/>
                  <a:sym typeface="Helvetica Neue"/>
                </a:rPr>
                <a:t>Process activities and implementation</a:t>
              </a:r>
              <a:endParaRPr dirty="0">
                <a:latin typeface="Wingdings" panose="05000000000000000000" pitchFamily="2" charset="2"/>
              </a:endParaRPr>
            </a:p>
          </p:txBody>
        </p:sp>
        <p:sp>
          <p:nvSpPr>
            <p:cNvPr id="30" name="Google Shape;105;p7">
              <a:extLst>
                <a:ext uri="{FF2B5EF4-FFF2-40B4-BE49-F238E27FC236}">
                  <a16:creationId xmlns:a16="http://schemas.microsoft.com/office/drawing/2014/main" id="{B8E44667-2D0D-D510-75C3-26BBC75BDFA4}"/>
                </a:ext>
              </a:extLst>
            </p:cNvPr>
            <p:cNvSpPr/>
            <p:nvPr/>
          </p:nvSpPr>
          <p:spPr>
            <a:xfrm>
              <a:off x="4808395" y="2951060"/>
              <a:ext cx="2880000" cy="720000"/>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FitSM-3</a:t>
              </a:r>
              <a:endParaRPr dirty="0">
                <a:latin typeface="Wingdings" panose="05000000000000000000" pitchFamily="2" charset="2"/>
              </a:endParaRPr>
            </a:p>
            <a:p>
              <a:pPr marL="0" marR="0" lvl="0" indent="0" algn="ctr" rtl="0">
                <a:spcBef>
                  <a:spcPts val="0"/>
                </a:spcBef>
                <a:spcAft>
                  <a:spcPts val="0"/>
                </a:spcAft>
                <a:buNone/>
              </a:pPr>
              <a:r>
                <a:rPr lang="en-US" sz="1400" dirty="0">
                  <a:solidFill>
                    <a:srgbClr val="FFFFFF"/>
                  </a:solidFill>
                  <a:latin typeface="Helvetica Neue"/>
                  <a:ea typeface="Helvetica Neue"/>
                  <a:cs typeface="Helvetica Neue"/>
                  <a:sym typeface="Helvetica Neue"/>
                </a:rPr>
                <a:t>Role model</a:t>
              </a:r>
              <a:endParaRPr dirty="0">
                <a:latin typeface="Wingdings" panose="05000000000000000000" pitchFamily="2" charset="2"/>
              </a:endParaRPr>
            </a:p>
          </p:txBody>
        </p:sp>
        <p:sp>
          <p:nvSpPr>
            <p:cNvPr id="31" name="Google Shape;106;p7">
              <a:extLst>
                <a:ext uri="{FF2B5EF4-FFF2-40B4-BE49-F238E27FC236}">
                  <a16:creationId xmlns:a16="http://schemas.microsoft.com/office/drawing/2014/main" id="{27D00AD3-0110-1E62-B64C-8A3880F8CEF6}"/>
                </a:ext>
              </a:extLst>
            </p:cNvPr>
            <p:cNvSpPr/>
            <p:nvPr/>
          </p:nvSpPr>
          <p:spPr>
            <a:xfrm>
              <a:off x="3341790" y="5052165"/>
              <a:ext cx="2160000" cy="1080000"/>
            </a:xfrm>
            <a:prstGeom prst="rect">
              <a:avLst/>
            </a:prstGeom>
            <a:solidFill>
              <a:srgbClr val="105AA8"/>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FitSM-5</a:t>
              </a:r>
              <a:endParaRPr dirty="0">
                <a:latin typeface="Wingdings" panose="05000000000000000000" pitchFamily="2" charset="2"/>
              </a:endParaRPr>
            </a:p>
            <a:p>
              <a:pPr marL="0" marR="0" lvl="0" indent="0" algn="ctr" rtl="0">
                <a:spcBef>
                  <a:spcPts val="0"/>
                </a:spcBef>
                <a:spcAft>
                  <a:spcPts val="0"/>
                </a:spcAft>
                <a:buNone/>
              </a:pPr>
              <a:r>
                <a:rPr lang="en-US" sz="1300" dirty="0">
                  <a:solidFill>
                    <a:srgbClr val="FFFFFF"/>
                  </a:solidFill>
                  <a:latin typeface="Helvetica Neue"/>
                  <a:ea typeface="Helvetica Neue"/>
                  <a:cs typeface="Helvetica Neue"/>
                  <a:sym typeface="Helvetica Neue"/>
                </a:rPr>
                <a:t>Implementation guides</a:t>
              </a:r>
              <a:endParaRPr sz="1300" dirty="0">
                <a:latin typeface="Wingdings" panose="05000000000000000000" pitchFamily="2" charset="2"/>
              </a:endParaRPr>
            </a:p>
          </p:txBody>
        </p:sp>
        <p:cxnSp>
          <p:nvCxnSpPr>
            <p:cNvPr id="32" name="Google Shape;107;p7">
              <a:extLst>
                <a:ext uri="{FF2B5EF4-FFF2-40B4-BE49-F238E27FC236}">
                  <a16:creationId xmlns:a16="http://schemas.microsoft.com/office/drawing/2014/main" id="{2A56654E-539B-B6C3-0D5E-2CF51F1B6351}"/>
                </a:ext>
              </a:extLst>
            </p:cNvPr>
            <p:cNvCxnSpPr>
              <a:cxnSpLocks/>
              <a:stCxn id="30" idx="0"/>
              <a:endCxn id="28" idx="2"/>
            </p:cNvCxnSpPr>
            <p:nvPr/>
          </p:nvCxnSpPr>
          <p:spPr>
            <a:xfrm rot="16200000" flipV="1">
              <a:off x="5110160" y="1812825"/>
              <a:ext cx="449864" cy="1826607"/>
            </a:xfrm>
            <a:prstGeom prst="bentConnector3">
              <a:avLst>
                <a:gd name="adj1" fmla="val 50000"/>
              </a:avLst>
            </a:prstGeom>
            <a:noFill/>
            <a:ln w="12700" cap="flat" cmpd="sng">
              <a:solidFill>
                <a:schemeClr val="dk1"/>
              </a:solidFill>
              <a:prstDash val="solid"/>
              <a:round/>
              <a:headEnd type="none" w="sm" len="sm"/>
              <a:tailEnd type="stealth" w="med" len="med"/>
            </a:ln>
          </p:spPr>
        </p:cxnSp>
        <p:cxnSp>
          <p:nvCxnSpPr>
            <p:cNvPr id="33" name="Google Shape;108;p7">
              <a:extLst>
                <a:ext uri="{FF2B5EF4-FFF2-40B4-BE49-F238E27FC236}">
                  <a16:creationId xmlns:a16="http://schemas.microsoft.com/office/drawing/2014/main" id="{DAC7B51A-75C1-2F71-F6C9-F43C10900738}"/>
                </a:ext>
              </a:extLst>
            </p:cNvPr>
            <p:cNvCxnSpPr>
              <a:cxnSpLocks/>
              <a:stCxn id="29" idx="0"/>
              <a:endCxn id="28" idx="2"/>
            </p:cNvCxnSpPr>
            <p:nvPr/>
          </p:nvCxnSpPr>
          <p:spPr>
            <a:xfrm rot="5400000" flipH="1" flipV="1">
              <a:off x="3287782" y="1817054"/>
              <a:ext cx="449864" cy="1818148"/>
            </a:xfrm>
            <a:prstGeom prst="bentConnector3">
              <a:avLst>
                <a:gd name="adj1" fmla="val 50000"/>
              </a:avLst>
            </a:prstGeom>
            <a:noFill/>
            <a:ln w="12700" cap="flat" cmpd="sng">
              <a:solidFill>
                <a:schemeClr val="dk1"/>
              </a:solidFill>
              <a:prstDash val="solid"/>
              <a:round/>
              <a:headEnd type="none" w="sm" len="sm"/>
              <a:tailEnd type="stealth" w="med" len="med"/>
            </a:ln>
          </p:spPr>
        </p:cxnSp>
        <p:sp>
          <p:nvSpPr>
            <p:cNvPr id="34" name="Google Shape;109;p7">
              <a:extLst>
                <a:ext uri="{FF2B5EF4-FFF2-40B4-BE49-F238E27FC236}">
                  <a16:creationId xmlns:a16="http://schemas.microsoft.com/office/drawing/2014/main" id="{DB5269CB-D052-AB2A-1784-DBECE6560C20}"/>
                </a:ext>
              </a:extLst>
            </p:cNvPr>
            <p:cNvSpPr/>
            <p:nvPr/>
          </p:nvSpPr>
          <p:spPr>
            <a:xfrm>
              <a:off x="2981789" y="611331"/>
              <a:ext cx="2880000" cy="720000"/>
            </a:xfrm>
            <a:prstGeom prst="rect">
              <a:avLst/>
            </a:prstGeom>
            <a:solidFill>
              <a:srgbClr val="12447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FitSM-0</a:t>
              </a:r>
              <a:endParaRPr dirty="0">
                <a:latin typeface="Wingdings" panose="05000000000000000000" pitchFamily="2" charset="2"/>
              </a:endParaRPr>
            </a:p>
            <a:p>
              <a:pPr marL="0" marR="0" lvl="0" indent="0" algn="ctr" rtl="0">
                <a:spcBef>
                  <a:spcPts val="0"/>
                </a:spcBef>
                <a:spcAft>
                  <a:spcPts val="0"/>
                </a:spcAft>
                <a:buNone/>
              </a:pPr>
              <a:r>
                <a:rPr lang="en-US" sz="1400" dirty="0">
                  <a:solidFill>
                    <a:srgbClr val="FFFFFF"/>
                  </a:solidFill>
                  <a:latin typeface="Helvetica Neue"/>
                  <a:ea typeface="Helvetica Neue"/>
                  <a:cs typeface="Helvetica Neue"/>
                  <a:sym typeface="Helvetica Neue"/>
                </a:rPr>
                <a:t>Overview &amp; vocabulary</a:t>
              </a:r>
              <a:endParaRPr dirty="0">
                <a:latin typeface="Wingdings" panose="05000000000000000000" pitchFamily="2" charset="2"/>
              </a:endParaRPr>
            </a:p>
          </p:txBody>
        </p:sp>
        <p:sp>
          <p:nvSpPr>
            <p:cNvPr id="35" name="Google Shape;110;p7">
              <a:extLst>
                <a:ext uri="{FF2B5EF4-FFF2-40B4-BE49-F238E27FC236}">
                  <a16:creationId xmlns:a16="http://schemas.microsoft.com/office/drawing/2014/main" id="{784921EC-E201-A071-3F4F-0E45045FACB2}"/>
                </a:ext>
              </a:extLst>
            </p:cNvPr>
            <p:cNvSpPr/>
            <p:nvPr/>
          </p:nvSpPr>
          <p:spPr>
            <a:xfrm>
              <a:off x="855591" y="5047848"/>
              <a:ext cx="2160000" cy="1080000"/>
            </a:xfrm>
            <a:prstGeom prst="rect">
              <a:avLst/>
            </a:prstGeom>
            <a:solidFill>
              <a:srgbClr val="105AA8"/>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FitSM-4</a:t>
              </a:r>
              <a:endParaRPr dirty="0">
                <a:latin typeface="Wingdings" panose="05000000000000000000" pitchFamily="2" charset="2"/>
              </a:endParaRPr>
            </a:p>
            <a:p>
              <a:pPr marL="0" marR="0" lvl="0" indent="0" algn="ctr" rtl="0">
                <a:spcBef>
                  <a:spcPts val="0"/>
                </a:spcBef>
                <a:spcAft>
                  <a:spcPts val="0"/>
                </a:spcAft>
                <a:buNone/>
              </a:pPr>
              <a:r>
                <a:rPr lang="en-US" sz="1300" dirty="0">
                  <a:solidFill>
                    <a:srgbClr val="FFFFFF"/>
                  </a:solidFill>
                  <a:latin typeface="Helvetica Neue"/>
                  <a:ea typeface="Helvetica Neue"/>
                  <a:cs typeface="Helvetica Neue"/>
                  <a:sym typeface="Helvetica Neue"/>
                </a:rPr>
                <a:t>Templates and samples</a:t>
              </a:r>
              <a:endParaRPr sz="1300" dirty="0">
                <a:latin typeface="Wingdings" panose="05000000000000000000" pitchFamily="2" charset="2"/>
              </a:endParaRPr>
            </a:p>
          </p:txBody>
        </p:sp>
        <p:sp>
          <p:nvSpPr>
            <p:cNvPr id="36" name="Google Shape;111;p7">
              <a:extLst>
                <a:ext uri="{FF2B5EF4-FFF2-40B4-BE49-F238E27FC236}">
                  <a16:creationId xmlns:a16="http://schemas.microsoft.com/office/drawing/2014/main" id="{81897A4E-EAD8-DB38-BCC4-59A6FA1DE868}"/>
                </a:ext>
              </a:extLst>
            </p:cNvPr>
            <p:cNvSpPr/>
            <p:nvPr/>
          </p:nvSpPr>
          <p:spPr>
            <a:xfrm>
              <a:off x="5777599" y="5052165"/>
              <a:ext cx="2160000" cy="1080001"/>
            </a:xfrm>
            <a:prstGeom prst="rect">
              <a:avLst/>
            </a:prstGeom>
            <a:solidFill>
              <a:srgbClr val="105AA8"/>
            </a:solidFill>
            <a:ln w="25400" cap="flat" cmpd="sng">
              <a:solidFill>
                <a:srgbClr val="395E89"/>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dirty="0">
                  <a:solidFill>
                    <a:srgbClr val="FFFFFF"/>
                  </a:solidFill>
                  <a:latin typeface="Helvetica Neue"/>
                  <a:ea typeface="Helvetica Neue"/>
                  <a:cs typeface="Helvetica Neue"/>
                  <a:sym typeface="Helvetica Neue"/>
                </a:rPr>
                <a:t>FitSM-6</a:t>
              </a:r>
              <a:endParaRPr dirty="0">
                <a:latin typeface="Wingdings" panose="05000000000000000000" pitchFamily="2" charset="2"/>
              </a:endParaRPr>
            </a:p>
            <a:p>
              <a:pPr marL="0" marR="0" lvl="0" indent="0" algn="ctr" rtl="0">
                <a:spcBef>
                  <a:spcPts val="0"/>
                </a:spcBef>
                <a:spcAft>
                  <a:spcPts val="0"/>
                </a:spcAft>
                <a:buNone/>
              </a:pPr>
              <a:r>
                <a:rPr lang="en-US" sz="1300" dirty="0">
                  <a:solidFill>
                    <a:srgbClr val="FFFFFF"/>
                  </a:solidFill>
                  <a:latin typeface="Helvetica Neue"/>
                  <a:ea typeface="Helvetica Neue"/>
                  <a:cs typeface="Helvetica Neue"/>
                  <a:sym typeface="Helvetica Neue"/>
                </a:rPr>
                <a:t>Maturity and capability assessment scheme</a:t>
              </a:r>
              <a:endParaRPr sz="1300" dirty="0">
                <a:latin typeface="Wingdings" panose="05000000000000000000" pitchFamily="2" charset="2"/>
              </a:endParaRPr>
            </a:p>
          </p:txBody>
        </p:sp>
        <p:cxnSp>
          <p:nvCxnSpPr>
            <p:cNvPr id="37" name="Google Shape;112;p7">
              <a:extLst>
                <a:ext uri="{FF2B5EF4-FFF2-40B4-BE49-F238E27FC236}">
                  <a16:creationId xmlns:a16="http://schemas.microsoft.com/office/drawing/2014/main" id="{7C97AFAE-06D0-13EF-A8CF-4B683AA63E55}"/>
                </a:ext>
              </a:extLst>
            </p:cNvPr>
            <p:cNvCxnSpPr/>
            <p:nvPr/>
          </p:nvCxnSpPr>
          <p:spPr>
            <a:xfrm rot="5400000">
              <a:off x="4196857" y="1556263"/>
              <a:ext cx="449865" cy="1"/>
            </a:xfrm>
            <a:prstGeom prst="bentConnector3">
              <a:avLst>
                <a:gd name="adj1" fmla="val -15928"/>
              </a:avLst>
            </a:prstGeom>
            <a:noFill/>
            <a:ln w="12700" cap="flat" cmpd="sng">
              <a:solidFill>
                <a:schemeClr val="dk1"/>
              </a:solidFill>
              <a:prstDash val="solid"/>
              <a:round/>
              <a:headEnd type="none" w="sm" len="sm"/>
              <a:tailEnd type="stealth" w="med" len="med"/>
            </a:ln>
          </p:spPr>
        </p:cxnSp>
        <p:sp>
          <p:nvSpPr>
            <p:cNvPr id="38" name="Google Shape;113;p7">
              <a:extLst>
                <a:ext uri="{FF2B5EF4-FFF2-40B4-BE49-F238E27FC236}">
                  <a16:creationId xmlns:a16="http://schemas.microsoft.com/office/drawing/2014/main" id="{89F707F6-63E5-E338-7B0C-57E18AA615A1}"/>
                </a:ext>
              </a:extLst>
            </p:cNvPr>
            <p:cNvSpPr txBox="1"/>
            <p:nvPr/>
          </p:nvSpPr>
          <p:spPr>
            <a:xfrm>
              <a:off x="710688" y="4591297"/>
              <a:ext cx="2193427" cy="4256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1" dirty="0">
                  <a:solidFill>
                    <a:srgbClr val="12447E"/>
                  </a:solidFill>
                  <a:latin typeface="Helvetica Neue"/>
                  <a:ea typeface="Helvetica Neue"/>
                  <a:cs typeface="Helvetica Neue"/>
                  <a:sym typeface="Helvetica Neue"/>
                </a:rPr>
                <a:t>Implementation aids</a:t>
              </a:r>
              <a:endParaRPr dirty="0">
                <a:latin typeface="Wingdings" panose="05000000000000000000" pitchFamily="2" charset="2"/>
              </a:endParaRPr>
            </a:p>
          </p:txBody>
        </p:sp>
        <p:sp>
          <p:nvSpPr>
            <p:cNvPr id="39" name="Google Shape;114;p7">
              <a:extLst>
                <a:ext uri="{FF2B5EF4-FFF2-40B4-BE49-F238E27FC236}">
                  <a16:creationId xmlns:a16="http://schemas.microsoft.com/office/drawing/2014/main" id="{695027FF-9641-DC6F-A66F-FBB3C5F43EE8}"/>
                </a:ext>
              </a:extLst>
            </p:cNvPr>
            <p:cNvSpPr txBox="1"/>
            <p:nvPr/>
          </p:nvSpPr>
          <p:spPr>
            <a:xfrm>
              <a:off x="710688" y="327204"/>
              <a:ext cx="1586628" cy="7398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1" dirty="0">
                  <a:solidFill>
                    <a:srgbClr val="12447E"/>
                  </a:solidFill>
                  <a:latin typeface="Helvetica Neue"/>
                  <a:ea typeface="Helvetica Neue"/>
                  <a:cs typeface="Helvetica Neue"/>
                  <a:sym typeface="Helvetica Neue"/>
                </a:rPr>
                <a:t>Core standard</a:t>
              </a:r>
              <a:endParaRPr dirty="0">
                <a:latin typeface="Wingdings" panose="05000000000000000000" pitchFamily="2" charset="2"/>
              </a:endParaRPr>
            </a:p>
          </p:txBody>
        </p:sp>
      </p:grpSp>
      <p:pic>
        <p:nvPicPr>
          <p:cNvPr id="40" name="Google Shape;115;p7">
            <a:extLst>
              <a:ext uri="{FF2B5EF4-FFF2-40B4-BE49-F238E27FC236}">
                <a16:creationId xmlns:a16="http://schemas.microsoft.com/office/drawing/2014/main" id="{23C5B10B-74C5-CFA4-CD0A-F8CDC954DF14}"/>
              </a:ext>
            </a:extLst>
          </p:cNvPr>
          <p:cNvPicPr preferRelativeResize="0"/>
          <p:nvPr/>
        </p:nvPicPr>
        <p:blipFill rotWithShape="1">
          <a:blip r:embed="rId3">
            <a:alphaModFix/>
          </a:blip>
          <a:srcRect/>
          <a:stretch/>
        </p:blipFill>
        <p:spPr>
          <a:xfrm>
            <a:off x="7027921" y="2167870"/>
            <a:ext cx="1131829" cy="396000"/>
          </a:xfrm>
          <a:prstGeom prst="rect">
            <a:avLst/>
          </a:prstGeom>
          <a:noFill/>
          <a:ln>
            <a:noFill/>
          </a:ln>
        </p:spPr>
      </p:pic>
      <p:pic>
        <p:nvPicPr>
          <p:cNvPr id="41" name="Google Shape;116;p7">
            <a:extLst>
              <a:ext uri="{FF2B5EF4-FFF2-40B4-BE49-F238E27FC236}">
                <a16:creationId xmlns:a16="http://schemas.microsoft.com/office/drawing/2014/main" id="{538907B2-CF52-BBF5-EF73-99F8B908EA26}"/>
              </a:ext>
            </a:extLst>
          </p:cNvPr>
          <p:cNvPicPr preferRelativeResize="0"/>
          <p:nvPr/>
        </p:nvPicPr>
        <p:blipFill rotWithShape="1">
          <a:blip r:embed="rId3">
            <a:alphaModFix/>
          </a:blip>
          <a:srcRect/>
          <a:stretch/>
        </p:blipFill>
        <p:spPr>
          <a:xfrm>
            <a:off x="9480949" y="4042190"/>
            <a:ext cx="1131829" cy="396000"/>
          </a:xfrm>
          <a:prstGeom prst="rect">
            <a:avLst/>
          </a:prstGeom>
          <a:noFill/>
          <a:ln>
            <a:noFill/>
          </a:ln>
        </p:spPr>
      </p:pic>
      <p:pic>
        <p:nvPicPr>
          <p:cNvPr id="42" name="Google Shape;117;p7">
            <a:extLst>
              <a:ext uri="{FF2B5EF4-FFF2-40B4-BE49-F238E27FC236}">
                <a16:creationId xmlns:a16="http://schemas.microsoft.com/office/drawing/2014/main" id="{24C63054-CC82-2897-29B4-AD5DBD03C401}"/>
              </a:ext>
            </a:extLst>
          </p:cNvPr>
          <p:cNvPicPr preferRelativeResize="0"/>
          <p:nvPr/>
        </p:nvPicPr>
        <p:blipFill rotWithShape="1">
          <a:blip r:embed="rId3">
            <a:alphaModFix/>
          </a:blip>
          <a:srcRect/>
          <a:stretch/>
        </p:blipFill>
        <p:spPr>
          <a:xfrm>
            <a:off x="4489585" y="4042190"/>
            <a:ext cx="1131829" cy="396000"/>
          </a:xfrm>
          <a:prstGeom prst="rect">
            <a:avLst/>
          </a:prstGeom>
          <a:noFill/>
          <a:ln>
            <a:noFill/>
          </a:ln>
        </p:spPr>
      </p:pic>
      <p:pic>
        <p:nvPicPr>
          <p:cNvPr id="43" name="Google Shape;118;p7">
            <a:extLst>
              <a:ext uri="{FF2B5EF4-FFF2-40B4-BE49-F238E27FC236}">
                <a16:creationId xmlns:a16="http://schemas.microsoft.com/office/drawing/2014/main" id="{CD653045-B0B3-91EC-C648-31251F128D08}"/>
              </a:ext>
            </a:extLst>
          </p:cNvPr>
          <p:cNvPicPr preferRelativeResize="0"/>
          <p:nvPr/>
        </p:nvPicPr>
        <p:blipFill rotWithShape="1">
          <a:blip r:embed="rId3">
            <a:alphaModFix/>
          </a:blip>
          <a:srcRect/>
          <a:stretch/>
        </p:blipFill>
        <p:spPr>
          <a:xfrm>
            <a:off x="268425" y="6306094"/>
            <a:ext cx="1131829" cy="396000"/>
          </a:xfrm>
          <a:prstGeom prst="rect">
            <a:avLst/>
          </a:prstGeom>
          <a:noFill/>
          <a:ln>
            <a:noFill/>
          </a:ln>
        </p:spPr>
      </p:pic>
      <p:pic>
        <p:nvPicPr>
          <p:cNvPr id="44" name="Google Shape;119;p7">
            <a:extLst>
              <a:ext uri="{FF2B5EF4-FFF2-40B4-BE49-F238E27FC236}">
                <a16:creationId xmlns:a16="http://schemas.microsoft.com/office/drawing/2014/main" id="{4467754E-C99C-6D7E-D293-0E7C8465007F}"/>
              </a:ext>
            </a:extLst>
          </p:cNvPr>
          <p:cNvPicPr preferRelativeResize="0"/>
          <p:nvPr/>
        </p:nvPicPr>
        <p:blipFill rotWithShape="1">
          <a:blip r:embed="rId3">
            <a:alphaModFix/>
          </a:blip>
          <a:srcRect/>
          <a:stretch/>
        </p:blipFill>
        <p:spPr>
          <a:xfrm>
            <a:off x="4935305" y="6281605"/>
            <a:ext cx="1131829" cy="396000"/>
          </a:xfrm>
          <a:prstGeom prst="rect">
            <a:avLst/>
          </a:prstGeom>
          <a:noFill/>
          <a:ln>
            <a:noFill/>
          </a:ln>
        </p:spPr>
      </p:pic>
      <p:pic>
        <p:nvPicPr>
          <p:cNvPr id="45" name="Google Shape;120;p7">
            <a:extLst>
              <a:ext uri="{FF2B5EF4-FFF2-40B4-BE49-F238E27FC236}">
                <a16:creationId xmlns:a16="http://schemas.microsoft.com/office/drawing/2014/main" id="{C1072E59-3ED2-3C26-8CA5-033CFFA17C44}"/>
              </a:ext>
            </a:extLst>
          </p:cNvPr>
          <p:cNvPicPr preferRelativeResize="0"/>
          <p:nvPr/>
        </p:nvPicPr>
        <p:blipFill rotWithShape="1">
          <a:blip r:embed="rId3">
            <a:alphaModFix/>
          </a:blip>
          <a:srcRect/>
          <a:stretch/>
        </p:blipFill>
        <p:spPr>
          <a:xfrm>
            <a:off x="6715773" y="3070262"/>
            <a:ext cx="1131829" cy="396000"/>
          </a:xfrm>
          <a:prstGeom prst="rect">
            <a:avLst/>
          </a:prstGeom>
          <a:noFill/>
          <a:ln>
            <a:noFill/>
          </a:ln>
        </p:spPr>
      </p:pic>
      <p:pic>
        <p:nvPicPr>
          <p:cNvPr id="46" name="Google Shape;121;p7">
            <a:extLst>
              <a:ext uri="{FF2B5EF4-FFF2-40B4-BE49-F238E27FC236}">
                <a16:creationId xmlns:a16="http://schemas.microsoft.com/office/drawing/2014/main" id="{6A50A2C5-57FE-BE13-AF0C-C86216907D93}"/>
              </a:ext>
            </a:extLst>
          </p:cNvPr>
          <p:cNvPicPr preferRelativeResize="0"/>
          <p:nvPr/>
        </p:nvPicPr>
        <p:blipFill rotWithShape="1">
          <a:blip r:embed="rId3">
            <a:alphaModFix/>
          </a:blip>
          <a:srcRect/>
          <a:stretch/>
        </p:blipFill>
        <p:spPr>
          <a:xfrm>
            <a:off x="9563655" y="6255433"/>
            <a:ext cx="1131829" cy="396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 process model</a:t>
            </a:r>
            <a:endParaRPr/>
          </a:p>
        </p:txBody>
      </p:sp>
      <p:sp>
        <p:nvSpPr>
          <p:cNvPr id="437" name="Google Shape;437;p2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438" name="Google Shape;438;p24"/>
          <p:cNvSpPr/>
          <p:nvPr/>
        </p:nvSpPr>
        <p:spPr>
          <a:xfrm>
            <a:off x="2283417" y="1639429"/>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Service Portfolio Management (SPM)</a:t>
            </a:r>
            <a:endParaRPr/>
          </a:p>
        </p:txBody>
      </p:sp>
      <p:sp>
        <p:nvSpPr>
          <p:cNvPr id="439" name="Google Shape;439;p24"/>
          <p:cNvSpPr/>
          <p:nvPr/>
        </p:nvSpPr>
        <p:spPr>
          <a:xfrm>
            <a:off x="2283417" y="2013530"/>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Service Level Management (SLM)</a:t>
            </a:r>
            <a:endParaRPr/>
          </a:p>
        </p:txBody>
      </p:sp>
      <p:sp>
        <p:nvSpPr>
          <p:cNvPr id="440" name="Google Shape;440;p24"/>
          <p:cNvSpPr/>
          <p:nvPr/>
        </p:nvSpPr>
        <p:spPr>
          <a:xfrm>
            <a:off x="2283417" y="2401457"/>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Service Reporting (SRM)</a:t>
            </a:r>
            <a:endParaRPr/>
          </a:p>
        </p:txBody>
      </p:sp>
      <p:sp>
        <p:nvSpPr>
          <p:cNvPr id="441" name="Google Shape;441;p24"/>
          <p:cNvSpPr/>
          <p:nvPr/>
        </p:nvSpPr>
        <p:spPr>
          <a:xfrm>
            <a:off x="2283417" y="3177311"/>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Capacity Management (CAPM)</a:t>
            </a:r>
            <a:endParaRPr/>
          </a:p>
        </p:txBody>
      </p:sp>
      <p:sp>
        <p:nvSpPr>
          <p:cNvPr id="442" name="Google Shape;442;p24"/>
          <p:cNvSpPr/>
          <p:nvPr/>
        </p:nvSpPr>
        <p:spPr>
          <a:xfrm>
            <a:off x="2283417" y="3551412"/>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Information Security Management (ISM)</a:t>
            </a:r>
            <a:endParaRPr/>
          </a:p>
        </p:txBody>
      </p:sp>
      <p:sp>
        <p:nvSpPr>
          <p:cNvPr id="443" name="Google Shape;443;p24"/>
          <p:cNvSpPr/>
          <p:nvPr/>
        </p:nvSpPr>
        <p:spPr>
          <a:xfrm>
            <a:off x="2283417" y="3925513"/>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Customer Relationship Management (CRM)</a:t>
            </a:r>
            <a:endParaRPr/>
          </a:p>
        </p:txBody>
      </p:sp>
      <p:sp>
        <p:nvSpPr>
          <p:cNvPr id="444" name="Google Shape;444;p24"/>
          <p:cNvSpPr/>
          <p:nvPr/>
        </p:nvSpPr>
        <p:spPr>
          <a:xfrm>
            <a:off x="2283417" y="4299614"/>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Supplier Relationship Management (SUPPM)</a:t>
            </a:r>
            <a:endParaRPr/>
          </a:p>
        </p:txBody>
      </p:sp>
      <p:sp>
        <p:nvSpPr>
          <p:cNvPr id="445" name="Google Shape;445;p24"/>
          <p:cNvSpPr/>
          <p:nvPr/>
        </p:nvSpPr>
        <p:spPr>
          <a:xfrm>
            <a:off x="2283417" y="4673715"/>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Incident and Service Request Management</a:t>
            </a:r>
            <a:r>
              <a:rPr lang="en-US" b="1">
                <a:solidFill>
                  <a:schemeClr val="lt1"/>
                </a:solidFill>
                <a:latin typeface="Calibri"/>
                <a:ea typeface="Calibri"/>
                <a:cs typeface="Calibri"/>
                <a:sym typeface="Calibri"/>
              </a:rPr>
              <a:t> </a:t>
            </a:r>
            <a:r>
              <a:rPr lang="en-US" sz="1400" b="1">
                <a:solidFill>
                  <a:schemeClr val="lt1"/>
                </a:solidFill>
                <a:latin typeface="Calibri"/>
                <a:ea typeface="Calibri"/>
                <a:cs typeface="Calibri"/>
                <a:sym typeface="Calibri"/>
              </a:rPr>
              <a:t>(ISRM)</a:t>
            </a:r>
            <a:endParaRPr/>
          </a:p>
        </p:txBody>
      </p:sp>
      <p:sp>
        <p:nvSpPr>
          <p:cNvPr id="446" name="Google Shape;446;p24"/>
          <p:cNvSpPr/>
          <p:nvPr/>
        </p:nvSpPr>
        <p:spPr>
          <a:xfrm>
            <a:off x="2283417" y="5050837"/>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Problem Management (PM)</a:t>
            </a:r>
            <a:endParaRPr/>
          </a:p>
        </p:txBody>
      </p:sp>
      <p:sp>
        <p:nvSpPr>
          <p:cNvPr id="447" name="Google Shape;447;p24"/>
          <p:cNvSpPr/>
          <p:nvPr/>
        </p:nvSpPr>
        <p:spPr>
          <a:xfrm>
            <a:off x="2283417" y="5424938"/>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Configuration Management (CONFM)</a:t>
            </a:r>
            <a:endParaRPr/>
          </a:p>
        </p:txBody>
      </p:sp>
      <p:sp>
        <p:nvSpPr>
          <p:cNvPr id="448" name="Google Shape;448;p24"/>
          <p:cNvSpPr/>
          <p:nvPr/>
        </p:nvSpPr>
        <p:spPr>
          <a:xfrm>
            <a:off x="2283417" y="5792325"/>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Change Management (CHM)</a:t>
            </a:r>
            <a:endParaRPr/>
          </a:p>
        </p:txBody>
      </p:sp>
      <p:sp>
        <p:nvSpPr>
          <p:cNvPr id="449" name="Google Shape;449;p24"/>
          <p:cNvSpPr/>
          <p:nvPr/>
        </p:nvSpPr>
        <p:spPr>
          <a:xfrm>
            <a:off x="2283417" y="6166426"/>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Release and Deployment Management (RDM)</a:t>
            </a:r>
            <a:endParaRPr/>
          </a:p>
        </p:txBody>
      </p:sp>
      <p:sp>
        <p:nvSpPr>
          <p:cNvPr id="450" name="Google Shape;450;p24"/>
          <p:cNvSpPr/>
          <p:nvPr/>
        </p:nvSpPr>
        <p:spPr>
          <a:xfrm>
            <a:off x="2283417" y="6538754"/>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Continual Service Improvement Management (CSI)</a:t>
            </a:r>
            <a:endParaRPr/>
          </a:p>
        </p:txBody>
      </p:sp>
      <p:sp>
        <p:nvSpPr>
          <p:cNvPr id="451" name="Google Shape;451;p24"/>
          <p:cNvSpPr/>
          <p:nvPr/>
        </p:nvSpPr>
        <p:spPr>
          <a:xfrm>
            <a:off x="2283417" y="2789384"/>
            <a:ext cx="7625166" cy="256892"/>
          </a:xfrm>
          <a:prstGeom prst="rect">
            <a:avLst/>
          </a:prstGeom>
          <a:solidFill>
            <a:schemeClr val="accent1"/>
          </a:solidFill>
          <a:ln w="38100" cap="flat" cmpd="sng">
            <a:solidFill>
              <a:srgbClr val="C5D8F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Service Availability and Continuity Management (SACM)</a:t>
            </a:r>
            <a:endParaRPr/>
          </a:p>
        </p:txBody>
      </p:sp>
      <p:sp>
        <p:nvSpPr>
          <p:cNvPr id="452" name="Google Shape;452;p24"/>
          <p:cNvSpPr txBox="1"/>
          <p:nvPr/>
        </p:nvSpPr>
        <p:spPr>
          <a:xfrm>
            <a:off x="5622475" y="7389609"/>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A possible grouping of the FitSM processes</a:t>
            </a:r>
            <a:endParaRPr/>
          </a:p>
        </p:txBody>
      </p:sp>
      <p:sp>
        <p:nvSpPr>
          <p:cNvPr id="459" name="Google Shape;459;p25"/>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en-US"/>
              <a:t>Two main topic areas:</a:t>
            </a:r>
            <a:endParaRPr/>
          </a:p>
        </p:txBody>
      </p:sp>
      <p:sp>
        <p:nvSpPr>
          <p:cNvPr id="460" name="Google Shape;460;p2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grpSp>
        <p:nvGrpSpPr>
          <p:cNvPr id="461" name="Google Shape;461;p25"/>
          <p:cNvGrpSpPr/>
          <p:nvPr/>
        </p:nvGrpSpPr>
        <p:grpSpPr>
          <a:xfrm>
            <a:off x="1985318" y="2556423"/>
            <a:ext cx="8221363" cy="3316578"/>
            <a:chOff x="4118" y="0"/>
            <a:chExt cx="8221363" cy="3316578"/>
          </a:xfrm>
        </p:grpSpPr>
        <p:sp>
          <p:nvSpPr>
            <p:cNvPr id="462" name="Google Shape;462;p25"/>
            <p:cNvSpPr/>
            <p:nvPr/>
          </p:nvSpPr>
          <p:spPr>
            <a:xfrm rot="-5400000">
              <a:off x="326880" y="-322762"/>
              <a:ext cx="3316578" cy="3962102"/>
            </a:xfrm>
            <a:prstGeom prst="flowChartManualOperation">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txBox="1"/>
            <p:nvPr/>
          </p:nvSpPr>
          <p:spPr>
            <a:xfrm>
              <a:off x="4118" y="663316"/>
              <a:ext cx="3962102" cy="1989946"/>
            </a:xfrm>
            <a:prstGeom prst="rect">
              <a:avLst/>
            </a:prstGeom>
            <a:noFill/>
            <a:ln>
              <a:noFill/>
            </a:ln>
          </p:spPr>
          <p:txBody>
            <a:bodyPr spcFirstLastPara="1" wrap="square" lIns="127000" tIns="0" rIns="127000" bIns="0" anchor="t"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1">
                  <a:solidFill>
                    <a:schemeClr val="lt1"/>
                  </a:solidFill>
                  <a:latin typeface="Calibri"/>
                  <a:ea typeface="Calibri"/>
                  <a:cs typeface="Calibri"/>
                  <a:sym typeface="Calibri"/>
                </a:rPr>
                <a:t>Plan &amp; Deliver</a:t>
              </a:r>
              <a:endParaRPr sz="2000" b="1">
                <a:solidFill>
                  <a:schemeClr val="lt1"/>
                </a:solidFill>
                <a:latin typeface="Calibri"/>
                <a:ea typeface="Calibri"/>
                <a:cs typeface="Calibri"/>
                <a:sym typeface="Calibri"/>
              </a:endParaRPr>
            </a:p>
            <a:p>
              <a:pPr marL="171450" marR="0" lvl="1" indent="-171450" algn="l" rtl="0">
                <a:lnSpc>
                  <a:spcPct val="90000"/>
                </a:lnSpc>
                <a:spcBef>
                  <a:spcPts val="70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SPM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SLM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SRM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CRM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SUPPM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SACM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CAPM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ISM</a:t>
              </a:r>
              <a:endParaRPr sz="1600" b="0" i="0" u="none" strike="noStrike" cap="none">
                <a:solidFill>
                  <a:schemeClr val="lt1"/>
                </a:solidFill>
                <a:latin typeface="Calibri"/>
                <a:ea typeface="Calibri"/>
                <a:cs typeface="Calibri"/>
                <a:sym typeface="Calibri"/>
              </a:endParaRPr>
            </a:p>
          </p:txBody>
        </p:sp>
        <p:sp>
          <p:nvSpPr>
            <p:cNvPr id="464" name="Google Shape;464;p25"/>
            <p:cNvSpPr/>
            <p:nvPr/>
          </p:nvSpPr>
          <p:spPr>
            <a:xfrm rot="-5400000">
              <a:off x="4586141" y="-322762"/>
              <a:ext cx="3316578" cy="3962102"/>
            </a:xfrm>
            <a:prstGeom prst="flowChartManualOperation">
              <a:avLst/>
            </a:prstGeom>
            <a:solidFill>
              <a:srgbClr val="4AA9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5"/>
            <p:cNvSpPr txBox="1"/>
            <p:nvPr/>
          </p:nvSpPr>
          <p:spPr>
            <a:xfrm>
              <a:off x="4263379" y="663316"/>
              <a:ext cx="3962102" cy="1989946"/>
            </a:xfrm>
            <a:prstGeom prst="rect">
              <a:avLst/>
            </a:prstGeom>
            <a:noFill/>
            <a:ln>
              <a:noFill/>
            </a:ln>
          </p:spPr>
          <p:txBody>
            <a:bodyPr spcFirstLastPara="1" wrap="square" lIns="127000" tIns="0" rIns="127000" bIns="0" anchor="t"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1">
                  <a:solidFill>
                    <a:schemeClr val="lt1"/>
                  </a:solidFill>
                  <a:latin typeface="Calibri"/>
                  <a:ea typeface="Calibri"/>
                  <a:cs typeface="Calibri"/>
                  <a:sym typeface="Calibri"/>
                </a:rPr>
                <a:t>Operate &amp; Control</a:t>
              </a:r>
              <a:endParaRPr sz="2000" b="1">
                <a:solidFill>
                  <a:schemeClr val="lt1"/>
                </a:solidFill>
                <a:latin typeface="Calibri"/>
                <a:ea typeface="Calibri"/>
                <a:cs typeface="Calibri"/>
                <a:sym typeface="Calibri"/>
              </a:endParaRPr>
            </a:p>
            <a:p>
              <a:pPr marL="171450" marR="0" lvl="1" indent="-171450" algn="l" rtl="0">
                <a:lnSpc>
                  <a:spcPct val="90000"/>
                </a:lnSpc>
                <a:spcBef>
                  <a:spcPts val="70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CONFM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CHM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RDM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ISRM</a:t>
              </a:r>
              <a:endParaRPr sz="20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PM</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CSI</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FitSM-0: "Overview &amp; vocabulary"</a:t>
            </a:r>
            <a:endParaRPr/>
          </a:p>
        </p:txBody>
      </p:sp>
      <p:sp>
        <p:nvSpPr>
          <p:cNvPr id="472" name="Google Shape;472;p26"/>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FitSM-0 defines 80 important terms from the IT service management context:</a:t>
            </a:r>
            <a:endParaRPr/>
          </a:p>
          <a:p>
            <a:pPr marL="742950" lvl="1" indent="-133350" algn="l" rtl="0">
              <a:spcBef>
                <a:spcPts val="480"/>
              </a:spcBef>
              <a:spcAft>
                <a:spcPts val="0"/>
              </a:spcAft>
              <a:buClr>
                <a:schemeClr val="dk1"/>
              </a:buClr>
              <a:buSzPts val="2400"/>
              <a:buNone/>
            </a:pPr>
            <a:endParaRPr/>
          </a:p>
          <a:p>
            <a:pPr marL="742950" lvl="1" indent="-215900" algn="l" rtl="0">
              <a:spcBef>
                <a:spcPts val="220"/>
              </a:spcBef>
              <a:spcAft>
                <a:spcPts val="0"/>
              </a:spcAft>
              <a:buClr>
                <a:schemeClr val="dk1"/>
              </a:buClr>
              <a:buSzPts val="1100"/>
              <a:buNone/>
            </a:pPr>
            <a:endParaRPr sz="1100"/>
          </a:p>
          <a:p>
            <a:pPr marL="742950" lvl="1" indent="-215900" algn="l" rtl="0">
              <a:spcBef>
                <a:spcPts val="220"/>
              </a:spcBef>
              <a:spcAft>
                <a:spcPts val="0"/>
              </a:spcAft>
              <a:buClr>
                <a:schemeClr val="dk1"/>
              </a:buClr>
              <a:buSzPts val="1100"/>
              <a:buNone/>
            </a:pPr>
            <a:endParaRPr sz="1100"/>
          </a:p>
        </p:txBody>
      </p:sp>
      <p:sp>
        <p:nvSpPr>
          <p:cNvPr id="473" name="Google Shape;473;p2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474" name="Google Shape;474;p26"/>
          <p:cNvSpPr txBox="1"/>
          <p:nvPr/>
        </p:nvSpPr>
        <p:spPr>
          <a:xfrm>
            <a:off x="856649" y="2877954"/>
            <a:ext cx="2965350" cy="3705405"/>
          </a:xfrm>
          <a:prstGeom prst="rect">
            <a:avLst/>
          </a:prstGeom>
          <a:noFill/>
          <a:ln>
            <a:noFill/>
          </a:ln>
        </p:spPr>
        <p:txBody>
          <a:bodyPr spcFirstLastPara="1" wrap="square" lIns="91425" tIns="45700" rIns="91425" bIns="45700" anchor="t" anchorCtr="0">
            <a:normAutofit fontScale="47500" lnSpcReduction="20000"/>
          </a:bodyPr>
          <a:lstStyle/>
          <a:p>
            <a:pPr marL="742950" marR="0" lvl="1" indent="-28575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Activity</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Assessment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Audit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Availability</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Availability of information</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Capability level</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Capacity</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Change</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Classification</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Closure</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Competence</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Confidentiality of information</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Conformity</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Configuration</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Configuration item (CI)</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Configuration management database (CMDB)</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Continuity</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Customer</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Demand</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Document</a:t>
            </a:r>
            <a:endParaRPr/>
          </a:p>
        </p:txBody>
      </p:sp>
      <p:sp>
        <p:nvSpPr>
          <p:cNvPr id="475" name="Google Shape;475;p26"/>
          <p:cNvSpPr/>
          <p:nvPr/>
        </p:nvSpPr>
        <p:spPr>
          <a:xfrm>
            <a:off x="1068404" y="2762451"/>
            <a:ext cx="10154653" cy="3770551"/>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476" name="Google Shape;476;p26"/>
          <p:cNvSpPr txBox="1"/>
          <p:nvPr/>
        </p:nvSpPr>
        <p:spPr>
          <a:xfrm>
            <a:off x="3153837" y="2877954"/>
            <a:ext cx="3205604" cy="3705405"/>
          </a:xfrm>
          <a:prstGeom prst="rect">
            <a:avLst/>
          </a:prstGeom>
          <a:noFill/>
          <a:ln>
            <a:noFill/>
          </a:ln>
        </p:spPr>
        <p:txBody>
          <a:bodyPr spcFirstLastPara="1" wrap="square" lIns="91425" tIns="45700" rIns="91425" bIns="45700" anchor="t" anchorCtr="0">
            <a:noAutofit/>
          </a:bodyPr>
          <a:lstStyle/>
          <a:p>
            <a:pPr marL="742950" marR="0" lvl="1" indent="-285750" algn="l" rtl="0">
              <a:lnSpc>
                <a:spcPct val="80000"/>
              </a:lnSpc>
              <a:spcBef>
                <a:spcPts val="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Effectiveness</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Efficiency</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Emergency change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Escalation</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Federation</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Federation member</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Federator</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Improvement</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Incident</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Information security</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Information security control</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Information security event</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Information security incident</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Integrity of information</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IT service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IT service management (ITSM)</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Key performance indicator (KPI)</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Known error</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Major change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Major incident</a:t>
            </a:r>
            <a:endParaRPr/>
          </a:p>
        </p:txBody>
      </p:sp>
      <p:sp>
        <p:nvSpPr>
          <p:cNvPr id="477" name="Google Shape;477;p26"/>
          <p:cNvSpPr txBox="1"/>
          <p:nvPr/>
        </p:nvSpPr>
        <p:spPr>
          <a:xfrm>
            <a:off x="5517582" y="2877954"/>
            <a:ext cx="3200768" cy="3705405"/>
          </a:xfrm>
          <a:prstGeom prst="rect">
            <a:avLst/>
          </a:prstGeom>
          <a:noFill/>
          <a:ln>
            <a:noFill/>
          </a:ln>
        </p:spPr>
        <p:txBody>
          <a:bodyPr spcFirstLastPara="1" wrap="square" lIns="91425" tIns="45700" rIns="91425" bIns="45700" anchor="t" anchorCtr="0">
            <a:noAutofit/>
          </a:bodyPr>
          <a:lstStyle/>
          <a:p>
            <a:pPr marL="742950" marR="0" lvl="1" indent="-285750" algn="l" rtl="0">
              <a:lnSpc>
                <a:spcPct val="80000"/>
              </a:lnSpc>
              <a:spcBef>
                <a:spcPts val="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Management review</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Management system</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Maturity level</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Nonconformity</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Operational level agreement (OLA)</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Operational target</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Policy</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Post implementation review (PIR)</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Priority</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Problem</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Procedure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Process</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Record</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Release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Release and deployment strategy</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Report</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Request for change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Risk</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Role</a:t>
            </a:r>
            <a:endParaRPr/>
          </a:p>
          <a:p>
            <a:pPr marL="742950" marR="0" lvl="1" indent="-285750" algn="l" rtl="0">
              <a:lnSpc>
                <a:spcPct val="80000"/>
              </a:lnSpc>
              <a:spcBef>
                <a:spcPts val="220"/>
              </a:spcBef>
              <a:spcAft>
                <a:spcPts val="0"/>
              </a:spcAft>
              <a:buClr>
                <a:schemeClr val="dk1"/>
              </a:buClr>
              <a:buSzPts val="1100"/>
              <a:buFont typeface="Arial"/>
              <a:buChar char="–"/>
            </a:pPr>
            <a:r>
              <a:rPr lang="en-US" sz="1100" b="0" i="0" u="none" strike="noStrike" cap="none">
                <a:solidFill>
                  <a:schemeClr val="dk1"/>
                </a:solidFill>
                <a:latin typeface="Calibri"/>
                <a:ea typeface="Calibri"/>
                <a:cs typeface="Calibri"/>
                <a:sym typeface="Calibri"/>
              </a:rPr>
              <a:t>Service</a:t>
            </a:r>
            <a:endParaRPr/>
          </a:p>
        </p:txBody>
      </p:sp>
      <p:sp>
        <p:nvSpPr>
          <p:cNvPr id="478" name="Google Shape;478;p26"/>
          <p:cNvSpPr txBox="1"/>
          <p:nvPr/>
        </p:nvSpPr>
        <p:spPr>
          <a:xfrm>
            <a:off x="8229027" y="2877954"/>
            <a:ext cx="2974780" cy="3705405"/>
          </a:xfrm>
          <a:prstGeom prst="rect">
            <a:avLst/>
          </a:prstGeom>
          <a:noFill/>
          <a:ln>
            <a:noFill/>
          </a:ln>
        </p:spPr>
        <p:txBody>
          <a:bodyPr spcFirstLastPara="1" wrap="square" lIns="91425" tIns="45700" rIns="91425" bIns="45700" anchor="t" anchorCtr="0">
            <a:normAutofit fontScale="47500" lnSpcReduction="20000"/>
          </a:bodyPr>
          <a:lstStyle/>
          <a:p>
            <a:pPr marL="742950" marR="0" lvl="1" indent="-28575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acceptance criteria (SAC)</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catalogue</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component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level agreement (SLA)</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lifecycle</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management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management plan</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management system (SMS)</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portfolio</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provider</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request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review</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Service target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Supplier</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Top management</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Underpinning agreement (UA)</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Underpinning contract (UC)</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User</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Value</a:t>
            </a:r>
            <a:endParaRPr/>
          </a:p>
          <a:p>
            <a:pPr marL="742950" marR="0" lvl="1" indent="-285750" algn="l" rtl="0">
              <a:spcBef>
                <a:spcPts val="228"/>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Workaround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FitSM-1: "Requirements"</a:t>
            </a:r>
            <a:endParaRPr/>
          </a:p>
        </p:txBody>
      </p:sp>
      <p:sp>
        <p:nvSpPr>
          <p:cNvPr id="485" name="Google Shape;485;p27"/>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FitSM-1 defines 82 requirements that should be fulfilled by an organisation (or federation) offering IT services to customers.</a:t>
            </a:r>
            <a:endParaRPr/>
          </a:p>
          <a:p>
            <a:pPr marL="342900" lvl="0" indent="-342900" algn="l" rtl="0">
              <a:spcBef>
                <a:spcPts val="560"/>
              </a:spcBef>
              <a:spcAft>
                <a:spcPts val="0"/>
              </a:spcAft>
              <a:buClr>
                <a:schemeClr val="dk1"/>
              </a:buClr>
              <a:buSzPts val="2800"/>
              <a:buChar char="•"/>
            </a:pPr>
            <a:r>
              <a:rPr lang="en-US"/>
              <a:t>Compliance with the 82 requirements can be regarded as a "proof of effectiveness".</a:t>
            </a:r>
            <a:endParaRPr/>
          </a:p>
          <a:p>
            <a:pPr marL="342900" lvl="0" indent="-342900" algn="l" rtl="0">
              <a:spcBef>
                <a:spcPts val="560"/>
              </a:spcBef>
              <a:spcAft>
                <a:spcPts val="0"/>
              </a:spcAft>
              <a:buClr>
                <a:schemeClr val="dk1"/>
              </a:buClr>
              <a:buSzPts val="2800"/>
              <a:buChar char="•"/>
            </a:pPr>
            <a:r>
              <a:rPr lang="en-US"/>
              <a:t>The 82 requirements are structured as follows:</a:t>
            </a:r>
            <a:endParaRPr/>
          </a:p>
          <a:p>
            <a:pPr marL="742950" lvl="1" indent="-285750" algn="l" rtl="0">
              <a:spcBef>
                <a:spcPts val="480"/>
              </a:spcBef>
              <a:spcAft>
                <a:spcPts val="0"/>
              </a:spcAft>
              <a:buClr>
                <a:schemeClr val="dk1"/>
              </a:buClr>
              <a:buSzPts val="2400"/>
              <a:buChar char="–"/>
            </a:pPr>
            <a:r>
              <a:rPr lang="en-US"/>
              <a:t>17 general requirements (GR)</a:t>
            </a:r>
            <a:endParaRPr/>
          </a:p>
          <a:p>
            <a:pPr marL="742950" lvl="1" indent="-285750" algn="l" rtl="0">
              <a:spcBef>
                <a:spcPts val="480"/>
              </a:spcBef>
              <a:spcAft>
                <a:spcPts val="0"/>
              </a:spcAft>
              <a:buClr>
                <a:schemeClr val="dk1"/>
              </a:buClr>
              <a:buSzPts val="2400"/>
              <a:buChar char="–"/>
            </a:pPr>
            <a:r>
              <a:rPr lang="en-US"/>
              <a:t>65 process-specific requirements (PR)</a:t>
            </a:r>
            <a:endParaRPr/>
          </a:p>
          <a:p>
            <a:pPr marL="1143000" lvl="2" indent="-228600" algn="l" rtl="0">
              <a:spcBef>
                <a:spcPts val="400"/>
              </a:spcBef>
              <a:spcAft>
                <a:spcPts val="0"/>
              </a:spcAft>
              <a:buClr>
                <a:schemeClr val="dk1"/>
              </a:buClr>
              <a:buSzPts val="2000"/>
              <a:buChar char="•"/>
            </a:pPr>
            <a:r>
              <a:rPr lang="en-US"/>
              <a:t>Consideration of the 14 IT service management processes from the FitSM process model</a:t>
            </a:r>
            <a:endParaRPr/>
          </a:p>
          <a:p>
            <a:pPr marL="1143000" lvl="2" indent="-228600" algn="l" rtl="0">
              <a:spcBef>
                <a:spcPts val="400"/>
              </a:spcBef>
              <a:spcAft>
                <a:spcPts val="0"/>
              </a:spcAft>
              <a:buClr>
                <a:schemeClr val="dk1"/>
              </a:buClr>
              <a:buSzPts val="2000"/>
              <a:buChar char="•"/>
            </a:pPr>
            <a:r>
              <a:rPr lang="en-US"/>
              <a:t>Between 3 and 6 requirements per process</a:t>
            </a:r>
            <a:endParaRPr/>
          </a:p>
        </p:txBody>
      </p:sp>
      <p:sp>
        <p:nvSpPr>
          <p:cNvPr id="486" name="Google Shape;486;p2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8"/>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IT Service Management – General Aspects</a:t>
            </a:r>
            <a:endParaRPr/>
          </a:p>
        </p:txBody>
      </p:sp>
      <p:sp>
        <p:nvSpPr>
          <p:cNvPr id="492" name="Google Shape;492;p2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2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General aspects: Overview</a:t>
            </a:r>
            <a:endParaRPr/>
          </a:p>
        </p:txBody>
      </p:sp>
      <p:sp>
        <p:nvSpPr>
          <p:cNvPr id="500" name="Google Shape;500;p29"/>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General aspects of a service management system (SMS) cover all topics that are not directly related to a specific ITSM process.</a:t>
            </a:r>
            <a:endParaRPr/>
          </a:p>
          <a:p>
            <a:pPr marL="342900" lvl="0" indent="-342900" algn="l" rtl="0">
              <a:spcBef>
                <a:spcPts val="560"/>
              </a:spcBef>
              <a:spcAft>
                <a:spcPts val="0"/>
              </a:spcAft>
              <a:buClr>
                <a:schemeClr val="dk1"/>
              </a:buClr>
              <a:buSzPts val="2800"/>
              <a:buChar char="•"/>
            </a:pPr>
            <a:r>
              <a:rPr lang="en-US"/>
              <a:t>Topics to be considered:</a:t>
            </a:r>
            <a:endParaRPr/>
          </a:p>
          <a:p>
            <a:pPr marL="742950" lvl="1" indent="-133350" algn="l" rtl="0">
              <a:spcBef>
                <a:spcPts val="480"/>
              </a:spcBef>
              <a:spcAft>
                <a:spcPts val="0"/>
              </a:spcAft>
              <a:buClr>
                <a:schemeClr val="dk1"/>
              </a:buClr>
              <a:buSzPts val="2400"/>
              <a:buNone/>
            </a:pPr>
            <a:endParaRPr/>
          </a:p>
        </p:txBody>
      </p:sp>
      <p:sp>
        <p:nvSpPr>
          <p:cNvPr id="501" name="Google Shape;501;p2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502" name="Google Shape;502;p29"/>
          <p:cNvSpPr/>
          <p:nvPr/>
        </p:nvSpPr>
        <p:spPr>
          <a:xfrm>
            <a:off x="2384386" y="3873719"/>
            <a:ext cx="742322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Top Management Commitment &amp; Accountability (MCA)</a:t>
            </a:r>
            <a:endParaRPr sz="1400" b="1">
              <a:solidFill>
                <a:schemeClr val="lt1"/>
              </a:solidFill>
              <a:latin typeface="Calibri"/>
              <a:ea typeface="Calibri"/>
              <a:cs typeface="Calibri"/>
              <a:sym typeface="Calibri"/>
            </a:endParaRPr>
          </a:p>
        </p:txBody>
      </p:sp>
      <p:sp>
        <p:nvSpPr>
          <p:cNvPr id="503" name="Google Shape;503;p29"/>
          <p:cNvSpPr/>
          <p:nvPr/>
        </p:nvSpPr>
        <p:spPr>
          <a:xfrm>
            <a:off x="2384386" y="4261646"/>
            <a:ext cx="742322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Documentation (DOC)</a:t>
            </a:r>
            <a:endParaRPr/>
          </a:p>
        </p:txBody>
      </p:sp>
      <p:sp>
        <p:nvSpPr>
          <p:cNvPr id="504" name="Google Shape;504;p29"/>
          <p:cNvSpPr/>
          <p:nvPr/>
        </p:nvSpPr>
        <p:spPr>
          <a:xfrm>
            <a:off x="2384386" y="4649573"/>
            <a:ext cx="742322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Scope &amp; Stakeholders of IT Service Management (SCS)</a:t>
            </a:r>
            <a:endParaRPr sz="1400" b="1">
              <a:solidFill>
                <a:schemeClr val="lt1"/>
              </a:solidFill>
              <a:latin typeface="Calibri"/>
              <a:ea typeface="Calibri"/>
              <a:cs typeface="Calibri"/>
              <a:sym typeface="Calibri"/>
            </a:endParaRPr>
          </a:p>
        </p:txBody>
      </p:sp>
      <p:sp>
        <p:nvSpPr>
          <p:cNvPr id="505" name="Google Shape;505;p29"/>
          <p:cNvSpPr/>
          <p:nvPr/>
        </p:nvSpPr>
        <p:spPr>
          <a:xfrm>
            <a:off x="2384386" y="5425427"/>
            <a:ext cx="742322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Implementing IT Service Management (DO)</a:t>
            </a:r>
            <a:endParaRPr sz="1400" b="1">
              <a:solidFill>
                <a:schemeClr val="lt1"/>
              </a:solidFill>
              <a:latin typeface="Calibri"/>
              <a:ea typeface="Calibri"/>
              <a:cs typeface="Calibri"/>
              <a:sym typeface="Calibri"/>
            </a:endParaRPr>
          </a:p>
        </p:txBody>
      </p:sp>
      <p:sp>
        <p:nvSpPr>
          <p:cNvPr id="506" name="Google Shape;506;p29"/>
          <p:cNvSpPr/>
          <p:nvPr/>
        </p:nvSpPr>
        <p:spPr>
          <a:xfrm>
            <a:off x="2384386" y="5799528"/>
            <a:ext cx="742322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Monitoring &amp; Reviewing IT Service Management (CHECK)</a:t>
            </a:r>
            <a:endParaRPr sz="1400" b="1">
              <a:solidFill>
                <a:schemeClr val="lt1"/>
              </a:solidFill>
              <a:latin typeface="Calibri"/>
              <a:ea typeface="Calibri"/>
              <a:cs typeface="Calibri"/>
              <a:sym typeface="Calibri"/>
            </a:endParaRPr>
          </a:p>
        </p:txBody>
      </p:sp>
      <p:sp>
        <p:nvSpPr>
          <p:cNvPr id="507" name="Google Shape;507;p29"/>
          <p:cNvSpPr/>
          <p:nvPr/>
        </p:nvSpPr>
        <p:spPr>
          <a:xfrm>
            <a:off x="2384386" y="6173629"/>
            <a:ext cx="742322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Continually Improving IT Service Management (ACT)</a:t>
            </a:r>
            <a:endParaRPr sz="1400" b="1">
              <a:solidFill>
                <a:schemeClr val="lt1"/>
              </a:solidFill>
              <a:latin typeface="Calibri"/>
              <a:ea typeface="Calibri"/>
              <a:cs typeface="Calibri"/>
              <a:sym typeface="Calibri"/>
            </a:endParaRPr>
          </a:p>
        </p:txBody>
      </p:sp>
      <p:sp>
        <p:nvSpPr>
          <p:cNvPr id="508" name="Google Shape;508;p29"/>
          <p:cNvSpPr/>
          <p:nvPr/>
        </p:nvSpPr>
        <p:spPr>
          <a:xfrm>
            <a:off x="2384386" y="5037500"/>
            <a:ext cx="7423227" cy="256892"/>
          </a:xfrm>
          <a:prstGeom prst="rect">
            <a:avLst/>
          </a:prstGeom>
          <a:solidFill>
            <a:schemeClr val="accent1"/>
          </a:solidFill>
          <a:ln w="38100" cap="flat" cmpd="sng">
            <a:solidFill>
              <a:srgbClr val="17365D"/>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Calibri"/>
                <a:ea typeface="Calibri"/>
                <a:cs typeface="Calibri"/>
                <a:sym typeface="Calibri"/>
              </a:rPr>
              <a:t>Planning IT Service Management (PLAN)</a:t>
            </a:r>
            <a:endParaRPr sz="1400" b="1">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 Foundation exam</a:t>
            </a:r>
            <a:endParaRPr/>
          </a:p>
        </p:txBody>
      </p:sp>
      <p:sp>
        <p:nvSpPr>
          <p:cNvPr id="58" name="Google Shape;58;p3"/>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At the end of this training</a:t>
            </a:r>
            <a:endParaRPr dirty="0"/>
          </a:p>
          <a:p>
            <a:pPr marL="342900" lvl="0" indent="-342900" algn="l" rtl="0">
              <a:spcBef>
                <a:spcPts val="560"/>
              </a:spcBef>
              <a:spcAft>
                <a:spcPts val="0"/>
              </a:spcAft>
              <a:buClr>
                <a:schemeClr val="dk1"/>
              </a:buClr>
              <a:buSzPts val="2800"/>
              <a:buChar char="•"/>
            </a:pPr>
            <a:r>
              <a:rPr lang="en-US" dirty="0"/>
              <a:t>Closed-book exam, i.e. no aids are allowed</a:t>
            </a:r>
            <a:endParaRPr dirty="0"/>
          </a:p>
          <a:p>
            <a:pPr marL="342900" lvl="0" indent="-342900" algn="l" rtl="0">
              <a:spcBef>
                <a:spcPts val="560"/>
              </a:spcBef>
              <a:spcAft>
                <a:spcPts val="0"/>
              </a:spcAft>
              <a:buClr>
                <a:schemeClr val="dk1"/>
              </a:buClr>
              <a:buSzPts val="2800"/>
              <a:buChar char="•"/>
            </a:pPr>
            <a:r>
              <a:rPr lang="en-US" dirty="0"/>
              <a:t>Duration: 30 minutes</a:t>
            </a:r>
            <a:endParaRPr dirty="0"/>
          </a:p>
          <a:p>
            <a:pPr marL="342900" lvl="0" indent="-342900" algn="l" rtl="0">
              <a:spcBef>
                <a:spcPts val="560"/>
              </a:spcBef>
              <a:spcAft>
                <a:spcPts val="0"/>
              </a:spcAft>
              <a:buClr>
                <a:schemeClr val="dk1"/>
              </a:buClr>
              <a:buSzPts val="2800"/>
              <a:buChar char="•"/>
            </a:pPr>
            <a:r>
              <a:rPr lang="en-US" dirty="0"/>
              <a:t>20 multiple choice questions:</a:t>
            </a:r>
            <a:endParaRPr dirty="0"/>
          </a:p>
          <a:p>
            <a:pPr marL="742950" lvl="1" indent="-285750" algn="l" rtl="0">
              <a:spcBef>
                <a:spcPts val="480"/>
              </a:spcBef>
              <a:spcAft>
                <a:spcPts val="0"/>
              </a:spcAft>
              <a:buClr>
                <a:schemeClr val="dk1"/>
              </a:buClr>
              <a:buSzPts val="2400"/>
              <a:buChar char="–"/>
            </a:pPr>
            <a:r>
              <a:rPr lang="en-US" dirty="0"/>
              <a:t>Four possible answers for each question: A, B, C or D</a:t>
            </a:r>
            <a:endParaRPr dirty="0"/>
          </a:p>
          <a:p>
            <a:pPr marL="742950" lvl="1" indent="-285750" algn="l" rtl="0">
              <a:spcBef>
                <a:spcPts val="480"/>
              </a:spcBef>
              <a:spcAft>
                <a:spcPts val="0"/>
              </a:spcAft>
              <a:buClr>
                <a:schemeClr val="dk1"/>
              </a:buClr>
              <a:buSzPts val="2400"/>
              <a:buChar char="–"/>
            </a:pPr>
            <a:r>
              <a:rPr lang="en-US" dirty="0"/>
              <a:t>One correct answer per question</a:t>
            </a:r>
            <a:endParaRPr dirty="0"/>
          </a:p>
          <a:p>
            <a:pPr marL="342900" lvl="0" indent="-342900" algn="l" rtl="0">
              <a:spcBef>
                <a:spcPts val="560"/>
              </a:spcBef>
              <a:spcAft>
                <a:spcPts val="0"/>
              </a:spcAft>
              <a:buClr>
                <a:schemeClr val="dk1"/>
              </a:buClr>
              <a:buSzPts val="2800"/>
              <a:buChar char="•"/>
            </a:pPr>
            <a:r>
              <a:rPr lang="en-US" dirty="0"/>
              <a:t>At least 65% correct answers (13 of 20) are required to pass the examination</a:t>
            </a:r>
            <a:endParaRPr dirty="0"/>
          </a:p>
        </p:txBody>
      </p:sp>
      <p:sp>
        <p:nvSpPr>
          <p:cNvPr id="59" name="Google Shape;59;p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ITSM – General aspects: Top management  </a:t>
            </a:r>
            <a:endParaRPr/>
          </a:p>
        </p:txBody>
      </p:sp>
      <p:sp>
        <p:nvSpPr>
          <p:cNvPr id="519" name="Google Shape;519;p30"/>
          <p:cNvSpPr txBox="1">
            <a:spLocks noGrp="1"/>
          </p:cNvSpPr>
          <p:nvPr>
            <p:ph type="body" idx="1"/>
          </p:nvPr>
        </p:nvSpPr>
        <p:spPr>
          <a:xfrm>
            <a:off x="1692831" y="1696598"/>
            <a:ext cx="9992238" cy="4626019"/>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en-US"/>
              <a:t>Top management commitment &amp; accountability:</a:t>
            </a:r>
            <a:endParaRPr/>
          </a:p>
          <a:p>
            <a:pPr marL="742950" lvl="1" indent="-285750" algn="l" rtl="0">
              <a:spcBef>
                <a:spcPts val="372"/>
              </a:spcBef>
              <a:spcAft>
                <a:spcPts val="0"/>
              </a:spcAft>
              <a:buClr>
                <a:schemeClr val="dk1"/>
              </a:buClr>
              <a:buSzPct val="100000"/>
              <a:buChar char="–"/>
            </a:pPr>
            <a:r>
              <a:rPr lang="en-US"/>
              <a:t>Assigning one individual to be accountable for the overall SMS</a:t>
            </a:r>
            <a:endParaRPr/>
          </a:p>
          <a:p>
            <a:pPr marL="742950" lvl="1" indent="-285750" algn="l" rtl="0">
              <a:spcBef>
                <a:spcPts val="372"/>
              </a:spcBef>
              <a:spcAft>
                <a:spcPts val="0"/>
              </a:spcAft>
              <a:buClr>
                <a:schemeClr val="dk1"/>
              </a:buClr>
              <a:buSzPct val="100000"/>
              <a:buChar char="–"/>
            </a:pPr>
            <a:r>
              <a:rPr lang="en-US"/>
              <a:t>Defining and communicating goals</a:t>
            </a:r>
            <a:endParaRPr/>
          </a:p>
          <a:p>
            <a:pPr marL="742950" lvl="1" indent="-285750" algn="l" rtl="0">
              <a:spcBef>
                <a:spcPts val="372"/>
              </a:spcBef>
              <a:spcAft>
                <a:spcPts val="0"/>
              </a:spcAft>
              <a:buClr>
                <a:schemeClr val="dk1"/>
              </a:buClr>
              <a:buSzPct val="100000"/>
              <a:buChar char="–"/>
            </a:pPr>
            <a:r>
              <a:rPr lang="en-US"/>
              <a:t>Defining a general service management policy</a:t>
            </a:r>
            <a:endParaRPr/>
          </a:p>
          <a:p>
            <a:pPr marL="742950" lvl="1" indent="-285750" algn="l" rtl="0">
              <a:spcBef>
                <a:spcPts val="372"/>
              </a:spcBef>
              <a:spcAft>
                <a:spcPts val="0"/>
              </a:spcAft>
              <a:buClr>
                <a:schemeClr val="dk1"/>
              </a:buClr>
              <a:buSzPct val="100000"/>
              <a:buChar char="–"/>
            </a:pPr>
            <a:r>
              <a:rPr lang="en-US"/>
              <a:t>Conducting management reviews</a:t>
            </a:r>
            <a:endParaRPr/>
          </a:p>
          <a:p>
            <a:pPr marL="342900" lvl="0" indent="-205105" algn="l" rtl="0">
              <a:spcBef>
                <a:spcPts val="434"/>
              </a:spcBef>
              <a:spcAft>
                <a:spcPts val="0"/>
              </a:spcAft>
              <a:buClr>
                <a:schemeClr val="dk1"/>
              </a:buClr>
              <a:buSzPct val="100000"/>
              <a:buNone/>
            </a:pPr>
            <a:endParaRPr/>
          </a:p>
          <a:p>
            <a:pPr marL="342900" lvl="0" indent="-342900" algn="l" rtl="0">
              <a:spcBef>
                <a:spcPts val="434"/>
              </a:spcBef>
              <a:spcAft>
                <a:spcPts val="0"/>
              </a:spcAft>
              <a:buClr>
                <a:schemeClr val="dk1"/>
              </a:buClr>
              <a:buSzPct val="100000"/>
              <a:buChar char="•"/>
            </a:pPr>
            <a:r>
              <a:rPr lang="en-US"/>
              <a:t>Documentation:</a:t>
            </a:r>
            <a:endParaRPr/>
          </a:p>
          <a:p>
            <a:pPr marL="742950" lvl="1" indent="-285750" algn="l" rtl="0">
              <a:spcBef>
                <a:spcPts val="372"/>
              </a:spcBef>
              <a:spcAft>
                <a:spcPts val="0"/>
              </a:spcAft>
              <a:buClr>
                <a:schemeClr val="dk1"/>
              </a:buClr>
              <a:buSzPct val="100000"/>
              <a:buChar char="–"/>
            </a:pPr>
            <a:r>
              <a:rPr lang="en-US"/>
              <a:t>Documentation </a:t>
            </a:r>
            <a:r>
              <a:rPr lang="en-US" sz="2400">
                <a:latin typeface="Calibri"/>
                <a:ea typeface="Calibri"/>
                <a:cs typeface="Calibri"/>
                <a:sym typeface="Calibri"/>
              </a:rPr>
              <a:t>to support effective planning,</a:t>
            </a:r>
            <a:r>
              <a:rPr lang="en-US">
                <a:latin typeface="Calibri"/>
                <a:ea typeface="Calibri"/>
                <a:cs typeface="Calibri"/>
                <a:sym typeface="Calibri"/>
              </a:rPr>
              <a:t> including:</a:t>
            </a:r>
            <a:endParaRPr/>
          </a:p>
          <a:p>
            <a:pPr marL="1143000" lvl="2" indent="-228600" algn="l" rtl="0">
              <a:spcBef>
                <a:spcPts val="310"/>
              </a:spcBef>
              <a:spcAft>
                <a:spcPts val="0"/>
              </a:spcAft>
              <a:buClr>
                <a:schemeClr val="dk1"/>
              </a:buClr>
              <a:buSzPct val="100000"/>
              <a:buChar char="•"/>
            </a:pPr>
            <a:r>
              <a:rPr lang="en-US">
                <a:latin typeface="Calibri"/>
                <a:ea typeface="Calibri"/>
                <a:cs typeface="Calibri"/>
                <a:sym typeface="Calibri"/>
              </a:rPr>
              <a:t>General  service management policy</a:t>
            </a:r>
            <a:endParaRPr/>
          </a:p>
          <a:p>
            <a:pPr marL="1143000" lvl="2" indent="-228600" algn="l" rtl="0">
              <a:spcBef>
                <a:spcPts val="310"/>
              </a:spcBef>
              <a:spcAft>
                <a:spcPts val="0"/>
              </a:spcAft>
              <a:buClr>
                <a:schemeClr val="dk1"/>
              </a:buClr>
              <a:buSzPct val="100000"/>
              <a:buChar char="•"/>
            </a:pPr>
            <a:r>
              <a:rPr lang="en-US">
                <a:latin typeface="Calibri"/>
                <a:ea typeface="Calibri"/>
                <a:cs typeface="Calibri"/>
                <a:sym typeface="Calibri"/>
              </a:rPr>
              <a:t>Service management plan and related plans (see GR4)</a:t>
            </a:r>
            <a:endParaRPr/>
          </a:p>
          <a:p>
            <a:pPr marL="1143000" lvl="2" indent="-228600" algn="l" rtl="0">
              <a:spcBef>
                <a:spcPts val="310"/>
              </a:spcBef>
              <a:spcAft>
                <a:spcPts val="0"/>
              </a:spcAft>
              <a:buClr>
                <a:schemeClr val="dk1"/>
              </a:buClr>
              <a:buSzPct val="100000"/>
              <a:buChar char="•"/>
            </a:pPr>
            <a:r>
              <a:rPr lang="en-US">
                <a:latin typeface="Calibri"/>
                <a:ea typeface="Calibri"/>
                <a:cs typeface="Calibri"/>
                <a:sym typeface="Calibri"/>
              </a:rPr>
              <a:t>Definitions of all service management processes (see PR1-PR14)</a:t>
            </a:r>
            <a:endParaRPr/>
          </a:p>
          <a:p>
            <a:pPr marL="742950" lvl="1" indent="-285750" algn="l" rtl="0">
              <a:spcBef>
                <a:spcPts val="372"/>
              </a:spcBef>
              <a:spcAft>
                <a:spcPts val="0"/>
              </a:spcAft>
              <a:buClr>
                <a:schemeClr val="dk1"/>
              </a:buClr>
              <a:buSzPct val="100000"/>
              <a:buChar char="–"/>
            </a:pPr>
            <a:r>
              <a:rPr lang="en-US">
                <a:latin typeface="Calibri"/>
                <a:ea typeface="Calibri"/>
                <a:cs typeface="Calibri"/>
                <a:sym typeface="Calibri"/>
              </a:rPr>
              <a:t>Document control, addressing (as applicable):</a:t>
            </a:r>
            <a:endParaRPr/>
          </a:p>
          <a:p>
            <a:pPr marL="1143000" lvl="2" indent="-228600" algn="l" rtl="0">
              <a:spcBef>
                <a:spcPts val="310"/>
              </a:spcBef>
              <a:spcAft>
                <a:spcPts val="0"/>
              </a:spcAft>
              <a:buClr>
                <a:schemeClr val="dk1"/>
              </a:buClr>
              <a:buSzPct val="100000"/>
              <a:buChar char="•"/>
            </a:pPr>
            <a:r>
              <a:rPr lang="en-US">
                <a:latin typeface="Calibri"/>
                <a:ea typeface="Calibri"/>
                <a:cs typeface="Calibri"/>
                <a:sym typeface="Calibri"/>
              </a:rPr>
              <a:t>Creation and approval</a:t>
            </a:r>
            <a:endParaRPr/>
          </a:p>
          <a:p>
            <a:pPr marL="1143000" lvl="2" indent="-228600" algn="l" rtl="0">
              <a:spcBef>
                <a:spcPts val="310"/>
              </a:spcBef>
              <a:spcAft>
                <a:spcPts val="0"/>
              </a:spcAft>
              <a:buClr>
                <a:schemeClr val="dk1"/>
              </a:buClr>
              <a:buSzPct val="100000"/>
              <a:buChar char="•"/>
            </a:pPr>
            <a:r>
              <a:rPr lang="en-US">
                <a:latin typeface="Calibri"/>
                <a:ea typeface="Calibri"/>
                <a:cs typeface="Calibri"/>
                <a:sym typeface="Calibri"/>
              </a:rPr>
              <a:t>Communication and distribution</a:t>
            </a:r>
            <a:endParaRPr/>
          </a:p>
          <a:p>
            <a:pPr marL="1143000" lvl="2" indent="-228600" algn="l" rtl="0">
              <a:spcBef>
                <a:spcPts val="310"/>
              </a:spcBef>
              <a:spcAft>
                <a:spcPts val="0"/>
              </a:spcAft>
              <a:buClr>
                <a:schemeClr val="dk1"/>
              </a:buClr>
              <a:buSzPct val="100000"/>
              <a:buChar char="•"/>
            </a:pPr>
            <a:r>
              <a:rPr lang="en-US">
                <a:latin typeface="Calibri"/>
                <a:ea typeface="Calibri"/>
                <a:cs typeface="Calibri"/>
                <a:sym typeface="Calibri"/>
              </a:rPr>
              <a:t>Review</a:t>
            </a:r>
            <a:endParaRPr/>
          </a:p>
          <a:p>
            <a:pPr marL="1143000" lvl="2" indent="-228600" algn="l" rtl="0">
              <a:spcBef>
                <a:spcPts val="310"/>
              </a:spcBef>
              <a:spcAft>
                <a:spcPts val="0"/>
              </a:spcAft>
              <a:buClr>
                <a:schemeClr val="dk1"/>
              </a:buClr>
              <a:buSzPct val="100000"/>
              <a:buChar char="•"/>
            </a:pPr>
            <a:r>
              <a:rPr lang="en-US">
                <a:latin typeface="Calibri"/>
                <a:ea typeface="Calibri"/>
                <a:cs typeface="Calibri"/>
                <a:sym typeface="Calibri"/>
              </a:rPr>
              <a:t>Versioning and change tracking</a:t>
            </a:r>
            <a:endParaRPr/>
          </a:p>
          <a:p>
            <a:pPr marL="1143000" lvl="2" indent="-130175" algn="l" rtl="0">
              <a:spcBef>
                <a:spcPts val="310"/>
              </a:spcBef>
              <a:spcAft>
                <a:spcPts val="0"/>
              </a:spcAft>
              <a:buClr>
                <a:schemeClr val="dk1"/>
              </a:buClr>
              <a:buSzPct val="100000"/>
              <a:buNone/>
            </a:pPr>
            <a:endParaRPr>
              <a:latin typeface="Calibri"/>
              <a:ea typeface="Calibri"/>
              <a:cs typeface="Calibri"/>
              <a:sym typeface="Calibri"/>
            </a:endParaRPr>
          </a:p>
          <a:p>
            <a:pPr marL="742950" lvl="1" indent="-167640" algn="l" rtl="0">
              <a:spcBef>
                <a:spcPts val="372"/>
              </a:spcBef>
              <a:spcAft>
                <a:spcPts val="0"/>
              </a:spcAft>
              <a:buClr>
                <a:schemeClr val="dk1"/>
              </a:buClr>
              <a:buSzPct val="100000"/>
              <a:buNone/>
            </a:pPr>
            <a:endParaRPr/>
          </a:p>
        </p:txBody>
      </p:sp>
      <p:sp>
        <p:nvSpPr>
          <p:cNvPr id="520" name="Google Shape;520;p3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graphicFrame>
        <p:nvGraphicFramePr>
          <p:cNvPr id="521" name="Google Shape;521;p30"/>
          <p:cNvGraphicFramePr/>
          <p:nvPr/>
        </p:nvGraphicFramePr>
        <p:xfrm>
          <a:off x="609604" y="1707021"/>
          <a:ext cx="1083225" cy="243840"/>
        </p:xfrm>
        <a:graphic>
          <a:graphicData uri="http://schemas.openxmlformats.org/drawingml/2006/table">
            <a:tbl>
              <a:tblPr>
                <a:noFill/>
              </a:tblPr>
              <a:tblGrid>
                <a:gridCol w="1083225">
                  <a:extLst>
                    <a:ext uri="{9D8B030D-6E8A-4147-A177-3AD203B41FA5}">
                      <a16:colId xmlns:a16="http://schemas.microsoft.com/office/drawing/2014/main" val="20000"/>
                    </a:ext>
                  </a:extLst>
                </a:gridCol>
              </a:tblGrid>
              <a:tr h="1151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GR1 MCA</a:t>
                      </a:r>
                      <a:endParaRPr sz="160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graphicFrame>
        <p:nvGraphicFramePr>
          <p:cNvPr id="522" name="Google Shape;522;p30"/>
          <p:cNvGraphicFramePr/>
          <p:nvPr/>
        </p:nvGraphicFramePr>
        <p:xfrm>
          <a:off x="609601" y="3560288"/>
          <a:ext cx="1083225" cy="243840"/>
        </p:xfrm>
        <a:graphic>
          <a:graphicData uri="http://schemas.openxmlformats.org/drawingml/2006/table">
            <a:tbl>
              <a:tblPr>
                <a:noFill/>
              </a:tblPr>
              <a:tblGrid>
                <a:gridCol w="1083225">
                  <a:extLst>
                    <a:ext uri="{9D8B030D-6E8A-4147-A177-3AD203B41FA5}">
                      <a16:colId xmlns:a16="http://schemas.microsoft.com/office/drawing/2014/main" val="20000"/>
                    </a:ext>
                  </a:extLst>
                </a:gridCol>
              </a:tblGrid>
              <a:tr h="1151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GR2 DOC</a:t>
                      </a:r>
                      <a:endParaRPr sz="160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3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PDCA applied to the SMS: Key concepts</a:t>
            </a:r>
            <a:endParaRPr/>
          </a:p>
        </p:txBody>
      </p:sp>
      <p:sp>
        <p:nvSpPr>
          <p:cNvPr id="529" name="Google Shape;529;p31"/>
          <p:cNvSpPr txBox="1">
            <a:spLocks noGrp="1"/>
          </p:cNvSpPr>
          <p:nvPr>
            <p:ph type="body" idx="1"/>
          </p:nvPr>
        </p:nvSpPr>
        <p:spPr>
          <a:xfrm>
            <a:off x="1692828" y="1696598"/>
            <a:ext cx="10011492" cy="4626019"/>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en-US"/>
              <a:t>Planning IT service management:</a:t>
            </a:r>
            <a:endParaRPr/>
          </a:p>
          <a:p>
            <a:pPr marL="742950" lvl="1" indent="-285750" algn="l" rtl="0">
              <a:spcBef>
                <a:spcPts val="336"/>
              </a:spcBef>
              <a:spcAft>
                <a:spcPts val="0"/>
              </a:spcAft>
              <a:buClr>
                <a:schemeClr val="dk1"/>
              </a:buClr>
              <a:buSzPct val="100000"/>
              <a:buChar char="–"/>
            </a:pPr>
            <a:r>
              <a:rPr lang="en-US"/>
              <a:t>Scope of the SMS</a:t>
            </a:r>
            <a:endParaRPr/>
          </a:p>
          <a:p>
            <a:pPr marL="742950" lvl="1" indent="-285750" algn="l" rtl="0">
              <a:spcBef>
                <a:spcPts val="336"/>
              </a:spcBef>
              <a:spcAft>
                <a:spcPts val="0"/>
              </a:spcAft>
              <a:buClr>
                <a:schemeClr val="dk1"/>
              </a:buClr>
              <a:buSzPct val="100000"/>
              <a:buChar char="–"/>
            </a:pPr>
            <a:r>
              <a:rPr lang="en-US"/>
              <a:t>Timetable for implementing service management processes (service management plan)</a:t>
            </a:r>
            <a:endParaRPr/>
          </a:p>
          <a:p>
            <a:pPr marL="342900" lvl="0" indent="-218440" algn="l" rtl="0">
              <a:spcBef>
                <a:spcPts val="392"/>
              </a:spcBef>
              <a:spcAft>
                <a:spcPts val="0"/>
              </a:spcAft>
              <a:buClr>
                <a:schemeClr val="dk1"/>
              </a:buClr>
              <a:buSzPct val="100000"/>
              <a:buNone/>
            </a:pPr>
            <a:endParaRPr/>
          </a:p>
          <a:p>
            <a:pPr marL="342900" lvl="0" indent="-342900" algn="l" rtl="0">
              <a:spcBef>
                <a:spcPts val="392"/>
              </a:spcBef>
              <a:spcAft>
                <a:spcPts val="0"/>
              </a:spcAft>
              <a:buClr>
                <a:schemeClr val="dk1"/>
              </a:buClr>
              <a:buSzPct val="100000"/>
              <a:buChar char="•"/>
            </a:pPr>
            <a:r>
              <a:rPr lang="en-US"/>
              <a:t>Implementing IT service management:</a:t>
            </a:r>
            <a:endParaRPr/>
          </a:p>
          <a:p>
            <a:pPr marL="742950" lvl="1" indent="-285750" algn="l" rtl="0">
              <a:spcBef>
                <a:spcPts val="336"/>
              </a:spcBef>
              <a:spcAft>
                <a:spcPts val="0"/>
              </a:spcAft>
              <a:buClr>
                <a:schemeClr val="dk1"/>
              </a:buClr>
              <a:buSzPct val="100000"/>
              <a:buChar char="–"/>
            </a:pPr>
            <a:r>
              <a:rPr lang="en-US"/>
              <a:t>Putting the plan into practice</a:t>
            </a:r>
            <a:endParaRPr/>
          </a:p>
          <a:p>
            <a:pPr marL="742950" lvl="1" indent="-285750" algn="l" rtl="0">
              <a:spcBef>
                <a:spcPts val="336"/>
              </a:spcBef>
              <a:spcAft>
                <a:spcPts val="0"/>
              </a:spcAft>
              <a:buClr>
                <a:schemeClr val="dk1"/>
              </a:buClr>
              <a:buSzPct val="100000"/>
              <a:buChar char="–"/>
            </a:pPr>
            <a:r>
              <a:rPr lang="en-US"/>
              <a:t>Supporting and enforcing practical implemtation of defined processes</a:t>
            </a:r>
            <a:endParaRPr/>
          </a:p>
          <a:p>
            <a:pPr marL="342900" lvl="0" indent="-218440" algn="l" rtl="0">
              <a:spcBef>
                <a:spcPts val="392"/>
              </a:spcBef>
              <a:spcAft>
                <a:spcPts val="0"/>
              </a:spcAft>
              <a:buClr>
                <a:schemeClr val="dk1"/>
              </a:buClr>
              <a:buSzPct val="100000"/>
              <a:buNone/>
            </a:pPr>
            <a:endParaRPr/>
          </a:p>
          <a:p>
            <a:pPr marL="342900" lvl="0" indent="-342900" algn="l" rtl="0">
              <a:spcBef>
                <a:spcPts val="392"/>
              </a:spcBef>
              <a:spcAft>
                <a:spcPts val="0"/>
              </a:spcAft>
              <a:buClr>
                <a:schemeClr val="dk1"/>
              </a:buClr>
              <a:buSzPct val="100000"/>
              <a:buChar char="•"/>
            </a:pPr>
            <a:r>
              <a:rPr lang="en-US"/>
              <a:t>Monitoring &amp; reviewing IT service management:</a:t>
            </a:r>
            <a:endParaRPr/>
          </a:p>
          <a:p>
            <a:pPr marL="742950" lvl="1" indent="-285750" algn="l" rtl="0">
              <a:spcBef>
                <a:spcPts val="336"/>
              </a:spcBef>
              <a:spcAft>
                <a:spcPts val="0"/>
              </a:spcAft>
              <a:buClr>
                <a:schemeClr val="dk1"/>
              </a:buClr>
              <a:buSzPct val="100000"/>
              <a:buChar char="–"/>
            </a:pPr>
            <a:r>
              <a:rPr lang="en-US"/>
              <a:t>Monitoring key performance indicators (KPIs) to evaluate effectiveness and efficiency</a:t>
            </a:r>
            <a:endParaRPr/>
          </a:p>
          <a:p>
            <a:pPr marL="742950" lvl="1" indent="-285750" algn="l" rtl="0">
              <a:spcBef>
                <a:spcPts val="336"/>
              </a:spcBef>
              <a:spcAft>
                <a:spcPts val="0"/>
              </a:spcAft>
              <a:buClr>
                <a:schemeClr val="dk1"/>
              </a:buClr>
              <a:buSzPct val="100000"/>
              <a:buChar char="–"/>
            </a:pPr>
            <a:r>
              <a:rPr lang="en-US"/>
              <a:t>Performing assessments and / or (internal) audits to determine the level of conformity</a:t>
            </a:r>
            <a:endParaRPr/>
          </a:p>
          <a:p>
            <a:pPr marL="742950" lvl="1" indent="-285750" algn="l" rtl="0">
              <a:spcBef>
                <a:spcPts val="336"/>
              </a:spcBef>
              <a:spcAft>
                <a:spcPts val="0"/>
              </a:spcAft>
              <a:buClr>
                <a:schemeClr val="dk1"/>
              </a:buClr>
              <a:buSzPct val="100000"/>
              <a:buChar char="–"/>
            </a:pPr>
            <a:r>
              <a:rPr lang="en-US"/>
              <a:t>Assessing the organisational maturity</a:t>
            </a:r>
            <a:endParaRPr/>
          </a:p>
          <a:p>
            <a:pPr marL="342900" lvl="0" indent="-218440" algn="l" rtl="0">
              <a:spcBef>
                <a:spcPts val="392"/>
              </a:spcBef>
              <a:spcAft>
                <a:spcPts val="0"/>
              </a:spcAft>
              <a:buClr>
                <a:schemeClr val="dk1"/>
              </a:buClr>
              <a:buSzPct val="100000"/>
              <a:buNone/>
            </a:pPr>
            <a:endParaRPr/>
          </a:p>
          <a:p>
            <a:pPr marL="342900" lvl="0" indent="-342900" algn="l" rtl="0">
              <a:spcBef>
                <a:spcPts val="392"/>
              </a:spcBef>
              <a:spcAft>
                <a:spcPts val="0"/>
              </a:spcAft>
              <a:buClr>
                <a:schemeClr val="dk1"/>
              </a:buClr>
              <a:buSzPct val="100000"/>
              <a:buChar char="•"/>
            </a:pPr>
            <a:r>
              <a:rPr lang="en-US"/>
              <a:t>Continually improving IT service management:</a:t>
            </a:r>
            <a:endParaRPr/>
          </a:p>
          <a:p>
            <a:pPr marL="742950" lvl="1" indent="-285750" algn="l" rtl="0">
              <a:spcBef>
                <a:spcPts val="336"/>
              </a:spcBef>
              <a:spcAft>
                <a:spcPts val="0"/>
              </a:spcAft>
              <a:buClr>
                <a:schemeClr val="dk1"/>
              </a:buClr>
              <a:buSzPct val="100000"/>
              <a:buChar char="–"/>
            </a:pPr>
            <a:r>
              <a:rPr lang="en-US"/>
              <a:t>Addressing nonconformities and deviations from goals </a:t>
            </a:r>
            <a:endParaRPr/>
          </a:p>
          <a:p>
            <a:pPr marL="742950" lvl="1" indent="-285750" algn="l" rtl="0">
              <a:spcBef>
                <a:spcPts val="336"/>
              </a:spcBef>
              <a:spcAft>
                <a:spcPts val="0"/>
              </a:spcAft>
              <a:buClr>
                <a:schemeClr val="dk1"/>
              </a:buClr>
              <a:buSzPct val="100000"/>
              <a:buChar char="–"/>
            </a:pPr>
            <a:r>
              <a:rPr lang="en-US"/>
              <a:t>Take action -&gt; Manage improvements through the CSI process (see PR14)</a:t>
            </a:r>
            <a:endParaRPr/>
          </a:p>
        </p:txBody>
      </p:sp>
      <p:sp>
        <p:nvSpPr>
          <p:cNvPr id="530" name="Google Shape;530;p3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graphicFrame>
        <p:nvGraphicFramePr>
          <p:cNvPr id="531" name="Google Shape;531;p31"/>
          <p:cNvGraphicFramePr/>
          <p:nvPr/>
        </p:nvGraphicFramePr>
        <p:xfrm>
          <a:off x="609604" y="1707707"/>
          <a:ext cx="1083225" cy="614680"/>
        </p:xfrm>
        <a:graphic>
          <a:graphicData uri="http://schemas.openxmlformats.org/drawingml/2006/table">
            <a:tbl>
              <a:tblPr>
                <a:noFill/>
              </a:tblPr>
              <a:tblGrid>
                <a:gridCol w="1083225">
                  <a:extLst>
                    <a:ext uri="{9D8B030D-6E8A-4147-A177-3AD203B41FA5}">
                      <a16:colId xmlns:a16="http://schemas.microsoft.com/office/drawing/2014/main" val="20000"/>
                    </a:ext>
                  </a:extLst>
                </a:gridCol>
              </a:tblGrid>
              <a:tr h="1151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GR3 SCS</a:t>
                      </a:r>
                      <a:endParaRPr/>
                    </a:p>
                    <a:p>
                      <a:pPr marL="0" marR="0" lvl="0" indent="0" algn="l" rtl="0">
                        <a:spcBef>
                          <a:spcPts val="1000"/>
                        </a:spcBef>
                        <a:spcAft>
                          <a:spcPts val="0"/>
                        </a:spcAft>
                        <a:buNone/>
                      </a:pPr>
                      <a:r>
                        <a:rPr lang="en-US" sz="1600">
                          <a:solidFill>
                            <a:srgbClr val="FFFFFF"/>
                          </a:solidFill>
                          <a:latin typeface="Calibri"/>
                          <a:ea typeface="Calibri"/>
                          <a:cs typeface="Calibri"/>
                          <a:sym typeface="Calibri"/>
                        </a:rPr>
                        <a:t>GR4 PLAN</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graphicFrame>
        <p:nvGraphicFramePr>
          <p:cNvPr id="532" name="Google Shape;532;p31"/>
          <p:cNvGraphicFramePr/>
          <p:nvPr/>
        </p:nvGraphicFramePr>
        <p:xfrm>
          <a:off x="609602" y="2847882"/>
          <a:ext cx="1083225" cy="243840"/>
        </p:xfrm>
        <a:graphic>
          <a:graphicData uri="http://schemas.openxmlformats.org/drawingml/2006/table">
            <a:tbl>
              <a:tblPr>
                <a:noFill/>
              </a:tblPr>
              <a:tblGrid>
                <a:gridCol w="1083225">
                  <a:extLst>
                    <a:ext uri="{9D8B030D-6E8A-4147-A177-3AD203B41FA5}">
                      <a16:colId xmlns:a16="http://schemas.microsoft.com/office/drawing/2014/main" val="20000"/>
                    </a:ext>
                  </a:extLst>
                </a:gridCol>
              </a:tblGrid>
              <a:tr h="1151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GR5 DO</a:t>
                      </a:r>
                      <a:endParaRPr sz="160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graphicFrame>
        <p:nvGraphicFramePr>
          <p:cNvPr id="533" name="Google Shape;533;p31"/>
          <p:cNvGraphicFramePr/>
          <p:nvPr/>
        </p:nvGraphicFramePr>
        <p:xfrm>
          <a:off x="609603" y="3956141"/>
          <a:ext cx="1083225" cy="243840"/>
        </p:xfrm>
        <a:graphic>
          <a:graphicData uri="http://schemas.openxmlformats.org/drawingml/2006/table">
            <a:tbl>
              <a:tblPr>
                <a:noFill/>
              </a:tblPr>
              <a:tblGrid>
                <a:gridCol w="1083225">
                  <a:extLst>
                    <a:ext uri="{9D8B030D-6E8A-4147-A177-3AD203B41FA5}">
                      <a16:colId xmlns:a16="http://schemas.microsoft.com/office/drawing/2014/main" val="20000"/>
                    </a:ext>
                  </a:extLst>
                </a:gridCol>
              </a:tblGrid>
              <a:tr h="1151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GR6 CHECK</a:t>
                      </a:r>
                      <a:endParaRPr sz="160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graphicFrame>
        <p:nvGraphicFramePr>
          <p:cNvPr id="534" name="Google Shape;534;p31"/>
          <p:cNvGraphicFramePr/>
          <p:nvPr/>
        </p:nvGraphicFramePr>
        <p:xfrm>
          <a:off x="609601" y="5346963"/>
          <a:ext cx="1083225" cy="243840"/>
        </p:xfrm>
        <a:graphic>
          <a:graphicData uri="http://schemas.openxmlformats.org/drawingml/2006/table">
            <a:tbl>
              <a:tblPr>
                <a:noFill/>
              </a:tblPr>
              <a:tblGrid>
                <a:gridCol w="1083225">
                  <a:extLst>
                    <a:ext uri="{9D8B030D-6E8A-4147-A177-3AD203B41FA5}">
                      <a16:colId xmlns:a16="http://schemas.microsoft.com/office/drawing/2014/main" val="20000"/>
                    </a:ext>
                  </a:extLst>
                </a:gridCol>
              </a:tblGrid>
              <a:tr h="1151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GR7 ACT</a:t>
                      </a:r>
                      <a:endParaRPr sz="160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3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General aspects: Summary</a:t>
            </a:r>
            <a:endParaRPr/>
          </a:p>
        </p:txBody>
      </p:sp>
      <p:sp>
        <p:nvSpPr>
          <p:cNvPr id="541" name="Google Shape;541;p32"/>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Most important things to remember:</a:t>
            </a:r>
            <a:endParaRPr/>
          </a:p>
          <a:p>
            <a:pPr marL="742950" lvl="1" indent="-285750" algn="l" rtl="0">
              <a:spcBef>
                <a:spcPts val="480"/>
              </a:spcBef>
              <a:spcAft>
                <a:spcPts val="0"/>
              </a:spcAft>
              <a:buClr>
                <a:schemeClr val="dk1"/>
              </a:buClr>
              <a:buSzPts val="2400"/>
              <a:buChar char="–"/>
            </a:pPr>
            <a:r>
              <a:rPr lang="en-US"/>
              <a:t>Management buy-in is vital to the success of IT service management</a:t>
            </a:r>
            <a:endParaRPr/>
          </a:p>
          <a:p>
            <a:pPr marL="1143000" lvl="2" indent="-266700" algn="l" rtl="0">
              <a:spcBef>
                <a:spcPts val="480"/>
              </a:spcBef>
              <a:spcAft>
                <a:spcPts val="0"/>
              </a:spcAft>
              <a:buClr>
                <a:schemeClr val="dk1"/>
              </a:buClr>
              <a:buSzPts val="2400"/>
              <a:buChar char="•"/>
            </a:pPr>
            <a:r>
              <a:rPr lang="en-US"/>
              <a:t>Serious buy-in = mandate, resources, communication!</a:t>
            </a:r>
            <a:endParaRPr/>
          </a:p>
          <a:p>
            <a:pPr marL="742950" lvl="1" indent="-285750" algn="l" rtl="0">
              <a:spcBef>
                <a:spcPts val="480"/>
              </a:spcBef>
              <a:spcAft>
                <a:spcPts val="0"/>
              </a:spcAft>
              <a:buClr>
                <a:schemeClr val="dk1"/>
              </a:buClr>
              <a:buSzPts val="2400"/>
              <a:buChar char="–"/>
            </a:pPr>
            <a:r>
              <a:rPr lang="en-US"/>
              <a:t>A certain level of documentation is necessary for effective processes</a:t>
            </a:r>
            <a:endParaRPr/>
          </a:p>
          <a:p>
            <a:pPr marL="1143000" lvl="2" indent="-266700" algn="l" rtl="0">
              <a:spcBef>
                <a:spcPts val="480"/>
              </a:spcBef>
              <a:spcAft>
                <a:spcPts val="0"/>
              </a:spcAft>
              <a:buClr>
                <a:schemeClr val="dk1"/>
              </a:buClr>
              <a:buSzPts val="2400"/>
              <a:buChar char="•"/>
            </a:pPr>
            <a:r>
              <a:rPr lang="en-US"/>
              <a:t>Only write documents that someone is going to read!</a:t>
            </a:r>
            <a:endParaRPr/>
          </a:p>
          <a:p>
            <a:pPr marL="742950" lvl="1" indent="-285750" algn="l" rtl="0">
              <a:spcBef>
                <a:spcPts val="480"/>
              </a:spcBef>
              <a:spcAft>
                <a:spcPts val="0"/>
              </a:spcAft>
              <a:buClr>
                <a:schemeClr val="dk1"/>
              </a:buClr>
              <a:buSzPts val="2400"/>
              <a:buChar char="–"/>
            </a:pPr>
            <a:r>
              <a:rPr lang="en-US"/>
              <a:t>Embed the principles of continual improvement in the SMS, leveraging the PDCA approach</a:t>
            </a:r>
            <a:endParaRPr/>
          </a:p>
        </p:txBody>
      </p:sp>
      <p:sp>
        <p:nvSpPr>
          <p:cNvPr id="542" name="Google Shape;542;p3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3"/>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IT Service Management – Processes</a:t>
            </a:r>
            <a:endParaRPr/>
          </a:p>
        </p:txBody>
      </p:sp>
      <p:sp>
        <p:nvSpPr>
          <p:cNvPr id="548" name="Google Shape;548;p3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4"/>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Service Portfolio Management (SPM)</a:t>
            </a:r>
            <a:endParaRPr/>
          </a:p>
        </p:txBody>
      </p:sp>
      <p:sp>
        <p:nvSpPr>
          <p:cNvPr id="556" name="Google Shape;556;p34"/>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
        <p:nvSpPr>
          <p:cNvPr id="557" name="Google Shape;557;p34"/>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58" name="Google Shape;558;p34"/>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559" name="Google Shape;559;p34"/>
          <p:cNvSpPr/>
          <p:nvPr/>
        </p:nvSpPr>
        <p:spPr>
          <a:xfrm>
            <a:off x="2969740" y="4448461"/>
            <a:ext cx="621276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maintain the service portfolio and to manage services through their lifecycle</a:t>
            </a:r>
            <a:endParaRPr sz="1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3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What is a service?</a:t>
            </a:r>
            <a:endParaRPr i="1"/>
          </a:p>
        </p:txBody>
      </p:sp>
      <p:sp>
        <p:nvSpPr>
          <p:cNvPr id="566" name="Google Shape;566;p3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graphicFrame>
        <p:nvGraphicFramePr>
          <p:cNvPr id="567" name="Google Shape;567;p35"/>
          <p:cNvGraphicFramePr/>
          <p:nvPr>
            <p:extLst>
              <p:ext uri="{D42A27DB-BD31-4B8C-83A1-F6EECF244321}">
                <p14:modId xmlns:p14="http://schemas.microsoft.com/office/powerpoint/2010/main" val="3283592062"/>
              </p:ext>
            </p:extLst>
          </p:nvPr>
        </p:nvGraphicFramePr>
        <p:xfrm>
          <a:off x="546103" y="3035558"/>
          <a:ext cx="11099794" cy="1356360"/>
        </p:xfrm>
        <a:graphic>
          <a:graphicData uri="http://schemas.openxmlformats.org/drawingml/2006/table">
            <a:tbl>
              <a:tblPr firstRow="1" firstCol="1" bandRow="1">
                <a:tableStyleId>{B301B821-A1FF-4177-AEE7-76D212191A09}</a:tableStyleId>
              </a:tblPr>
              <a:tblGrid>
                <a:gridCol w="11099794">
                  <a:extLst>
                    <a:ext uri="{9D8B030D-6E8A-4147-A177-3AD203B41FA5}">
                      <a16:colId xmlns:a16="http://schemas.microsoft.com/office/drawing/2014/main" val="20000"/>
                    </a:ext>
                  </a:extLst>
                </a:gridCol>
              </a:tblGrid>
              <a:tr h="206975">
                <a:tc>
                  <a:txBody>
                    <a:bodyPr/>
                    <a:lstStyle/>
                    <a:p>
                      <a:pPr marL="0" marR="0" lvl="0" indent="0" algn="l" rtl="0">
                        <a:spcBef>
                          <a:spcPts val="0"/>
                        </a:spcBef>
                        <a:spcAft>
                          <a:spcPts val="0"/>
                        </a:spcAft>
                        <a:buNone/>
                      </a:pPr>
                      <a:r>
                        <a:rPr lang="en-US" sz="1400" dirty="0"/>
                        <a:t>Definition following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7600">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t>Service component:</a:t>
                      </a:r>
                      <a:endParaRPr dirty="0"/>
                    </a:p>
                    <a:p>
                      <a:pPr marL="457200" marR="0" lvl="1" indent="0" algn="l" rtl="0">
                        <a:lnSpc>
                          <a:spcPct val="100000"/>
                        </a:lnSpc>
                        <a:spcBef>
                          <a:spcPts val="0"/>
                        </a:spcBef>
                        <a:spcAft>
                          <a:spcPts val="600"/>
                        </a:spcAft>
                        <a:buClr>
                          <a:schemeClr val="dk1"/>
                        </a:buClr>
                        <a:buSzPts val="1800"/>
                        <a:buFont typeface="Calibri"/>
                        <a:buNone/>
                      </a:pPr>
                      <a:r>
                        <a:rPr lang="en-US" sz="1800" b="0" u="none" strike="noStrike" cap="none" dirty="0">
                          <a:solidFill>
                            <a:schemeClr val="dk1"/>
                          </a:solidFill>
                          <a:sym typeface="Calibri"/>
                        </a:rPr>
                        <a:t>Logical part of a service that provides a function enabling or enhancing a service</a:t>
                      </a:r>
                      <a:endParaRPr sz="1800" b="0" u="none" strike="noStrike" cap="none" dirty="0">
                        <a:solidFill>
                          <a:schemeClr val="dk1"/>
                        </a:solidFill>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600" b="0" u="none" strike="noStrike" cap="none" dirty="0">
                          <a:solidFill>
                            <a:schemeClr val="dk1"/>
                          </a:solidFill>
                          <a:sym typeface="Calibri"/>
                        </a:rPr>
                        <a:t>Note 1: A service is usually composed of several service components.</a:t>
                      </a:r>
                      <a:endParaRPr sz="1200" dirty="0"/>
                    </a:p>
                    <a:p>
                      <a:pPr marL="457200" marR="0" lvl="1" indent="0" algn="l" rtl="0">
                        <a:lnSpc>
                          <a:spcPct val="100000"/>
                        </a:lnSpc>
                        <a:spcBef>
                          <a:spcPts val="0"/>
                        </a:spcBef>
                        <a:spcAft>
                          <a:spcPts val="0"/>
                        </a:spcAft>
                        <a:buClr>
                          <a:schemeClr val="dk1"/>
                        </a:buClr>
                        <a:buSzPts val="1800"/>
                        <a:buFont typeface="Calibri"/>
                        <a:buNone/>
                      </a:pPr>
                      <a:r>
                        <a:rPr lang="en-US" sz="1600" b="0" u="none" strike="noStrike" cap="none" dirty="0">
                          <a:solidFill>
                            <a:schemeClr val="dk1"/>
                          </a:solidFill>
                          <a:sym typeface="Calibri"/>
                        </a:rPr>
                        <a:t>Note 2: A service component is usually built from one or more configuration items (CIs).</a:t>
                      </a:r>
                      <a:endParaRPr sz="2800" b="0" i="1" u="none" strike="noStrike" cap="none" dirty="0"/>
                    </a:p>
                  </a:txBody>
                  <a:tcPr marL="68575" marR="68575" marT="0" marB="0"/>
                </a:tc>
                <a:extLst>
                  <a:ext uri="{0D108BD9-81ED-4DB2-BD59-A6C34878D82A}">
                    <a16:rowId xmlns:a16="http://schemas.microsoft.com/office/drawing/2014/main" val="10001"/>
                  </a:ext>
                </a:extLst>
              </a:tr>
            </a:tbl>
          </a:graphicData>
        </a:graphic>
      </p:graphicFrame>
      <p:grpSp>
        <p:nvGrpSpPr>
          <p:cNvPr id="568" name="Google Shape;568;p35"/>
          <p:cNvGrpSpPr/>
          <p:nvPr/>
        </p:nvGrpSpPr>
        <p:grpSpPr>
          <a:xfrm>
            <a:off x="2588585" y="5000147"/>
            <a:ext cx="7014836" cy="1386970"/>
            <a:chOff x="2478510" y="3941989"/>
            <a:chExt cx="7014836" cy="1386970"/>
          </a:xfrm>
        </p:grpSpPr>
        <p:sp>
          <p:nvSpPr>
            <p:cNvPr id="569" name="Google Shape;569;p35"/>
            <p:cNvSpPr/>
            <p:nvPr/>
          </p:nvSpPr>
          <p:spPr>
            <a:xfrm>
              <a:off x="4449837" y="3944364"/>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1</a:t>
              </a:r>
              <a:endParaRPr sz="1800">
                <a:solidFill>
                  <a:schemeClr val="dk1"/>
                </a:solidFill>
                <a:latin typeface="Calibri"/>
                <a:ea typeface="Calibri"/>
                <a:cs typeface="Calibri"/>
                <a:sym typeface="Calibri"/>
              </a:endParaRPr>
            </a:p>
          </p:txBody>
        </p:sp>
        <p:sp>
          <p:nvSpPr>
            <p:cNvPr id="570" name="Google Shape;570;p35"/>
            <p:cNvSpPr/>
            <p:nvPr/>
          </p:nvSpPr>
          <p:spPr>
            <a:xfrm>
              <a:off x="4468682" y="4876800"/>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1</a:t>
              </a:r>
              <a:endParaRPr sz="1800">
                <a:solidFill>
                  <a:schemeClr val="dk1"/>
                </a:solidFill>
                <a:latin typeface="Calibri"/>
                <a:ea typeface="Calibri"/>
                <a:cs typeface="Calibri"/>
                <a:sym typeface="Calibri"/>
              </a:endParaRPr>
            </a:p>
          </p:txBody>
        </p:sp>
        <p:sp>
          <p:nvSpPr>
            <p:cNvPr id="571" name="Google Shape;571;p35"/>
            <p:cNvSpPr/>
            <p:nvPr/>
          </p:nvSpPr>
          <p:spPr>
            <a:xfrm>
              <a:off x="5531074" y="4876799"/>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2</a:t>
              </a:r>
              <a:endParaRPr sz="1800">
                <a:solidFill>
                  <a:schemeClr val="dk1"/>
                </a:solidFill>
                <a:latin typeface="Calibri"/>
                <a:ea typeface="Calibri"/>
                <a:cs typeface="Calibri"/>
                <a:sym typeface="Calibri"/>
              </a:endParaRPr>
            </a:p>
          </p:txBody>
        </p:sp>
        <p:sp>
          <p:nvSpPr>
            <p:cNvPr id="572" name="Google Shape;572;p35"/>
            <p:cNvSpPr/>
            <p:nvPr/>
          </p:nvSpPr>
          <p:spPr>
            <a:xfrm>
              <a:off x="6593466" y="4876798"/>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3</a:t>
              </a:r>
              <a:endParaRPr sz="1800">
                <a:solidFill>
                  <a:schemeClr val="dk1"/>
                </a:solidFill>
                <a:latin typeface="Calibri"/>
                <a:ea typeface="Calibri"/>
                <a:cs typeface="Calibri"/>
                <a:sym typeface="Calibri"/>
              </a:endParaRPr>
            </a:p>
          </p:txBody>
        </p:sp>
        <p:sp>
          <p:nvSpPr>
            <p:cNvPr id="573" name="Google Shape;573;p35"/>
            <p:cNvSpPr/>
            <p:nvPr/>
          </p:nvSpPr>
          <p:spPr>
            <a:xfrm>
              <a:off x="7655858" y="4876797"/>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4</a:t>
              </a:r>
              <a:endParaRPr sz="1800">
                <a:solidFill>
                  <a:schemeClr val="dk1"/>
                </a:solidFill>
                <a:latin typeface="Calibri"/>
                <a:ea typeface="Calibri"/>
                <a:cs typeface="Calibri"/>
                <a:sym typeface="Calibri"/>
              </a:endParaRPr>
            </a:p>
          </p:txBody>
        </p:sp>
        <p:sp>
          <p:nvSpPr>
            <p:cNvPr id="574" name="Google Shape;574;p35"/>
            <p:cNvSpPr/>
            <p:nvPr/>
          </p:nvSpPr>
          <p:spPr>
            <a:xfrm>
              <a:off x="8718250" y="4876796"/>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5</a:t>
              </a:r>
              <a:endParaRPr sz="1800">
                <a:solidFill>
                  <a:schemeClr val="dk1"/>
                </a:solidFill>
                <a:latin typeface="Calibri"/>
                <a:ea typeface="Calibri"/>
                <a:cs typeface="Calibri"/>
                <a:sym typeface="Calibri"/>
              </a:endParaRPr>
            </a:p>
          </p:txBody>
        </p:sp>
        <p:sp>
          <p:nvSpPr>
            <p:cNvPr id="575" name="Google Shape;575;p35"/>
            <p:cNvSpPr/>
            <p:nvPr/>
          </p:nvSpPr>
          <p:spPr>
            <a:xfrm>
              <a:off x="7106687" y="3941989"/>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2</a:t>
              </a:r>
              <a:endParaRPr sz="1800">
                <a:solidFill>
                  <a:schemeClr val="dk1"/>
                </a:solidFill>
                <a:latin typeface="Calibri"/>
                <a:ea typeface="Calibri"/>
                <a:cs typeface="Calibri"/>
                <a:sym typeface="Calibri"/>
              </a:endParaRPr>
            </a:p>
          </p:txBody>
        </p:sp>
        <p:cxnSp>
          <p:nvCxnSpPr>
            <p:cNvPr id="576" name="Google Shape;576;p35"/>
            <p:cNvCxnSpPr>
              <a:stCxn id="570" idx="0"/>
              <a:endCxn id="569" idx="2"/>
            </p:cNvCxnSpPr>
            <p:nvPr/>
          </p:nvCxnSpPr>
          <p:spPr>
            <a:xfrm rot="10800000" flipH="1">
              <a:off x="4856230" y="4396500"/>
              <a:ext cx="786900" cy="480300"/>
            </a:xfrm>
            <a:prstGeom prst="straightConnector1">
              <a:avLst/>
            </a:prstGeom>
            <a:noFill/>
            <a:ln w="19050" cap="flat" cmpd="sng">
              <a:solidFill>
                <a:srgbClr val="4A7DBA"/>
              </a:solidFill>
              <a:prstDash val="solid"/>
              <a:round/>
              <a:headEnd type="none" w="sm" len="sm"/>
              <a:tailEnd type="none" w="sm" len="sm"/>
            </a:ln>
          </p:spPr>
        </p:cxnSp>
        <p:cxnSp>
          <p:nvCxnSpPr>
            <p:cNvPr id="577" name="Google Shape;577;p35"/>
            <p:cNvCxnSpPr>
              <a:stCxn id="571" idx="0"/>
              <a:endCxn id="569" idx="2"/>
            </p:cNvCxnSpPr>
            <p:nvPr/>
          </p:nvCxnSpPr>
          <p:spPr>
            <a:xfrm rot="10800000">
              <a:off x="5643222" y="4396499"/>
              <a:ext cx="275400" cy="480300"/>
            </a:xfrm>
            <a:prstGeom prst="straightConnector1">
              <a:avLst/>
            </a:prstGeom>
            <a:noFill/>
            <a:ln w="19050" cap="flat" cmpd="sng">
              <a:solidFill>
                <a:srgbClr val="4A7DBA"/>
              </a:solidFill>
              <a:prstDash val="solid"/>
              <a:round/>
              <a:headEnd type="none" w="sm" len="sm"/>
              <a:tailEnd type="none" w="sm" len="sm"/>
            </a:ln>
          </p:spPr>
        </p:cxnSp>
        <p:cxnSp>
          <p:nvCxnSpPr>
            <p:cNvPr id="578" name="Google Shape;578;p35"/>
            <p:cNvCxnSpPr>
              <a:stCxn id="572" idx="0"/>
              <a:endCxn id="569" idx="2"/>
            </p:cNvCxnSpPr>
            <p:nvPr/>
          </p:nvCxnSpPr>
          <p:spPr>
            <a:xfrm rot="10800000">
              <a:off x="5643314" y="4396498"/>
              <a:ext cx="1337700" cy="480300"/>
            </a:xfrm>
            <a:prstGeom prst="straightConnector1">
              <a:avLst/>
            </a:prstGeom>
            <a:noFill/>
            <a:ln w="19050" cap="flat" cmpd="sng">
              <a:solidFill>
                <a:srgbClr val="4A7DBA"/>
              </a:solidFill>
              <a:prstDash val="solid"/>
              <a:round/>
              <a:headEnd type="none" w="sm" len="sm"/>
              <a:tailEnd type="none" w="sm" len="sm"/>
            </a:ln>
          </p:spPr>
        </p:cxnSp>
        <p:cxnSp>
          <p:nvCxnSpPr>
            <p:cNvPr id="579" name="Google Shape;579;p35"/>
            <p:cNvCxnSpPr>
              <a:stCxn id="572" idx="0"/>
              <a:endCxn id="575" idx="2"/>
            </p:cNvCxnSpPr>
            <p:nvPr/>
          </p:nvCxnSpPr>
          <p:spPr>
            <a:xfrm rot="10800000" flipH="1">
              <a:off x="6981014" y="4394098"/>
              <a:ext cx="1319100" cy="482700"/>
            </a:xfrm>
            <a:prstGeom prst="straightConnector1">
              <a:avLst/>
            </a:prstGeom>
            <a:noFill/>
            <a:ln w="19050" cap="flat" cmpd="sng">
              <a:solidFill>
                <a:srgbClr val="4A7DBA"/>
              </a:solidFill>
              <a:prstDash val="solid"/>
              <a:round/>
              <a:headEnd type="none" w="sm" len="sm"/>
              <a:tailEnd type="none" w="sm" len="sm"/>
            </a:ln>
          </p:spPr>
        </p:cxnSp>
        <p:cxnSp>
          <p:nvCxnSpPr>
            <p:cNvPr id="580" name="Google Shape;580;p35"/>
            <p:cNvCxnSpPr>
              <a:stCxn id="571" idx="0"/>
              <a:endCxn id="575" idx="2"/>
            </p:cNvCxnSpPr>
            <p:nvPr/>
          </p:nvCxnSpPr>
          <p:spPr>
            <a:xfrm rot="10800000" flipH="1">
              <a:off x="5918622" y="4394099"/>
              <a:ext cx="2381400" cy="482700"/>
            </a:xfrm>
            <a:prstGeom prst="straightConnector1">
              <a:avLst/>
            </a:prstGeom>
            <a:noFill/>
            <a:ln w="19050" cap="flat" cmpd="sng">
              <a:solidFill>
                <a:srgbClr val="4A7DBA"/>
              </a:solidFill>
              <a:prstDash val="solid"/>
              <a:round/>
              <a:headEnd type="none" w="sm" len="sm"/>
              <a:tailEnd type="none" w="sm" len="sm"/>
            </a:ln>
          </p:spPr>
        </p:cxnSp>
        <p:cxnSp>
          <p:nvCxnSpPr>
            <p:cNvPr id="581" name="Google Shape;581;p35"/>
            <p:cNvCxnSpPr>
              <a:stCxn id="573" idx="0"/>
              <a:endCxn id="575" idx="2"/>
            </p:cNvCxnSpPr>
            <p:nvPr/>
          </p:nvCxnSpPr>
          <p:spPr>
            <a:xfrm rot="10800000" flipH="1">
              <a:off x="8043406" y="4394097"/>
              <a:ext cx="256500" cy="482700"/>
            </a:xfrm>
            <a:prstGeom prst="straightConnector1">
              <a:avLst/>
            </a:prstGeom>
            <a:noFill/>
            <a:ln w="19050" cap="flat" cmpd="sng">
              <a:solidFill>
                <a:srgbClr val="4A7DBA"/>
              </a:solidFill>
              <a:prstDash val="solid"/>
              <a:round/>
              <a:headEnd type="none" w="sm" len="sm"/>
              <a:tailEnd type="none" w="sm" len="sm"/>
            </a:ln>
          </p:spPr>
        </p:cxnSp>
        <p:cxnSp>
          <p:nvCxnSpPr>
            <p:cNvPr id="582" name="Google Shape;582;p35"/>
            <p:cNvCxnSpPr>
              <a:stCxn id="574" idx="0"/>
              <a:endCxn id="575" idx="2"/>
            </p:cNvCxnSpPr>
            <p:nvPr/>
          </p:nvCxnSpPr>
          <p:spPr>
            <a:xfrm rot="10800000">
              <a:off x="8299998" y="4394096"/>
              <a:ext cx="805800" cy="482700"/>
            </a:xfrm>
            <a:prstGeom prst="straightConnector1">
              <a:avLst/>
            </a:prstGeom>
            <a:noFill/>
            <a:ln w="19050" cap="flat" cmpd="sng">
              <a:solidFill>
                <a:srgbClr val="4A7DBA"/>
              </a:solidFill>
              <a:prstDash val="solid"/>
              <a:round/>
              <a:headEnd type="none" w="sm" len="sm"/>
              <a:tailEnd type="none" w="sm" len="sm"/>
            </a:ln>
          </p:spPr>
        </p:cxnSp>
        <p:sp>
          <p:nvSpPr>
            <p:cNvPr id="583" name="Google Shape;583;p35"/>
            <p:cNvSpPr txBox="1"/>
            <p:nvPr/>
          </p:nvSpPr>
          <p:spPr>
            <a:xfrm>
              <a:off x="2480293" y="4002496"/>
              <a:ext cx="169935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Services</a:t>
              </a:r>
              <a:endParaRPr sz="1400">
                <a:solidFill>
                  <a:schemeClr val="dk1"/>
                </a:solidFill>
                <a:latin typeface="Calibri"/>
                <a:ea typeface="Calibri"/>
                <a:cs typeface="Calibri"/>
                <a:sym typeface="Calibri"/>
              </a:endParaRPr>
            </a:p>
          </p:txBody>
        </p:sp>
        <p:sp>
          <p:nvSpPr>
            <p:cNvPr id="584" name="Google Shape;584;p35"/>
            <p:cNvSpPr txBox="1"/>
            <p:nvPr/>
          </p:nvSpPr>
          <p:spPr>
            <a:xfrm>
              <a:off x="2478510" y="4948986"/>
              <a:ext cx="169935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Service components</a:t>
              </a:r>
              <a:endParaRPr sz="1400">
                <a:solidFill>
                  <a:schemeClr val="dk1"/>
                </a:solidFill>
                <a:latin typeface="Calibri"/>
                <a:ea typeface="Calibri"/>
                <a:cs typeface="Calibri"/>
                <a:sym typeface="Calibri"/>
              </a:endParaRPr>
            </a:p>
          </p:txBody>
        </p:sp>
      </p:grpSp>
      <p:graphicFrame>
        <p:nvGraphicFramePr>
          <p:cNvPr id="585" name="Google Shape;585;p35"/>
          <p:cNvGraphicFramePr/>
          <p:nvPr>
            <p:extLst>
              <p:ext uri="{D42A27DB-BD31-4B8C-83A1-F6EECF244321}">
                <p14:modId xmlns:p14="http://schemas.microsoft.com/office/powerpoint/2010/main" val="514063832"/>
              </p:ext>
            </p:extLst>
          </p:nvPr>
        </p:nvGraphicFramePr>
        <p:xfrm>
          <a:off x="546106" y="1696602"/>
          <a:ext cx="11099794" cy="1015153"/>
        </p:xfrm>
        <a:graphic>
          <a:graphicData uri="http://schemas.openxmlformats.org/drawingml/2006/table">
            <a:tbl>
              <a:tblPr firstRow="1" firstCol="1" bandRow="1">
                <a:tableStyleId>{B301B821-A1FF-4177-AEE7-76D212191A09}</a:tableStyleId>
              </a:tblPr>
              <a:tblGrid>
                <a:gridCol w="11099794">
                  <a:extLst>
                    <a:ext uri="{9D8B030D-6E8A-4147-A177-3AD203B41FA5}">
                      <a16:colId xmlns:a16="http://schemas.microsoft.com/office/drawing/2014/main" val="20000"/>
                    </a:ext>
                  </a:extLst>
                </a:gridCol>
              </a:tblGrid>
              <a:tr h="182456">
                <a:tc>
                  <a:txBody>
                    <a:bodyPr/>
                    <a:lstStyle/>
                    <a:p>
                      <a:pPr marL="0" marR="0" lvl="0" indent="0" algn="l" rtl="0">
                        <a:spcBef>
                          <a:spcPts val="0"/>
                        </a:spcBef>
                        <a:spcAft>
                          <a:spcPts val="0"/>
                        </a:spcAft>
                        <a:buNone/>
                      </a:pPr>
                      <a:r>
                        <a:rPr lang="en-US" sz="1400" u="none" strike="noStrike" cap="none" dirty="0"/>
                        <a:t>Definition following FitSM-0:</a:t>
                      </a:r>
                      <a:endParaRPr sz="1400" u="none" strike="noStrike" cap="none"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801793">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t>Service:</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t>A way to provide value to a user / customer through bringing about results that they want to achieve</a:t>
                      </a:r>
                      <a:endParaRPr sz="1800" b="0" u="none" strike="noStrike" cap="none"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3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SPM: Important terms</a:t>
            </a:r>
            <a:endParaRPr/>
          </a:p>
        </p:txBody>
      </p:sp>
      <p:sp>
        <p:nvSpPr>
          <p:cNvPr id="592" name="Google Shape;592;p3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graphicFrame>
        <p:nvGraphicFramePr>
          <p:cNvPr id="593" name="Google Shape;593;p36"/>
          <p:cNvGraphicFramePr/>
          <p:nvPr>
            <p:extLst>
              <p:ext uri="{D42A27DB-BD31-4B8C-83A1-F6EECF244321}">
                <p14:modId xmlns:p14="http://schemas.microsoft.com/office/powerpoint/2010/main" val="3717709674"/>
              </p:ext>
            </p:extLst>
          </p:nvPr>
        </p:nvGraphicFramePr>
        <p:xfrm>
          <a:off x="679450" y="1696598"/>
          <a:ext cx="10833100" cy="1146285"/>
        </p:xfrm>
        <a:graphic>
          <a:graphicData uri="http://schemas.openxmlformats.org/drawingml/2006/table">
            <a:tbl>
              <a:tblPr firstRow="1" firstCol="1" bandRow="1">
                <a:tableStyleId>{B301B821-A1FF-4177-AEE7-76D212191A09}</a:tableStyleId>
              </a:tblPr>
              <a:tblGrid>
                <a:gridCol w="10833100">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Service portfolio:</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sym typeface="Calibri"/>
                        </a:rPr>
                        <a:t>Internal list that details all the services offered by a service provider, including those in preparation, live and discontinued</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594" name="Google Shape;594;p36"/>
          <p:cNvGraphicFramePr/>
          <p:nvPr>
            <p:extLst>
              <p:ext uri="{D42A27DB-BD31-4B8C-83A1-F6EECF244321}">
                <p14:modId xmlns:p14="http://schemas.microsoft.com/office/powerpoint/2010/main" val="3423766814"/>
              </p:ext>
            </p:extLst>
          </p:nvPr>
        </p:nvGraphicFramePr>
        <p:xfrm>
          <a:off x="679450" y="3035608"/>
          <a:ext cx="10833100" cy="1630680"/>
        </p:xfrm>
        <a:graphic>
          <a:graphicData uri="http://schemas.openxmlformats.org/drawingml/2006/table">
            <a:tbl>
              <a:tblPr firstRow="1" firstCol="1" bandRow="1">
                <a:tableStyleId>{B301B821-A1FF-4177-AEE7-76D212191A09}</a:tableStyleId>
              </a:tblPr>
              <a:tblGrid>
                <a:gridCol w="10833100">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Service lifecycle:</a:t>
                      </a:r>
                      <a:endParaRPr dirty="0"/>
                    </a:p>
                    <a:p>
                      <a:pPr marL="457200" marR="0" lvl="1" indent="0" algn="l" rtl="0">
                        <a:lnSpc>
                          <a:spcPct val="100000"/>
                        </a:lnSpc>
                        <a:spcBef>
                          <a:spcPts val="0"/>
                        </a:spcBef>
                        <a:spcAft>
                          <a:spcPts val="600"/>
                        </a:spcAft>
                        <a:buClr>
                          <a:schemeClr val="dk1"/>
                        </a:buClr>
                        <a:buSzPts val="1800"/>
                        <a:buFont typeface="Calibri"/>
                        <a:buNone/>
                      </a:pPr>
                      <a:r>
                        <a:rPr lang="en-US" sz="1800" b="0" u="none" strike="noStrike" cap="none" dirty="0">
                          <a:solidFill>
                            <a:schemeClr val="dk1"/>
                          </a:solidFill>
                          <a:sym typeface="Calibri"/>
                        </a:rPr>
                        <a:t>The series of phases a service may move through in its lifetime</a:t>
                      </a:r>
                      <a:endParaRPr sz="1600" b="0" u="none" strike="noStrike" cap="none" dirty="0">
                        <a:solidFill>
                          <a:schemeClr val="dk1"/>
                        </a:solidFill>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600" b="0" u="none" strike="noStrike" cap="none" dirty="0">
                          <a:solidFill>
                            <a:schemeClr val="dk1"/>
                          </a:solidFill>
                          <a:sym typeface="Calibri"/>
                        </a:rPr>
                        <a:t>Note 1: Specific service lifecycle phases are typically defined for each </a:t>
                      </a:r>
                      <a:r>
                        <a:rPr lang="en-US" sz="1600" b="0" u="none" strike="noStrike" cap="none" dirty="0" err="1">
                          <a:solidFill>
                            <a:schemeClr val="dk1"/>
                          </a:solidFill>
                          <a:sym typeface="Calibri"/>
                        </a:rPr>
                        <a:t>organisation</a:t>
                      </a:r>
                      <a:r>
                        <a:rPr lang="en-US" sz="1600" b="0" u="none" strike="noStrike" cap="none" dirty="0">
                          <a:solidFill>
                            <a:schemeClr val="dk1"/>
                          </a:solidFill>
                          <a:sym typeface="Calibri"/>
                        </a:rPr>
                        <a:t>, depending on the complexity needed. These may include initial idea, proposal, design, development, deployment, production and retirement.</a:t>
                      </a:r>
                      <a:endParaRPr sz="1600" b="0" u="none" strike="noStrike" cap="none" dirty="0">
                        <a:solidFill>
                          <a:schemeClr val="dk1"/>
                        </a:solidFill>
                        <a:sym typeface="Calibri"/>
                      </a:endParaRPr>
                    </a:p>
                    <a:p>
                      <a:pPr marL="457200" marR="0" lvl="1" indent="0" algn="l" rtl="0">
                        <a:lnSpc>
                          <a:spcPct val="100000"/>
                        </a:lnSpc>
                        <a:spcBef>
                          <a:spcPts val="0"/>
                        </a:spcBef>
                        <a:spcAft>
                          <a:spcPts val="0"/>
                        </a:spcAft>
                        <a:buClr>
                          <a:schemeClr val="dk1"/>
                        </a:buClr>
                        <a:buSzPts val="1800"/>
                        <a:buFont typeface="Calibri"/>
                        <a:buNone/>
                      </a:pP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3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SPM: Requirements according to FitSM-1</a:t>
            </a:r>
            <a:endParaRPr/>
          </a:p>
        </p:txBody>
      </p:sp>
      <p:sp>
        <p:nvSpPr>
          <p:cNvPr id="601" name="Google Shape;601;p3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graphicFrame>
        <p:nvGraphicFramePr>
          <p:cNvPr id="602" name="Google Shape;602;p37"/>
          <p:cNvGraphicFramePr/>
          <p:nvPr/>
        </p:nvGraphicFramePr>
        <p:xfrm>
          <a:off x="1981200" y="1696601"/>
          <a:ext cx="8229600" cy="3600092"/>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51075">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PR1 Service Portfolio Management (SPM)</a:t>
                      </a:r>
                      <a:endParaRPr sz="160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82475">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14437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PR1.1 A service portfolio shall be maintained. All services shall be specified as part of the service portfolio.</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 Proposals for new or changed services shall be evaluated based on predicted demand, required resources and expected benefits.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 The evolution of services through their lifecycle shall be managed. This shall include the planning of new services and major alterations to existing services. Plans shall consider timescales, responsibilities, new or changed technology, communication and service acceptance criteria.</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PR1.4 For each service, the internal and external suppliers involved in delivering the service shall be identified, including, as relevant, federation members. Their contact points, roles and responsibilities shall be determined.</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3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SPM: Key concepts</a:t>
            </a:r>
            <a:endParaRPr/>
          </a:p>
        </p:txBody>
      </p:sp>
      <p:sp>
        <p:nvSpPr>
          <p:cNvPr id="609" name="Google Shape;609;p38"/>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a:spcBef>
                <a:spcPts val="0"/>
              </a:spcBef>
              <a:buSzPts val="2800"/>
            </a:pPr>
            <a:r>
              <a:rPr lang="en-US"/>
              <a:t>The service portfolio is an internal tool that defines the services that the organisation provides or intends to provide to its customers in the future.</a:t>
            </a:r>
          </a:p>
          <a:p>
            <a:pPr marL="342900">
              <a:spcBef>
                <a:spcPts val="0"/>
              </a:spcBef>
              <a:buSzPts val="2800"/>
            </a:pPr>
            <a:r>
              <a:rPr lang="en-US"/>
              <a:t>The service portfolio serves as the authoritative source of master data for all services.</a:t>
            </a:r>
          </a:p>
          <a:p>
            <a:pPr marL="342900" lvl="0" indent="-342900" algn="l" rtl="0">
              <a:spcBef>
                <a:spcPts val="0"/>
              </a:spcBef>
              <a:spcAft>
                <a:spcPts val="0"/>
              </a:spcAft>
              <a:buClr>
                <a:schemeClr val="dk1"/>
              </a:buClr>
              <a:buSzPts val="2800"/>
              <a:buChar char="•"/>
            </a:pPr>
            <a:r>
              <a:rPr lang="en-US"/>
              <a:t>Each service goes through different phases in its life cycle.</a:t>
            </a:r>
          </a:p>
          <a:p>
            <a:pPr marL="342900" lvl="0" indent="-342900" algn="l" rtl="0">
              <a:spcBef>
                <a:spcPts val="0"/>
              </a:spcBef>
              <a:spcAft>
                <a:spcPts val="0"/>
              </a:spcAft>
              <a:buClr>
                <a:schemeClr val="dk1"/>
              </a:buClr>
              <a:buSzPts val="2800"/>
              <a:buChar char="•"/>
            </a:pPr>
            <a:r>
              <a:rPr lang="en-US"/>
              <a:t>Key activities</a:t>
            </a:r>
          </a:p>
          <a:p>
            <a:pPr marL="800100" lvl="1">
              <a:spcBef>
                <a:spcPts val="0"/>
              </a:spcBef>
              <a:buSzPts val="2800"/>
              <a:buChar char="•"/>
            </a:pPr>
            <a:r>
              <a:rPr lang="en-US"/>
              <a:t>Maintenance of the service portfolio</a:t>
            </a:r>
          </a:p>
          <a:p>
            <a:pPr marL="800100" lvl="1">
              <a:spcBef>
                <a:spcPts val="0"/>
              </a:spcBef>
              <a:buSzPts val="2800"/>
              <a:buChar char="•"/>
            </a:pPr>
            <a:r>
              <a:rPr lang="en-US"/>
              <a:t>Managing the transition of services through their lifecycle phases</a:t>
            </a:r>
            <a:endParaRPr/>
          </a:p>
        </p:txBody>
      </p:sp>
      <p:sp>
        <p:nvSpPr>
          <p:cNvPr id="610" name="Google Shape;610;p3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39"/>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Service Level Management (SLM)</a:t>
            </a:r>
            <a:endParaRPr/>
          </a:p>
        </p:txBody>
      </p:sp>
      <p:sp>
        <p:nvSpPr>
          <p:cNvPr id="617" name="Google Shape;617;p3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
        <p:nvSpPr>
          <p:cNvPr id="618" name="Google Shape;618;p39"/>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19" name="Google Shape;619;p39"/>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620" name="Google Shape;620;p39"/>
          <p:cNvSpPr/>
          <p:nvPr/>
        </p:nvSpPr>
        <p:spPr>
          <a:xfrm>
            <a:off x="2969743" y="4448462"/>
            <a:ext cx="623301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To maintain service catalogues, and to define and evaluate agreements on service quality with customers and suppliers</a:t>
            </a:r>
            <a:endParaRPr sz="16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FitSM qualification program</a:t>
            </a:r>
            <a:endParaRPr/>
          </a:p>
        </p:txBody>
      </p:sp>
      <p:sp>
        <p:nvSpPr>
          <p:cNvPr id="66" name="Google Shape;66;p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5" name="Grafik 4" descr="Ein Bild, das Text, Screenshot, Schrift, Software enthält.&#10;&#10;Automatisch generierte Beschreibung">
            <a:extLst>
              <a:ext uri="{FF2B5EF4-FFF2-40B4-BE49-F238E27FC236}">
                <a16:creationId xmlns:a16="http://schemas.microsoft.com/office/drawing/2014/main" id="{04F5D914-5943-7639-9D42-01DBD2D64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900" y="1858959"/>
            <a:ext cx="8712200" cy="4724400"/>
          </a:xfrm>
          <a:prstGeom prst="rect">
            <a:avLst/>
          </a:prstGeom>
        </p:spPr>
      </p:pic>
    </p:spTree>
    <p:extLst>
      <p:ext uri="{BB962C8B-B14F-4D97-AF65-F5344CB8AC3E}">
        <p14:creationId xmlns:p14="http://schemas.microsoft.com/office/powerpoint/2010/main" val="617267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4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SLM: Important terms</a:t>
            </a:r>
            <a:endParaRPr/>
          </a:p>
        </p:txBody>
      </p:sp>
      <p:sp>
        <p:nvSpPr>
          <p:cNvPr id="627" name="Google Shape;627;p4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graphicFrame>
        <p:nvGraphicFramePr>
          <p:cNvPr id="628" name="Google Shape;628;p40"/>
          <p:cNvGraphicFramePr/>
          <p:nvPr>
            <p:extLst>
              <p:ext uri="{D42A27DB-BD31-4B8C-83A1-F6EECF244321}">
                <p14:modId xmlns:p14="http://schemas.microsoft.com/office/powerpoint/2010/main" val="2979356207"/>
              </p:ext>
            </p:extLst>
          </p:nvPr>
        </p:nvGraphicFramePr>
        <p:xfrm>
          <a:off x="692150" y="3023981"/>
          <a:ext cx="10807700" cy="1494850"/>
        </p:xfrm>
        <a:graphic>
          <a:graphicData uri="http://schemas.openxmlformats.org/drawingml/2006/table">
            <a:tbl>
              <a:tblPr firstRow="1" firstCol="1" bandRow="1">
                <a:tableStyleId>{B301B821-A1FF-4177-AEE7-76D212191A09}</a:tableStyleId>
              </a:tblPr>
              <a:tblGrid>
                <a:gridCol w="10807700">
                  <a:extLst>
                    <a:ext uri="{9D8B030D-6E8A-4147-A177-3AD203B41FA5}">
                      <a16:colId xmlns:a16="http://schemas.microsoft.com/office/drawing/2014/main" val="20000"/>
                    </a:ext>
                  </a:extLst>
                </a:gridCol>
              </a:tblGrid>
              <a:tr h="23782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25702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Service target:</a:t>
                      </a:r>
                      <a:endParaRPr dirty="0"/>
                    </a:p>
                    <a:p>
                      <a:pPr marL="457200" marR="0" lvl="1" indent="0" algn="l" rtl="0">
                        <a:lnSpc>
                          <a:spcPct val="100000"/>
                        </a:lnSpc>
                        <a:spcBef>
                          <a:spcPts val="0"/>
                        </a:spcBef>
                        <a:spcAft>
                          <a:spcPts val="600"/>
                        </a:spcAft>
                        <a:buClr>
                          <a:schemeClr val="dk1"/>
                        </a:buClr>
                        <a:buSzPts val="1800"/>
                        <a:buFont typeface="Calibri"/>
                        <a:buNone/>
                      </a:pPr>
                      <a:r>
                        <a:rPr lang="en-US" sz="1800" b="0" u="none" strike="noStrike" cap="none" dirty="0">
                          <a:solidFill>
                            <a:schemeClr val="dk1"/>
                          </a:solidFill>
                          <a:sym typeface="Calibri"/>
                        </a:rPr>
                        <a:t>Target values for parameters used to measure the performance of a service</a:t>
                      </a:r>
                    </a:p>
                    <a:p>
                      <a:pPr marL="457200" marR="0" lvl="1" indent="0" algn="l" rtl="0">
                        <a:lnSpc>
                          <a:spcPct val="100000"/>
                        </a:lnSpc>
                        <a:spcBef>
                          <a:spcPts val="0"/>
                        </a:spcBef>
                        <a:spcAft>
                          <a:spcPts val="600"/>
                        </a:spcAft>
                        <a:buClr>
                          <a:schemeClr val="dk1"/>
                        </a:buClr>
                        <a:buSzPts val="1800"/>
                        <a:buFont typeface="Calibri"/>
                        <a:buNone/>
                      </a:pPr>
                      <a:r>
                        <a:rPr lang="en-US" sz="1600" b="0" u="none" strike="noStrike" cap="none" dirty="0">
                          <a:solidFill>
                            <a:schemeClr val="dk1"/>
                          </a:solidFill>
                          <a:sym typeface="Calibri"/>
                        </a:rPr>
                        <a:t>Note: Service targets are listed in SLAs and typically include targets for parameters like service availability or fulfilment times for service requests.</a:t>
                      </a:r>
                      <a:endParaRPr sz="1200" dirty="0"/>
                    </a:p>
                  </a:txBody>
                  <a:tcPr marL="68575" marR="68575" marT="0" marB="0"/>
                </a:tc>
                <a:extLst>
                  <a:ext uri="{0D108BD9-81ED-4DB2-BD59-A6C34878D82A}">
                    <a16:rowId xmlns:a16="http://schemas.microsoft.com/office/drawing/2014/main" val="10001"/>
                  </a:ext>
                </a:extLst>
              </a:tr>
            </a:tbl>
          </a:graphicData>
        </a:graphic>
      </p:graphicFrame>
      <p:graphicFrame>
        <p:nvGraphicFramePr>
          <p:cNvPr id="629" name="Google Shape;629;p40"/>
          <p:cNvGraphicFramePr/>
          <p:nvPr>
            <p:extLst>
              <p:ext uri="{D42A27DB-BD31-4B8C-83A1-F6EECF244321}">
                <p14:modId xmlns:p14="http://schemas.microsoft.com/office/powerpoint/2010/main" val="454349704"/>
              </p:ext>
            </p:extLst>
          </p:nvPr>
        </p:nvGraphicFramePr>
        <p:xfrm>
          <a:off x="692150" y="1749976"/>
          <a:ext cx="10807700" cy="1009335"/>
        </p:xfrm>
        <a:graphic>
          <a:graphicData uri="http://schemas.openxmlformats.org/drawingml/2006/table">
            <a:tbl>
              <a:tblPr firstRow="1" firstCol="1" bandRow="1">
                <a:tableStyleId>{B301B821-A1FF-4177-AEE7-76D212191A09}</a:tableStyleId>
              </a:tblPr>
              <a:tblGrid>
                <a:gridCol w="10807700">
                  <a:extLst>
                    <a:ext uri="{9D8B030D-6E8A-4147-A177-3AD203B41FA5}">
                      <a16:colId xmlns:a16="http://schemas.microsoft.com/office/drawing/2014/main" val="20000"/>
                    </a:ext>
                  </a:extLst>
                </a:gridCol>
              </a:tblGrid>
              <a:tr h="175700">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9597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Service catalogue:</a:t>
                      </a:r>
                      <a:endParaRPr dirty="0"/>
                    </a:p>
                    <a:p>
                      <a:pPr marL="457200" marR="0" lvl="1" indent="0" algn="l" rtl="0">
                        <a:spcBef>
                          <a:spcPts val="0"/>
                        </a:spcBef>
                        <a:spcAft>
                          <a:spcPts val="0"/>
                        </a:spcAft>
                        <a:buNone/>
                      </a:pPr>
                      <a:r>
                        <a:rPr lang="en-US" sz="1800" b="0" u="none" strike="noStrike" cap="none" dirty="0">
                          <a:solidFill>
                            <a:schemeClr val="dk1"/>
                          </a:solidFill>
                          <a:sym typeface="Calibri"/>
                        </a:rPr>
                        <a:t>Customer-facing list of all live services offered along with relevant information about these services</a:t>
                      </a:r>
                      <a:endParaRPr sz="18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630" name="Google Shape;630;p40"/>
          <p:cNvGraphicFramePr/>
          <p:nvPr>
            <p:extLst>
              <p:ext uri="{D42A27DB-BD31-4B8C-83A1-F6EECF244321}">
                <p14:modId xmlns:p14="http://schemas.microsoft.com/office/powerpoint/2010/main" val="2550194736"/>
              </p:ext>
            </p:extLst>
          </p:nvPr>
        </p:nvGraphicFramePr>
        <p:xfrm>
          <a:off x="692150" y="4880037"/>
          <a:ext cx="10807700" cy="1494850"/>
        </p:xfrm>
        <a:graphic>
          <a:graphicData uri="http://schemas.openxmlformats.org/drawingml/2006/table">
            <a:tbl>
              <a:tblPr firstRow="1" firstCol="1" bandRow="1">
                <a:tableStyleId>{B301B821-A1FF-4177-AEE7-76D212191A09}</a:tableStyleId>
              </a:tblPr>
              <a:tblGrid>
                <a:gridCol w="10807700">
                  <a:extLst>
                    <a:ext uri="{9D8B030D-6E8A-4147-A177-3AD203B41FA5}">
                      <a16:colId xmlns:a16="http://schemas.microsoft.com/office/drawing/2014/main" val="20000"/>
                    </a:ext>
                  </a:extLst>
                </a:gridCol>
              </a:tblGrid>
              <a:tr h="23782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25702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Service level agreement (SLA):</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sym typeface="Calibri"/>
                        </a:rPr>
                        <a:t>Documented agreement between a customer and service provider that specifies the services to be provided and the associated service targets</a:t>
                      </a:r>
                      <a:endParaRPr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4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SLM: Important terms</a:t>
            </a:r>
            <a:endParaRPr/>
          </a:p>
        </p:txBody>
      </p:sp>
      <p:sp>
        <p:nvSpPr>
          <p:cNvPr id="637" name="Google Shape;637;p4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graphicFrame>
        <p:nvGraphicFramePr>
          <p:cNvPr id="638" name="Google Shape;638;p41"/>
          <p:cNvGraphicFramePr/>
          <p:nvPr>
            <p:extLst>
              <p:ext uri="{D42A27DB-BD31-4B8C-83A1-F6EECF244321}">
                <p14:modId xmlns:p14="http://schemas.microsoft.com/office/powerpoint/2010/main" val="2995732132"/>
              </p:ext>
            </p:extLst>
          </p:nvPr>
        </p:nvGraphicFramePr>
        <p:xfrm>
          <a:off x="609601" y="1750391"/>
          <a:ext cx="10972798" cy="134112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75700">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248881">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Operational level agreement (OLA):</a:t>
                      </a:r>
                      <a:endParaRPr dirty="0"/>
                    </a:p>
                    <a:p>
                      <a:pPr marL="457200" marR="0" lvl="1" indent="0" algn="l" rtl="0">
                        <a:spcBef>
                          <a:spcPts val="0"/>
                        </a:spcBef>
                        <a:spcAft>
                          <a:spcPts val="0"/>
                        </a:spcAft>
                        <a:buNone/>
                      </a:pPr>
                      <a:r>
                        <a:rPr lang="en-US" sz="1800" b="0" dirty="0"/>
                        <a:t>Documented agreement between a service provider and an internal supplier (or federation member) that specifies the underpinning services or service components to be provided, together with associated service targets</a:t>
                      </a:r>
                      <a:endParaRPr i="1" dirty="0"/>
                    </a:p>
                  </a:txBody>
                  <a:tcPr marL="68575" marR="68575" marT="0" marB="0"/>
                </a:tc>
                <a:extLst>
                  <a:ext uri="{0D108BD9-81ED-4DB2-BD59-A6C34878D82A}">
                    <a16:rowId xmlns:a16="http://schemas.microsoft.com/office/drawing/2014/main" val="10001"/>
                  </a:ext>
                </a:extLst>
              </a:tr>
            </a:tbl>
          </a:graphicData>
        </a:graphic>
      </p:graphicFrame>
      <p:graphicFrame>
        <p:nvGraphicFramePr>
          <p:cNvPr id="639" name="Google Shape;639;p41"/>
          <p:cNvGraphicFramePr/>
          <p:nvPr>
            <p:extLst>
              <p:ext uri="{D42A27DB-BD31-4B8C-83A1-F6EECF244321}">
                <p14:modId xmlns:p14="http://schemas.microsoft.com/office/powerpoint/2010/main" val="1287116919"/>
              </p:ext>
            </p:extLst>
          </p:nvPr>
        </p:nvGraphicFramePr>
        <p:xfrm>
          <a:off x="609601" y="3556613"/>
          <a:ext cx="10972798" cy="163068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75700">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9597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Underpinning agreement (UA):</a:t>
                      </a:r>
                      <a:endParaRPr dirty="0"/>
                    </a:p>
                    <a:p>
                      <a:pPr marL="457200" marR="0" lvl="1" indent="0" algn="l" rtl="0">
                        <a:spcBef>
                          <a:spcPts val="0"/>
                        </a:spcBef>
                        <a:spcAft>
                          <a:spcPts val="600"/>
                        </a:spcAft>
                        <a:buNone/>
                      </a:pPr>
                      <a:r>
                        <a:rPr lang="en-US" sz="1800" b="0" u="none" strike="noStrike" cap="none" dirty="0">
                          <a:solidFill>
                            <a:schemeClr val="dk1"/>
                          </a:solidFill>
                          <a:sym typeface="Calibri"/>
                        </a:rPr>
                        <a:t>Documented agreement between a service provider and an external supplier that specifies the underpinning services or service components to be provided</a:t>
                      </a:r>
                      <a:r>
                        <a:rPr lang="en-US" sz="1800" b="0" dirty="0"/>
                        <a:t>, together with associated service targets</a:t>
                      </a:r>
                      <a:endParaRPr sz="1600" b="0" u="none" strike="noStrike" cap="none" dirty="0">
                        <a:solidFill>
                          <a:schemeClr val="dk1"/>
                        </a:solidFill>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600" b="0" u="none" strike="noStrike" cap="none" dirty="0">
                          <a:solidFill>
                            <a:schemeClr val="dk1"/>
                          </a:solidFill>
                          <a:sym typeface="Calibri"/>
                        </a:rPr>
                        <a:t>Note: A UA can be seen as a service level agreement (SLA) with an external supplier where the service provider is in the customer role.</a:t>
                      </a:r>
                      <a:endParaRPr sz="1200"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4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SLM: Requirements according to FitSM-1</a:t>
            </a:r>
            <a:endParaRPr/>
          </a:p>
        </p:txBody>
      </p:sp>
      <p:sp>
        <p:nvSpPr>
          <p:cNvPr id="646" name="Google Shape;646;p4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graphicFrame>
        <p:nvGraphicFramePr>
          <p:cNvPr id="647" name="Google Shape;647;p42"/>
          <p:cNvGraphicFramePr/>
          <p:nvPr/>
        </p:nvGraphicFramePr>
        <p:xfrm>
          <a:off x="1981200" y="1696599"/>
          <a:ext cx="8229600" cy="3023870"/>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0675">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PR2 Service Level Management</a:t>
                      </a:r>
                      <a:endParaRPr sz="1600">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575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250675">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PR2.1 A service catalogue shall be maintained.</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PR2.2 For all services delivered to customers, service level agreements (SLAs) shall be in place and reviewed at planned intervals.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PR2.3 Service performance shall be evaluated against service targets defined in SLAs.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PR2.4 For supporting services or service components, underpinning agreements (UAs) and operational level agreements (OLAs) shall be agreed as needed and reviewed at planned intervals.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PR2.5 Performance of supporting services and service components shall be evaluated against targets defined in UAs and OLAs.</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4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SLM: Key concepts – Service catalogue</a:t>
            </a:r>
            <a:endParaRPr/>
          </a:p>
        </p:txBody>
      </p:sp>
      <p:sp>
        <p:nvSpPr>
          <p:cNvPr id="654" name="Google Shape;654;p43"/>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400"/>
              <a:t>While the service portfolio is an internal tool for the service provider, the service catalogue is for the customer.</a:t>
            </a:r>
          </a:p>
          <a:p>
            <a:pPr marL="342900" lvl="0" indent="-342900" algn="l" rtl="0">
              <a:spcBef>
                <a:spcPts val="0"/>
              </a:spcBef>
              <a:spcAft>
                <a:spcPts val="0"/>
              </a:spcAft>
              <a:buClr>
                <a:schemeClr val="dk1"/>
              </a:buClr>
              <a:buSzPts val="2800"/>
              <a:buChar char="•"/>
            </a:pPr>
            <a:r>
              <a:rPr lang="en-US" sz="2400"/>
              <a:t>There may be more than one service catalogue (e.g. to address different customer groups).</a:t>
            </a:r>
          </a:p>
          <a:p>
            <a:pPr marL="342900" lvl="0" indent="-342900" algn="l" rtl="0">
              <a:spcBef>
                <a:spcPts val="0"/>
              </a:spcBef>
              <a:spcAft>
                <a:spcPts val="0"/>
              </a:spcAft>
              <a:buClr>
                <a:schemeClr val="dk1"/>
              </a:buClr>
              <a:buSzPts val="2800"/>
              <a:buChar char="•"/>
            </a:pPr>
            <a:r>
              <a:rPr lang="en-US" sz="2400"/>
              <a:t>The Service Portfolio is the basis for each Service Catalogue.</a:t>
            </a:r>
            <a:endParaRPr sz="2400"/>
          </a:p>
        </p:txBody>
      </p:sp>
      <p:sp>
        <p:nvSpPr>
          <p:cNvPr id="655" name="Google Shape;655;p4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
        <p:nvSpPr>
          <p:cNvPr id="656" name="Google Shape;656;p43"/>
          <p:cNvSpPr/>
          <p:nvPr/>
        </p:nvSpPr>
        <p:spPr>
          <a:xfrm>
            <a:off x="3434677" y="4465243"/>
            <a:ext cx="1746913" cy="1965278"/>
          </a:xfrm>
          <a:prstGeom prst="can">
            <a:avLst>
              <a:gd name="adj" fmla="val 18965"/>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657" name="Google Shape;657;p43"/>
          <p:cNvSpPr/>
          <p:nvPr/>
        </p:nvSpPr>
        <p:spPr>
          <a:xfrm>
            <a:off x="3762861" y="5170885"/>
            <a:ext cx="1090538" cy="553998"/>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None/>
            </a:pPr>
            <a:r>
              <a:rPr lang="en-US" sz="1800" b="1">
                <a:solidFill>
                  <a:schemeClr val="dk1"/>
                </a:solidFill>
                <a:latin typeface="Calibri"/>
                <a:ea typeface="Calibri"/>
                <a:cs typeface="Calibri"/>
                <a:sym typeface="Calibri"/>
              </a:rPr>
              <a:t>Service portfolio</a:t>
            </a:r>
            <a:endParaRPr/>
          </a:p>
        </p:txBody>
      </p:sp>
      <p:pic>
        <p:nvPicPr>
          <p:cNvPr id="658" name="Google Shape;658;p43" descr="m1"/>
          <p:cNvPicPr preferRelativeResize="0"/>
          <p:nvPr/>
        </p:nvPicPr>
        <p:blipFill rotWithShape="1">
          <a:blip r:embed="rId3">
            <a:alphaModFix/>
          </a:blip>
          <a:srcRect/>
          <a:stretch/>
        </p:blipFill>
        <p:spPr>
          <a:xfrm>
            <a:off x="8691657" y="5099571"/>
            <a:ext cx="500945" cy="696626"/>
          </a:xfrm>
          <a:prstGeom prst="rect">
            <a:avLst/>
          </a:prstGeom>
          <a:noFill/>
          <a:ln>
            <a:noFill/>
          </a:ln>
        </p:spPr>
      </p:pic>
      <p:sp>
        <p:nvSpPr>
          <p:cNvPr id="659" name="Google Shape;659;p43"/>
          <p:cNvSpPr/>
          <p:nvPr/>
        </p:nvSpPr>
        <p:spPr>
          <a:xfrm>
            <a:off x="8396857" y="5833857"/>
            <a:ext cx="1090538" cy="276999"/>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None/>
            </a:pPr>
            <a:r>
              <a:rPr lang="en-US" sz="1800" b="1">
                <a:solidFill>
                  <a:schemeClr val="dk1"/>
                </a:solidFill>
                <a:latin typeface="Calibri"/>
                <a:ea typeface="Calibri"/>
                <a:cs typeface="Calibri"/>
                <a:sym typeface="Calibri"/>
              </a:rPr>
              <a:t>Customer</a:t>
            </a:r>
            <a:endParaRPr/>
          </a:p>
        </p:txBody>
      </p:sp>
      <p:sp>
        <p:nvSpPr>
          <p:cNvPr id="660" name="Google Shape;660;p43"/>
          <p:cNvSpPr/>
          <p:nvPr/>
        </p:nvSpPr>
        <p:spPr>
          <a:xfrm rot="-5400000">
            <a:off x="8002459" y="5216442"/>
            <a:ext cx="374176" cy="462884"/>
          </a:xfrm>
          <a:prstGeom prst="downArrow">
            <a:avLst>
              <a:gd name="adj1" fmla="val 50000"/>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661" name="Google Shape;661;p43"/>
          <p:cNvSpPr/>
          <p:nvPr/>
        </p:nvSpPr>
        <p:spPr>
          <a:xfrm>
            <a:off x="5153415" y="5646942"/>
            <a:ext cx="1090538" cy="553998"/>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None/>
            </a:pPr>
            <a:r>
              <a:rPr lang="en-US" sz="1800">
                <a:solidFill>
                  <a:schemeClr val="dk1"/>
                </a:solidFill>
                <a:latin typeface="Calibri"/>
                <a:ea typeface="Calibri"/>
                <a:cs typeface="Calibri"/>
                <a:sym typeface="Calibri"/>
              </a:rPr>
              <a:t>basis</a:t>
            </a:r>
            <a:endParaRPr/>
          </a:p>
          <a:p>
            <a:pPr marL="40182" marR="0" lvl="0" indent="0" algn="ctr" rtl="0">
              <a:spcBef>
                <a:spcPts val="0"/>
              </a:spcBef>
              <a:spcAft>
                <a:spcPts val="0"/>
              </a:spcAft>
              <a:buNone/>
            </a:pPr>
            <a:r>
              <a:rPr lang="en-US" sz="1800">
                <a:solidFill>
                  <a:schemeClr val="dk1"/>
                </a:solidFill>
                <a:latin typeface="Calibri"/>
                <a:ea typeface="Calibri"/>
                <a:cs typeface="Calibri"/>
                <a:sym typeface="Calibri"/>
              </a:rPr>
              <a:t>for</a:t>
            </a:r>
            <a:endParaRPr/>
          </a:p>
        </p:txBody>
      </p:sp>
      <p:sp>
        <p:nvSpPr>
          <p:cNvPr id="662" name="Google Shape;662;p43"/>
          <p:cNvSpPr/>
          <p:nvPr/>
        </p:nvSpPr>
        <p:spPr>
          <a:xfrm rot="-5400000">
            <a:off x="5515955" y="5216442"/>
            <a:ext cx="374176" cy="462884"/>
          </a:xfrm>
          <a:prstGeom prst="downArrow">
            <a:avLst>
              <a:gd name="adj1" fmla="val 50000"/>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sp>
        <p:nvSpPr>
          <p:cNvPr id="663" name="Google Shape;663;p43"/>
          <p:cNvSpPr/>
          <p:nvPr/>
        </p:nvSpPr>
        <p:spPr>
          <a:xfrm>
            <a:off x="6243952" y="4704249"/>
            <a:ext cx="1437007" cy="1487277"/>
          </a:xfrm>
          <a:prstGeom prst="foldedCorner">
            <a:avLst>
              <a:gd name="adj" fmla="val 16667"/>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Service catalogue(s)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4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SLM: Key concepts – Types of service agreements and their relationships</a:t>
            </a:r>
            <a:endParaRPr/>
          </a:p>
        </p:txBody>
      </p:sp>
      <p:sp>
        <p:nvSpPr>
          <p:cNvPr id="670" name="Google Shape;670;p44"/>
          <p:cNvSpPr txBox="1">
            <a:spLocks noGrp="1"/>
          </p:cNvSpPr>
          <p:nvPr>
            <p:ph type="sldNum" idx="12"/>
          </p:nvPr>
        </p:nvSpPr>
        <p:spPr>
          <a:xfrm>
            <a:off x="8077200" y="649015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
        <p:nvSpPr>
          <p:cNvPr id="671" name="Google Shape;671;p44"/>
          <p:cNvSpPr/>
          <p:nvPr/>
        </p:nvSpPr>
        <p:spPr>
          <a:xfrm>
            <a:off x="6172319" y="5850504"/>
            <a:ext cx="2130000" cy="5346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2" name="Google Shape;672;p44"/>
          <p:cNvSpPr/>
          <p:nvPr/>
        </p:nvSpPr>
        <p:spPr>
          <a:xfrm>
            <a:off x="1955103" y="5852978"/>
            <a:ext cx="3446700" cy="5319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3" name="Google Shape;673;p44"/>
          <p:cNvSpPr/>
          <p:nvPr/>
        </p:nvSpPr>
        <p:spPr>
          <a:xfrm>
            <a:off x="1577739" y="3823396"/>
            <a:ext cx="8202600" cy="13560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74" name="Google Shape;674;p44"/>
          <p:cNvCxnSpPr/>
          <p:nvPr/>
        </p:nvCxnSpPr>
        <p:spPr>
          <a:xfrm flipH="1">
            <a:off x="5226747" y="2034360"/>
            <a:ext cx="7500" cy="2569800"/>
          </a:xfrm>
          <a:prstGeom prst="straightConnector1">
            <a:avLst/>
          </a:prstGeom>
          <a:noFill/>
          <a:ln w="12700" cap="flat" cmpd="sng">
            <a:solidFill>
              <a:schemeClr val="dk1"/>
            </a:solidFill>
            <a:prstDash val="solid"/>
            <a:round/>
            <a:headEnd type="none" w="med" len="med"/>
            <a:tailEnd type="none" w="med" len="med"/>
          </a:ln>
        </p:spPr>
      </p:cxnSp>
      <p:cxnSp>
        <p:nvCxnSpPr>
          <p:cNvPr id="675" name="Google Shape;675;p44"/>
          <p:cNvCxnSpPr/>
          <p:nvPr/>
        </p:nvCxnSpPr>
        <p:spPr>
          <a:xfrm flipH="1">
            <a:off x="2678344" y="2078903"/>
            <a:ext cx="1576500" cy="1509300"/>
          </a:xfrm>
          <a:prstGeom prst="straightConnector1">
            <a:avLst/>
          </a:prstGeom>
          <a:noFill/>
          <a:ln w="12700" cap="flat" cmpd="sng">
            <a:solidFill>
              <a:schemeClr val="dk1"/>
            </a:solidFill>
            <a:prstDash val="solid"/>
            <a:round/>
            <a:headEnd type="none" w="med" len="med"/>
            <a:tailEnd type="none" w="med" len="med"/>
          </a:ln>
        </p:spPr>
      </p:cxnSp>
      <p:cxnSp>
        <p:nvCxnSpPr>
          <p:cNvPr id="676" name="Google Shape;676;p44"/>
          <p:cNvCxnSpPr/>
          <p:nvPr/>
        </p:nvCxnSpPr>
        <p:spPr>
          <a:xfrm>
            <a:off x="6334821" y="2113542"/>
            <a:ext cx="1480200" cy="1453800"/>
          </a:xfrm>
          <a:prstGeom prst="straightConnector1">
            <a:avLst/>
          </a:prstGeom>
          <a:noFill/>
          <a:ln w="12700" cap="flat" cmpd="sng">
            <a:solidFill>
              <a:schemeClr val="dk1"/>
            </a:solidFill>
            <a:prstDash val="solid"/>
            <a:round/>
            <a:headEnd type="none" w="med" len="med"/>
            <a:tailEnd type="none" w="med" len="med"/>
          </a:ln>
        </p:spPr>
      </p:cxnSp>
      <p:cxnSp>
        <p:nvCxnSpPr>
          <p:cNvPr id="677" name="Google Shape;677;p44"/>
          <p:cNvCxnSpPr/>
          <p:nvPr/>
        </p:nvCxnSpPr>
        <p:spPr>
          <a:xfrm>
            <a:off x="6728228" y="4746369"/>
            <a:ext cx="3600" cy="1509300"/>
          </a:xfrm>
          <a:prstGeom prst="straightConnector1">
            <a:avLst/>
          </a:prstGeom>
          <a:noFill/>
          <a:ln w="12700" cap="flat" cmpd="sng">
            <a:solidFill>
              <a:schemeClr val="dk1"/>
            </a:solidFill>
            <a:prstDash val="solid"/>
            <a:round/>
            <a:headEnd type="none" w="med" len="med"/>
            <a:tailEnd type="none" w="med" len="med"/>
          </a:ln>
        </p:spPr>
      </p:cxnSp>
      <p:cxnSp>
        <p:nvCxnSpPr>
          <p:cNvPr id="678" name="Google Shape;678;p44"/>
          <p:cNvCxnSpPr/>
          <p:nvPr/>
        </p:nvCxnSpPr>
        <p:spPr>
          <a:xfrm flipH="1">
            <a:off x="4710913" y="4696877"/>
            <a:ext cx="7500" cy="1724700"/>
          </a:xfrm>
          <a:prstGeom prst="straightConnector1">
            <a:avLst/>
          </a:prstGeom>
          <a:noFill/>
          <a:ln w="12700" cap="flat" cmpd="sng">
            <a:solidFill>
              <a:schemeClr val="dk1"/>
            </a:solidFill>
            <a:prstDash val="solid"/>
            <a:round/>
            <a:headEnd type="none" w="med" len="med"/>
            <a:tailEnd type="none" w="med" len="med"/>
          </a:ln>
        </p:spPr>
      </p:cxnSp>
      <p:sp>
        <p:nvSpPr>
          <p:cNvPr id="679" name="Google Shape;679;p44"/>
          <p:cNvSpPr/>
          <p:nvPr/>
        </p:nvSpPr>
        <p:spPr>
          <a:xfrm>
            <a:off x="1887645" y="5955668"/>
            <a:ext cx="3446700" cy="531900"/>
          </a:xfrm>
          <a:prstGeom prst="rect">
            <a:avLst/>
          </a:prstGeom>
          <a:solidFill>
            <a:schemeClr val="lt1"/>
          </a:solidFill>
          <a:ln w="25400" cap="flat" cmpd="sng">
            <a:solidFill>
              <a:srgbClr val="8064A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0" name="Google Shape;680;p44"/>
          <p:cNvSpPr/>
          <p:nvPr/>
        </p:nvSpPr>
        <p:spPr>
          <a:xfrm>
            <a:off x="1887648" y="6096709"/>
            <a:ext cx="3440400" cy="290100"/>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None/>
            </a:pPr>
            <a:r>
              <a:rPr lang="en-US" sz="1700">
                <a:solidFill>
                  <a:schemeClr val="dk1"/>
                </a:solidFill>
                <a:latin typeface="Calibri"/>
                <a:ea typeface="Calibri"/>
                <a:cs typeface="Calibri"/>
                <a:sym typeface="Calibri"/>
              </a:rPr>
              <a:t>Internal groups </a:t>
            </a:r>
            <a:r>
              <a:rPr lang="en-US" sz="1200">
                <a:solidFill>
                  <a:schemeClr val="dk1"/>
                </a:solidFill>
                <a:latin typeface="Calibri"/>
                <a:ea typeface="Calibri"/>
                <a:cs typeface="Calibri"/>
                <a:sym typeface="Calibri"/>
              </a:rPr>
              <a:t>or federation members</a:t>
            </a:r>
            <a:endParaRPr/>
          </a:p>
        </p:txBody>
      </p:sp>
      <p:grpSp>
        <p:nvGrpSpPr>
          <p:cNvPr id="681" name="Google Shape;681;p44"/>
          <p:cNvGrpSpPr/>
          <p:nvPr/>
        </p:nvGrpSpPr>
        <p:grpSpPr>
          <a:xfrm>
            <a:off x="1905137" y="4927538"/>
            <a:ext cx="3870128" cy="678002"/>
            <a:chOff x="0" y="0"/>
            <a:chExt cx="3097" cy="547"/>
          </a:xfrm>
        </p:grpSpPr>
        <p:grpSp>
          <p:nvGrpSpPr>
            <p:cNvPr id="682" name="Google Shape;682;p44"/>
            <p:cNvGrpSpPr/>
            <p:nvPr/>
          </p:nvGrpSpPr>
          <p:grpSpPr>
            <a:xfrm>
              <a:off x="116" y="0"/>
              <a:ext cx="2981" cy="407"/>
              <a:chOff x="0" y="0"/>
              <a:chExt cx="2981" cy="407"/>
            </a:xfrm>
          </p:grpSpPr>
          <p:sp>
            <p:nvSpPr>
              <p:cNvPr id="683" name="Google Shape;683;p44"/>
              <p:cNvSpPr/>
              <p:nvPr/>
            </p:nvSpPr>
            <p:spPr>
              <a:xfrm>
                <a:off x="0" y="0"/>
                <a:ext cx="2981" cy="40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84" name="Google Shape;684;p44"/>
              <p:cNvSpPr/>
              <p:nvPr/>
            </p:nvSpPr>
            <p:spPr>
              <a:xfrm>
                <a:off x="0" y="44"/>
                <a:ext cx="0" cy="248"/>
              </a:xfrm>
              <a:prstGeom prst="rect">
                <a:avLst/>
              </a:prstGeom>
              <a:solidFill>
                <a:srgbClr val="538CD5"/>
              </a:solidFill>
              <a:ln>
                <a:noFill/>
              </a:ln>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85" name="Google Shape;685;p44"/>
            <p:cNvGrpSpPr/>
            <p:nvPr/>
          </p:nvGrpSpPr>
          <p:grpSpPr>
            <a:xfrm>
              <a:off x="62" y="52"/>
              <a:ext cx="2981" cy="408"/>
              <a:chOff x="0" y="0"/>
              <a:chExt cx="2981" cy="407"/>
            </a:xfrm>
          </p:grpSpPr>
          <p:sp>
            <p:nvSpPr>
              <p:cNvPr id="686" name="Google Shape;686;p44"/>
              <p:cNvSpPr/>
              <p:nvPr/>
            </p:nvSpPr>
            <p:spPr>
              <a:xfrm>
                <a:off x="0" y="0"/>
                <a:ext cx="2981" cy="40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87" name="Google Shape;687;p44"/>
              <p:cNvSpPr/>
              <p:nvPr/>
            </p:nvSpPr>
            <p:spPr>
              <a:xfrm>
                <a:off x="0" y="44"/>
                <a:ext cx="0" cy="247"/>
              </a:xfrm>
              <a:prstGeom prst="rect">
                <a:avLst/>
              </a:prstGeom>
              <a:solidFill>
                <a:srgbClr val="538CD5"/>
              </a:solidFill>
              <a:ln>
                <a:noFill/>
              </a:ln>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88" name="Google Shape;688;p44"/>
            <p:cNvGrpSpPr/>
            <p:nvPr/>
          </p:nvGrpSpPr>
          <p:grpSpPr>
            <a:xfrm>
              <a:off x="0" y="139"/>
              <a:ext cx="2981" cy="408"/>
              <a:chOff x="0" y="0"/>
              <a:chExt cx="2981" cy="407"/>
            </a:xfrm>
          </p:grpSpPr>
          <p:sp>
            <p:nvSpPr>
              <p:cNvPr id="689" name="Google Shape;689;p44"/>
              <p:cNvSpPr/>
              <p:nvPr/>
            </p:nvSpPr>
            <p:spPr>
              <a:xfrm>
                <a:off x="0" y="0"/>
                <a:ext cx="2981" cy="40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90" name="Google Shape;690;p44"/>
              <p:cNvSpPr/>
              <p:nvPr/>
            </p:nvSpPr>
            <p:spPr>
              <a:xfrm>
                <a:off x="0" y="85"/>
                <a:ext cx="2964" cy="234"/>
              </a:xfrm>
              <a:prstGeom prst="rect">
                <a:avLst/>
              </a:prstGeom>
              <a:solidFill>
                <a:srgbClr val="538CD5"/>
              </a:solidFill>
              <a:ln>
                <a:noFill/>
              </a:ln>
            </p:spPr>
            <p:txBody>
              <a:bodyPr spcFirstLastPara="1" wrap="square" lIns="0" tIns="0" rIns="57775" bIns="0" anchor="t" anchorCtr="0">
                <a:spAutoFit/>
              </a:bodyPr>
              <a:lstStyle/>
              <a:p>
                <a:pPr marL="40182" marR="0" lvl="0" indent="0" algn="ctr" rtl="0">
                  <a:spcBef>
                    <a:spcPts val="0"/>
                  </a:spcBef>
                  <a:spcAft>
                    <a:spcPts val="0"/>
                  </a:spcAft>
                  <a:buNone/>
                </a:pPr>
                <a:r>
                  <a:rPr lang="en-US" sz="1700">
                    <a:solidFill>
                      <a:schemeClr val="lt1"/>
                    </a:solidFill>
                    <a:latin typeface="Calibri"/>
                    <a:ea typeface="Calibri"/>
                    <a:cs typeface="Calibri"/>
                    <a:sym typeface="Calibri"/>
                  </a:rPr>
                  <a:t>Operational level agreements (OLAs)</a:t>
                </a:r>
                <a:endParaRPr/>
              </a:p>
            </p:txBody>
          </p:sp>
        </p:grpSp>
      </p:grpSp>
      <p:cxnSp>
        <p:nvCxnSpPr>
          <p:cNvPr id="691" name="Google Shape;691;p44"/>
          <p:cNvCxnSpPr/>
          <p:nvPr/>
        </p:nvCxnSpPr>
        <p:spPr>
          <a:xfrm>
            <a:off x="2685805" y="3679877"/>
            <a:ext cx="1494000" cy="1096200"/>
          </a:xfrm>
          <a:prstGeom prst="straightConnector1">
            <a:avLst/>
          </a:prstGeom>
          <a:noFill/>
          <a:ln w="12700" cap="flat" cmpd="sng">
            <a:solidFill>
              <a:schemeClr val="dk1"/>
            </a:solidFill>
            <a:prstDash val="solid"/>
            <a:round/>
            <a:headEnd type="none" w="med" len="med"/>
            <a:tailEnd type="none" w="med" len="med"/>
          </a:ln>
        </p:spPr>
      </p:cxnSp>
      <p:cxnSp>
        <p:nvCxnSpPr>
          <p:cNvPr id="692" name="Google Shape;692;p44"/>
          <p:cNvCxnSpPr/>
          <p:nvPr/>
        </p:nvCxnSpPr>
        <p:spPr>
          <a:xfrm flipH="1">
            <a:off x="6759437" y="3693486"/>
            <a:ext cx="1017000" cy="885900"/>
          </a:xfrm>
          <a:prstGeom prst="straightConnector1">
            <a:avLst/>
          </a:prstGeom>
          <a:noFill/>
          <a:ln>
            <a:noFill/>
          </a:ln>
        </p:spPr>
      </p:cxnSp>
      <p:sp>
        <p:nvSpPr>
          <p:cNvPr id="693" name="Google Shape;693;p44"/>
          <p:cNvSpPr/>
          <p:nvPr/>
        </p:nvSpPr>
        <p:spPr>
          <a:xfrm>
            <a:off x="1817588" y="3259220"/>
            <a:ext cx="2063700" cy="768300"/>
          </a:xfrm>
          <a:prstGeom prst="ellipse">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Service A</a:t>
            </a:r>
            <a:endParaRPr/>
          </a:p>
        </p:txBody>
      </p:sp>
      <p:grpSp>
        <p:nvGrpSpPr>
          <p:cNvPr id="694" name="Google Shape;694;p44"/>
          <p:cNvGrpSpPr/>
          <p:nvPr/>
        </p:nvGrpSpPr>
        <p:grpSpPr>
          <a:xfrm>
            <a:off x="4646223" y="4253948"/>
            <a:ext cx="2906604" cy="383085"/>
            <a:chOff x="0" y="0"/>
            <a:chExt cx="2326" cy="309"/>
          </a:xfrm>
        </p:grpSpPr>
        <p:sp>
          <p:nvSpPr>
            <p:cNvPr id="695" name="Google Shape;695;p44"/>
            <p:cNvSpPr/>
            <p:nvPr/>
          </p:nvSpPr>
          <p:spPr>
            <a:xfrm>
              <a:off x="0" y="9"/>
              <a:ext cx="2326" cy="300"/>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6" name="Google Shape;696;p44"/>
            <p:cNvSpPr/>
            <p:nvPr/>
          </p:nvSpPr>
          <p:spPr>
            <a:xfrm>
              <a:off x="0" y="0"/>
              <a:ext cx="0" cy="248"/>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97" name="Google Shape;697;p44"/>
          <p:cNvGrpSpPr/>
          <p:nvPr/>
        </p:nvGrpSpPr>
        <p:grpSpPr>
          <a:xfrm>
            <a:off x="3937690" y="4349410"/>
            <a:ext cx="3010323" cy="371928"/>
            <a:chOff x="0" y="-13"/>
            <a:chExt cx="2409" cy="300"/>
          </a:xfrm>
        </p:grpSpPr>
        <p:sp>
          <p:nvSpPr>
            <p:cNvPr id="698" name="Google Shape;698;p44"/>
            <p:cNvSpPr/>
            <p:nvPr/>
          </p:nvSpPr>
          <p:spPr>
            <a:xfrm>
              <a:off x="83" y="-13"/>
              <a:ext cx="2326" cy="300"/>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9" name="Google Shape;699;p44"/>
            <p:cNvSpPr/>
            <p:nvPr/>
          </p:nvSpPr>
          <p:spPr>
            <a:xfrm>
              <a:off x="0" y="0"/>
              <a:ext cx="0" cy="248"/>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00" name="Google Shape;700;p44"/>
          <p:cNvGrpSpPr/>
          <p:nvPr/>
        </p:nvGrpSpPr>
        <p:grpSpPr>
          <a:xfrm>
            <a:off x="3476582" y="4443631"/>
            <a:ext cx="2906604" cy="371928"/>
            <a:chOff x="21" y="-27"/>
            <a:chExt cx="2326" cy="300"/>
          </a:xfrm>
        </p:grpSpPr>
        <p:sp>
          <p:nvSpPr>
            <p:cNvPr id="701" name="Google Shape;701;p44"/>
            <p:cNvSpPr/>
            <p:nvPr/>
          </p:nvSpPr>
          <p:spPr>
            <a:xfrm>
              <a:off x="21" y="-27"/>
              <a:ext cx="2326" cy="300"/>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2" name="Google Shape;702;p44"/>
            <p:cNvSpPr/>
            <p:nvPr/>
          </p:nvSpPr>
          <p:spPr>
            <a:xfrm>
              <a:off x="54" y="11"/>
              <a:ext cx="2293" cy="232"/>
            </a:xfrm>
            <a:prstGeom prst="rect">
              <a:avLst/>
            </a:prstGeom>
            <a:solidFill>
              <a:srgbClr val="DAE5F1"/>
            </a:solidFill>
            <a:ln>
              <a:noFill/>
            </a:ln>
            <a:effectLst>
              <a:outerShdw blurRad="40000" dist="20000" dir="5400000" rotWithShape="0">
                <a:srgbClr val="000000">
                  <a:alpha val="37647"/>
                </a:srgbClr>
              </a:outerShdw>
            </a:effectLst>
          </p:spPr>
          <p:txBody>
            <a:bodyPr spcFirstLastPara="1" wrap="square" lIns="0" tIns="0" rIns="57775" bIns="0" anchor="t" anchorCtr="0">
              <a:spAutoFit/>
            </a:bodyPr>
            <a:lstStyle/>
            <a:p>
              <a:pPr marL="40182" marR="0" lvl="0" indent="0" algn="ctr" rtl="0">
                <a:spcBef>
                  <a:spcPts val="0"/>
                </a:spcBef>
                <a:spcAft>
                  <a:spcPts val="0"/>
                </a:spcAft>
                <a:buNone/>
              </a:pPr>
              <a:r>
                <a:rPr lang="en-US" sz="1700">
                  <a:solidFill>
                    <a:schemeClr val="dk1"/>
                  </a:solidFill>
                  <a:latin typeface="Calibri"/>
                  <a:ea typeface="Calibri"/>
                  <a:cs typeface="Calibri"/>
                  <a:sym typeface="Calibri"/>
                </a:rPr>
                <a:t>Service components</a:t>
              </a:r>
              <a:endParaRPr/>
            </a:p>
          </p:txBody>
        </p:sp>
      </p:grpSp>
      <p:sp>
        <p:nvSpPr>
          <p:cNvPr id="703" name="Google Shape;703;p44"/>
          <p:cNvSpPr/>
          <p:nvPr/>
        </p:nvSpPr>
        <p:spPr>
          <a:xfrm>
            <a:off x="1511524" y="1960126"/>
            <a:ext cx="8325000" cy="3762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17850" tIns="17850" rIns="58475" bIns="17850" anchor="ctr" anchorCtr="0">
            <a:noAutofit/>
          </a:bodyPr>
          <a:lstStyle/>
          <a:p>
            <a:pPr marL="22323" marR="0" lvl="0" indent="0" algn="ctr" rtl="0">
              <a:spcBef>
                <a:spcPts val="0"/>
              </a:spcBef>
              <a:spcAft>
                <a:spcPts val="0"/>
              </a:spcAft>
              <a:buNone/>
            </a:pPr>
            <a:r>
              <a:rPr lang="en-US" sz="1700">
                <a:solidFill>
                  <a:schemeClr val="dk1"/>
                </a:solidFill>
                <a:latin typeface="Calibri"/>
                <a:ea typeface="Calibri"/>
                <a:cs typeface="Calibri"/>
                <a:sym typeface="Calibri"/>
              </a:rPr>
              <a:t>Customer</a:t>
            </a:r>
            <a:endParaRPr/>
          </a:p>
        </p:txBody>
      </p:sp>
      <p:sp>
        <p:nvSpPr>
          <p:cNvPr id="704" name="Google Shape;704;p44"/>
          <p:cNvSpPr/>
          <p:nvPr/>
        </p:nvSpPr>
        <p:spPr>
          <a:xfrm>
            <a:off x="6127347" y="5955668"/>
            <a:ext cx="2130000" cy="534600"/>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44"/>
          <p:cNvSpPr/>
          <p:nvPr/>
        </p:nvSpPr>
        <p:spPr>
          <a:xfrm>
            <a:off x="6127350" y="6096712"/>
            <a:ext cx="2124900" cy="288300"/>
          </a:xfrm>
          <a:prstGeom prst="rect">
            <a:avLst/>
          </a:prstGeom>
          <a:noFill/>
          <a:ln>
            <a:noFill/>
          </a:ln>
        </p:spPr>
        <p:txBody>
          <a:bodyPr spcFirstLastPara="1" wrap="square" lIns="0" tIns="0" rIns="40625" bIns="0" anchor="t" anchorCtr="0">
            <a:spAutoFit/>
          </a:bodyPr>
          <a:lstStyle/>
          <a:p>
            <a:pPr marL="40182" marR="0" lvl="0" indent="0" algn="ctr" rtl="0">
              <a:spcBef>
                <a:spcPts val="0"/>
              </a:spcBef>
              <a:spcAft>
                <a:spcPts val="0"/>
              </a:spcAft>
              <a:buNone/>
            </a:pPr>
            <a:r>
              <a:rPr lang="en-US" sz="1700">
                <a:solidFill>
                  <a:schemeClr val="dk1"/>
                </a:solidFill>
                <a:latin typeface="Calibri"/>
                <a:ea typeface="Calibri"/>
                <a:cs typeface="Calibri"/>
                <a:sym typeface="Calibri"/>
              </a:rPr>
              <a:t>Suppliers</a:t>
            </a:r>
            <a:endParaRPr/>
          </a:p>
        </p:txBody>
      </p:sp>
      <p:grpSp>
        <p:nvGrpSpPr>
          <p:cNvPr id="706" name="Google Shape;706;p44"/>
          <p:cNvGrpSpPr/>
          <p:nvPr/>
        </p:nvGrpSpPr>
        <p:grpSpPr>
          <a:xfrm>
            <a:off x="2921904" y="2573795"/>
            <a:ext cx="4669616" cy="544459"/>
            <a:chOff x="2693304" y="2573795"/>
            <a:chExt cx="4669616" cy="544459"/>
          </a:xfrm>
        </p:grpSpPr>
        <p:sp>
          <p:nvSpPr>
            <p:cNvPr id="707" name="Google Shape;707;p44"/>
            <p:cNvSpPr/>
            <p:nvPr/>
          </p:nvSpPr>
          <p:spPr>
            <a:xfrm>
              <a:off x="2825720" y="2573795"/>
              <a:ext cx="4537200" cy="4059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08" name="Google Shape;708;p44"/>
            <p:cNvSpPr/>
            <p:nvPr/>
          </p:nvSpPr>
          <p:spPr>
            <a:xfrm>
              <a:off x="2754514" y="2657926"/>
              <a:ext cx="4537200" cy="4059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09" name="Google Shape;709;p44"/>
            <p:cNvSpPr/>
            <p:nvPr/>
          </p:nvSpPr>
          <p:spPr>
            <a:xfrm>
              <a:off x="2693304" y="2742054"/>
              <a:ext cx="4532100" cy="3762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ctr" anchorCtr="0">
              <a:noAutofit/>
            </a:bodyPr>
            <a:lstStyle/>
            <a:p>
              <a:pPr marL="40181" marR="0" lvl="0" indent="0" algn="ctr" rtl="0">
                <a:spcBef>
                  <a:spcPts val="0"/>
                </a:spcBef>
                <a:spcAft>
                  <a:spcPts val="0"/>
                </a:spcAft>
                <a:buNone/>
              </a:pPr>
              <a:r>
                <a:rPr lang="en-US" sz="1800">
                  <a:solidFill>
                    <a:schemeClr val="lt1"/>
                  </a:solidFill>
                  <a:latin typeface="Calibri"/>
                  <a:ea typeface="Calibri"/>
                  <a:cs typeface="Calibri"/>
                  <a:sym typeface="Calibri"/>
                </a:rPr>
                <a:t>Service level agreements (SLAs)</a:t>
              </a:r>
              <a:endParaRPr/>
            </a:p>
          </p:txBody>
        </p:sp>
      </p:grpSp>
      <p:grpSp>
        <p:nvGrpSpPr>
          <p:cNvPr id="710" name="Google Shape;710;p44"/>
          <p:cNvGrpSpPr/>
          <p:nvPr/>
        </p:nvGrpSpPr>
        <p:grpSpPr>
          <a:xfrm>
            <a:off x="6119854" y="5077232"/>
            <a:ext cx="3552923" cy="524588"/>
            <a:chOff x="0" y="0"/>
            <a:chExt cx="1745" cy="423"/>
          </a:xfrm>
        </p:grpSpPr>
        <p:grpSp>
          <p:nvGrpSpPr>
            <p:cNvPr id="711" name="Google Shape;711;p44"/>
            <p:cNvGrpSpPr/>
            <p:nvPr/>
          </p:nvGrpSpPr>
          <p:grpSpPr>
            <a:xfrm>
              <a:off x="71" y="0"/>
              <a:ext cx="1674" cy="327"/>
              <a:chOff x="0" y="0"/>
              <a:chExt cx="1674" cy="327"/>
            </a:xfrm>
          </p:grpSpPr>
          <p:sp>
            <p:nvSpPr>
              <p:cNvPr id="712" name="Google Shape;712;p44"/>
              <p:cNvSpPr/>
              <p:nvPr/>
            </p:nvSpPr>
            <p:spPr>
              <a:xfrm>
                <a:off x="0" y="0"/>
                <a:ext cx="1674" cy="32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13" name="Google Shape;713;p44"/>
              <p:cNvSpPr/>
              <p:nvPr/>
            </p:nvSpPr>
            <p:spPr>
              <a:xfrm>
                <a:off x="0" y="4"/>
                <a:ext cx="0" cy="248"/>
              </a:xfrm>
              <a:prstGeom prst="rect">
                <a:avLst/>
              </a:prstGeom>
              <a:solidFill>
                <a:srgbClr val="538CD5"/>
              </a:solidFill>
              <a:ln>
                <a:noFill/>
              </a:ln>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14" name="Google Shape;714;p44"/>
            <p:cNvGrpSpPr/>
            <p:nvPr/>
          </p:nvGrpSpPr>
          <p:grpSpPr>
            <a:xfrm>
              <a:off x="38" y="42"/>
              <a:ext cx="1674" cy="327"/>
              <a:chOff x="0" y="0"/>
              <a:chExt cx="1674" cy="327"/>
            </a:xfrm>
          </p:grpSpPr>
          <p:sp>
            <p:nvSpPr>
              <p:cNvPr id="715" name="Google Shape;715;p44"/>
              <p:cNvSpPr/>
              <p:nvPr/>
            </p:nvSpPr>
            <p:spPr>
              <a:xfrm>
                <a:off x="0" y="0"/>
                <a:ext cx="1674" cy="32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16" name="Google Shape;716;p44"/>
              <p:cNvSpPr/>
              <p:nvPr/>
            </p:nvSpPr>
            <p:spPr>
              <a:xfrm>
                <a:off x="0" y="4"/>
                <a:ext cx="0" cy="248"/>
              </a:xfrm>
              <a:prstGeom prst="rect">
                <a:avLst/>
              </a:prstGeom>
              <a:solidFill>
                <a:srgbClr val="538CD5"/>
              </a:solidFill>
              <a:ln>
                <a:noFill/>
              </a:ln>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17" name="Google Shape;717;p44"/>
            <p:cNvGrpSpPr/>
            <p:nvPr/>
          </p:nvGrpSpPr>
          <p:grpSpPr>
            <a:xfrm>
              <a:off x="0" y="94"/>
              <a:ext cx="1674" cy="329"/>
              <a:chOff x="0" y="0"/>
              <a:chExt cx="1674" cy="327"/>
            </a:xfrm>
          </p:grpSpPr>
          <p:sp>
            <p:nvSpPr>
              <p:cNvPr id="718" name="Google Shape;718;p44"/>
              <p:cNvSpPr/>
              <p:nvPr/>
            </p:nvSpPr>
            <p:spPr>
              <a:xfrm>
                <a:off x="0" y="0"/>
                <a:ext cx="1674" cy="327"/>
              </a:xfrm>
              <a:prstGeom prst="rect">
                <a:avLst/>
              </a:prstGeom>
              <a:solidFill>
                <a:srgbClr val="538CD5"/>
              </a:solidFill>
              <a:ln w="127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19" name="Google Shape;719;p44"/>
              <p:cNvSpPr/>
              <p:nvPr/>
            </p:nvSpPr>
            <p:spPr>
              <a:xfrm>
                <a:off x="0" y="55"/>
                <a:ext cx="1616" cy="232"/>
              </a:xfrm>
              <a:prstGeom prst="rect">
                <a:avLst/>
              </a:prstGeom>
              <a:solidFill>
                <a:srgbClr val="538CD5"/>
              </a:solidFill>
              <a:ln>
                <a:noFill/>
              </a:ln>
            </p:spPr>
            <p:txBody>
              <a:bodyPr spcFirstLastPara="1" wrap="square" lIns="0" tIns="0" rIns="57775" bIns="0" anchor="t" anchorCtr="0">
                <a:spAutoFit/>
              </a:bodyPr>
              <a:lstStyle/>
              <a:p>
                <a:pPr marL="40182" marR="0" lvl="0" indent="0" algn="ctr" rtl="0">
                  <a:spcBef>
                    <a:spcPts val="0"/>
                  </a:spcBef>
                  <a:spcAft>
                    <a:spcPts val="0"/>
                  </a:spcAft>
                  <a:buNone/>
                </a:pPr>
                <a:r>
                  <a:rPr lang="en-US" sz="1700">
                    <a:solidFill>
                      <a:schemeClr val="lt1"/>
                    </a:solidFill>
                    <a:latin typeface="Calibri"/>
                    <a:ea typeface="Calibri"/>
                    <a:cs typeface="Calibri"/>
                    <a:sym typeface="Calibri"/>
                  </a:rPr>
                  <a:t>Underpinning agreements (UAs)</a:t>
                </a:r>
                <a:endParaRPr/>
              </a:p>
            </p:txBody>
          </p:sp>
        </p:grpSp>
      </p:grpSp>
      <p:sp>
        <p:nvSpPr>
          <p:cNvPr id="720" name="Google Shape;720;p44"/>
          <p:cNvSpPr/>
          <p:nvPr/>
        </p:nvSpPr>
        <p:spPr>
          <a:xfrm>
            <a:off x="4199878" y="3251797"/>
            <a:ext cx="2063700" cy="769500"/>
          </a:xfrm>
          <a:prstGeom prst="ellipse">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Service B</a:t>
            </a:r>
            <a:endParaRPr/>
          </a:p>
        </p:txBody>
      </p:sp>
      <p:sp>
        <p:nvSpPr>
          <p:cNvPr id="721" name="Google Shape;721;p44"/>
          <p:cNvSpPr/>
          <p:nvPr/>
        </p:nvSpPr>
        <p:spPr>
          <a:xfrm>
            <a:off x="6582169" y="3245610"/>
            <a:ext cx="2064900" cy="768300"/>
          </a:xfrm>
          <a:prstGeom prst="ellipse">
            <a:avLst/>
          </a:prstGeom>
          <a:solidFill>
            <a:srgbClr val="DAE5F1"/>
          </a:solidFill>
          <a:ln>
            <a:noFill/>
          </a:ln>
          <a:effectLst>
            <a:outerShdw blurRad="40000" dist="20000" dir="5400000" rotWithShape="0">
              <a:srgbClr val="000000">
                <a:alpha val="37647"/>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Service C</a:t>
            </a:r>
            <a:endParaRPr/>
          </a:p>
        </p:txBody>
      </p:sp>
      <p:sp>
        <p:nvSpPr>
          <p:cNvPr id="722" name="Google Shape;722;p44"/>
          <p:cNvSpPr/>
          <p:nvPr/>
        </p:nvSpPr>
        <p:spPr>
          <a:xfrm>
            <a:off x="8452273" y="4203222"/>
            <a:ext cx="1220400" cy="575400"/>
          </a:xfrm>
          <a:prstGeom prst="rect">
            <a:avLst/>
          </a:prstGeom>
          <a:noFill/>
          <a:ln>
            <a:noFill/>
          </a:ln>
        </p:spPr>
        <p:txBody>
          <a:bodyPr spcFirstLastPara="1" wrap="square" lIns="0" tIns="0" rIns="40625" bIns="0" anchor="t" anchorCtr="0">
            <a:spAutoFit/>
          </a:bodyPr>
          <a:lstStyle/>
          <a:p>
            <a:pPr marL="40182" marR="0" lvl="0" indent="0" algn="r" rtl="0">
              <a:spcBef>
                <a:spcPts val="0"/>
              </a:spcBef>
              <a:spcAft>
                <a:spcPts val="0"/>
              </a:spcAft>
              <a:buNone/>
            </a:pPr>
            <a:r>
              <a:rPr lang="en-US" sz="1700">
                <a:solidFill>
                  <a:schemeClr val="dk1"/>
                </a:solidFill>
                <a:latin typeface="Calibri"/>
                <a:ea typeface="Calibri"/>
                <a:cs typeface="Calibri"/>
                <a:sym typeface="Calibri"/>
              </a:rPr>
              <a:t>(IT) service </a:t>
            </a:r>
            <a:endParaRPr/>
          </a:p>
          <a:p>
            <a:pPr marL="40182" marR="0" lvl="0" indent="0" algn="r" rtl="0">
              <a:spcBef>
                <a:spcPts val="0"/>
              </a:spcBef>
              <a:spcAft>
                <a:spcPts val="0"/>
              </a:spcAft>
              <a:buNone/>
            </a:pPr>
            <a:r>
              <a:rPr lang="en-US" sz="1700">
                <a:solidFill>
                  <a:schemeClr val="dk1"/>
                </a:solidFill>
                <a:latin typeface="Calibri"/>
                <a:ea typeface="Calibri"/>
                <a:cs typeface="Calibri"/>
                <a:sym typeface="Calibri"/>
              </a:rPr>
              <a:t>provider</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4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SLM: Key concepts and activities </a:t>
            </a:r>
            <a:endParaRPr dirty="0"/>
          </a:p>
        </p:txBody>
      </p:sp>
      <p:sp>
        <p:nvSpPr>
          <p:cNvPr id="727" name="Google Shape;727;p45"/>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a:spcBef>
                <a:spcPts val="0"/>
              </a:spcBef>
              <a:buSzPts val="2800"/>
            </a:pPr>
            <a:r>
              <a:rPr lang="en-US" dirty="0"/>
              <a:t>The information that SLAs provide (e.g. service targets) is vital as a basis for the execution of many other processes.</a:t>
            </a:r>
          </a:p>
          <a:p>
            <a:pPr marL="342900" lvl="0" indent="-342900" algn="l" rtl="0">
              <a:spcBef>
                <a:spcPts val="0"/>
              </a:spcBef>
              <a:spcAft>
                <a:spcPts val="0"/>
              </a:spcAft>
              <a:buClr>
                <a:schemeClr val="dk1"/>
              </a:buClr>
              <a:buSzPts val="2800"/>
              <a:buChar char="•"/>
            </a:pPr>
            <a:r>
              <a:rPr lang="en-US" dirty="0"/>
              <a:t>Key activities</a:t>
            </a:r>
          </a:p>
          <a:p>
            <a:pPr marL="800100" lvl="1">
              <a:spcBef>
                <a:spcPts val="0"/>
              </a:spcBef>
              <a:buSzPts val="2800"/>
              <a:buChar char="•"/>
            </a:pPr>
            <a:r>
              <a:rPr lang="en-US" dirty="0"/>
              <a:t>Producing a service catalogue for the customers and agreeing SLAs with customers.</a:t>
            </a:r>
            <a:endParaRPr dirty="0"/>
          </a:p>
          <a:p>
            <a:pPr marL="800100" lvl="1">
              <a:spcBef>
                <a:spcPts val="560"/>
              </a:spcBef>
              <a:buSzPts val="2800"/>
              <a:buChar char="•"/>
            </a:pPr>
            <a:r>
              <a:rPr lang="en-US" dirty="0"/>
              <a:t>Agreeing OLAs and UAs with supporting parties and suppliers to ensure service targets in SLAs can be met.</a:t>
            </a:r>
            <a:endParaRPr dirty="0"/>
          </a:p>
          <a:p>
            <a:pPr marL="800100" lvl="1">
              <a:spcBef>
                <a:spcPts val="560"/>
              </a:spcBef>
              <a:buSzPts val="2800"/>
              <a:buChar char="•"/>
            </a:pPr>
            <a:r>
              <a:rPr lang="en-US" dirty="0"/>
              <a:t>Evaluating service performance based on SLAs.</a:t>
            </a:r>
            <a:endParaRPr dirty="0"/>
          </a:p>
        </p:txBody>
      </p:sp>
      <p:sp>
        <p:nvSpPr>
          <p:cNvPr id="728" name="Google Shape;728;p4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46"/>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Service Reporting Management (SRM)</a:t>
            </a:r>
            <a:endParaRPr/>
          </a:p>
        </p:txBody>
      </p:sp>
      <p:sp>
        <p:nvSpPr>
          <p:cNvPr id="737" name="Google Shape;737;p4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
        <p:nvSpPr>
          <p:cNvPr id="738" name="Google Shape;738;p46"/>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39" name="Google Shape;739;p46"/>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740" name="Google Shape;740;p46"/>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specify reports on services and processes and ensure they are produced and delivered</a:t>
            </a:r>
            <a:endParaRPr sz="18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4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SRM: Important terms</a:t>
            </a:r>
            <a:endParaRPr/>
          </a:p>
        </p:txBody>
      </p:sp>
      <p:sp>
        <p:nvSpPr>
          <p:cNvPr id="747" name="Google Shape;747;p4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graphicFrame>
        <p:nvGraphicFramePr>
          <p:cNvPr id="748" name="Google Shape;748;p48"/>
          <p:cNvGraphicFramePr/>
          <p:nvPr>
            <p:extLst>
              <p:ext uri="{D42A27DB-BD31-4B8C-83A1-F6EECF244321}">
                <p14:modId xmlns:p14="http://schemas.microsoft.com/office/powerpoint/2010/main" val="1207547484"/>
              </p:ext>
            </p:extLst>
          </p:nvPr>
        </p:nvGraphicFramePr>
        <p:xfrm>
          <a:off x="609601" y="1696598"/>
          <a:ext cx="10972798" cy="155448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2488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Report:</a:t>
                      </a:r>
                      <a:endParaRPr dirty="0"/>
                    </a:p>
                    <a:p>
                      <a:pPr marL="457200" marR="0" lvl="1" indent="0" algn="l" rtl="0">
                        <a:lnSpc>
                          <a:spcPct val="100000"/>
                        </a:lnSpc>
                        <a:spcBef>
                          <a:spcPts val="0"/>
                        </a:spcBef>
                        <a:spcAft>
                          <a:spcPts val="600"/>
                        </a:spcAft>
                        <a:buClr>
                          <a:schemeClr val="dk1"/>
                        </a:buClr>
                        <a:buSzPts val="1800"/>
                        <a:buFont typeface="Calibri"/>
                        <a:buNone/>
                      </a:pPr>
                      <a:r>
                        <a:rPr lang="en-US" sz="1800" b="0" u="none" strike="noStrike" cap="none" dirty="0">
                          <a:solidFill>
                            <a:schemeClr val="dk1"/>
                          </a:solidFill>
                          <a:sym typeface="Calibri"/>
                        </a:rPr>
                        <a:t>A structured record communicating results gathered through measurement, monitoring, assessment, audit or observation</a:t>
                      </a:r>
                      <a:br>
                        <a:rPr lang="en-US" sz="1800" b="0" u="none" strike="noStrike" cap="none" dirty="0">
                          <a:solidFill>
                            <a:schemeClr val="dk1"/>
                          </a:solidFill>
                          <a:sym typeface="Calibri"/>
                        </a:rPr>
                      </a:br>
                      <a:r>
                        <a:rPr lang="en-US" sz="1600" b="0" u="none" strike="noStrike" cap="none" dirty="0">
                          <a:solidFill>
                            <a:schemeClr val="dk1"/>
                          </a:solidFill>
                          <a:sym typeface="Calibri"/>
                        </a:rPr>
                        <a:t>Note: A common example is a service report to the customers of a service, detailing the performance of that service against the service targets defined in a Service Level Agreement (SLA)</a:t>
                      </a:r>
                      <a:endParaRPr sz="1200"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4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SRM: Requirements according to FitSM-1</a:t>
            </a:r>
            <a:endParaRPr/>
          </a:p>
        </p:txBody>
      </p:sp>
      <p:graphicFrame>
        <p:nvGraphicFramePr>
          <p:cNvPr id="755" name="Google Shape;755;p47"/>
          <p:cNvGraphicFramePr/>
          <p:nvPr/>
        </p:nvGraphicFramePr>
        <p:xfrm>
          <a:off x="1981200" y="1697038"/>
          <a:ext cx="8229600" cy="2182622"/>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179225">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PR3 Service Reporting</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01625">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1279475">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PR3.1 Required reports shall be identified. Reporting shall cover performance of services and processes against defined targets, significant events and detected nonconformities. </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PR3.2 Reports shall be agreed with their recipients and specified. The specification of each report shall include its identity, purpose, audience, frequency, content, format and method of delivery.</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PR3.3 Reports shall be produced and delivered to their recipients according to specifications.</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756" name="Google Shape;756;p4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4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SRM: Key concepts and activities</a:t>
            </a:r>
            <a:endParaRPr dirty="0"/>
          </a:p>
        </p:txBody>
      </p:sp>
      <p:sp>
        <p:nvSpPr>
          <p:cNvPr id="761" name="Google Shape;761;p49"/>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Reports are important to support decision-making.</a:t>
            </a:r>
            <a:endParaRPr dirty="0"/>
          </a:p>
          <a:p>
            <a:pPr marL="342900" lvl="0" indent="-342900" algn="l" rtl="0">
              <a:spcBef>
                <a:spcPts val="560"/>
              </a:spcBef>
              <a:spcAft>
                <a:spcPts val="0"/>
              </a:spcAft>
              <a:buClr>
                <a:schemeClr val="dk1"/>
              </a:buClr>
              <a:buSzPts val="2800"/>
              <a:buChar char="•"/>
            </a:pPr>
            <a:r>
              <a:rPr lang="en-US" dirty="0"/>
              <a:t>Reports can be useful to demonstrate the level of service quality that has been achieved.</a:t>
            </a:r>
          </a:p>
          <a:p>
            <a:pPr marL="342900">
              <a:spcBef>
                <a:spcPts val="560"/>
              </a:spcBef>
              <a:buSzPts val="2800"/>
            </a:pPr>
            <a:r>
              <a:rPr lang="en-US" dirty="0"/>
              <a:t>Reports agreed with customers are often set out in Service Level Agreements (SLAs)</a:t>
            </a:r>
          </a:p>
          <a:p>
            <a:pPr marL="342900" lvl="0" indent="-342900" algn="l" rtl="0">
              <a:spcBef>
                <a:spcPts val="560"/>
              </a:spcBef>
              <a:spcAft>
                <a:spcPts val="0"/>
              </a:spcAft>
              <a:buClr>
                <a:schemeClr val="dk1"/>
              </a:buClr>
              <a:buSzPts val="2800"/>
              <a:buChar char="•"/>
            </a:pPr>
            <a:r>
              <a:rPr lang="en-US" dirty="0"/>
              <a:t>Key activities</a:t>
            </a:r>
            <a:endParaRPr dirty="0"/>
          </a:p>
          <a:p>
            <a:pPr marL="800100" lvl="1">
              <a:spcBef>
                <a:spcPts val="560"/>
              </a:spcBef>
              <a:buSzPts val="2800"/>
              <a:buChar char="•"/>
            </a:pPr>
            <a:r>
              <a:rPr lang="en-US" dirty="0"/>
              <a:t>Specifying and agreeing the reports and their purpose, audience, frequency, content, format and method of delivery with the report stakeholders / recipients.</a:t>
            </a:r>
          </a:p>
          <a:p>
            <a:pPr marL="800100" lvl="1">
              <a:spcBef>
                <a:spcPts val="560"/>
              </a:spcBef>
              <a:buSzPts val="2800"/>
              <a:buChar char="•"/>
            </a:pPr>
            <a:r>
              <a:rPr lang="en-US" dirty="0"/>
              <a:t>Controlling the creation delivery of reports</a:t>
            </a:r>
            <a:endParaRPr dirty="0"/>
          </a:p>
        </p:txBody>
      </p:sp>
      <p:sp>
        <p:nvSpPr>
          <p:cNvPr id="762" name="Google Shape;762;p4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Training agenda</a:t>
            </a:r>
            <a:endParaRPr/>
          </a:p>
        </p:txBody>
      </p:sp>
      <p:sp>
        <p:nvSpPr>
          <p:cNvPr id="84" name="Google Shape;84;p5"/>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IT Service Management: Introduction, Terms &amp; Concepts</a:t>
            </a:r>
            <a:endParaRPr/>
          </a:p>
          <a:p>
            <a:pPr marL="342900" lvl="0" indent="-342900" algn="l" rtl="0">
              <a:spcBef>
                <a:spcPts val="560"/>
              </a:spcBef>
              <a:spcAft>
                <a:spcPts val="0"/>
              </a:spcAft>
              <a:buClr>
                <a:schemeClr val="dk1"/>
              </a:buClr>
              <a:buSzPts val="2800"/>
              <a:buChar char="•"/>
            </a:pPr>
            <a:r>
              <a:rPr lang="en-US"/>
              <a:t>The FitSM Approach &amp; Standards Family</a:t>
            </a:r>
            <a:endParaRPr/>
          </a:p>
          <a:p>
            <a:pPr marL="342900" lvl="0" indent="-342900" algn="l" rtl="0">
              <a:spcBef>
                <a:spcPts val="560"/>
              </a:spcBef>
              <a:spcAft>
                <a:spcPts val="0"/>
              </a:spcAft>
              <a:buClr>
                <a:schemeClr val="dk1"/>
              </a:buClr>
              <a:buSzPts val="2800"/>
              <a:buChar char="•"/>
            </a:pPr>
            <a:r>
              <a:rPr lang="en-US"/>
              <a:t>IT Service Management – General Aspects</a:t>
            </a:r>
            <a:endParaRPr/>
          </a:p>
          <a:p>
            <a:pPr marL="342900" lvl="0" indent="-342900" algn="l" rtl="0">
              <a:spcBef>
                <a:spcPts val="560"/>
              </a:spcBef>
              <a:spcAft>
                <a:spcPts val="0"/>
              </a:spcAft>
              <a:buClr>
                <a:schemeClr val="dk1"/>
              </a:buClr>
              <a:buSzPts val="2800"/>
              <a:buChar char="•"/>
            </a:pPr>
            <a:r>
              <a:rPr lang="en-US"/>
              <a:t>IT Service Management – Processes</a:t>
            </a:r>
            <a:endParaRPr/>
          </a:p>
          <a:p>
            <a:pPr marL="342900" lvl="0" indent="-342900" algn="l" rtl="0">
              <a:spcBef>
                <a:spcPts val="560"/>
              </a:spcBef>
              <a:spcAft>
                <a:spcPts val="0"/>
              </a:spcAft>
              <a:buClr>
                <a:schemeClr val="dk1"/>
              </a:buClr>
              <a:buSzPts val="2800"/>
              <a:buChar char="•"/>
            </a:pPr>
            <a:r>
              <a:rPr lang="en-US"/>
              <a:t>Benefits, Risks &amp; Challenges of Implementing IT Service Management</a:t>
            </a:r>
            <a:endParaRPr/>
          </a:p>
          <a:p>
            <a:pPr marL="342900" lvl="0" indent="-342900" algn="l" rtl="0">
              <a:spcBef>
                <a:spcPts val="560"/>
              </a:spcBef>
              <a:spcAft>
                <a:spcPts val="0"/>
              </a:spcAft>
              <a:buClr>
                <a:schemeClr val="dk1"/>
              </a:buClr>
              <a:buSzPts val="2800"/>
              <a:buChar char="•"/>
            </a:pPr>
            <a:r>
              <a:rPr lang="en-US"/>
              <a:t>Related Standards &amp; Frameworks</a:t>
            </a:r>
            <a:endParaRPr/>
          </a:p>
        </p:txBody>
      </p:sp>
      <p:sp>
        <p:nvSpPr>
          <p:cNvPr id="85" name="Google Shape;85;p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50"/>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Service Availability &amp; Continuity Management (SACM)</a:t>
            </a:r>
            <a:endParaRPr/>
          </a:p>
        </p:txBody>
      </p:sp>
      <p:sp>
        <p:nvSpPr>
          <p:cNvPr id="771" name="Google Shape;771;p5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
        <p:nvSpPr>
          <p:cNvPr id="772" name="Google Shape;772;p50"/>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73" name="Google Shape;773;p50"/>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774" name="Google Shape;774;p50"/>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ensure sufficient service availability and continuity to meet service targets</a:t>
            </a:r>
            <a:endParaRPr sz="18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5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SACM: Why availability AND continuity?</a:t>
            </a:r>
            <a:endParaRPr/>
          </a:p>
        </p:txBody>
      </p:sp>
      <p:sp>
        <p:nvSpPr>
          <p:cNvPr id="779" name="Google Shape;779;p5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cxnSp>
        <p:nvCxnSpPr>
          <p:cNvPr id="780" name="Google Shape;780;p51"/>
          <p:cNvCxnSpPr/>
          <p:nvPr/>
        </p:nvCxnSpPr>
        <p:spPr>
          <a:xfrm>
            <a:off x="6006351" y="1792941"/>
            <a:ext cx="0" cy="4796118"/>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
        <p:nvSpPr>
          <p:cNvPr id="781" name="Google Shape;781;p51"/>
          <p:cNvSpPr txBox="1"/>
          <p:nvPr/>
        </p:nvSpPr>
        <p:spPr>
          <a:xfrm>
            <a:off x="424877" y="1927412"/>
            <a:ext cx="5417123" cy="35086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2"/>
                </a:solidFill>
                <a:latin typeface="Calibri"/>
                <a:ea typeface="Calibri"/>
                <a:cs typeface="Calibri"/>
                <a:sym typeface="Calibri"/>
              </a:rPr>
              <a:t>Availability</a:t>
            </a:r>
            <a:endParaRPr sz="1200"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Goal</a:t>
            </a:r>
            <a:r>
              <a:rPr lang="en-US" sz="1800" dirty="0">
                <a:solidFill>
                  <a:schemeClr val="dk1"/>
                </a:solidFill>
                <a:latin typeface="Calibri"/>
                <a:ea typeface="Calibri"/>
                <a:cs typeface="Calibri"/>
                <a:sym typeface="Calibri"/>
              </a:rPr>
              <a:t>: Service is available enough to meet customer needs during regular operation</a:t>
            </a:r>
          </a:p>
          <a:p>
            <a:pPr marL="0" marR="0" lvl="0" indent="0" algn="l" rtl="0">
              <a:spcBef>
                <a:spcPts val="0"/>
              </a:spcBef>
              <a:spcAft>
                <a:spcPts val="0"/>
              </a:spcAft>
              <a:buNone/>
            </a:pPr>
            <a:endParaRPr sz="12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Guard</a:t>
            </a:r>
            <a:r>
              <a:rPr lang="en-US" sz="1800" dirty="0">
                <a:solidFill>
                  <a:schemeClr val="dk1"/>
                </a:solidFill>
                <a:latin typeface="Calibri"/>
                <a:ea typeface="Calibri"/>
                <a:cs typeface="Calibri"/>
                <a:sym typeface="Calibri"/>
              </a:rPr>
              <a:t> </a:t>
            </a:r>
            <a:r>
              <a:rPr lang="en-US" sz="1800" b="1" dirty="0">
                <a:solidFill>
                  <a:schemeClr val="dk1"/>
                </a:solidFill>
                <a:latin typeface="Calibri"/>
                <a:ea typeface="Calibri"/>
                <a:cs typeface="Calibri"/>
                <a:sym typeface="Calibri"/>
              </a:rPr>
              <a:t>against:</a:t>
            </a:r>
            <a:r>
              <a:rPr lang="en-US" sz="1800" dirty="0">
                <a:solidFill>
                  <a:schemeClr val="dk1"/>
                </a:solidFill>
                <a:latin typeface="Calibri"/>
                <a:ea typeface="Calibri"/>
                <a:cs typeface="Calibri"/>
                <a:sym typeface="Calibri"/>
              </a:rPr>
              <a:t> downtime/unavailability through ‘normal’ failures and issues</a:t>
            </a:r>
            <a:endParaRPr sz="12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Input</a:t>
            </a:r>
            <a:r>
              <a:rPr lang="en-US" sz="1800" dirty="0">
                <a:solidFill>
                  <a:schemeClr val="dk1"/>
                </a:solidFill>
                <a:latin typeface="Calibri"/>
                <a:ea typeface="Calibri"/>
                <a:cs typeface="Calibri"/>
                <a:sym typeface="Calibri"/>
              </a:rPr>
              <a:t>: SLA</a:t>
            </a:r>
            <a:endParaRPr sz="12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Output</a:t>
            </a:r>
            <a:r>
              <a:rPr lang="en-US" sz="1800" dirty="0">
                <a:solidFill>
                  <a:schemeClr val="dk1"/>
                </a:solidFill>
                <a:latin typeface="Calibri"/>
                <a:ea typeface="Calibri"/>
                <a:cs typeface="Calibri"/>
                <a:sym typeface="Calibri"/>
              </a:rPr>
              <a:t>: Plans</a:t>
            </a:r>
            <a:endParaRPr sz="1600" dirty="0">
              <a:solidFill>
                <a:schemeClr val="dk1"/>
              </a:solidFill>
              <a:latin typeface="Calibri"/>
              <a:ea typeface="Calibri"/>
              <a:cs typeface="Calibri"/>
              <a:sym typeface="Calibri"/>
            </a:endParaRPr>
          </a:p>
        </p:txBody>
      </p:sp>
      <p:sp>
        <p:nvSpPr>
          <p:cNvPr id="782" name="Google Shape;782;p51"/>
          <p:cNvSpPr txBox="1"/>
          <p:nvPr/>
        </p:nvSpPr>
        <p:spPr>
          <a:xfrm>
            <a:off x="6155764" y="1912474"/>
            <a:ext cx="5953107" cy="36625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2"/>
                </a:solidFill>
                <a:latin typeface="Calibri"/>
                <a:ea typeface="Calibri"/>
                <a:cs typeface="Calibri"/>
                <a:sym typeface="Calibri"/>
              </a:rPr>
              <a:t>Continuity</a:t>
            </a:r>
            <a:endParaRPr sz="1200"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Goal</a:t>
            </a:r>
            <a:r>
              <a:rPr lang="en-US" sz="1800" dirty="0">
                <a:solidFill>
                  <a:schemeClr val="dk1"/>
                </a:solidFill>
                <a:latin typeface="Calibri"/>
                <a:ea typeface="Calibri"/>
                <a:cs typeface="Calibri"/>
                <a:sym typeface="Calibri"/>
              </a:rPr>
              <a:t>: Sufficient protection in exceptional situations to ensure at least basic operation of the most important services even under the most adverse circumstances.</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Guard against:</a:t>
            </a:r>
            <a:r>
              <a:rPr lang="en-US" sz="1800" dirty="0">
                <a:solidFill>
                  <a:schemeClr val="dk1"/>
                </a:solidFill>
                <a:latin typeface="Calibri"/>
                <a:ea typeface="Calibri"/>
                <a:cs typeface="Calibri"/>
                <a:sym typeface="Calibri"/>
              </a:rPr>
              <a:t> downtime/unavailability though ‘exceptional’ failures, disasters and crises </a:t>
            </a:r>
            <a:endParaRPr sz="12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Input</a:t>
            </a:r>
            <a:r>
              <a:rPr lang="en-US" sz="1800" dirty="0">
                <a:solidFill>
                  <a:schemeClr val="dk1"/>
                </a:solidFill>
                <a:latin typeface="Calibri"/>
                <a:ea typeface="Calibri"/>
                <a:cs typeface="Calibri"/>
                <a:sym typeface="Calibri"/>
              </a:rPr>
              <a:t>: SLA, risk assessment</a:t>
            </a:r>
            <a:endParaRPr sz="12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Output</a:t>
            </a:r>
            <a:r>
              <a:rPr lang="en-US" sz="1800" dirty="0">
                <a:solidFill>
                  <a:schemeClr val="dk1"/>
                </a:solidFill>
                <a:latin typeface="Calibri"/>
                <a:ea typeface="Calibri"/>
                <a:cs typeface="Calibri"/>
                <a:sym typeface="Calibri"/>
              </a:rPr>
              <a:t>: Plans</a:t>
            </a:r>
            <a:endParaRPr sz="1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5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SACM: Important terms</a:t>
            </a:r>
            <a:endParaRPr/>
          </a:p>
        </p:txBody>
      </p:sp>
      <p:sp>
        <p:nvSpPr>
          <p:cNvPr id="791" name="Google Shape;791;p5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graphicFrame>
        <p:nvGraphicFramePr>
          <p:cNvPr id="792" name="Google Shape;792;p52"/>
          <p:cNvGraphicFramePr/>
          <p:nvPr>
            <p:extLst>
              <p:ext uri="{D42A27DB-BD31-4B8C-83A1-F6EECF244321}">
                <p14:modId xmlns:p14="http://schemas.microsoft.com/office/powerpoint/2010/main" val="604536387"/>
              </p:ext>
            </p:extLst>
          </p:nvPr>
        </p:nvGraphicFramePr>
        <p:xfrm>
          <a:off x="698500" y="1696601"/>
          <a:ext cx="10655300" cy="1213885"/>
        </p:xfrm>
        <a:graphic>
          <a:graphicData uri="http://schemas.openxmlformats.org/drawingml/2006/table">
            <a:tbl>
              <a:tblPr firstRow="1" firstCol="1" bandRow="1">
                <a:tableStyleId>{B301B821-A1FF-4177-AEE7-76D212191A09}</a:tableStyleId>
              </a:tblPr>
              <a:tblGrid>
                <a:gridCol w="10655300">
                  <a:extLst>
                    <a:ext uri="{9D8B030D-6E8A-4147-A177-3AD203B41FA5}">
                      <a16:colId xmlns:a16="http://schemas.microsoft.com/office/drawing/2014/main" val="20000"/>
                    </a:ext>
                  </a:extLst>
                </a:gridCol>
              </a:tblGrid>
              <a:tr h="189300">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0052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Availability:</a:t>
                      </a:r>
                      <a:endParaRPr dirty="0"/>
                    </a:p>
                    <a:p>
                      <a:pPr marL="457200" marR="0" lvl="1" indent="0" algn="l" rtl="0">
                        <a:spcBef>
                          <a:spcPts val="0"/>
                        </a:spcBef>
                        <a:spcAft>
                          <a:spcPts val="0"/>
                        </a:spcAft>
                        <a:buNone/>
                      </a:pPr>
                      <a:r>
                        <a:rPr lang="en-US" sz="1800" b="0" u="none" strike="noStrike" cap="none" dirty="0">
                          <a:solidFill>
                            <a:schemeClr val="dk1"/>
                          </a:solidFill>
                          <a:sym typeface="Calibri"/>
                        </a:rPr>
                        <a:t>The ability of a service or service component to fulfil its intended function at a specific time or over a specific period of time</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pSp>
        <p:nvGrpSpPr>
          <p:cNvPr id="793" name="Google Shape;793;p52"/>
          <p:cNvGrpSpPr/>
          <p:nvPr/>
        </p:nvGrpSpPr>
        <p:grpSpPr>
          <a:xfrm>
            <a:off x="3124214" y="3001519"/>
            <a:ext cx="5268422" cy="608712"/>
            <a:chOff x="1085266" y="3488094"/>
            <a:chExt cx="4350831" cy="608712"/>
          </a:xfrm>
        </p:grpSpPr>
        <p:sp>
          <p:nvSpPr>
            <p:cNvPr id="794" name="Google Shape;794;p52"/>
            <p:cNvSpPr txBox="1"/>
            <p:nvPr/>
          </p:nvSpPr>
          <p:spPr>
            <a:xfrm>
              <a:off x="2411761" y="3488094"/>
              <a:ext cx="3024335" cy="3077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000000"/>
                  </a:solidFill>
                  <a:latin typeface="Calibri"/>
                  <a:ea typeface="Calibri"/>
                  <a:cs typeface="Calibri"/>
                  <a:sym typeface="Calibri"/>
                </a:rPr>
                <a:t>Agreed service time – downtime </a:t>
              </a:r>
              <a:endParaRPr/>
            </a:p>
          </p:txBody>
        </p:sp>
        <p:sp>
          <p:nvSpPr>
            <p:cNvPr id="795" name="Google Shape;795;p52"/>
            <p:cNvSpPr txBox="1"/>
            <p:nvPr/>
          </p:nvSpPr>
          <p:spPr>
            <a:xfrm>
              <a:off x="2411758" y="3789040"/>
              <a:ext cx="3024335" cy="3077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000000"/>
                  </a:solidFill>
                  <a:latin typeface="Calibri"/>
                  <a:ea typeface="Calibri"/>
                  <a:cs typeface="Calibri"/>
                  <a:sym typeface="Calibri"/>
                </a:rPr>
                <a:t>Agreed service time</a:t>
              </a:r>
              <a:endParaRPr/>
            </a:p>
          </p:txBody>
        </p:sp>
        <p:cxnSp>
          <p:nvCxnSpPr>
            <p:cNvPr id="797" name="Google Shape;797;p52"/>
            <p:cNvCxnSpPr/>
            <p:nvPr/>
          </p:nvCxnSpPr>
          <p:spPr>
            <a:xfrm>
              <a:off x="2411761" y="3789040"/>
              <a:ext cx="3024336" cy="0"/>
            </a:xfrm>
            <a:prstGeom prst="straightConnector1">
              <a:avLst/>
            </a:prstGeom>
            <a:noFill/>
            <a:ln w="19050" cap="flat" cmpd="sng">
              <a:solidFill>
                <a:srgbClr val="000000"/>
              </a:solidFill>
              <a:prstDash val="solid"/>
              <a:round/>
              <a:headEnd type="none" w="med" len="med"/>
              <a:tailEnd type="none" w="med" len="med"/>
            </a:ln>
          </p:spPr>
        </p:cxnSp>
        <p:sp>
          <p:nvSpPr>
            <p:cNvPr id="798" name="Google Shape;798;p52"/>
            <p:cNvSpPr txBox="1"/>
            <p:nvPr/>
          </p:nvSpPr>
          <p:spPr>
            <a:xfrm>
              <a:off x="1085266" y="3596535"/>
              <a:ext cx="1436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0000"/>
                  </a:solidFill>
                  <a:latin typeface="Calibri"/>
                  <a:ea typeface="Calibri"/>
                  <a:cs typeface="Calibri"/>
                  <a:sym typeface="Calibri"/>
                </a:rPr>
                <a:t>Availability  =</a:t>
              </a:r>
              <a:endParaRPr/>
            </a:p>
          </p:txBody>
        </p:sp>
      </p:grpSp>
      <p:graphicFrame>
        <p:nvGraphicFramePr>
          <p:cNvPr id="799" name="Google Shape;799;p52"/>
          <p:cNvGraphicFramePr/>
          <p:nvPr>
            <p:extLst>
              <p:ext uri="{D42A27DB-BD31-4B8C-83A1-F6EECF244321}">
                <p14:modId xmlns:p14="http://schemas.microsoft.com/office/powerpoint/2010/main" val="1165926748"/>
              </p:ext>
            </p:extLst>
          </p:nvPr>
        </p:nvGraphicFramePr>
        <p:xfrm>
          <a:off x="698500" y="3793823"/>
          <a:ext cx="10655300" cy="1213885"/>
        </p:xfrm>
        <a:graphic>
          <a:graphicData uri="http://schemas.openxmlformats.org/drawingml/2006/table">
            <a:tbl>
              <a:tblPr firstRow="1" firstCol="1" bandRow="1">
                <a:tableStyleId>{B301B821-A1FF-4177-AEE7-76D212191A09}</a:tableStyleId>
              </a:tblPr>
              <a:tblGrid>
                <a:gridCol w="10655300">
                  <a:extLst>
                    <a:ext uri="{9D8B030D-6E8A-4147-A177-3AD203B41FA5}">
                      <a16:colId xmlns:a16="http://schemas.microsoft.com/office/drawing/2014/main" val="20000"/>
                    </a:ext>
                  </a:extLst>
                </a:gridCol>
              </a:tblGrid>
              <a:tr h="189300">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0052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Continuity:</a:t>
                      </a:r>
                      <a:endParaRPr dirty="0"/>
                    </a:p>
                    <a:p>
                      <a:pPr marL="457200" marR="0" lvl="1" indent="0" algn="l" rtl="0">
                        <a:spcBef>
                          <a:spcPts val="0"/>
                        </a:spcBef>
                        <a:spcAft>
                          <a:spcPts val="0"/>
                        </a:spcAft>
                        <a:buNone/>
                      </a:pPr>
                      <a:r>
                        <a:rPr lang="en-US" sz="1800" b="0" u="none" strike="noStrike" cap="none" dirty="0">
                          <a:solidFill>
                            <a:schemeClr val="dk1"/>
                          </a:solidFill>
                          <a:sym typeface="Calibri"/>
                        </a:rPr>
                        <a:t>Property of a service to maintain all or parts of its functionality, even in exceptional circumstances</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800" name="Google Shape;800;p52"/>
          <p:cNvGraphicFramePr/>
          <p:nvPr>
            <p:extLst>
              <p:ext uri="{D42A27DB-BD31-4B8C-83A1-F6EECF244321}">
                <p14:modId xmlns:p14="http://schemas.microsoft.com/office/powerpoint/2010/main" val="1275408008"/>
              </p:ext>
            </p:extLst>
          </p:nvPr>
        </p:nvGraphicFramePr>
        <p:xfrm>
          <a:off x="698500" y="5205199"/>
          <a:ext cx="10655300" cy="1213885"/>
        </p:xfrm>
        <a:graphic>
          <a:graphicData uri="http://schemas.openxmlformats.org/drawingml/2006/table">
            <a:tbl>
              <a:tblPr firstRow="1" firstCol="1" bandRow="1">
                <a:tableStyleId>{B301B821-A1FF-4177-AEE7-76D212191A09}</a:tableStyleId>
              </a:tblPr>
              <a:tblGrid>
                <a:gridCol w="10655300">
                  <a:extLst>
                    <a:ext uri="{9D8B030D-6E8A-4147-A177-3AD203B41FA5}">
                      <a16:colId xmlns:a16="http://schemas.microsoft.com/office/drawing/2014/main" val="20000"/>
                    </a:ext>
                  </a:extLst>
                </a:gridCol>
              </a:tblGrid>
              <a:tr h="189300">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0052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Risk:</a:t>
                      </a:r>
                      <a:endParaRPr dirty="0"/>
                    </a:p>
                    <a:p>
                      <a:pPr marL="457200" marR="0" lvl="1" indent="0" algn="l" rtl="0">
                        <a:spcBef>
                          <a:spcPts val="0"/>
                        </a:spcBef>
                        <a:spcAft>
                          <a:spcPts val="0"/>
                        </a:spcAft>
                        <a:buNone/>
                      </a:pPr>
                      <a:r>
                        <a:rPr lang="en-US" sz="1800" b="0" u="none" strike="noStrike" cap="none" dirty="0">
                          <a:solidFill>
                            <a:schemeClr val="dk1"/>
                          </a:solidFill>
                          <a:sym typeface="Calibri"/>
                        </a:rPr>
                        <a:t>Potential adverse event that would have a negative impact on the service provider’s ability to deliver agreed services to customers.</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5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SACM: Requirements according to FitSM-1</a:t>
            </a:r>
            <a:endParaRPr/>
          </a:p>
        </p:txBody>
      </p:sp>
      <p:sp>
        <p:nvSpPr>
          <p:cNvPr id="806" name="Google Shape;806;p5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graphicFrame>
        <p:nvGraphicFramePr>
          <p:cNvPr id="807" name="Google Shape;807;p53"/>
          <p:cNvGraphicFramePr/>
          <p:nvPr/>
        </p:nvGraphicFramePr>
        <p:xfrm>
          <a:off x="1981200" y="1697038"/>
          <a:ext cx="8229600" cy="2182622"/>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PR4 Service Continuity &amp; Availability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PR4.1 Service availability and continuity requirements shall be identified and reviewed at planned intervals, taking into consideration SLAs.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PR4.2 Service availability and continuity risks shall be assessed at planned intervals.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PR4.3 Appropriate measures shall be taken to reduce the probability and impact of identified availability and continuity risks and meet identified requirements.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PR4.4 Availability of services and service components shall be monitored.</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5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SACM: Key concepts and activities</a:t>
            </a:r>
            <a:endParaRPr dirty="0"/>
          </a:p>
        </p:txBody>
      </p:sp>
      <p:sp>
        <p:nvSpPr>
          <p:cNvPr id="812" name="Google Shape;812;p54"/>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400" dirty="0"/>
              <a:t>Managing availability is concerned with maintaining the service functioning in line with defined service targets during regular operation</a:t>
            </a:r>
          </a:p>
          <a:p>
            <a:pPr marL="342900" lvl="0" indent="-342900" algn="l" rtl="0">
              <a:spcBef>
                <a:spcPts val="0"/>
              </a:spcBef>
              <a:spcAft>
                <a:spcPts val="0"/>
              </a:spcAft>
              <a:buClr>
                <a:schemeClr val="dk1"/>
              </a:buClr>
              <a:buSzPts val="2800"/>
              <a:buChar char="•"/>
            </a:pPr>
            <a:r>
              <a:rPr lang="en-US" sz="2400" dirty="0"/>
              <a:t>Managing continuity is about what you do in exceptional circumstances (that make achieving the defined availability targets impossible)</a:t>
            </a:r>
          </a:p>
          <a:p>
            <a:pPr marL="342900" lvl="0" indent="-342900" algn="l" rtl="0">
              <a:spcBef>
                <a:spcPts val="0"/>
              </a:spcBef>
              <a:spcAft>
                <a:spcPts val="0"/>
              </a:spcAft>
              <a:buClr>
                <a:schemeClr val="dk1"/>
              </a:buClr>
              <a:buSzPts val="2800"/>
              <a:buChar char="•"/>
            </a:pPr>
            <a:r>
              <a:rPr lang="en-US" sz="2400" dirty="0"/>
              <a:t>Key activities</a:t>
            </a:r>
          </a:p>
          <a:p>
            <a:pPr marL="800100" lvl="1">
              <a:spcBef>
                <a:spcPts val="0"/>
              </a:spcBef>
              <a:buSzPts val="2800"/>
              <a:buChar char="•"/>
            </a:pPr>
            <a:r>
              <a:rPr lang="en-US" sz="2000" dirty="0"/>
              <a:t>Identifying service availability and continuity requirements (e.g. from SLAs)</a:t>
            </a:r>
            <a:endParaRPr sz="2000" dirty="0"/>
          </a:p>
          <a:p>
            <a:pPr marL="800100" lvl="1">
              <a:spcBef>
                <a:spcPts val="560"/>
              </a:spcBef>
              <a:buSzPts val="2800"/>
              <a:buChar char="•"/>
            </a:pPr>
            <a:r>
              <a:rPr lang="en-US" sz="2000" dirty="0"/>
              <a:t>Identifying and assessing availability and continuity risks and planning to reduce their probability and impact</a:t>
            </a:r>
            <a:endParaRPr sz="2000" dirty="0"/>
          </a:p>
          <a:p>
            <a:pPr marL="800100" lvl="1">
              <a:spcBef>
                <a:spcPts val="560"/>
              </a:spcBef>
              <a:buSzPts val="2800"/>
              <a:buChar char="•"/>
            </a:pPr>
            <a:r>
              <a:rPr lang="en-US" sz="2000" dirty="0"/>
              <a:t>Producing service availability and continuity plans</a:t>
            </a:r>
            <a:endParaRPr sz="2000" dirty="0"/>
          </a:p>
          <a:p>
            <a:pPr marL="800100" lvl="1">
              <a:spcBef>
                <a:spcPts val="560"/>
              </a:spcBef>
              <a:buSzPts val="2800"/>
              <a:buChar char="•"/>
            </a:pPr>
            <a:r>
              <a:rPr lang="en-US" sz="2000" dirty="0"/>
              <a:t>Monitoring service availability</a:t>
            </a:r>
            <a:endParaRPr sz="2000" dirty="0"/>
          </a:p>
        </p:txBody>
      </p:sp>
      <p:sp>
        <p:nvSpPr>
          <p:cNvPr id="813" name="Google Shape;813;p5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55"/>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Capacity Management (CAPM) </a:t>
            </a:r>
            <a:endParaRPr/>
          </a:p>
        </p:txBody>
      </p:sp>
      <p:sp>
        <p:nvSpPr>
          <p:cNvPr id="822" name="Google Shape;822;p55"/>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sp>
        <p:nvSpPr>
          <p:cNvPr id="823" name="Google Shape;823;p55"/>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824" name="Google Shape;824;p55"/>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825" name="Google Shape;825;p55"/>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ensure sufficient capacity and service performance to meet service targets</a:t>
            </a:r>
            <a:endParaRPr sz="180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5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CAPM: Important terms</a:t>
            </a:r>
            <a:endParaRPr/>
          </a:p>
        </p:txBody>
      </p:sp>
      <p:sp>
        <p:nvSpPr>
          <p:cNvPr id="832" name="Google Shape;832;p5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graphicFrame>
        <p:nvGraphicFramePr>
          <p:cNvPr id="833" name="Google Shape;833;p57"/>
          <p:cNvGraphicFramePr/>
          <p:nvPr>
            <p:extLst>
              <p:ext uri="{D42A27DB-BD31-4B8C-83A1-F6EECF244321}">
                <p14:modId xmlns:p14="http://schemas.microsoft.com/office/powerpoint/2010/main" val="3086855293"/>
              </p:ext>
            </p:extLst>
          </p:nvPr>
        </p:nvGraphicFramePr>
        <p:xfrm>
          <a:off x="609601" y="1696601"/>
          <a:ext cx="10991648" cy="1630680"/>
        </p:xfrm>
        <a:graphic>
          <a:graphicData uri="http://schemas.openxmlformats.org/drawingml/2006/table">
            <a:tbl>
              <a:tblPr firstRow="1" firstCol="1" bandRow="1">
                <a:tableStyleId>{B301B821-A1FF-4177-AEE7-76D212191A09}</a:tableStyleId>
              </a:tblPr>
              <a:tblGrid>
                <a:gridCol w="10991648">
                  <a:extLst>
                    <a:ext uri="{9D8B030D-6E8A-4147-A177-3AD203B41FA5}">
                      <a16:colId xmlns:a16="http://schemas.microsoft.com/office/drawing/2014/main" val="20000"/>
                    </a:ext>
                  </a:extLst>
                </a:gridCol>
              </a:tblGrid>
              <a:tr h="189300">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0052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Capacity:</a:t>
                      </a:r>
                      <a:endParaRPr dirty="0"/>
                    </a:p>
                    <a:p>
                      <a:pPr marL="457200" marR="0" lvl="1" indent="0" algn="l" rtl="0">
                        <a:spcBef>
                          <a:spcPts val="0"/>
                        </a:spcBef>
                        <a:spcAft>
                          <a:spcPts val="600"/>
                        </a:spcAft>
                        <a:buNone/>
                      </a:pPr>
                      <a:r>
                        <a:rPr lang="en-US" sz="1800" b="0" u="none" strike="noStrike" cap="none" dirty="0">
                          <a:solidFill>
                            <a:schemeClr val="dk1"/>
                          </a:solidFill>
                          <a:sym typeface="Calibri"/>
                        </a:rPr>
                        <a:t>Maximum extent to which a certain element of the infrastructure (such as a configuration item) can be used</a:t>
                      </a:r>
                      <a:endParaRPr sz="1800" b="0" u="none" strike="noStrike" cap="none" dirty="0">
                        <a:solidFill>
                          <a:schemeClr val="dk1"/>
                        </a:solidFill>
                        <a:sym typeface="Calibri"/>
                      </a:endParaRPr>
                    </a:p>
                    <a:p>
                      <a:pPr marL="457200" marR="0" lvl="1" indent="0" algn="l" rtl="0">
                        <a:spcBef>
                          <a:spcPts val="0"/>
                        </a:spcBef>
                        <a:spcAft>
                          <a:spcPts val="0"/>
                        </a:spcAft>
                        <a:buNone/>
                      </a:pPr>
                      <a:r>
                        <a:rPr lang="en-US" sz="1600" b="0" u="none" strike="noStrike" cap="none" dirty="0">
                          <a:solidFill>
                            <a:schemeClr val="dk1"/>
                          </a:solidFill>
                          <a:sym typeface="Calibri"/>
                        </a:rPr>
                        <a:t>Note: This might mean the total disk capacity or network bandwidth. It could also be the maximum transaction throughput of a system.</a:t>
                      </a:r>
                      <a:endParaRPr sz="1200"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5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CAPM: Requirements according to FitSM-1</a:t>
            </a:r>
            <a:endParaRPr/>
          </a:p>
        </p:txBody>
      </p:sp>
      <p:sp>
        <p:nvSpPr>
          <p:cNvPr id="840" name="Google Shape;840;p5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graphicFrame>
        <p:nvGraphicFramePr>
          <p:cNvPr id="841" name="Google Shape;841;p56"/>
          <p:cNvGraphicFramePr/>
          <p:nvPr/>
        </p:nvGraphicFramePr>
        <p:xfrm>
          <a:off x="1981200" y="1697038"/>
          <a:ext cx="8229600" cy="2743454"/>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PR5 Capacity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PR5.1 Service capacity and performance requirements shall be identified and reviewed at planned intervals, taking into consideration SLAs and predicted demand.</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PR5.2 Current capacity and utilisation shall be identified.</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PR5.3 Future capacity shall be planned to meet identified requirements, considering human, technical and financial resources.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PR5.4 Performance of services and service components shall be analysed based on monitoring the degree of capacity utilisation and identifying operational warnings and exceptions.</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5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CAPM: Key concepts and </a:t>
            </a:r>
            <a:r>
              <a:rPr lang="en-US" dirty="0" err="1"/>
              <a:t>activties</a:t>
            </a:r>
            <a:endParaRPr dirty="0"/>
          </a:p>
        </p:txBody>
      </p:sp>
      <p:sp>
        <p:nvSpPr>
          <p:cNvPr id="846" name="Google Shape;846;p58"/>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400" dirty="0"/>
              <a:t>Key activities</a:t>
            </a:r>
          </a:p>
          <a:p>
            <a:pPr marL="800100" lvl="1">
              <a:spcBef>
                <a:spcPts val="0"/>
              </a:spcBef>
              <a:buSzPts val="2800"/>
              <a:buChar char="•"/>
            </a:pPr>
            <a:r>
              <a:rPr lang="en-US" sz="2000" dirty="0"/>
              <a:t>Understanding that service performance depends on sufficient capacity.</a:t>
            </a:r>
            <a:endParaRPr sz="2000" dirty="0"/>
          </a:p>
          <a:p>
            <a:pPr marL="800100" lvl="1">
              <a:spcBef>
                <a:spcPts val="560"/>
              </a:spcBef>
              <a:buSzPts val="2800"/>
              <a:buChar char="•"/>
            </a:pPr>
            <a:r>
              <a:rPr lang="en-US" sz="2000" dirty="0"/>
              <a:t>Planning the resources required to fulfil the performance requirements (from SLAs) and produce a capacity plan.</a:t>
            </a:r>
          </a:p>
          <a:p>
            <a:pPr marL="800100" lvl="1">
              <a:spcBef>
                <a:spcPts val="560"/>
              </a:spcBef>
              <a:buSzPts val="2800"/>
            </a:pPr>
            <a:r>
              <a:rPr lang="en-US" sz="2000" dirty="0"/>
              <a:t>Monitoring </a:t>
            </a:r>
            <a:r>
              <a:rPr lang="en-US" sz="2000" dirty="0" err="1"/>
              <a:t>utilisation</a:t>
            </a:r>
            <a:r>
              <a:rPr lang="en-US" sz="2000" dirty="0"/>
              <a:t> of key resources and evaluate service performance.</a:t>
            </a:r>
            <a:endParaRPr sz="2000" dirty="0"/>
          </a:p>
          <a:p>
            <a:pPr marL="342900" lvl="0" indent="-342900" algn="l" rtl="0">
              <a:spcBef>
                <a:spcPts val="560"/>
              </a:spcBef>
              <a:spcAft>
                <a:spcPts val="0"/>
              </a:spcAft>
              <a:buClr>
                <a:schemeClr val="dk1"/>
              </a:buClr>
              <a:buSzPts val="2800"/>
              <a:buChar char="•"/>
            </a:pPr>
            <a:r>
              <a:rPr lang="en-US" sz="2400" dirty="0"/>
              <a:t>Key output from this process:</a:t>
            </a:r>
            <a:endParaRPr sz="2400" dirty="0"/>
          </a:p>
          <a:p>
            <a:pPr marL="342900" lvl="0" indent="-165100" algn="l" rtl="0">
              <a:spcBef>
                <a:spcPts val="560"/>
              </a:spcBef>
              <a:spcAft>
                <a:spcPts val="0"/>
              </a:spcAft>
              <a:buClr>
                <a:schemeClr val="dk1"/>
              </a:buClr>
              <a:buSzPts val="2800"/>
              <a:buNone/>
            </a:pPr>
            <a:endParaRPr sz="2400" dirty="0"/>
          </a:p>
          <a:p>
            <a:pPr marL="342900" lvl="0" indent="-165100" algn="l" rtl="0">
              <a:spcBef>
                <a:spcPts val="560"/>
              </a:spcBef>
              <a:spcAft>
                <a:spcPts val="0"/>
              </a:spcAft>
              <a:buClr>
                <a:schemeClr val="dk1"/>
              </a:buClr>
              <a:buSzPts val="2800"/>
              <a:buNone/>
            </a:pPr>
            <a:endParaRPr sz="2400" dirty="0"/>
          </a:p>
          <a:p>
            <a:pPr marL="342900" lvl="0" indent="-165100" algn="l" rtl="0">
              <a:spcBef>
                <a:spcPts val="560"/>
              </a:spcBef>
              <a:spcAft>
                <a:spcPts val="0"/>
              </a:spcAft>
              <a:buClr>
                <a:schemeClr val="dk1"/>
              </a:buClr>
              <a:buSzPts val="2800"/>
              <a:buNone/>
            </a:pPr>
            <a:endParaRPr sz="2400" dirty="0"/>
          </a:p>
        </p:txBody>
      </p:sp>
      <p:sp>
        <p:nvSpPr>
          <p:cNvPr id="847" name="Google Shape;847;p5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sp>
        <p:nvSpPr>
          <p:cNvPr id="848" name="Google Shape;848;p58"/>
          <p:cNvSpPr/>
          <p:nvPr/>
        </p:nvSpPr>
        <p:spPr>
          <a:xfrm>
            <a:off x="2109854" y="4799717"/>
            <a:ext cx="1222872" cy="1487277"/>
          </a:xfrm>
          <a:prstGeom prst="foldedCorner">
            <a:avLst>
              <a:gd name="adj" fmla="val 16667"/>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Capacity plans</a:t>
            </a:r>
            <a:endParaRPr dirty="0"/>
          </a:p>
        </p:txBody>
      </p:sp>
      <p:sp>
        <p:nvSpPr>
          <p:cNvPr id="849" name="Google Shape;849;p58"/>
          <p:cNvSpPr txBox="1"/>
          <p:nvPr/>
        </p:nvSpPr>
        <p:spPr>
          <a:xfrm>
            <a:off x="3453909" y="4799714"/>
            <a:ext cx="6411818"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Typical contents:</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Agreed / required capacity and performance targets</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Planned capacity upgrades, downgrades and re-assignments of resources</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Requirements for capacity monitoring and related thresholds</a:t>
            </a:r>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59"/>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Information Security Management (ISM)</a:t>
            </a:r>
            <a:endParaRPr/>
          </a:p>
        </p:txBody>
      </p:sp>
      <p:sp>
        <p:nvSpPr>
          <p:cNvPr id="858" name="Google Shape;858;p5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sp>
        <p:nvSpPr>
          <p:cNvPr id="859" name="Google Shape;859;p59"/>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860" name="Google Shape;860;p59"/>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861" name="Google Shape;861;p59"/>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preserve confidentiality, integrity and availability of information related to managing and delivering services</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6"/>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IT Service Management:</a:t>
            </a:r>
            <a:br>
              <a:rPr lang="en-US" b="1"/>
            </a:br>
            <a:r>
              <a:rPr lang="en-US" b="1"/>
              <a:t>Introduction, Terms &amp; Concepts</a:t>
            </a:r>
            <a:endParaRPr/>
          </a:p>
        </p:txBody>
      </p:sp>
      <p:sp>
        <p:nvSpPr>
          <p:cNvPr id="91" name="Google Shape;91;p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6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ISM: What is information security?</a:t>
            </a:r>
            <a:endParaRPr/>
          </a:p>
        </p:txBody>
      </p:sp>
      <p:sp>
        <p:nvSpPr>
          <p:cNvPr id="868" name="Google Shape;868;p60"/>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Information security key aspects:</a:t>
            </a:r>
            <a:endParaRPr/>
          </a:p>
          <a:p>
            <a:pPr marL="742950" lvl="1" indent="-285750" algn="l" rtl="0">
              <a:spcBef>
                <a:spcPts val="480"/>
              </a:spcBef>
              <a:spcAft>
                <a:spcPts val="0"/>
              </a:spcAft>
              <a:buClr>
                <a:schemeClr val="dk1"/>
              </a:buClr>
              <a:buSzPts val="2400"/>
              <a:buChar char="–"/>
            </a:pPr>
            <a:r>
              <a:rPr lang="en-US" b="1"/>
              <a:t>Confidentiality</a:t>
            </a:r>
            <a:endParaRPr/>
          </a:p>
          <a:p>
            <a:pPr marL="742950" lvl="1" indent="-285750" algn="l" rtl="0">
              <a:spcBef>
                <a:spcPts val="480"/>
              </a:spcBef>
              <a:spcAft>
                <a:spcPts val="0"/>
              </a:spcAft>
              <a:buClr>
                <a:schemeClr val="dk1"/>
              </a:buClr>
              <a:buSzPts val="2400"/>
              <a:buChar char="–"/>
            </a:pPr>
            <a:r>
              <a:rPr lang="en-US" b="1"/>
              <a:t>Integrity</a:t>
            </a:r>
            <a:endParaRPr/>
          </a:p>
          <a:p>
            <a:pPr marL="742950" lvl="1" indent="-285750" algn="l" rtl="0">
              <a:spcBef>
                <a:spcPts val="480"/>
              </a:spcBef>
              <a:spcAft>
                <a:spcPts val="0"/>
              </a:spcAft>
              <a:buClr>
                <a:schemeClr val="dk1"/>
              </a:buClr>
              <a:buSzPts val="2400"/>
              <a:buChar char="–"/>
            </a:pPr>
            <a:r>
              <a:rPr lang="en-US" b="1"/>
              <a:t>Availability </a:t>
            </a:r>
            <a:r>
              <a:rPr lang="en-US"/>
              <a:t>of information</a:t>
            </a:r>
            <a:endParaRPr/>
          </a:p>
        </p:txBody>
      </p:sp>
      <p:sp>
        <p:nvSpPr>
          <p:cNvPr id="869" name="Google Shape;869;p6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6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ISM: Confidentiality, integrity and availability</a:t>
            </a:r>
            <a:endParaRPr/>
          </a:p>
        </p:txBody>
      </p:sp>
      <p:sp>
        <p:nvSpPr>
          <p:cNvPr id="876" name="Google Shape;876;p61"/>
          <p:cNvSpPr txBox="1">
            <a:spLocks noGrp="1"/>
          </p:cNvSpPr>
          <p:nvPr>
            <p:ph type="body" idx="1"/>
          </p:nvPr>
        </p:nvSpPr>
        <p:spPr>
          <a:xfrm>
            <a:off x="370750" y="1696600"/>
            <a:ext cx="3322500" cy="484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en-US" sz="2000" b="1"/>
              <a:t>Confidentiality</a:t>
            </a:r>
            <a:r>
              <a:rPr lang="en-US" sz="2000"/>
              <a:t>: To protect information from unauthorized disclosure</a:t>
            </a:r>
            <a:endParaRPr/>
          </a:p>
        </p:txBody>
      </p:sp>
      <p:sp>
        <p:nvSpPr>
          <p:cNvPr id="877" name="Google Shape;877;p6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pic>
        <p:nvPicPr>
          <p:cNvPr id="878" name="Google Shape;878;p61" descr="m1"/>
          <p:cNvPicPr preferRelativeResize="0"/>
          <p:nvPr/>
        </p:nvPicPr>
        <p:blipFill rotWithShape="1">
          <a:blip r:embed="rId3">
            <a:alphaModFix/>
          </a:blip>
          <a:srcRect/>
          <a:stretch/>
        </p:blipFill>
        <p:spPr>
          <a:xfrm>
            <a:off x="380487" y="3482291"/>
            <a:ext cx="523090" cy="704492"/>
          </a:xfrm>
          <a:prstGeom prst="rect">
            <a:avLst/>
          </a:prstGeom>
          <a:noFill/>
          <a:ln>
            <a:noFill/>
          </a:ln>
        </p:spPr>
      </p:pic>
      <p:pic>
        <p:nvPicPr>
          <p:cNvPr id="879" name="Google Shape;879;p61" descr="m1"/>
          <p:cNvPicPr preferRelativeResize="0"/>
          <p:nvPr/>
        </p:nvPicPr>
        <p:blipFill rotWithShape="1">
          <a:blip r:embed="rId4">
            <a:alphaModFix/>
          </a:blip>
          <a:srcRect/>
          <a:stretch/>
        </p:blipFill>
        <p:spPr>
          <a:xfrm>
            <a:off x="3198908" y="3450632"/>
            <a:ext cx="546568" cy="727619"/>
          </a:xfrm>
          <a:prstGeom prst="rect">
            <a:avLst/>
          </a:prstGeom>
          <a:noFill/>
          <a:ln>
            <a:noFill/>
          </a:ln>
        </p:spPr>
      </p:pic>
      <p:pic>
        <p:nvPicPr>
          <p:cNvPr id="880" name="Google Shape;880;p61" descr="m1"/>
          <p:cNvPicPr preferRelativeResize="0"/>
          <p:nvPr/>
        </p:nvPicPr>
        <p:blipFill rotWithShape="1">
          <a:blip r:embed="rId5">
            <a:alphaModFix/>
          </a:blip>
          <a:srcRect/>
          <a:stretch/>
        </p:blipFill>
        <p:spPr>
          <a:xfrm>
            <a:off x="1770958" y="4916870"/>
            <a:ext cx="547249" cy="729076"/>
          </a:xfrm>
          <a:prstGeom prst="rect">
            <a:avLst/>
          </a:prstGeom>
          <a:noFill/>
          <a:ln>
            <a:noFill/>
          </a:ln>
        </p:spPr>
      </p:pic>
      <p:sp>
        <p:nvSpPr>
          <p:cNvPr id="881" name="Google Shape;881;p61"/>
          <p:cNvSpPr/>
          <p:nvPr/>
        </p:nvSpPr>
        <p:spPr>
          <a:xfrm>
            <a:off x="1591129" y="3368528"/>
            <a:ext cx="869100" cy="9975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63275" tIns="32900" rIns="63275" bIns="32900" anchor="ctr"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10110100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01011001</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10101100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11001011</a:t>
            </a:r>
            <a:endParaRPr/>
          </a:p>
        </p:txBody>
      </p:sp>
      <p:cxnSp>
        <p:nvCxnSpPr>
          <p:cNvPr id="882" name="Google Shape;882;p61"/>
          <p:cNvCxnSpPr/>
          <p:nvPr/>
        </p:nvCxnSpPr>
        <p:spPr>
          <a:xfrm rot="10800000" flipH="1">
            <a:off x="1012886" y="3807844"/>
            <a:ext cx="417300" cy="14400"/>
          </a:xfrm>
          <a:prstGeom prst="straightConnector1">
            <a:avLst/>
          </a:prstGeom>
          <a:solidFill>
            <a:srgbClr val="FFFF99"/>
          </a:solidFill>
          <a:ln w="28575" cap="flat" cmpd="sng">
            <a:solidFill>
              <a:schemeClr val="dk1"/>
            </a:solidFill>
            <a:prstDash val="solid"/>
            <a:round/>
            <a:headEnd type="none" w="sm" len="sm"/>
            <a:tailEnd type="stealth" w="med" len="med"/>
          </a:ln>
        </p:spPr>
      </p:cxnSp>
      <p:cxnSp>
        <p:nvCxnSpPr>
          <p:cNvPr id="883" name="Google Shape;883;p61"/>
          <p:cNvCxnSpPr/>
          <p:nvPr/>
        </p:nvCxnSpPr>
        <p:spPr>
          <a:xfrm rot="10800000" flipH="1">
            <a:off x="2643782" y="3806644"/>
            <a:ext cx="446100" cy="15600"/>
          </a:xfrm>
          <a:prstGeom prst="straightConnector1">
            <a:avLst/>
          </a:prstGeom>
          <a:solidFill>
            <a:srgbClr val="FFFF99"/>
          </a:solidFill>
          <a:ln w="28575" cap="flat" cmpd="sng">
            <a:solidFill>
              <a:schemeClr val="dk1"/>
            </a:solidFill>
            <a:prstDash val="solid"/>
            <a:round/>
            <a:headEnd type="none" w="sm" len="sm"/>
            <a:tailEnd type="stealth" w="med" len="med"/>
          </a:ln>
        </p:spPr>
      </p:cxnSp>
      <p:cxnSp>
        <p:nvCxnSpPr>
          <p:cNvPr id="884" name="Google Shape;884;p61"/>
          <p:cNvCxnSpPr/>
          <p:nvPr/>
        </p:nvCxnSpPr>
        <p:spPr>
          <a:xfrm rot="10800000" flipH="1">
            <a:off x="2043992" y="4410897"/>
            <a:ext cx="1500" cy="385200"/>
          </a:xfrm>
          <a:prstGeom prst="straightConnector1">
            <a:avLst/>
          </a:prstGeom>
          <a:solidFill>
            <a:srgbClr val="FFFF99"/>
          </a:solidFill>
          <a:ln w="28575" cap="flat" cmpd="sng">
            <a:solidFill>
              <a:srgbClr val="FF0000"/>
            </a:solidFill>
            <a:prstDash val="solid"/>
            <a:round/>
            <a:headEnd type="stealth" w="med" len="med"/>
            <a:tailEnd type="none" w="sm" len="sm"/>
          </a:ln>
        </p:spPr>
      </p:cxnSp>
      <p:sp>
        <p:nvSpPr>
          <p:cNvPr id="885" name="Google Shape;885;p61"/>
          <p:cNvSpPr txBox="1"/>
          <p:nvPr/>
        </p:nvSpPr>
        <p:spPr>
          <a:xfrm>
            <a:off x="3245437" y="4134705"/>
            <a:ext cx="4536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Bob</a:t>
            </a:r>
            <a:endParaRPr sz="1400">
              <a:solidFill>
                <a:schemeClr val="dk1"/>
              </a:solidFill>
              <a:latin typeface="Calibri"/>
              <a:ea typeface="Calibri"/>
              <a:cs typeface="Calibri"/>
              <a:sym typeface="Calibri"/>
            </a:endParaRPr>
          </a:p>
        </p:txBody>
      </p:sp>
      <p:sp>
        <p:nvSpPr>
          <p:cNvPr id="886" name="Google Shape;886;p61"/>
          <p:cNvSpPr txBox="1"/>
          <p:nvPr/>
        </p:nvSpPr>
        <p:spPr>
          <a:xfrm>
            <a:off x="1732641" y="5603533"/>
            <a:ext cx="6228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Chuck</a:t>
            </a:r>
            <a:endParaRPr sz="1400">
              <a:solidFill>
                <a:schemeClr val="dk1"/>
              </a:solidFill>
              <a:latin typeface="Calibri"/>
              <a:ea typeface="Calibri"/>
              <a:cs typeface="Calibri"/>
              <a:sym typeface="Calibri"/>
            </a:endParaRPr>
          </a:p>
        </p:txBody>
      </p:sp>
      <p:sp>
        <p:nvSpPr>
          <p:cNvPr id="887" name="Google Shape;887;p61"/>
          <p:cNvSpPr txBox="1"/>
          <p:nvPr/>
        </p:nvSpPr>
        <p:spPr>
          <a:xfrm>
            <a:off x="370751" y="4134705"/>
            <a:ext cx="5250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Alice</a:t>
            </a:r>
            <a:endParaRPr sz="1400">
              <a:solidFill>
                <a:schemeClr val="dk1"/>
              </a:solidFill>
              <a:latin typeface="Calibri"/>
              <a:ea typeface="Calibri"/>
              <a:cs typeface="Calibri"/>
              <a:sym typeface="Calibri"/>
            </a:endParaRPr>
          </a:p>
        </p:txBody>
      </p:sp>
      <p:sp>
        <p:nvSpPr>
          <p:cNvPr id="888" name="Google Shape;888;p61"/>
          <p:cNvSpPr txBox="1"/>
          <p:nvPr/>
        </p:nvSpPr>
        <p:spPr>
          <a:xfrm>
            <a:off x="4606875" y="1696600"/>
            <a:ext cx="3183600" cy="48426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r>
              <a:rPr lang="en-US" sz="2000" b="1">
                <a:solidFill>
                  <a:schemeClr val="dk1"/>
                </a:solidFill>
                <a:latin typeface="Calibri"/>
                <a:ea typeface="Calibri"/>
                <a:cs typeface="Calibri"/>
                <a:sym typeface="Calibri"/>
              </a:rPr>
              <a:t>Integrity</a:t>
            </a:r>
            <a:r>
              <a:rPr lang="en-US" sz="2000">
                <a:solidFill>
                  <a:schemeClr val="dk1"/>
                </a:solidFill>
                <a:latin typeface="Calibri"/>
                <a:ea typeface="Calibri"/>
                <a:cs typeface="Calibri"/>
                <a:sym typeface="Calibri"/>
              </a:rPr>
              <a:t>: To protect information from unauthorized modification</a:t>
            </a:r>
            <a:endParaRPr/>
          </a:p>
        </p:txBody>
      </p:sp>
      <p:pic>
        <p:nvPicPr>
          <p:cNvPr id="889" name="Google Shape;889;p61" descr="m1"/>
          <p:cNvPicPr preferRelativeResize="0"/>
          <p:nvPr/>
        </p:nvPicPr>
        <p:blipFill rotWithShape="1">
          <a:blip r:embed="rId3">
            <a:alphaModFix/>
          </a:blip>
          <a:srcRect/>
          <a:stretch/>
        </p:blipFill>
        <p:spPr>
          <a:xfrm>
            <a:off x="4662402" y="3544306"/>
            <a:ext cx="509100" cy="711322"/>
          </a:xfrm>
          <a:prstGeom prst="rect">
            <a:avLst/>
          </a:prstGeom>
          <a:noFill/>
          <a:ln>
            <a:noFill/>
          </a:ln>
        </p:spPr>
      </p:pic>
      <p:pic>
        <p:nvPicPr>
          <p:cNvPr id="890" name="Google Shape;890;p61" descr="m1"/>
          <p:cNvPicPr preferRelativeResize="0"/>
          <p:nvPr/>
        </p:nvPicPr>
        <p:blipFill rotWithShape="1">
          <a:blip r:embed="rId4">
            <a:alphaModFix/>
          </a:blip>
          <a:srcRect/>
          <a:stretch/>
        </p:blipFill>
        <p:spPr>
          <a:xfrm>
            <a:off x="7800262" y="3941606"/>
            <a:ext cx="531951" cy="734673"/>
          </a:xfrm>
          <a:prstGeom prst="rect">
            <a:avLst/>
          </a:prstGeom>
          <a:noFill/>
          <a:ln>
            <a:noFill/>
          </a:ln>
        </p:spPr>
      </p:pic>
      <p:pic>
        <p:nvPicPr>
          <p:cNvPr id="891" name="Google Shape;891;p61" descr="m1"/>
          <p:cNvPicPr preferRelativeResize="0"/>
          <p:nvPr/>
        </p:nvPicPr>
        <p:blipFill rotWithShape="1">
          <a:blip r:embed="rId5">
            <a:alphaModFix/>
          </a:blip>
          <a:srcRect/>
          <a:stretch/>
        </p:blipFill>
        <p:spPr>
          <a:xfrm>
            <a:off x="5422938" y="4518533"/>
            <a:ext cx="532614" cy="736145"/>
          </a:xfrm>
          <a:prstGeom prst="rect">
            <a:avLst/>
          </a:prstGeom>
          <a:noFill/>
          <a:ln>
            <a:noFill/>
          </a:ln>
        </p:spPr>
      </p:pic>
      <p:sp>
        <p:nvSpPr>
          <p:cNvPr id="892" name="Google Shape;892;p61"/>
          <p:cNvSpPr/>
          <p:nvPr/>
        </p:nvSpPr>
        <p:spPr>
          <a:xfrm>
            <a:off x="5863670" y="3289857"/>
            <a:ext cx="851100" cy="1018500"/>
          </a:xfrm>
          <a:prstGeom prst="foldedCorner">
            <a:avLst>
              <a:gd name="adj" fmla="val 16667"/>
            </a:avLst>
          </a:prstGeom>
          <a:solidFill>
            <a:schemeClr val="lt1"/>
          </a:solidFill>
          <a:ln w="28575" cap="flat" cmpd="sng">
            <a:solidFill>
              <a:schemeClr val="dk1"/>
            </a:solidFill>
            <a:prstDash val="dash"/>
            <a:round/>
            <a:headEnd type="none" w="sm" len="sm"/>
            <a:tailEnd type="none" w="sm" len="sm"/>
          </a:ln>
        </p:spPr>
        <p:txBody>
          <a:bodyPr spcFirstLastPara="1" wrap="square" lIns="63275" tIns="32900" rIns="63275" bIns="32900" anchor="ctr"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10110100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01011001</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10101100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11001011</a:t>
            </a:r>
            <a:endParaRPr/>
          </a:p>
        </p:txBody>
      </p:sp>
      <p:cxnSp>
        <p:nvCxnSpPr>
          <p:cNvPr id="893" name="Google Shape;893;p61"/>
          <p:cNvCxnSpPr/>
          <p:nvPr/>
        </p:nvCxnSpPr>
        <p:spPr>
          <a:xfrm>
            <a:off x="5280711" y="3887555"/>
            <a:ext cx="408300" cy="1200"/>
          </a:xfrm>
          <a:prstGeom prst="straightConnector1">
            <a:avLst/>
          </a:prstGeom>
          <a:solidFill>
            <a:srgbClr val="FFFF99"/>
          </a:solidFill>
          <a:ln w="28575" cap="flat" cmpd="sng">
            <a:solidFill>
              <a:schemeClr val="dk1"/>
            </a:solidFill>
            <a:prstDash val="solid"/>
            <a:round/>
            <a:headEnd type="none" w="sm" len="sm"/>
            <a:tailEnd type="stealth" w="med" len="med"/>
          </a:ln>
        </p:spPr>
      </p:cxnSp>
      <p:cxnSp>
        <p:nvCxnSpPr>
          <p:cNvPr id="894" name="Google Shape;894;p61"/>
          <p:cNvCxnSpPr/>
          <p:nvPr/>
        </p:nvCxnSpPr>
        <p:spPr>
          <a:xfrm rot="10800000" flipH="1">
            <a:off x="7171689" y="4308182"/>
            <a:ext cx="486900" cy="1500"/>
          </a:xfrm>
          <a:prstGeom prst="straightConnector1">
            <a:avLst/>
          </a:prstGeom>
          <a:solidFill>
            <a:srgbClr val="FFFF99"/>
          </a:solidFill>
          <a:ln w="28575" cap="flat" cmpd="sng">
            <a:solidFill>
              <a:srgbClr val="FF0000"/>
            </a:solidFill>
            <a:prstDash val="solid"/>
            <a:round/>
            <a:headEnd type="none" w="sm" len="sm"/>
            <a:tailEnd type="stealth" w="med" len="med"/>
          </a:ln>
        </p:spPr>
      </p:cxnSp>
      <p:sp>
        <p:nvSpPr>
          <p:cNvPr id="895" name="Google Shape;895;p61"/>
          <p:cNvSpPr/>
          <p:nvPr/>
        </p:nvSpPr>
        <p:spPr>
          <a:xfrm>
            <a:off x="6167669" y="3710510"/>
            <a:ext cx="851100" cy="10185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63275" tIns="32900" rIns="63275" bIns="32900" anchor="ctr"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10110100</a:t>
            </a:r>
            <a:endParaRPr/>
          </a:p>
          <a:p>
            <a:pPr marL="0" marR="0" lvl="0" indent="0" algn="l" rtl="0">
              <a:spcBef>
                <a:spcPts val="0"/>
              </a:spcBef>
              <a:spcAft>
                <a:spcPts val="0"/>
              </a:spcAft>
              <a:buNone/>
            </a:pPr>
            <a:r>
              <a:rPr lang="en-US" sz="1200" b="1">
                <a:solidFill>
                  <a:srgbClr val="FF0000"/>
                </a:solidFill>
                <a:latin typeface="Arial"/>
                <a:ea typeface="Arial"/>
                <a:cs typeface="Arial"/>
                <a:sym typeface="Arial"/>
              </a:rPr>
              <a:t>10100100</a:t>
            </a:r>
            <a:endParaRPr/>
          </a:p>
          <a:p>
            <a:pPr marL="0" marR="0" lvl="0" indent="0" algn="l" rtl="0">
              <a:spcBef>
                <a:spcPts val="0"/>
              </a:spcBef>
              <a:spcAft>
                <a:spcPts val="0"/>
              </a:spcAft>
              <a:buNone/>
            </a:pPr>
            <a:r>
              <a:rPr lang="en-US" sz="1200" b="1">
                <a:solidFill>
                  <a:srgbClr val="FF0000"/>
                </a:solidFill>
                <a:latin typeface="Arial"/>
                <a:ea typeface="Arial"/>
                <a:cs typeface="Arial"/>
                <a:sym typeface="Arial"/>
              </a:rPr>
              <a:t>01000110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11001011</a:t>
            </a:r>
            <a:endParaRPr/>
          </a:p>
        </p:txBody>
      </p:sp>
      <p:sp>
        <p:nvSpPr>
          <p:cNvPr id="896" name="Google Shape;896;p61"/>
          <p:cNvSpPr txBox="1"/>
          <p:nvPr/>
        </p:nvSpPr>
        <p:spPr>
          <a:xfrm>
            <a:off x="5381127" y="5202100"/>
            <a:ext cx="6060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Chuck</a:t>
            </a:r>
            <a:endParaRPr sz="1400">
              <a:solidFill>
                <a:schemeClr val="dk1"/>
              </a:solidFill>
              <a:latin typeface="Calibri"/>
              <a:ea typeface="Calibri"/>
              <a:cs typeface="Calibri"/>
              <a:sym typeface="Calibri"/>
            </a:endParaRPr>
          </a:p>
        </p:txBody>
      </p:sp>
      <p:sp>
        <p:nvSpPr>
          <p:cNvPr id="897" name="Google Shape;897;p61"/>
          <p:cNvSpPr txBox="1"/>
          <p:nvPr/>
        </p:nvSpPr>
        <p:spPr>
          <a:xfrm>
            <a:off x="4666911" y="4203046"/>
            <a:ext cx="5109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Alice</a:t>
            </a:r>
            <a:endParaRPr sz="1400">
              <a:solidFill>
                <a:schemeClr val="dk1"/>
              </a:solidFill>
              <a:latin typeface="Calibri"/>
              <a:ea typeface="Calibri"/>
              <a:cs typeface="Calibri"/>
              <a:sym typeface="Calibri"/>
            </a:endParaRPr>
          </a:p>
        </p:txBody>
      </p:sp>
      <p:sp>
        <p:nvSpPr>
          <p:cNvPr id="898" name="Google Shape;898;p61"/>
          <p:cNvSpPr txBox="1"/>
          <p:nvPr/>
        </p:nvSpPr>
        <p:spPr>
          <a:xfrm>
            <a:off x="7839792" y="4629025"/>
            <a:ext cx="4413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Bob</a:t>
            </a:r>
            <a:endParaRPr sz="1400">
              <a:solidFill>
                <a:schemeClr val="dk1"/>
              </a:solidFill>
              <a:latin typeface="Calibri"/>
              <a:ea typeface="Calibri"/>
              <a:cs typeface="Calibri"/>
              <a:sym typeface="Calibri"/>
            </a:endParaRPr>
          </a:p>
        </p:txBody>
      </p:sp>
      <p:cxnSp>
        <p:nvCxnSpPr>
          <p:cNvPr id="899" name="Google Shape;899;p61"/>
          <p:cNvCxnSpPr/>
          <p:nvPr/>
        </p:nvCxnSpPr>
        <p:spPr>
          <a:xfrm rot="-5400000" flipH="1">
            <a:off x="5745205" y="4163879"/>
            <a:ext cx="420600" cy="303900"/>
          </a:xfrm>
          <a:prstGeom prst="curvedConnector3">
            <a:avLst>
              <a:gd name="adj1" fmla="val 0"/>
            </a:avLst>
          </a:prstGeom>
          <a:solidFill>
            <a:srgbClr val="FFFF99"/>
          </a:solidFill>
          <a:ln w="28575" cap="flat" cmpd="sng">
            <a:solidFill>
              <a:srgbClr val="FF0000"/>
            </a:solidFill>
            <a:prstDash val="solid"/>
            <a:round/>
            <a:headEnd type="none" w="sm" len="sm"/>
            <a:tailEnd type="stealth" w="med" len="med"/>
          </a:ln>
        </p:spPr>
      </p:cxnSp>
      <p:sp>
        <p:nvSpPr>
          <p:cNvPr id="900" name="Google Shape;900;p61"/>
          <p:cNvSpPr txBox="1"/>
          <p:nvPr/>
        </p:nvSpPr>
        <p:spPr>
          <a:xfrm>
            <a:off x="8866500" y="1696601"/>
            <a:ext cx="2866800" cy="10479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r>
              <a:rPr lang="en-US" sz="2000" b="1">
                <a:solidFill>
                  <a:schemeClr val="dk1"/>
                </a:solidFill>
                <a:latin typeface="Calibri"/>
                <a:ea typeface="Calibri"/>
                <a:cs typeface="Calibri"/>
                <a:sym typeface="Calibri"/>
              </a:rPr>
              <a:t>Availability of information</a:t>
            </a:r>
            <a:r>
              <a:rPr lang="en-US" sz="2000">
                <a:solidFill>
                  <a:schemeClr val="dk1"/>
                </a:solidFill>
                <a:latin typeface="Calibri"/>
                <a:ea typeface="Calibri"/>
                <a:cs typeface="Calibri"/>
                <a:sym typeface="Calibri"/>
              </a:rPr>
              <a:t>: To protect information from loss</a:t>
            </a:r>
            <a:endParaRPr/>
          </a:p>
        </p:txBody>
      </p:sp>
      <p:cxnSp>
        <p:nvCxnSpPr>
          <p:cNvPr id="901" name="Google Shape;901;p61"/>
          <p:cNvCxnSpPr/>
          <p:nvPr/>
        </p:nvCxnSpPr>
        <p:spPr>
          <a:xfrm>
            <a:off x="9555351" y="3740154"/>
            <a:ext cx="1051500" cy="14700"/>
          </a:xfrm>
          <a:prstGeom prst="straightConnector1">
            <a:avLst/>
          </a:prstGeom>
          <a:solidFill>
            <a:srgbClr val="FFFF99"/>
          </a:solidFill>
          <a:ln w="28575" cap="flat" cmpd="sng">
            <a:solidFill>
              <a:schemeClr val="dk1"/>
            </a:solidFill>
            <a:prstDash val="solid"/>
            <a:round/>
            <a:headEnd type="none" w="sm" len="sm"/>
            <a:tailEnd type="stealth" w="med" len="med"/>
          </a:ln>
        </p:spPr>
      </p:cxnSp>
      <p:sp>
        <p:nvSpPr>
          <p:cNvPr id="902" name="Google Shape;902;p61"/>
          <p:cNvSpPr/>
          <p:nvPr/>
        </p:nvSpPr>
        <p:spPr>
          <a:xfrm>
            <a:off x="10755194" y="3165275"/>
            <a:ext cx="827100" cy="1186500"/>
          </a:xfrm>
          <a:prstGeom prst="foldedCorner">
            <a:avLst>
              <a:gd name="adj" fmla="val 16667"/>
            </a:avLst>
          </a:prstGeom>
          <a:solidFill>
            <a:schemeClr val="lt1"/>
          </a:solidFill>
          <a:ln w="28575" cap="flat" cmpd="sng">
            <a:solidFill>
              <a:schemeClr val="dk1"/>
            </a:solidFill>
            <a:prstDash val="solid"/>
            <a:round/>
            <a:headEnd type="none" w="sm" len="sm"/>
            <a:tailEnd type="none" w="sm" len="sm"/>
          </a:ln>
        </p:spPr>
        <p:txBody>
          <a:bodyPr spcFirstLastPara="1" wrap="square" lIns="63275" tIns="32900" rIns="63275" bIns="32900" anchor="ctr"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10110100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01011001</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10101100</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11001011</a:t>
            </a:r>
            <a:endParaRPr/>
          </a:p>
        </p:txBody>
      </p:sp>
      <p:sp>
        <p:nvSpPr>
          <p:cNvPr id="903" name="Google Shape;903;p61"/>
          <p:cNvSpPr txBox="1"/>
          <p:nvPr/>
        </p:nvSpPr>
        <p:spPr>
          <a:xfrm>
            <a:off x="8944175" y="4111904"/>
            <a:ext cx="499800" cy="280500"/>
          </a:xfrm>
          <a:prstGeom prst="rect">
            <a:avLst/>
          </a:prstGeom>
          <a:noFill/>
          <a:ln>
            <a:noFill/>
          </a:ln>
        </p:spPr>
        <p:txBody>
          <a:bodyPr spcFirstLastPara="1" wrap="square" lIns="64275" tIns="32125" rIns="64275" bIns="32125"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Alice</a:t>
            </a:r>
            <a:endParaRPr sz="1400">
              <a:solidFill>
                <a:schemeClr val="dk1"/>
              </a:solidFill>
              <a:latin typeface="Calibri"/>
              <a:ea typeface="Calibri"/>
              <a:cs typeface="Calibri"/>
              <a:sym typeface="Calibri"/>
            </a:endParaRPr>
          </a:p>
        </p:txBody>
      </p:sp>
      <p:pic>
        <p:nvPicPr>
          <p:cNvPr id="904" name="Google Shape;904;p61" descr="m1"/>
          <p:cNvPicPr preferRelativeResize="0"/>
          <p:nvPr/>
        </p:nvPicPr>
        <p:blipFill rotWithShape="1">
          <a:blip r:embed="rId3">
            <a:alphaModFix/>
          </a:blip>
          <a:srcRect/>
          <a:stretch/>
        </p:blipFill>
        <p:spPr>
          <a:xfrm>
            <a:off x="8953441" y="3335704"/>
            <a:ext cx="497870" cy="838157"/>
          </a:xfrm>
          <a:prstGeom prst="rect">
            <a:avLst/>
          </a:prstGeom>
          <a:noFill/>
          <a:ln>
            <a:noFill/>
          </a:ln>
        </p:spPr>
      </p:pic>
      <p:sp>
        <p:nvSpPr>
          <p:cNvPr id="905" name="Google Shape;905;p61"/>
          <p:cNvSpPr/>
          <p:nvPr/>
        </p:nvSpPr>
        <p:spPr>
          <a:xfrm>
            <a:off x="9610414" y="3250866"/>
            <a:ext cx="827100" cy="978300"/>
          </a:xfrm>
          <a:prstGeom prst="mathMultiply">
            <a:avLst>
              <a:gd name="adj1" fmla="val 23520"/>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171450" marR="0" lvl="0" indent="-82550" algn="ctr" rtl="0">
              <a:spcBef>
                <a:spcPts val="0"/>
              </a:spcBef>
              <a:spcAft>
                <a:spcPts val="0"/>
              </a:spcAft>
              <a:buClr>
                <a:schemeClr val="dk1"/>
              </a:buClr>
              <a:buSzPts val="1400"/>
              <a:buFont typeface="Arial"/>
              <a:buNone/>
            </a:pPr>
            <a:endParaRPr sz="1400">
              <a:solidFill>
                <a:schemeClr val="dk1"/>
              </a:solidFill>
              <a:latin typeface="Calibri"/>
              <a:ea typeface="Calibri"/>
              <a:cs typeface="Calibri"/>
              <a:sym typeface="Calibri"/>
            </a:endParaRPr>
          </a:p>
        </p:txBody>
      </p:sp>
      <p:cxnSp>
        <p:nvCxnSpPr>
          <p:cNvPr id="906" name="Google Shape;906;p61"/>
          <p:cNvCxnSpPr/>
          <p:nvPr/>
        </p:nvCxnSpPr>
        <p:spPr>
          <a:xfrm>
            <a:off x="4177551" y="1743106"/>
            <a:ext cx="0" cy="4796118"/>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907" name="Google Shape;907;p61"/>
          <p:cNvCxnSpPr/>
          <p:nvPr/>
        </p:nvCxnSpPr>
        <p:spPr>
          <a:xfrm>
            <a:off x="8565067" y="1743106"/>
            <a:ext cx="0" cy="4796118"/>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6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ISM: Requirements according to FitSM-1</a:t>
            </a:r>
            <a:endParaRPr/>
          </a:p>
        </p:txBody>
      </p:sp>
      <p:graphicFrame>
        <p:nvGraphicFramePr>
          <p:cNvPr id="914" name="Google Shape;914;p62"/>
          <p:cNvGraphicFramePr/>
          <p:nvPr/>
        </p:nvGraphicFramePr>
        <p:xfrm>
          <a:off x="1981200" y="1697038"/>
          <a:ext cx="8229600" cy="3023870"/>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PR6 Information Security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PR6.1 Information security requirements shall be identified and information security policies defined and reviewed at planned intervals.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PR6.2 Information security risks shall be assessed at planned intervals.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PR6.3 Physical, technical and organizational information security controls shall be implemented to reduce the probability and impact of identified information security risks and meet identified requirements.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PR6.4 Information security events and incidents shall be handled in a consistent manner.</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PR6.5 Access control, including provisioning of access rights, shall be carried out in a consistent manner.</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915" name="Google Shape;915;p6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6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ISM: Key concepts</a:t>
            </a:r>
            <a:endParaRPr/>
          </a:p>
        </p:txBody>
      </p:sp>
      <p:sp>
        <p:nvSpPr>
          <p:cNvPr id="920" name="Google Shape;920;p63"/>
          <p:cNvSpPr txBox="1">
            <a:spLocks noGrp="1"/>
          </p:cNvSpPr>
          <p:nvPr>
            <p:ph type="body" idx="1"/>
          </p:nvPr>
        </p:nvSpPr>
        <p:spPr>
          <a:xfrm>
            <a:off x="609600" y="1696598"/>
            <a:ext cx="11106912" cy="488676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400" dirty="0"/>
              <a:t>Most important outputs from this process:</a:t>
            </a:r>
            <a:endParaRPr sz="2400" dirty="0"/>
          </a:p>
          <a:p>
            <a:pPr marL="742950" lvl="1" indent="-285750">
              <a:spcBef>
                <a:spcPts val="480"/>
              </a:spcBef>
              <a:buSzPts val="2400"/>
            </a:pPr>
            <a:r>
              <a:rPr lang="en-US" sz="2000" dirty="0"/>
              <a:t>List of assessed of information security risks</a:t>
            </a:r>
          </a:p>
          <a:p>
            <a:pPr marL="742950" lvl="1" indent="-285750">
              <a:spcBef>
                <a:spcPts val="480"/>
              </a:spcBef>
              <a:buSzPts val="2400"/>
            </a:pPr>
            <a:r>
              <a:rPr lang="en-US" sz="2000" dirty="0"/>
              <a:t>Documented information security controls</a:t>
            </a:r>
          </a:p>
          <a:p>
            <a:pPr marL="1143000" lvl="2" indent="-228600" algn="l" rtl="0">
              <a:spcBef>
                <a:spcPts val="400"/>
              </a:spcBef>
              <a:spcAft>
                <a:spcPts val="0"/>
              </a:spcAft>
              <a:buClr>
                <a:schemeClr val="dk1"/>
              </a:buClr>
              <a:buSzPts val="2000"/>
              <a:buChar char="•"/>
            </a:pPr>
            <a:r>
              <a:rPr lang="en-US" sz="1800" dirty="0"/>
              <a:t>Organizational controls: Overall information security policy, specific security policies (e.g. remote work policy), procedures for handling information security incidents… </a:t>
            </a:r>
          </a:p>
          <a:p>
            <a:pPr marL="1143000" lvl="2" indent="-228600" algn="l" rtl="0">
              <a:spcBef>
                <a:spcPts val="400"/>
              </a:spcBef>
              <a:spcAft>
                <a:spcPts val="0"/>
              </a:spcAft>
              <a:buClr>
                <a:schemeClr val="dk1"/>
              </a:buClr>
              <a:buSzPts val="2000"/>
              <a:buChar char="•"/>
            </a:pPr>
            <a:r>
              <a:rPr lang="en-US" sz="1800" dirty="0"/>
              <a:t>Physical controls: Definition of security perimeters, managing physical entry…</a:t>
            </a:r>
          </a:p>
          <a:p>
            <a:pPr marL="1143000" lvl="2" indent="-228600" algn="l" rtl="0">
              <a:spcBef>
                <a:spcPts val="400"/>
              </a:spcBef>
              <a:spcAft>
                <a:spcPts val="0"/>
              </a:spcAft>
              <a:buClr>
                <a:schemeClr val="dk1"/>
              </a:buClr>
              <a:buSzPts val="2000"/>
              <a:buChar char="•"/>
            </a:pPr>
            <a:r>
              <a:rPr lang="en-US" sz="1800" dirty="0"/>
              <a:t>Technical controls: Secure authentication, management of technical vulnerabilities …</a:t>
            </a:r>
            <a:endParaRPr sz="1800" dirty="0"/>
          </a:p>
          <a:p>
            <a:pPr marL="342900" lvl="0" indent="-342900" algn="l" rtl="0">
              <a:spcBef>
                <a:spcPts val="560"/>
              </a:spcBef>
              <a:spcAft>
                <a:spcPts val="0"/>
              </a:spcAft>
              <a:buClr>
                <a:schemeClr val="dk1"/>
              </a:buClr>
              <a:buSzPts val="2800"/>
              <a:buChar char="•"/>
            </a:pPr>
            <a:r>
              <a:rPr lang="en-US" sz="2400" dirty="0"/>
              <a:t>Key objectives and activities:</a:t>
            </a:r>
            <a:endParaRPr sz="2400" dirty="0"/>
          </a:p>
          <a:p>
            <a:pPr marL="742950" lvl="1" indent="-285750" algn="l" rtl="0">
              <a:spcBef>
                <a:spcPts val="480"/>
              </a:spcBef>
              <a:spcAft>
                <a:spcPts val="0"/>
              </a:spcAft>
              <a:buClr>
                <a:schemeClr val="dk1"/>
              </a:buClr>
              <a:buSzPts val="2400"/>
              <a:buChar char="–"/>
            </a:pPr>
            <a:r>
              <a:rPr lang="en-US" sz="2000" dirty="0"/>
              <a:t>Preserving confidentiality, integrity and availability of information assets.</a:t>
            </a:r>
            <a:endParaRPr sz="2000" dirty="0"/>
          </a:p>
          <a:p>
            <a:pPr marL="742950" lvl="1" indent="-285750" algn="l" rtl="0">
              <a:spcBef>
                <a:spcPts val="480"/>
              </a:spcBef>
              <a:spcAft>
                <a:spcPts val="0"/>
              </a:spcAft>
              <a:buClr>
                <a:schemeClr val="dk1"/>
              </a:buClr>
              <a:buSzPts val="2400"/>
              <a:buChar char="–"/>
            </a:pPr>
            <a:r>
              <a:rPr lang="en-US" sz="2000" dirty="0"/>
              <a:t>Identifying and treating information security risks.</a:t>
            </a:r>
            <a:endParaRPr sz="2000" dirty="0"/>
          </a:p>
          <a:p>
            <a:pPr marL="742950" lvl="1" indent="-285750" algn="l" rtl="0">
              <a:spcBef>
                <a:spcPts val="480"/>
              </a:spcBef>
              <a:spcAft>
                <a:spcPts val="0"/>
              </a:spcAft>
              <a:buClr>
                <a:schemeClr val="dk1"/>
              </a:buClr>
              <a:buSzPts val="2400"/>
              <a:buChar char="–"/>
            </a:pPr>
            <a:r>
              <a:rPr lang="en-US" sz="2000" dirty="0"/>
              <a:t>Defining and implementing information controls.</a:t>
            </a:r>
            <a:endParaRPr sz="2000" dirty="0"/>
          </a:p>
          <a:p>
            <a:pPr marL="742950" lvl="1" indent="-133350" algn="l" rtl="0">
              <a:spcBef>
                <a:spcPts val="480"/>
              </a:spcBef>
              <a:spcAft>
                <a:spcPts val="0"/>
              </a:spcAft>
              <a:buClr>
                <a:schemeClr val="dk1"/>
              </a:buClr>
              <a:buSzPts val="2400"/>
              <a:buNone/>
            </a:pPr>
            <a:endParaRPr sz="2000" dirty="0"/>
          </a:p>
        </p:txBody>
      </p:sp>
      <p:sp>
        <p:nvSpPr>
          <p:cNvPr id="921" name="Google Shape;921;p6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64"/>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Customer Relationship Management (CRM)</a:t>
            </a:r>
            <a:endParaRPr/>
          </a:p>
        </p:txBody>
      </p:sp>
      <p:sp>
        <p:nvSpPr>
          <p:cNvPr id="930" name="Google Shape;930;p64"/>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sp>
        <p:nvSpPr>
          <p:cNvPr id="931" name="Google Shape;931;p64"/>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32" name="Google Shape;932;p64"/>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933" name="Google Shape;933;p64"/>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establish and maintain good relationships with customers receiving services</a:t>
            </a:r>
            <a:endParaRPr sz="1800">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6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CRM: Important terms</a:t>
            </a:r>
            <a:endParaRPr/>
          </a:p>
        </p:txBody>
      </p:sp>
      <p:sp>
        <p:nvSpPr>
          <p:cNvPr id="940" name="Google Shape;940;p6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65</a:t>
            </a:fld>
            <a:endParaRPr/>
          </a:p>
        </p:txBody>
      </p:sp>
      <p:graphicFrame>
        <p:nvGraphicFramePr>
          <p:cNvPr id="941" name="Google Shape;941;p65"/>
          <p:cNvGraphicFramePr/>
          <p:nvPr>
            <p:extLst>
              <p:ext uri="{D42A27DB-BD31-4B8C-83A1-F6EECF244321}">
                <p14:modId xmlns:p14="http://schemas.microsoft.com/office/powerpoint/2010/main" val="1646817892"/>
              </p:ext>
            </p:extLst>
          </p:nvPr>
        </p:nvGraphicFramePr>
        <p:xfrm>
          <a:off x="685800" y="1696598"/>
          <a:ext cx="10820400" cy="1661160"/>
        </p:xfrm>
        <a:graphic>
          <a:graphicData uri="http://schemas.openxmlformats.org/drawingml/2006/table">
            <a:tbl>
              <a:tblPr firstRow="1" firstCol="1" bandRow="1">
                <a:tableStyleId>{B301B821-A1FF-4177-AEE7-76D212191A09}</a:tableStyleId>
              </a:tblPr>
              <a:tblGrid>
                <a:gridCol w="10820400">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292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Customer:</a:t>
                      </a:r>
                      <a:endParaRPr dirty="0"/>
                    </a:p>
                    <a:p>
                      <a:pPr marL="457200" marR="0" lvl="1" indent="0" algn="l" rtl="0">
                        <a:lnSpc>
                          <a:spcPct val="100000"/>
                        </a:lnSpc>
                        <a:spcBef>
                          <a:spcPts val="0"/>
                        </a:spcBef>
                        <a:spcAft>
                          <a:spcPts val="600"/>
                        </a:spcAft>
                        <a:buClr>
                          <a:schemeClr val="dk1"/>
                        </a:buClr>
                        <a:buSzPts val="1800"/>
                        <a:buFont typeface="Calibri"/>
                        <a:buNone/>
                      </a:pPr>
                      <a:r>
                        <a:rPr lang="en-US" sz="1800" b="0" u="none" strike="noStrike" cap="none" dirty="0" err="1">
                          <a:solidFill>
                            <a:schemeClr val="dk1"/>
                          </a:solidFill>
                          <a:sym typeface="Calibri"/>
                        </a:rPr>
                        <a:t>Organisation</a:t>
                      </a:r>
                      <a:r>
                        <a:rPr lang="en-US" sz="1800" b="0" u="none" strike="noStrike" cap="none" dirty="0">
                          <a:solidFill>
                            <a:schemeClr val="dk1"/>
                          </a:solidFill>
                          <a:sym typeface="Calibri"/>
                        </a:rPr>
                        <a:t> or part of an </a:t>
                      </a:r>
                      <a:r>
                        <a:rPr lang="en-US" sz="1800" b="0" u="none" strike="noStrike" cap="none" dirty="0" err="1">
                          <a:solidFill>
                            <a:schemeClr val="dk1"/>
                          </a:solidFill>
                          <a:sym typeface="Calibri"/>
                        </a:rPr>
                        <a:t>organisation</a:t>
                      </a:r>
                      <a:r>
                        <a:rPr lang="en-US" sz="1800" b="0" u="none" strike="noStrike" cap="none" dirty="0">
                          <a:solidFill>
                            <a:schemeClr val="dk1"/>
                          </a:solidFill>
                          <a:sym typeface="Calibri"/>
                        </a:rPr>
                        <a:t> that commissions a service provider in order to receive one or more services</a:t>
                      </a:r>
                      <a:endParaRPr sz="1800" b="0" u="none" strike="noStrike" cap="none" dirty="0">
                        <a:solidFill>
                          <a:schemeClr val="dk1"/>
                        </a:solidFill>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600" b="0" u="none" strike="noStrike" cap="none" dirty="0">
                          <a:solidFill>
                            <a:schemeClr val="dk1"/>
                          </a:solidFill>
                          <a:sym typeface="Calibri"/>
                        </a:rPr>
                        <a:t>Note: A customer usually represents a number of users.</a:t>
                      </a:r>
                      <a:endParaRPr sz="1600" b="0" u="none" strike="noStrike" cap="none" dirty="0">
                        <a:solidFill>
                          <a:schemeClr val="dk1"/>
                        </a:solidFill>
                        <a:sym typeface="Calibri"/>
                      </a:endParaRPr>
                    </a:p>
                    <a:p>
                      <a:pPr marL="457200" marR="0" lvl="1" indent="0" algn="l" rtl="0">
                        <a:lnSpc>
                          <a:spcPct val="100000"/>
                        </a:lnSpc>
                        <a:spcBef>
                          <a:spcPts val="0"/>
                        </a:spcBef>
                        <a:spcAft>
                          <a:spcPts val="0"/>
                        </a:spcAft>
                        <a:buClr>
                          <a:schemeClr val="dk1"/>
                        </a:buClr>
                        <a:buSzPts val="1800"/>
                        <a:buFont typeface="Calibri"/>
                        <a:buNone/>
                      </a:pP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942" name="Google Shape;942;p65"/>
          <p:cNvGraphicFramePr/>
          <p:nvPr>
            <p:extLst>
              <p:ext uri="{D42A27DB-BD31-4B8C-83A1-F6EECF244321}">
                <p14:modId xmlns:p14="http://schemas.microsoft.com/office/powerpoint/2010/main" val="3568290105"/>
              </p:ext>
            </p:extLst>
          </p:nvPr>
        </p:nvGraphicFramePr>
        <p:xfrm>
          <a:off x="685800" y="3795090"/>
          <a:ext cx="10820400" cy="1003460"/>
        </p:xfrm>
        <a:graphic>
          <a:graphicData uri="http://schemas.openxmlformats.org/drawingml/2006/table">
            <a:tbl>
              <a:tblPr firstRow="1" firstCol="1" bandRow="1">
                <a:tableStyleId>{B301B821-A1FF-4177-AEE7-76D212191A09}</a:tableStyleId>
              </a:tblPr>
              <a:tblGrid>
                <a:gridCol w="10820400">
                  <a:extLst>
                    <a:ext uri="{9D8B030D-6E8A-4147-A177-3AD203B41FA5}">
                      <a16:colId xmlns:a16="http://schemas.microsoft.com/office/drawing/2014/main" val="20000"/>
                    </a:ext>
                  </a:extLst>
                </a:gridCol>
              </a:tblGrid>
              <a:tr h="180700">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90100">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User:</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sym typeface="Calibri"/>
                        </a:rPr>
                        <a:t>Individual that primarily benefits from and uses a service</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6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CRM: Requirements according to FitSM-1</a:t>
            </a:r>
            <a:endParaRPr/>
          </a:p>
        </p:txBody>
      </p:sp>
      <p:graphicFrame>
        <p:nvGraphicFramePr>
          <p:cNvPr id="948" name="Google Shape;948;p66"/>
          <p:cNvGraphicFramePr/>
          <p:nvPr/>
        </p:nvGraphicFramePr>
        <p:xfrm>
          <a:off x="1981200" y="1697038"/>
          <a:ext cx="8229600" cy="2743454"/>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PR7 Customer Relationship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PR7.1 Service customers shall be identified.</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PR7.2 For each customer, there shall be a designated contact responsible for managing the relationship with them.</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PR7.3 Channels used to communicate with each customer, including mechanisms for service ordering, escalation and complaint shall be established.</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PR7.4 Service reviews with customers shall be conducted at planned intervals.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PR7.5 Service complaints from customers shall be handled in a consistent manner.</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PR7.6 Customer satisfaction shall be managed.</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949" name="Google Shape;949;p6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6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CRM: Key concepts and </a:t>
            </a:r>
            <a:r>
              <a:rPr lang="en-US" dirty="0" err="1"/>
              <a:t>activties</a:t>
            </a:r>
            <a:endParaRPr dirty="0"/>
          </a:p>
        </p:txBody>
      </p:sp>
      <p:sp>
        <p:nvSpPr>
          <p:cNvPr id="954" name="Google Shape;954;p67"/>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CRM is the interface to the customers (ISRM is the interface to the users).</a:t>
            </a:r>
          </a:p>
          <a:p>
            <a:pPr marL="342900" lvl="0" indent="-342900" algn="l" rtl="0">
              <a:spcBef>
                <a:spcPts val="0"/>
              </a:spcBef>
              <a:spcAft>
                <a:spcPts val="0"/>
              </a:spcAft>
              <a:buClr>
                <a:schemeClr val="dk1"/>
              </a:buClr>
              <a:buSzPts val="2800"/>
              <a:buChar char="•"/>
            </a:pPr>
            <a:r>
              <a:rPr lang="en-US" dirty="0"/>
              <a:t>A customer usually represents a number of users.</a:t>
            </a:r>
          </a:p>
          <a:p>
            <a:pPr marL="342900" lvl="0" indent="-342900" algn="l" rtl="0">
              <a:spcBef>
                <a:spcPts val="0"/>
              </a:spcBef>
              <a:spcAft>
                <a:spcPts val="0"/>
              </a:spcAft>
              <a:buClr>
                <a:schemeClr val="dk1"/>
              </a:buClr>
              <a:buSzPts val="2800"/>
              <a:buChar char="•"/>
            </a:pPr>
            <a:r>
              <a:rPr lang="en-US" dirty="0"/>
              <a:t>Key activities </a:t>
            </a:r>
          </a:p>
          <a:p>
            <a:pPr marL="800100" lvl="1">
              <a:spcBef>
                <a:spcPts val="0"/>
              </a:spcBef>
              <a:buSzPts val="2800"/>
              <a:buChar char="•"/>
            </a:pPr>
            <a:r>
              <a:rPr lang="en-US" dirty="0"/>
              <a:t>Maintaining information on customers </a:t>
            </a:r>
          </a:p>
          <a:p>
            <a:pPr marL="800100" lvl="1">
              <a:spcBef>
                <a:spcPts val="0"/>
              </a:spcBef>
              <a:buSzPts val="2800"/>
              <a:buChar char="•"/>
            </a:pPr>
            <a:r>
              <a:rPr lang="en-US" dirty="0"/>
              <a:t>Effectively communicating with customers</a:t>
            </a:r>
            <a:endParaRPr dirty="0"/>
          </a:p>
          <a:p>
            <a:pPr marL="800100" lvl="1">
              <a:spcBef>
                <a:spcPts val="560"/>
              </a:spcBef>
              <a:buSzPts val="2800"/>
              <a:buChar char="•"/>
            </a:pPr>
            <a:r>
              <a:rPr lang="en-US" dirty="0"/>
              <a:t>Performing service reviews and handle complaints</a:t>
            </a:r>
            <a:endParaRPr dirty="0"/>
          </a:p>
          <a:p>
            <a:pPr marL="800100" lvl="1">
              <a:spcBef>
                <a:spcPts val="560"/>
              </a:spcBef>
              <a:buSzPts val="2800"/>
              <a:buChar char="•"/>
            </a:pPr>
            <a:r>
              <a:rPr lang="en-US" dirty="0"/>
              <a:t>Understanding and managing customer satisfaction</a:t>
            </a:r>
            <a:endParaRPr dirty="0"/>
          </a:p>
        </p:txBody>
      </p:sp>
      <p:sp>
        <p:nvSpPr>
          <p:cNvPr id="955" name="Google Shape;955;p6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68"/>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Supplier Relationship Management (SUPPM)</a:t>
            </a:r>
            <a:endParaRPr/>
          </a:p>
        </p:txBody>
      </p:sp>
      <p:sp>
        <p:nvSpPr>
          <p:cNvPr id="964" name="Google Shape;964;p6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68</a:t>
            </a:fld>
            <a:endParaRPr/>
          </a:p>
        </p:txBody>
      </p:sp>
      <p:sp>
        <p:nvSpPr>
          <p:cNvPr id="965" name="Google Shape;965;p68"/>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66" name="Google Shape;966;p68"/>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967" name="Google Shape;967;p68"/>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establish and maintain healthy relationships with internal and external suppliers and to monitor their performance</a:t>
            </a:r>
            <a:endParaRPr sz="1800">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6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SUPPM: Important terms</a:t>
            </a:r>
            <a:endParaRPr/>
          </a:p>
        </p:txBody>
      </p:sp>
      <p:sp>
        <p:nvSpPr>
          <p:cNvPr id="974" name="Google Shape;974;p6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69</a:t>
            </a:fld>
            <a:endParaRPr/>
          </a:p>
        </p:txBody>
      </p:sp>
      <p:graphicFrame>
        <p:nvGraphicFramePr>
          <p:cNvPr id="975" name="Google Shape;975;p69"/>
          <p:cNvGraphicFramePr/>
          <p:nvPr>
            <p:extLst>
              <p:ext uri="{D42A27DB-BD31-4B8C-83A1-F6EECF244321}">
                <p14:modId xmlns:p14="http://schemas.microsoft.com/office/powerpoint/2010/main" val="3449357795"/>
              </p:ext>
            </p:extLst>
          </p:nvPr>
        </p:nvGraphicFramePr>
        <p:xfrm>
          <a:off x="609601" y="1696598"/>
          <a:ext cx="10972798" cy="1372577"/>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9557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159217">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Supplier:</a:t>
                      </a:r>
                      <a:endParaRPr dirty="0"/>
                    </a:p>
                    <a:p>
                      <a:pPr marL="457200" marR="0" lvl="1" indent="0" algn="l" rtl="0">
                        <a:lnSpc>
                          <a:spcPct val="100000"/>
                        </a:lnSpc>
                        <a:spcBef>
                          <a:spcPts val="0"/>
                        </a:spcBef>
                        <a:spcAft>
                          <a:spcPts val="600"/>
                        </a:spcAft>
                        <a:buClr>
                          <a:schemeClr val="dk1"/>
                        </a:buClr>
                        <a:buSzPts val="1800"/>
                        <a:buFont typeface="Calibri"/>
                        <a:buNone/>
                      </a:pPr>
                      <a:r>
                        <a:rPr lang="en-US" sz="1800" b="0" u="none" strike="noStrike" cap="none" dirty="0" err="1">
                          <a:solidFill>
                            <a:schemeClr val="dk1"/>
                          </a:solidFill>
                          <a:sym typeface="Calibri"/>
                        </a:rPr>
                        <a:t>Organisation</a:t>
                      </a:r>
                      <a:r>
                        <a:rPr lang="en-US" sz="1800" b="0" u="none" strike="noStrike" cap="none" dirty="0">
                          <a:solidFill>
                            <a:schemeClr val="dk1"/>
                          </a:solidFill>
                          <a:sym typeface="Calibri"/>
                        </a:rPr>
                        <a:t> or party that provides (supporting) services or service components to the service provider</a:t>
                      </a:r>
                      <a:br>
                        <a:rPr lang="en-US" sz="1800" b="0" u="none" strike="noStrike" cap="none" dirty="0">
                          <a:solidFill>
                            <a:schemeClr val="dk1"/>
                          </a:solidFill>
                          <a:sym typeface="Calibri"/>
                        </a:rPr>
                      </a:br>
                      <a:r>
                        <a:rPr lang="en-US" sz="1600" b="0" u="none" strike="noStrike" cap="none" dirty="0">
                          <a:solidFill>
                            <a:schemeClr val="dk1"/>
                          </a:solidFill>
                          <a:sym typeface="Calibri"/>
                        </a:rPr>
                        <a:t>Note: A supplier may be internal or external.</a:t>
                      </a:r>
                      <a:endParaRPr sz="1200"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Why IT service management is needed</a:t>
            </a:r>
            <a:endParaRPr/>
          </a:p>
        </p:txBody>
      </p:sp>
      <p:sp>
        <p:nvSpPr>
          <p:cNvPr id="98" name="Google Shape;98;p7"/>
          <p:cNvSpPr txBox="1">
            <a:spLocks noGrp="1"/>
          </p:cNvSpPr>
          <p:nvPr>
            <p:ph type="body" idx="1"/>
          </p:nvPr>
        </p:nvSpPr>
        <p:spPr>
          <a:xfrm>
            <a:off x="609600" y="1696598"/>
            <a:ext cx="7598397"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400" dirty="0"/>
              <a:t>Why IT service management (ITSM)?</a:t>
            </a:r>
            <a:endParaRPr sz="2400" dirty="0"/>
          </a:p>
          <a:p>
            <a:pPr marL="742950" lvl="1" indent="-285750" algn="l" rtl="0">
              <a:spcBef>
                <a:spcPts val="480"/>
              </a:spcBef>
              <a:spcAft>
                <a:spcPts val="0"/>
              </a:spcAft>
              <a:buClr>
                <a:schemeClr val="dk1"/>
              </a:buClr>
              <a:buSzPts val="2400"/>
              <a:buChar char="–"/>
            </a:pPr>
            <a:r>
              <a:rPr lang="en-US" sz="2000" dirty="0"/>
              <a:t>Most IT outages stem from "people and process issues."</a:t>
            </a:r>
          </a:p>
          <a:p>
            <a:pPr marL="742950" lvl="1" indent="-285750" algn="l" rtl="0">
              <a:spcBef>
                <a:spcPts val="480"/>
              </a:spcBef>
              <a:spcAft>
                <a:spcPts val="0"/>
              </a:spcAft>
              <a:buClr>
                <a:schemeClr val="dk1"/>
              </a:buClr>
              <a:buSzPts val="2400"/>
              <a:buChar char="–"/>
            </a:pPr>
            <a:r>
              <a:rPr lang="en-US" sz="2000" dirty="0"/>
              <a:t>Outage durations depend largely on non-technical factors.</a:t>
            </a:r>
          </a:p>
          <a:p>
            <a:pPr marL="342900" lvl="0" indent="-342900" algn="l" rtl="0">
              <a:spcBef>
                <a:spcPts val="560"/>
              </a:spcBef>
              <a:spcAft>
                <a:spcPts val="0"/>
              </a:spcAft>
              <a:buClr>
                <a:schemeClr val="dk1"/>
              </a:buClr>
              <a:buSzPts val="2800"/>
              <a:buChar char="•"/>
            </a:pPr>
            <a:r>
              <a:rPr lang="en-US" sz="2400" dirty="0"/>
              <a:t>IT service management …</a:t>
            </a:r>
          </a:p>
          <a:p>
            <a:pPr marL="742950" lvl="1" indent="-285750" algn="l" rtl="0">
              <a:spcBef>
                <a:spcPts val="480"/>
              </a:spcBef>
              <a:spcAft>
                <a:spcPts val="0"/>
              </a:spcAft>
              <a:buClr>
                <a:schemeClr val="dk1"/>
              </a:buClr>
              <a:buSzPts val="2400"/>
              <a:buChar char="–"/>
            </a:pPr>
            <a:r>
              <a:rPr lang="en-US" sz="2000" dirty="0"/>
              <a:t>…aims to provide high quality IT services that meet customer and user expectations,</a:t>
            </a:r>
          </a:p>
          <a:p>
            <a:pPr marL="742950" lvl="1" indent="-285750" algn="l" rtl="0">
              <a:spcBef>
                <a:spcPts val="480"/>
              </a:spcBef>
              <a:spcAft>
                <a:spcPts val="0"/>
              </a:spcAft>
              <a:buClr>
                <a:schemeClr val="dk1"/>
              </a:buClr>
              <a:buSzPts val="2400"/>
              <a:buChar char="–"/>
            </a:pPr>
            <a:r>
              <a:rPr lang="en-US" sz="2000" dirty="0"/>
              <a:t>…and achieves this through the definition, establishment, and maintenance of service management processes.</a:t>
            </a:r>
            <a:endParaRPr sz="2000" dirty="0"/>
          </a:p>
        </p:txBody>
      </p:sp>
      <p:sp>
        <p:nvSpPr>
          <p:cNvPr id="99" name="Google Shape;99;p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00" name="Google Shape;100;p7" descr="process-issues-gartner-2010.png"/>
          <p:cNvPicPr preferRelativeResize="0"/>
          <p:nvPr/>
        </p:nvPicPr>
        <p:blipFill rotWithShape="1">
          <a:blip r:embed="rId3">
            <a:alphaModFix/>
          </a:blip>
          <a:srcRect/>
          <a:stretch/>
        </p:blipFill>
        <p:spPr>
          <a:xfrm>
            <a:off x="8300072" y="1927336"/>
            <a:ext cx="3632200" cy="3524250"/>
          </a:xfrm>
          <a:prstGeom prst="rect">
            <a:avLst/>
          </a:prstGeom>
          <a:noFill/>
          <a:ln>
            <a:noFill/>
          </a:ln>
        </p:spPr>
      </p:pic>
      <p:sp>
        <p:nvSpPr>
          <p:cNvPr id="101" name="Google Shape;101;p7"/>
          <p:cNvSpPr/>
          <p:nvPr/>
        </p:nvSpPr>
        <p:spPr>
          <a:xfrm>
            <a:off x="8207997" y="5515089"/>
            <a:ext cx="3797300" cy="310595"/>
          </a:xfrm>
          <a:prstGeom prst="rect">
            <a:avLst/>
          </a:prstGeom>
          <a:noFill/>
          <a:ln>
            <a:noFill/>
          </a:ln>
        </p:spPr>
        <p:txBody>
          <a:bodyPr spcFirstLastPara="1" wrap="square" lIns="0" tIns="0" rIns="57775" bIns="0" anchor="t" anchorCtr="0">
            <a:noAutofit/>
          </a:bodyPr>
          <a:lstStyle/>
          <a:p>
            <a:pPr marL="57150" marR="0" lvl="0" indent="0" algn="ctr" rtl="0">
              <a:spcBef>
                <a:spcPts val="0"/>
              </a:spcBef>
              <a:spcAft>
                <a:spcPts val="0"/>
              </a:spcAft>
              <a:buNone/>
            </a:pPr>
            <a:r>
              <a:rPr lang="en-US" sz="1600" dirty="0">
                <a:solidFill>
                  <a:schemeClr val="dk1"/>
                </a:solidFill>
                <a:latin typeface="Calibri"/>
                <a:ea typeface="Calibri"/>
                <a:cs typeface="Calibri"/>
                <a:sym typeface="Calibri"/>
              </a:rPr>
              <a:t>Reasons for service outages</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7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SUPPM: Requirements according to FitSM-1</a:t>
            </a:r>
            <a:endParaRPr/>
          </a:p>
        </p:txBody>
      </p:sp>
      <p:sp>
        <p:nvSpPr>
          <p:cNvPr id="981" name="Google Shape;981;p7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70</a:t>
            </a:fld>
            <a:endParaRPr/>
          </a:p>
        </p:txBody>
      </p:sp>
      <p:graphicFrame>
        <p:nvGraphicFramePr>
          <p:cNvPr id="982" name="Google Shape;982;p70"/>
          <p:cNvGraphicFramePr/>
          <p:nvPr/>
        </p:nvGraphicFramePr>
        <p:xfrm>
          <a:off x="1981200" y="1697038"/>
          <a:ext cx="8229600" cy="2182559"/>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PR8 Supplier Relationship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PR8.1 Internal and external suppliers shall be identified.</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PR8.2 For each supplier, there shall be a designated contact responsible for managing the relationship with them.</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PR8.3 Channels used to communicate with each supplier, including escalation mechanisms, shall be established.</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PR8.4 Suppliers shall be evaluated at planned intervals.</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7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SUPPM: Key concepts and </a:t>
            </a:r>
            <a:r>
              <a:rPr lang="en-US" dirty="0" err="1"/>
              <a:t>activties</a:t>
            </a:r>
            <a:endParaRPr dirty="0"/>
          </a:p>
        </p:txBody>
      </p:sp>
      <p:sp>
        <p:nvSpPr>
          <p:cNvPr id="987" name="Google Shape;987;p71"/>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Suppliers need to be managed, especially if they deliver service components</a:t>
            </a:r>
          </a:p>
          <a:p>
            <a:pPr marL="342900" lvl="0" indent="-342900" algn="l" rtl="0">
              <a:spcBef>
                <a:spcPts val="0"/>
              </a:spcBef>
              <a:spcAft>
                <a:spcPts val="0"/>
              </a:spcAft>
              <a:buClr>
                <a:schemeClr val="dk1"/>
              </a:buClr>
              <a:buSzPts val="2800"/>
              <a:buChar char="•"/>
            </a:pPr>
            <a:r>
              <a:rPr lang="en-US" dirty="0"/>
              <a:t>Key activities</a:t>
            </a:r>
          </a:p>
          <a:p>
            <a:pPr marL="800100" lvl="1">
              <a:spcBef>
                <a:spcPts val="0"/>
              </a:spcBef>
              <a:buSzPts val="2800"/>
              <a:buChar char="•"/>
            </a:pPr>
            <a:r>
              <a:rPr lang="en-US" dirty="0"/>
              <a:t>Maintaining information on suppliers</a:t>
            </a:r>
            <a:endParaRPr dirty="0"/>
          </a:p>
          <a:p>
            <a:pPr marL="800100" lvl="1">
              <a:spcBef>
                <a:spcPts val="560"/>
              </a:spcBef>
              <a:buSzPts val="2800"/>
              <a:buChar char="•"/>
            </a:pPr>
            <a:r>
              <a:rPr lang="en-US" dirty="0"/>
              <a:t>Effectively communicating with suppliers</a:t>
            </a:r>
            <a:endParaRPr dirty="0"/>
          </a:p>
          <a:p>
            <a:pPr marL="800100" lvl="1">
              <a:spcBef>
                <a:spcPts val="560"/>
              </a:spcBef>
              <a:buSzPts val="2800"/>
              <a:buChar char="•"/>
            </a:pPr>
            <a:r>
              <a:rPr lang="en-US" dirty="0"/>
              <a:t>Monitoring supplier performance</a:t>
            </a:r>
            <a:endParaRPr dirty="0"/>
          </a:p>
        </p:txBody>
      </p:sp>
      <p:sp>
        <p:nvSpPr>
          <p:cNvPr id="988" name="Google Shape;988;p7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72"/>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Incident &amp; Service Request Management (ISRM)</a:t>
            </a:r>
            <a:endParaRPr/>
          </a:p>
        </p:txBody>
      </p:sp>
      <p:sp>
        <p:nvSpPr>
          <p:cNvPr id="997" name="Google Shape;997;p7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72</a:t>
            </a:fld>
            <a:endParaRPr/>
          </a:p>
        </p:txBody>
      </p:sp>
      <p:sp>
        <p:nvSpPr>
          <p:cNvPr id="998" name="Google Shape;998;p72"/>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99" name="Google Shape;999;p72"/>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1000" name="Google Shape;1000;p72"/>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restore agreed service operation after the occurrence of an incident and to respond to user service requests</a:t>
            </a:r>
            <a:endParaRPr sz="1800">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7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ISRM: Important terms</a:t>
            </a:r>
            <a:endParaRPr/>
          </a:p>
        </p:txBody>
      </p:sp>
      <p:sp>
        <p:nvSpPr>
          <p:cNvPr id="1007" name="Google Shape;1007;p7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73</a:t>
            </a:fld>
            <a:endParaRPr/>
          </a:p>
        </p:txBody>
      </p:sp>
      <p:graphicFrame>
        <p:nvGraphicFramePr>
          <p:cNvPr id="1008" name="Google Shape;1008;p73"/>
          <p:cNvGraphicFramePr/>
          <p:nvPr>
            <p:extLst>
              <p:ext uri="{D42A27DB-BD31-4B8C-83A1-F6EECF244321}">
                <p14:modId xmlns:p14="http://schemas.microsoft.com/office/powerpoint/2010/main" val="2504622784"/>
              </p:ext>
            </p:extLst>
          </p:nvPr>
        </p:nvGraphicFramePr>
        <p:xfrm>
          <a:off x="609601" y="1696599"/>
          <a:ext cx="10972798" cy="179832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6652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06737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Incident:</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sym typeface="Calibri"/>
                        </a:rPr>
                        <a:t>Unplanned interruption of a service or the operation of a service component, or such a deterioration in the (service) quality thereof that expected or agreed service targets are not met.</a:t>
                      </a:r>
                      <a:br>
                        <a:rPr lang="en-US" sz="1800" b="0" u="none" strike="noStrike" cap="none" dirty="0">
                          <a:solidFill>
                            <a:schemeClr val="dk1"/>
                          </a:solidFill>
                          <a:sym typeface="Calibri"/>
                        </a:rPr>
                      </a:br>
                      <a:br>
                        <a:rPr lang="en-US" sz="1600" b="0" u="none" strike="noStrike" cap="none" dirty="0">
                          <a:solidFill>
                            <a:schemeClr val="dk1"/>
                          </a:solidFill>
                          <a:sym typeface="Calibri"/>
                        </a:rPr>
                      </a:br>
                      <a:r>
                        <a:rPr lang="en-US" sz="1600" b="0" u="none" strike="noStrike" cap="none" dirty="0">
                          <a:solidFill>
                            <a:schemeClr val="dk1"/>
                          </a:solidFill>
                          <a:sym typeface="Calibri"/>
                        </a:rPr>
                        <a:t>Note: Service targets are set in service level agreements (SLAs), as well as in operational level agreements (OLAs) and underpinning agreements (UAs) with suppliers</a:t>
                      </a:r>
                      <a:endParaRPr sz="180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009" name="Google Shape;1009;p73"/>
          <p:cNvGraphicFramePr/>
          <p:nvPr>
            <p:extLst>
              <p:ext uri="{D42A27DB-BD31-4B8C-83A1-F6EECF244321}">
                <p14:modId xmlns:p14="http://schemas.microsoft.com/office/powerpoint/2010/main" val="3563909072"/>
              </p:ext>
            </p:extLst>
          </p:nvPr>
        </p:nvGraphicFramePr>
        <p:xfrm>
          <a:off x="609601" y="4392866"/>
          <a:ext cx="10972798" cy="111252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9527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41150">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Service request:</a:t>
                      </a:r>
                      <a:endParaRPr dirty="0"/>
                    </a:p>
                    <a:p>
                      <a:pPr marL="457200" marR="0" lvl="1" indent="0" algn="l" rtl="0">
                        <a:spcBef>
                          <a:spcPts val="0"/>
                        </a:spcBef>
                        <a:spcAft>
                          <a:spcPts val="600"/>
                        </a:spcAft>
                        <a:buNone/>
                      </a:pPr>
                      <a:r>
                        <a:rPr lang="en-US" sz="1800" b="0" dirty="0"/>
                        <a:t>User r</a:t>
                      </a:r>
                      <a:r>
                        <a:rPr lang="en-US" sz="1800" b="0" u="none" strike="noStrike" cap="none" dirty="0">
                          <a:solidFill>
                            <a:schemeClr val="dk1"/>
                          </a:solidFill>
                          <a:sym typeface="Calibri"/>
                        </a:rPr>
                        <a:t>equest for information, advice, access to a service or a change</a:t>
                      </a:r>
                      <a:endParaRPr sz="1800" b="0" u="none" strike="noStrike" cap="none" dirty="0">
                        <a:solidFill>
                          <a:schemeClr val="dk1"/>
                        </a:solidFill>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600" b="0" u="none" strike="noStrike" cap="none" dirty="0">
                          <a:solidFill>
                            <a:schemeClr val="dk1"/>
                          </a:solidFill>
                          <a:sym typeface="Calibri"/>
                        </a:rPr>
                        <a:t>Note: Service requests are often handled by the same process and tools as incidents.</a:t>
                      </a:r>
                      <a:endParaRPr sz="16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74"/>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ISRM: Requirements according to FitSM-1</a:t>
            </a:r>
            <a:endParaRPr/>
          </a:p>
        </p:txBody>
      </p:sp>
      <p:graphicFrame>
        <p:nvGraphicFramePr>
          <p:cNvPr id="1016" name="Google Shape;1016;p74"/>
          <p:cNvGraphicFramePr/>
          <p:nvPr/>
        </p:nvGraphicFramePr>
        <p:xfrm>
          <a:off x="1981200" y="1697038"/>
          <a:ext cx="8229600" cy="3584702"/>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PR9 Incident &amp; Service Request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PR9.1 All incidents and service requests shall be registered, classified and prioritized in a consistent manner, taking into account service targets from SLAs.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PR9.2 Incidents shall be resolved and service requests fulfilled, taking into consideration information from SLAs and on known errors, as relevant.</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PR9.3 Functional and hierarchical escalation of incidents and service requests shall be carried out in a consistent manner.</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PR9.4 Customers and users shall be kept informed of the progress of incidents and service requests, as appropriate.</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PR9.5 Closure of incidents and service requests shall be carried out in a consistent manner.</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PR9.6 Major incidents shall be identified based on defined criteria, and handled in a consistent manner.</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017" name="Google Shape;1017;p74"/>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7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ISRM: Key concepts – Exemplary workflow</a:t>
            </a:r>
            <a:endParaRPr/>
          </a:p>
        </p:txBody>
      </p:sp>
      <p:grpSp>
        <p:nvGrpSpPr>
          <p:cNvPr id="1022" name="Google Shape;1022;p75"/>
          <p:cNvGrpSpPr/>
          <p:nvPr/>
        </p:nvGrpSpPr>
        <p:grpSpPr>
          <a:xfrm>
            <a:off x="3960390" y="2576683"/>
            <a:ext cx="2650757" cy="576000"/>
            <a:chOff x="0" y="0"/>
            <a:chExt cx="2193" cy="384"/>
          </a:xfrm>
        </p:grpSpPr>
        <p:sp>
          <p:nvSpPr>
            <p:cNvPr id="1023" name="Google Shape;1023;p75"/>
            <p:cNvSpPr/>
            <p:nvPr/>
          </p:nvSpPr>
          <p:spPr>
            <a:xfrm>
              <a:off x="0" y="0"/>
              <a:ext cx="2193" cy="384"/>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Classifying</a:t>
              </a:r>
              <a:endParaRPr sz="1600" dirty="0">
                <a:solidFill>
                  <a:schemeClr val="lt1"/>
                </a:solidFill>
                <a:latin typeface="Calibri"/>
                <a:ea typeface="Calibri"/>
                <a:cs typeface="Calibri"/>
                <a:sym typeface="Calibri"/>
              </a:endParaRPr>
            </a:p>
          </p:txBody>
        </p:sp>
        <p:sp>
          <p:nvSpPr>
            <p:cNvPr id="1024" name="Google Shape;1024;p75"/>
            <p:cNvSpPr/>
            <p:nvPr/>
          </p:nvSpPr>
          <p:spPr>
            <a:xfrm>
              <a:off x="815" y="123"/>
              <a:ext cx="603" cy="164"/>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endParaRPr sz="1600" dirty="0"/>
            </a:p>
          </p:txBody>
        </p:sp>
      </p:grpSp>
      <p:cxnSp>
        <p:nvCxnSpPr>
          <p:cNvPr id="1025" name="Google Shape;1025;p75"/>
          <p:cNvCxnSpPr/>
          <p:nvPr/>
        </p:nvCxnSpPr>
        <p:spPr>
          <a:xfrm>
            <a:off x="5290599" y="3775980"/>
            <a:ext cx="0" cy="412500"/>
          </a:xfrm>
          <a:prstGeom prst="straightConnector1">
            <a:avLst/>
          </a:prstGeom>
          <a:noFill/>
          <a:ln w="25400" cap="flat" cmpd="sng">
            <a:solidFill>
              <a:schemeClr val="dk1"/>
            </a:solidFill>
            <a:prstDash val="solid"/>
            <a:round/>
            <a:headEnd type="none" w="med" len="med"/>
            <a:tailEnd type="triangle" w="med" len="med"/>
          </a:ln>
        </p:spPr>
      </p:cxnSp>
      <p:sp>
        <p:nvSpPr>
          <p:cNvPr id="1027" name="Google Shape;1027;p75"/>
          <p:cNvSpPr/>
          <p:nvPr/>
        </p:nvSpPr>
        <p:spPr>
          <a:xfrm>
            <a:off x="3960994" y="1769104"/>
            <a:ext cx="2649549"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Registering</a:t>
            </a:r>
            <a:endParaRPr sz="1600" dirty="0">
              <a:solidFill>
                <a:schemeClr val="lt1"/>
              </a:solidFill>
              <a:latin typeface="Calibri"/>
              <a:ea typeface="Calibri"/>
              <a:cs typeface="Calibri"/>
              <a:sym typeface="Calibri"/>
            </a:endParaRPr>
          </a:p>
        </p:txBody>
      </p:sp>
      <p:sp>
        <p:nvSpPr>
          <p:cNvPr id="1030" name="Google Shape;1030;p75"/>
          <p:cNvSpPr/>
          <p:nvPr/>
        </p:nvSpPr>
        <p:spPr>
          <a:xfrm>
            <a:off x="3960390" y="4188864"/>
            <a:ext cx="2650757"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Analyzing / Evaluating</a:t>
            </a:r>
            <a:endParaRPr lang="en-US" sz="1600" dirty="0"/>
          </a:p>
        </p:txBody>
      </p:sp>
      <p:cxnSp>
        <p:nvCxnSpPr>
          <p:cNvPr id="1032" name="Google Shape;1032;p75"/>
          <p:cNvCxnSpPr>
            <a:cxnSpLocks/>
            <a:stCxn id="1027" idx="2"/>
          </p:cNvCxnSpPr>
          <p:nvPr/>
        </p:nvCxnSpPr>
        <p:spPr>
          <a:xfrm>
            <a:off x="5285769" y="2345104"/>
            <a:ext cx="4842" cy="222534"/>
          </a:xfrm>
          <a:prstGeom prst="straightConnector1">
            <a:avLst/>
          </a:prstGeom>
          <a:noFill/>
          <a:ln w="25400" cap="flat" cmpd="sng">
            <a:solidFill>
              <a:schemeClr val="dk1"/>
            </a:solidFill>
            <a:prstDash val="solid"/>
            <a:round/>
            <a:headEnd type="none" w="med" len="med"/>
            <a:tailEnd type="triangle" w="med" len="med"/>
          </a:ln>
        </p:spPr>
      </p:cxnSp>
      <p:sp>
        <p:nvSpPr>
          <p:cNvPr id="1034" name="Google Shape;1034;p75"/>
          <p:cNvSpPr/>
          <p:nvPr/>
        </p:nvSpPr>
        <p:spPr>
          <a:xfrm>
            <a:off x="3960994" y="3391116"/>
            <a:ext cx="2649549"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Prioritizing</a:t>
            </a:r>
            <a:endParaRPr lang="en-US" sz="1600" dirty="0"/>
          </a:p>
        </p:txBody>
      </p:sp>
      <p:sp>
        <p:nvSpPr>
          <p:cNvPr id="1037" name="Google Shape;1037;p75"/>
          <p:cNvSpPr/>
          <p:nvPr/>
        </p:nvSpPr>
        <p:spPr>
          <a:xfrm>
            <a:off x="3960390" y="5160478"/>
            <a:ext cx="2650757"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Resolving / Fulfilling</a:t>
            </a:r>
            <a:endParaRPr lang="en-US" sz="1600" dirty="0"/>
          </a:p>
        </p:txBody>
      </p:sp>
      <p:sp>
        <p:nvSpPr>
          <p:cNvPr id="1040" name="Google Shape;1040;p75"/>
          <p:cNvSpPr/>
          <p:nvPr/>
        </p:nvSpPr>
        <p:spPr>
          <a:xfrm>
            <a:off x="3960994" y="6121120"/>
            <a:ext cx="2649549"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Closing</a:t>
            </a:r>
            <a:endParaRPr sz="1600" dirty="0">
              <a:solidFill>
                <a:schemeClr val="lt1"/>
              </a:solidFill>
              <a:latin typeface="Calibri"/>
              <a:ea typeface="Calibri"/>
              <a:cs typeface="Calibri"/>
              <a:sym typeface="Calibri"/>
            </a:endParaRPr>
          </a:p>
        </p:txBody>
      </p:sp>
      <p:cxnSp>
        <p:nvCxnSpPr>
          <p:cNvPr id="1042" name="Google Shape;1042;p75"/>
          <p:cNvCxnSpPr>
            <a:cxnSpLocks/>
            <a:stCxn id="1037" idx="2"/>
          </p:cNvCxnSpPr>
          <p:nvPr/>
        </p:nvCxnSpPr>
        <p:spPr>
          <a:xfrm>
            <a:off x="5285769" y="5736478"/>
            <a:ext cx="4845" cy="382495"/>
          </a:xfrm>
          <a:prstGeom prst="straightConnector1">
            <a:avLst/>
          </a:prstGeom>
          <a:noFill/>
          <a:ln w="25400" cap="flat" cmpd="sng">
            <a:solidFill>
              <a:schemeClr val="dk1"/>
            </a:solidFill>
            <a:prstDash val="solid"/>
            <a:round/>
            <a:headEnd type="none" w="med" len="med"/>
            <a:tailEnd type="triangle" w="med" len="med"/>
          </a:ln>
        </p:spPr>
      </p:cxnSp>
      <p:cxnSp>
        <p:nvCxnSpPr>
          <p:cNvPr id="1043" name="Google Shape;1043;p75"/>
          <p:cNvCxnSpPr/>
          <p:nvPr/>
        </p:nvCxnSpPr>
        <p:spPr>
          <a:xfrm rot="10800000" flipH="1">
            <a:off x="3473871" y="1991820"/>
            <a:ext cx="483000" cy="9300"/>
          </a:xfrm>
          <a:prstGeom prst="straightConnector1">
            <a:avLst/>
          </a:prstGeom>
          <a:noFill/>
          <a:ln w="25400" cap="flat" cmpd="sng">
            <a:solidFill>
              <a:schemeClr val="dk1"/>
            </a:solidFill>
            <a:prstDash val="solid"/>
            <a:round/>
            <a:headEnd type="none" w="med" len="med"/>
            <a:tailEnd type="triangle" w="med" len="med"/>
          </a:ln>
        </p:spPr>
      </p:cxnSp>
      <p:sp>
        <p:nvSpPr>
          <p:cNvPr id="1044" name="Google Shape;1044;p75"/>
          <p:cNvSpPr/>
          <p:nvPr/>
        </p:nvSpPr>
        <p:spPr>
          <a:xfrm>
            <a:off x="7800162" y="3892449"/>
            <a:ext cx="2026134" cy="1031454"/>
          </a:xfrm>
          <a:custGeom>
            <a:avLst/>
            <a:gdLst/>
            <a:ahLst/>
            <a:cxnLst/>
            <a:rect l="l" t="t" r="r" b="b"/>
            <a:pathLst>
              <a:path w="21600" h="21600" extrusionOk="0">
                <a:moveTo>
                  <a:pt x="10800" y="0"/>
                </a:moveTo>
                <a:lnTo>
                  <a:pt x="0" y="10800"/>
                </a:lnTo>
                <a:lnTo>
                  <a:pt x="10800" y="21600"/>
                </a:lnTo>
                <a:lnTo>
                  <a:pt x="21600" y="10800"/>
                </a:lnTo>
                <a:close/>
                <a:moveTo>
                  <a:pt x="10800" y="0"/>
                </a:moveTo>
              </a:path>
            </a:pathLst>
          </a:custGeom>
          <a:solidFill>
            <a:srgbClr val="C5D8F1"/>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1045" name="Google Shape;1045;p75"/>
          <p:cNvSpPr/>
          <p:nvPr/>
        </p:nvSpPr>
        <p:spPr>
          <a:xfrm>
            <a:off x="8223662" y="4197742"/>
            <a:ext cx="1222614" cy="43088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dirty="0">
                <a:solidFill>
                  <a:schemeClr val="dk1"/>
                </a:solidFill>
                <a:latin typeface="Calibri"/>
                <a:ea typeface="Calibri"/>
                <a:cs typeface="Calibri"/>
                <a:sym typeface="Calibri"/>
              </a:rPr>
              <a:t>Escalation</a:t>
            </a:r>
            <a:endParaRPr dirty="0"/>
          </a:p>
          <a:p>
            <a:pPr marL="0" marR="0" lvl="0" indent="0" algn="ctr" rtl="0">
              <a:spcBef>
                <a:spcPts val="0"/>
              </a:spcBef>
              <a:spcAft>
                <a:spcPts val="0"/>
              </a:spcAft>
              <a:buNone/>
            </a:pPr>
            <a:r>
              <a:rPr lang="en-US" dirty="0">
                <a:solidFill>
                  <a:schemeClr val="dk1"/>
                </a:solidFill>
                <a:latin typeface="Calibri"/>
                <a:ea typeface="Calibri"/>
                <a:cs typeface="Calibri"/>
                <a:sym typeface="Calibri"/>
              </a:rPr>
              <a:t>required?</a:t>
            </a:r>
            <a:endParaRPr dirty="0"/>
          </a:p>
        </p:txBody>
      </p:sp>
      <p:sp>
        <p:nvSpPr>
          <p:cNvPr id="1046" name="Google Shape;1046;p75"/>
          <p:cNvSpPr/>
          <p:nvPr/>
        </p:nvSpPr>
        <p:spPr>
          <a:xfrm>
            <a:off x="8343440" y="5011816"/>
            <a:ext cx="1363055" cy="24840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No</a:t>
            </a:r>
            <a:endParaRPr sz="1600"/>
          </a:p>
        </p:txBody>
      </p:sp>
      <p:sp>
        <p:nvSpPr>
          <p:cNvPr id="1047" name="Google Shape;1047;p75"/>
          <p:cNvSpPr/>
          <p:nvPr/>
        </p:nvSpPr>
        <p:spPr>
          <a:xfrm>
            <a:off x="8867168" y="3547803"/>
            <a:ext cx="1135070" cy="24622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Yes</a:t>
            </a:r>
            <a:endParaRPr sz="1600"/>
          </a:p>
        </p:txBody>
      </p:sp>
      <p:sp>
        <p:nvSpPr>
          <p:cNvPr id="1048" name="Google Shape;1048;p75"/>
          <p:cNvSpPr/>
          <p:nvPr/>
        </p:nvSpPr>
        <p:spPr>
          <a:xfrm>
            <a:off x="3720155" y="6313520"/>
            <a:ext cx="65" cy="246221"/>
          </a:xfrm>
          <a:prstGeom prst="rect">
            <a:avLst/>
          </a:prstGeom>
          <a:noFill/>
          <a:ln>
            <a:noFill/>
          </a:ln>
        </p:spPr>
        <p:txBody>
          <a:bodyPr spcFirstLastPara="1" wrap="square" lIns="0" tIns="0" rIns="0" bIns="0" anchor="b" anchorCtr="0">
            <a:sp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cxnSp>
        <p:nvCxnSpPr>
          <p:cNvPr id="1049" name="Google Shape;1049;p75"/>
          <p:cNvCxnSpPr>
            <a:endCxn id="1050" idx="2"/>
          </p:cNvCxnSpPr>
          <p:nvPr/>
        </p:nvCxnSpPr>
        <p:spPr>
          <a:xfrm rot="5400000" flipH="1" flipV="1">
            <a:off x="8637107" y="3716492"/>
            <a:ext cx="351630" cy="600"/>
          </a:xfrm>
          <a:prstGeom prst="bentConnector3">
            <a:avLst>
              <a:gd name="adj1" fmla="val 50000"/>
            </a:avLst>
          </a:prstGeom>
          <a:noFill/>
          <a:ln w="25400" cap="flat" cmpd="sng">
            <a:solidFill>
              <a:schemeClr val="dk1"/>
            </a:solidFill>
            <a:prstDash val="solid"/>
            <a:round/>
            <a:headEnd type="none" w="sm" len="sm"/>
            <a:tailEnd type="triangle" w="med" len="med"/>
          </a:ln>
        </p:spPr>
      </p:cxnSp>
      <p:cxnSp>
        <p:nvCxnSpPr>
          <p:cNvPr id="1051" name="Google Shape;1051;p75"/>
          <p:cNvCxnSpPr>
            <a:endCxn id="1037" idx="3"/>
          </p:cNvCxnSpPr>
          <p:nvPr/>
        </p:nvCxnSpPr>
        <p:spPr>
          <a:xfrm rot="10800000" flipV="1">
            <a:off x="6611148" y="4935186"/>
            <a:ext cx="2202007" cy="513291"/>
          </a:xfrm>
          <a:prstGeom prst="bentConnector3">
            <a:avLst>
              <a:gd name="adj1" fmla="val 50000"/>
            </a:avLst>
          </a:prstGeom>
          <a:noFill/>
          <a:ln w="25400" cap="flat" cmpd="sng">
            <a:solidFill>
              <a:schemeClr val="dk1"/>
            </a:solidFill>
            <a:prstDash val="solid"/>
            <a:round/>
            <a:headEnd type="none" w="sm" len="sm"/>
            <a:tailEnd type="triangle" w="med" len="med"/>
          </a:ln>
        </p:spPr>
      </p:cxnSp>
      <p:sp>
        <p:nvSpPr>
          <p:cNvPr id="1050" name="Google Shape;1050;p75"/>
          <p:cNvSpPr/>
          <p:nvPr/>
        </p:nvSpPr>
        <p:spPr>
          <a:xfrm>
            <a:off x="7487843" y="2964977"/>
            <a:ext cx="2650757" cy="576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Escalating</a:t>
            </a:r>
            <a:endParaRPr lang="en-US" sz="1600" dirty="0"/>
          </a:p>
        </p:txBody>
      </p:sp>
      <p:cxnSp>
        <p:nvCxnSpPr>
          <p:cNvPr id="1054" name="Google Shape;1054;p75"/>
          <p:cNvCxnSpPr>
            <a:stCxn id="1050" idx="0"/>
          </p:cNvCxnSpPr>
          <p:nvPr/>
        </p:nvCxnSpPr>
        <p:spPr>
          <a:xfrm rot="16200000" flipH="1" flipV="1">
            <a:off x="7067673" y="2515725"/>
            <a:ext cx="1296298" cy="2194801"/>
          </a:xfrm>
          <a:prstGeom prst="bentConnector4">
            <a:avLst>
              <a:gd name="adj1" fmla="val -17635"/>
              <a:gd name="adj2" fmla="val 80194"/>
            </a:avLst>
          </a:prstGeom>
          <a:noFill/>
          <a:ln w="25400" cap="flat" cmpd="sng">
            <a:solidFill>
              <a:schemeClr val="dk1"/>
            </a:solidFill>
            <a:prstDash val="solid"/>
            <a:round/>
            <a:headEnd type="none" w="sm" len="sm"/>
            <a:tailEnd type="triangle" w="med" len="med"/>
          </a:ln>
        </p:spPr>
      </p:cxnSp>
      <p:sp>
        <p:nvSpPr>
          <p:cNvPr id="1055" name="Google Shape;1055;p7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75</a:t>
            </a:fld>
            <a:endParaRPr/>
          </a:p>
        </p:txBody>
      </p:sp>
      <p:cxnSp>
        <p:nvCxnSpPr>
          <p:cNvPr id="1056" name="Google Shape;1056;p75"/>
          <p:cNvCxnSpPr>
            <a:cxnSpLocks/>
            <a:stCxn id="1023" idx="2"/>
          </p:cNvCxnSpPr>
          <p:nvPr/>
        </p:nvCxnSpPr>
        <p:spPr>
          <a:xfrm>
            <a:off x="5285769" y="3152683"/>
            <a:ext cx="4830" cy="250830"/>
          </a:xfrm>
          <a:prstGeom prst="straightConnector1">
            <a:avLst/>
          </a:prstGeom>
          <a:noFill/>
          <a:ln w="25400" cap="flat" cmpd="sng">
            <a:solidFill>
              <a:schemeClr val="dk1"/>
            </a:solidFill>
            <a:prstDash val="solid"/>
            <a:round/>
            <a:headEnd type="none" w="med" len="med"/>
            <a:tailEnd type="triangle" w="med" len="med"/>
          </a:ln>
        </p:spPr>
      </p:cxnSp>
      <p:sp>
        <p:nvSpPr>
          <p:cNvPr id="1057" name="Google Shape;1057;p75"/>
          <p:cNvSpPr/>
          <p:nvPr/>
        </p:nvSpPr>
        <p:spPr>
          <a:xfrm>
            <a:off x="1912475" y="1651375"/>
            <a:ext cx="1683000" cy="1272600"/>
          </a:xfrm>
          <a:prstGeom prst="foldedCorner">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Incident notification / </a:t>
            </a:r>
            <a:br>
              <a:rPr lang="en-US" sz="1600">
                <a:solidFill>
                  <a:schemeClr val="lt1"/>
                </a:solidFill>
                <a:latin typeface="Calibri"/>
                <a:ea typeface="Calibri"/>
                <a:cs typeface="Calibri"/>
                <a:sym typeface="Calibri"/>
              </a:rPr>
            </a:br>
            <a:r>
              <a:rPr lang="en-US" sz="1600">
                <a:solidFill>
                  <a:schemeClr val="lt1"/>
                </a:solidFill>
                <a:latin typeface="Calibri"/>
                <a:ea typeface="Calibri"/>
                <a:cs typeface="Calibri"/>
                <a:sym typeface="Calibri"/>
              </a:rPr>
              <a:t>Service Request</a:t>
            </a:r>
            <a:endParaRPr sz="1600"/>
          </a:p>
        </p:txBody>
      </p:sp>
      <p:cxnSp>
        <p:nvCxnSpPr>
          <p:cNvPr id="1058" name="Google Shape;1058;p75"/>
          <p:cNvCxnSpPr/>
          <p:nvPr/>
        </p:nvCxnSpPr>
        <p:spPr>
          <a:xfrm>
            <a:off x="6610545" y="4413186"/>
            <a:ext cx="1182300" cy="0"/>
          </a:xfrm>
          <a:prstGeom prst="straightConnector1">
            <a:avLst/>
          </a:prstGeom>
          <a:noFill/>
          <a:ln w="25400" cap="flat" cmpd="sng">
            <a:solidFill>
              <a:schemeClr val="dk1"/>
            </a:solidFill>
            <a:prstDash val="solid"/>
            <a:round/>
            <a:headEnd type="none" w="med" len="med"/>
            <a:tailEnd type="triangle" w="med" len="med"/>
          </a:ln>
        </p:spPr>
      </p:cxn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7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ISRM: Key concepts – Service request or incident?</a:t>
            </a:r>
            <a:endParaRPr/>
          </a:p>
        </p:txBody>
      </p:sp>
      <p:sp>
        <p:nvSpPr>
          <p:cNvPr id="1065" name="Google Shape;1065;p7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76</a:t>
            </a:fld>
            <a:endParaRPr/>
          </a:p>
        </p:txBody>
      </p:sp>
      <p:grpSp>
        <p:nvGrpSpPr>
          <p:cNvPr id="1066" name="Google Shape;1066;p76"/>
          <p:cNvGrpSpPr/>
          <p:nvPr/>
        </p:nvGrpSpPr>
        <p:grpSpPr>
          <a:xfrm>
            <a:off x="2934894" y="1682973"/>
            <a:ext cx="2312789" cy="1375172"/>
            <a:chOff x="0" y="0"/>
            <a:chExt cx="2072" cy="1528"/>
          </a:xfrm>
        </p:grpSpPr>
        <p:sp>
          <p:nvSpPr>
            <p:cNvPr id="1067" name="Google Shape;1067;p76"/>
            <p:cNvSpPr/>
            <p:nvPr/>
          </p:nvSpPr>
          <p:spPr>
            <a:xfrm>
              <a:off x="1" y="0"/>
              <a:ext cx="2066" cy="1528"/>
            </a:xfrm>
            <a:custGeom>
              <a:avLst/>
              <a:gdLst/>
              <a:ahLst/>
              <a:cxnLst/>
              <a:rect l="l" t="t" r="r" b="b"/>
              <a:pathLst>
                <a:path w="21600" h="21600" extrusionOk="0">
                  <a:moveTo>
                    <a:pt x="15" y="0"/>
                  </a:moveTo>
                  <a:lnTo>
                    <a:pt x="15" y="9037"/>
                  </a:lnTo>
                  <a:lnTo>
                    <a:pt x="15" y="12910"/>
                  </a:lnTo>
                  <a:lnTo>
                    <a:pt x="15" y="15492"/>
                  </a:lnTo>
                  <a:lnTo>
                    <a:pt x="3612" y="15492"/>
                  </a:lnTo>
                  <a:lnTo>
                    <a:pt x="0" y="21600"/>
                  </a:lnTo>
                  <a:lnTo>
                    <a:pt x="9009" y="15492"/>
                  </a:lnTo>
                  <a:lnTo>
                    <a:pt x="21600" y="15492"/>
                  </a:lnTo>
                  <a:lnTo>
                    <a:pt x="21600" y="12910"/>
                  </a:lnTo>
                  <a:lnTo>
                    <a:pt x="21600" y="9037"/>
                  </a:lnTo>
                  <a:lnTo>
                    <a:pt x="21600" y="0"/>
                  </a:lnTo>
                  <a:lnTo>
                    <a:pt x="9009" y="0"/>
                  </a:lnTo>
                  <a:lnTo>
                    <a:pt x="3612" y="0"/>
                  </a:lnTo>
                  <a:close/>
                  <a:moveTo>
                    <a:pt x="15" y="0"/>
                  </a:moveTo>
                </a:path>
              </a:pathLst>
            </a:custGeom>
            <a:noFill/>
            <a:ln w="25400" cap="flat" cmpd="sng">
              <a:solidFill>
                <a:srgbClr val="205595"/>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068" name="Google Shape;1068;p76"/>
            <p:cNvSpPr/>
            <p:nvPr/>
          </p:nvSpPr>
          <p:spPr>
            <a:xfrm>
              <a:off x="0" y="83"/>
              <a:ext cx="2072" cy="92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The capacity of the hard disk drive in my notebook is insufficient!</a:t>
              </a:r>
              <a:endParaRPr sz="1200"/>
            </a:p>
          </p:txBody>
        </p:sp>
      </p:grpSp>
      <p:sp>
        <p:nvSpPr>
          <p:cNvPr id="1069" name="Google Shape;1069;p76"/>
          <p:cNvSpPr/>
          <p:nvPr/>
        </p:nvSpPr>
        <p:spPr>
          <a:xfrm>
            <a:off x="3280919" y="4724648"/>
            <a:ext cx="2649885" cy="858366"/>
          </a:xfrm>
          <a:custGeom>
            <a:avLst/>
            <a:gdLst/>
            <a:ahLst/>
            <a:cxnLst/>
            <a:rect l="l" t="t" r="r" b="b"/>
            <a:pathLst>
              <a:path w="21600" h="21600" extrusionOk="0">
                <a:moveTo>
                  <a:pt x="4582" y="3513"/>
                </a:moveTo>
                <a:lnTo>
                  <a:pt x="4582" y="6528"/>
                </a:lnTo>
                <a:lnTo>
                  <a:pt x="0" y="0"/>
                </a:lnTo>
                <a:lnTo>
                  <a:pt x="4582" y="11050"/>
                </a:lnTo>
                <a:lnTo>
                  <a:pt x="4582" y="21600"/>
                </a:lnTo>
                <a:lnTo>
                  <a:pt x="7418" y="21600"/>
                </a:lnTo>
                <a:lnTo>
                  <a:pt x="11673" y="21600"/>
                </a:lnTo>
                <a:lnTo>
                  <a:pt x="21600" y="21600"/>
                </a:lnTo>
                <a:lnTo>
                  <a:pt x="21600" y="11050"/>
                </a:lnTo>
                <a:lnTo>
                  <a:pt x="21600" y="6528"/>
                </a:lnTo>
                <a:lnTo>
                  <a:pt x="21600" y="3513"/>
                </a:lnTo>
                <a:lnTo>
                  <a:pt x="11673" y="3513"/>
                </a:lnTo>
                <a:lnTo>
                  <a:pt x="7418" y="3513"/>
                </a:lnTo>
                <a:close/>
                <a:moveTo>
                  <a:pt x="4582" y="3513"/>
                </a:moveTo>
              </a:path>
            </a:pathLst>
          </a:custGeom>
          <a:noFill/>
          <a:ln w="25400" cap="flat" cmpd="sng">
            <a:solidFill>
              <a:srgbClr val="205595"/>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070" name="Google Shape;1070;p76"/>
          <p:cNvSpPr/>
          <p:nvPr/>
        </p:nvSpPr>
        <p:spPr>
          <a:xfrm>
            <a:off x="3847073" y="4965750"/>
            <a:ext cx="2081494" cy="51792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I forgot</a:t>
            </a: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 my Wiki password!</a:t>
            </a:r>
            <a:endParaRPr sz="1200"/>
          </a:p>
        </p:txBody>
      </p:sp>
      <p:sp>
        <p:nvSpPr>
          <p:cNvPr id="1071" name="Google Shape;1071;p76"/>
          <p:cNvSpPr/>
          <p:nvPr/>
        </p:nvSpPr>
        <p:spPr>
          <a:xfrm>
            <a:off x="3217292" y="2882903"/>
            <a:ext cx="2715740" cy="776883"/>
          </a:xfrm>
          <a:custGeom>
            <a:avLst/>
            <a:gdLst/>
            <a:ahLst/>
            <a:cxnLst/>
            <a:rect l="l" t="t" r="r" b="b"/>
            <a:pathLst>
              <a:path w="21600" h="21600" extrusionOk="0">
                <a:moveTo>
                  <a:pt x="4429" y="0"/>
                </a:moveTo>
                <a:lnTo>
                  <a:pt x="4429" y="3600"/>
                </a:lnTo>
                <a:lnTo>
                  <a:pt x="0" y="10158"/>
                </a:lnTo>
                <a:lnTo>
                  <a:pt x="4429" y="9000"/>
                </a:lnTo>
                <a:lnTo>
                  <a:pt x="4429" y="21600"/>
                </a:lnTo>
                <a:lnTo>
                  <a:pt x="7291" y="21600"/>
                </a:lnTo>
                <a:lnTo>
                  <a:pt x="11583" y="21600"/>
                </a:lnTo>
                <a:lnTo>
                  <a:pt x="21600" y="21600"/>
                </a:lnTo>
                <a:lnTo>
                  <a:pt x="21600" y="9000"/>
                </a:lnTo>
                <a:lnTo>
                  <a:pt x="21600" y="3600"/>
                </a:lnTo>
                <a:lnTo>
                  <a:pt x="21600" y="0"/>
                </a:lnTo>
                <a:lnTo>
                  <a:pt x="11583" y="0"/>
                </a:lnTo>
                <a:lnTo>
                  <a:pt x="7291" y="0"/>
                </a:lnTo>
                <a:close/>
                <a:moveTo>
                  <a:pt x="4429" y="0"/>
                </a:moveTo>
              </a:path>
            </a:pathLst>
          </a:custGeom>
          <a:noFill/>
          <a:ln w="25400" cap="flat" cmpd="sng">
            <a:solidFill>
              <a:srgbClr val="205595"/>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072" name="Google Shape;1072;p76"/>
          <p:cNvSpPr/>
          <p:nvPr/>
        </p:nvSpPr>
        <p:spPr>
          <a:xfrm>
            <a:off x="3774510" y="2950657"/>
            <a:ext cx="2161872" cy="64601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The resource I am trying to access does not respond!</a:t>
            </a:r>
            <a:endParaRPr sz="1200"/>
          </a:p>
        </p:txBody>
      </p:sp>
      <p:sp>
        <p:nvSpPr>
          <p:cNvPr id="1073" name="Google Shape;1073;p76"/>
          <p:cNvSpPr/>
          <p:nvPr/>
        </p:nvSpPr>
        <p:spPr>
          <a:xfrm>
            <a:off x="3328914" y="3903116"/>
            <a:ext cx="2604120" cy="718840"/>
          </a:xfrm>
          <a:custGeom>
            <a:avLst/>
            <a:gdLst/>
            <a:ahLst/>
            <a:cxnLst/>
            <a:rect l="l" t="t" r="r" b="b"/>
            <a:pathLst>
              <a:path w="21600" h="21600" extrusionOk="0">
                <a:moveTo>
                  <a:pt x="4883" y="0"/>
                </a:moveTo>
                <a:lnTo>
                  <a:pt x="4883" y="3600"/>
                </a:lnTo>
                <a:lnTo>
                  <a:pt x="0" y="2479"/>
                </a:lnTo>
                <a:lnTo>
                  <a:pt x="4883" y="9000"/>
                </a:lnTo>
                <a:lnTo>
                  <a:pt x="4883" y="21600"/>
                </a:lnTo>
                <a:lnTo>
                  <a:pt x="7670" y="21600"/>
                </a:lnTo>
                <a:lnTo>
                  <a:pt x="11849" y="21600"/>
                </a:lnTo>
                <a:lnTo>
                  <a:pt x="21600" y="21600"/>
                </a:lnTo>
                <a:lnTo>
                  <a:pt x="21600" y="9000"/>
                </a:lnTo>
                <a:lnTo>
                  <a:pt x="21600" y="3600"/>
                </a:lnTo>
                <a:lnTo>
                  <a:pt x="21600" y="0"/>
                </a:lnTo>
                <a:lnTo>
                  <a:pt x="11849" y="0"/>
                </a:lnTo>
                <a:lnTo>
                  <a:pt x="7670" y="0"/>
                </a:lnTo>
                <a:close/>
                <a:moveTo>
                  <a:pt x="4883" y="0"/>
                </a:moveTo>
              </a:path>
            </a:pathLst>
          </a:custGeom>
          <a:noFill/>
          <a:ln w="25400" cap="flat" cmpd="sng">
            <a:solidFill>
              <a:srgbClr val="205595"/>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074" name="Google Shape;1074;p76"/>
          <p:cNvSpPr/>
          <p:nvPr/>
        </p:nvSpPr>
        <p:spPr>
          <a:xfrm>
            <a:off x="3916044" y="4004691"/>
            <a:ext cx="2018109" cy="51792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It takes a very long time for my transaction to complete!</a:t>
            </a:r>
            <a:endParaRPr sz="1200"/>
          </a:p>
        </p:txBody>
      </p:sp>
      <p:sp>
        <p:nvSpPr>
          <p:cNvPr id="1075" name="Google Shape;1075;p76"/>
          <p:cNvSpPr/>
          <p:nvPr/>
        </p:nvSpPr>
        <p:spPr>
          <a:xfrm>
            <a:off x="2909219" y="4989193"/>
            <a:ext cx="1438796" cy="1454423"/>
          </a:xfrm>
          <a:custGeom>
            <a:avLst/>
            <a:gdLst/>
            <a:ahLst/>
            <a:cxnLst/>
            <a:rect l="l" t="t" r="r" b="b"/>
            <a:pathLst>
              <a:path w="21600" h="21600" extrusionOk="0">
                <a:moveTo>
                  <a:pt x="0" y="11979"/>
                </a:moveTo>
                <a:lnTo>
                  <a:pt x="0" y="13583"/>
                </a:lnTo>
                <a:lnTo>
                  <a:pt x="0" y="15988"/>
                </a:lnTo>
                <a:lnTo>
                  <a:pt x="0" y="21600"/>
                </a:lnTo>
                <a:lnTo>
                  <a:pt x="3600" y="21600"/>
                </a:lnTo>
                <a:lnTo>
                  <a:pt x="9000" y="21600"/>
                </a:lnTo>
                <a:lnTo>
                  <a:pt x="21600" y="21600"/>
                </a:lnTo>
                <a:lnTo>
                  <a:pt x="21600" y="15988"/>
                </a:lnTo>
                <a:lnTo>
                  <a:pt x="21600" y="13583"/>
                </a:lnTo>
                <a:lnTo>
                  <a:pt x="21600" y="11979"/>
                </a:lnTo>
                <a:lnTo>
                  <a:pt x="9000" y="11979"/>
                </a:lnTo>
                <a:lnTo>
                  <a:pt x="452" y="0"/>
                </a:lnTo>
                <a:lnTo>
                  <a:pt x="3600" y="11979"/>
                </a:lnTo>
                <a:close/>
                <a:moveTo>
                  <a:pt x="0" y="11979"/>
                </a:moveTo>
              </a:path>
            </a:pathLst>
          </a:custGeom>
          <a:noFill/>
          <a:ln w="25400" cap="flat" cmpd="sng">
            <a:solidFill>
              <a:srgbClr val="205595"/>
            </a:solidFill>
            <a:prstDash val="solid"/>
            <a:miter lim="8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
        <p:nvSpPr>
          <p:cNvPr id="1076" name="Google Shape;1076;p76"/>
          <p:cNvSpPr/>
          <p:nvPr/>
        </p:nvSpPr>
        <p:spPr>
          <a:xfrm>
            <a:off x="2911451" y="5862737"/>
            <a:ext cx="1437680" cy="51832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I cannot access my e-mails!</a:t>
            </a:r>
            <a:endParaRPr sz="1200"/>
          </a:p>
        </p:txBody>
      </p:sp>
      <p:sp>
        <p:nvSpPr>
          <p:cNvPr id="1077" name="Google Shape;1077;p76"/>
          <p:cNvSpPr/>
          <p:nvPr/>
        </p:nvSpPr>
        <p:spPr>
          <a:xfrm>
            <a:off x="6951619" y="1944705"/>
            <a:ext cx="558314" cy="3895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a:t>
            </a:r>
            <a:endParaRPr/>
          </a:p>
        </p:txBody>
      </p:sp>
      <p:cxnSp>
        <p:nvCxnSpPr>
          <p:cNvPr id="1078" name="Google Shape;1078;p76"/>
          <p:cNvCxnSpPr/>
          <p:nvPr/>
        </p:nvCxnSpPr>
        <p:spPr>
          <a:xfrm>
            <a:off x="5242099" y="2139504"/>
            <a:ext cx="1439912" cy="1116"/>
          </a:xfrm>
          <a:prstGeom prst="straightConnector1">
            <a:avLst/>
          </a:prstGeom>
          <a:noFill/>
          <a:ln w="25400" cap="flat" cmpd="sng">
            <a:solidFill>
              <a:srgbClr val="205595"/>
            </a:solidFill>
            <a:prstDash val="solid"/>
            <a:round/>
            <a:headEnd type="none" w="med" len="med"/>
            <a:tailEnd type="triangle" w="med" len="med"/>
          </a:ln>
        </p:spPr>
      </p:cxnSp>
      <p:cxnSp>
        <p:nvCxnSpPr>
          <p:cNvPr id="1079" name="Google Shape;1079;p76"/>
          <p:cNvCxnSpPr/>
          <p:nvPr/>
        </p:nvCxnSpPr>
        <p:spPr>
          <a:xfrm>
            <a:off x="5934150" y="3254598"/>
            <a:ext cx="719956" cy="2232"/>
          </a:xfrm>
          <a:prstGeom prst="straightConnector1">
            <a:avLst/>
          </a:prstGeom>
          <a:noFill/>
          <a:ln w="25400" cap="flat" cmpd="sng">
            <a:solidFill>
              <a:srgbClr val="205595"/>
            </a:solidFill>
            <a:prstDash val="solid"/>
            <a:round/>
            <a:headEnd type="none" w="med" len="med"/>
            <a:tailEnd type="triangle" w="med" len="med"/>
          </a:ln>
        </p:spPr>
      </p:cxnSp>
      <p:cxnSp>
        <p:nvCxnSpPr>
          <p:cNvPr id="1080" name="Google Shape;1080;p76"/>
          <p:cNvCxnSpPr/>
          <p:nvPr/>
        </p:nvCxnSpPr>
        <p:spPr>
          <a:xfrm>
            <a:off x="5934150" y="4265888"/>
            <a:ext cx="719956" cy="1117"/>
          </a:xfrm>
          <a:prstGeom prst="straightConnector1">
            <a:avLst/>
          </a:prstGeom>
          <a:noFill/>
          <a:ln w="25400" cap="flat" cmpd="sng">
            <a:solidFill>
              <a:srgbClr val="205595"/>
            </a:solidFill>
            <a:prstDash val="solid"/>
            <a:round/>
            <a:headEnd type="none" w="med" len="med"/>
            <a:tailEnd type="triangle" w="med" len="med"/>
          </a:ln>
        </p:spPr>
      </p:cxnSp>
      <p:cxnSp>
        <p:nvCxnSpPr>
          <p:cNvPr id="1081" name="Google Shape;1081;p76"/>
          <p:cNvCxnSpPr/>
          <p:nvPr/>
        </p:nvCxnSpPr>
        <p:spPr>
          <a:xfrm>
            <a:off x="5934150" y="5178946"/>
            <a:ext cx="719956" cy="2232"/>
          </a:xfrm>
          <a:prstGeom prst="straightConnector1">
            <a:avLst/>
          </a:prstGeom>
          <a:noFill/>
          <a:ln w="25400" cap="flat" cmpd="sng">
            <a:solidFill>
              <a:srgbClr val="205595"/>
            </a:solidFill>
            <a:prstDash val="solid"/>
            <a:round/>
            <a:headEnd type="none" w="med" len="med"/>
            <a:tailEnd type="triangle" w="med" len="med"/>
          </a:ln>
        </p:spPr>
      </p:cxnSp>
      <p:cxnSp>
        <p:nvCxnSpPr>
          <p:cNvPr id="1082" name="Google Shape;1082;p76"/>
          <p:cNvCxnSpPr/>
          <p:nvPr/>
        </p:nvCxnSpPr>
        <p:spPr>
          <a:xfrm>
            <a:off x="4349134" y="6088658"/>
            <a:ext cx="2304975" cy="1116"/>
          </a:xfrm>
          <a:prstGeom prst="straightConnector1">
            <a:avLst/>
          </a:prstGeom>
          <a:noFill/>
          <a:ln w="25400" cap="flat" cmpd="sng">
            <a:solidFill>
              <a:srgbClr val="205595"/>
            </a:solidFill>
            <a:prstDash val="solid"/>
            <a:round/>
            <a:headEnd type="none" w="med" len="med"/>
            <a:tailEnd type="triangle" w="med" len="med"/>
          </a:ln>
        </p:spPr>
      </p:cxnSp>
      <p:pic>
        <p:nvPicPr>
          <p:cNvPr id="1083" name="Google Shape;1083;p76"/>
          <p:cNvPicPr preferRelativeResize="0"/>
          <p:nvPr/>
        </p:nvPicPr>
        <p:blipFill rotWithShape="1">
          <a:blip r:embed="rId3">
            <a:alphaModFix/>
          </a:blip>
          <a:srcRect/>
          <a:stretch/>
        </p:blipFill>
        <p:spPr>
          <a:xfrm>
            <a:off x="2077641" y="3343894"/>
            <a:ext cx="1309316" cy="1246808"/>
          </a:xfrm>
          <a:prstGeom prst="rect">
            <a:avLst/>
          </a:prstGeom>
          <a:noFill/>
          <a:ln>
            <a:noFill/>
          </a:ln>
        </p:spPr>
      </p:pic>
      <p:sp>
        <p:nvSpPr>
          <p:cNvPr id="1084" name="Google Shape;1084;p76"/>
          <p:cNvSpPr/>
          <p:nvPr/>
        </p:nvSpPr>
        <p:spPr>
          <a:xfrm>
            <a:off x="6951619" y="3078863"/>
            <a:ext cx="558314" cy="3895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a:t>
            </a:r>
            <a:endParaRPr/>
          </a:p>
        </p:txBody>
      </p:sp>
      <p:sp>
        <p:nvSpPr>
          <p:cNvPr id="1085" name="Google Shape;1085;p76"/>
          <p:cNvSpPr/>
          <p:nvPr/>
        </p:nvSpPr>
        <p:spPr>
          <a:xfrm>
            <a:off x="6951619" y="4067737"/>
            <a:ext cx="558314" cy="3895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a:t>
            </a:r>
            <a:endParaRPr/>
          </a:p>
        </p:txBody>
      </p:sp>
      <p:sp>
        <p:nvSpPr>
          <p:cNvPr id="1086" name="Google Shape;1086;p76"/>
          <p:cNvSpPr/>
          <p:nvPr/>
        </p:nvSpPr>
        <p:spPr>
          <a:xfrm>
            <a:off x="6951619" y="4959032"/>
            <a:ext cx="558314" cy="3895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a:t>
            </a:r>
            <a:endParaRPr/>
          </a:p>
        </p:txBody>
      </p:sp>
      <p:sp>
        <p:nvSpPr>
          <p:cNvPr id="1087" name="Google Shape;1087;p76"/>
          <p:cNvSpPr/>
          <p:nvPr/>
        </p:nvSpPr>
        <p:spPr>
          <a:xfrm>
            <a:off x="6951619" y="5893859"/>
            <a:ext cx="558314" cy="38959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7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ISRM: Key concepts – Summary</a:t>
            </a:r>
            <a:endParaRPr/>
          </a:p>
        </p:txBody>
      </p:sp>
      <p:sp>
        <p:nvSpPr>
          <p:cNvPr id="1094" name="Google Shape;1094;p77"/>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Understanding the difference between incidents (degradation of service, failure to meet service targets) and service requests (e.g. password reset, request for access or support)</a:t>
            </a:r>
            <a:endParaRPr dirty="0"/>
          </a:p>
          <a:p>
            <a:pPr marL="342900" lvl="0" indent="-342900" algn="l" rtl="0">
              <a:spcBef>
                <a:spcPts val="560"/>
              </a:spcBef>
              <a:spcAft>
                <a:spcPts val="0"/>
              </a:spcAft>
              <a:buClr>
                <a:schemeClr val="dk1"/>
              </a:buClr>
              <a:buSzPts val="2800"/>
              <a:buChar char="•"/>
            </a:pPr>
            <a:r>
              <a:rPr lang="en-US" dirty="0"/>
              <a:t>Following a well-understood workflow in dealing with incidents and service requests</a:t>
            </a:r>
            <a:endParaRPr dirty="0"/>
          </a:p>
          <a:p>
            <a:pPr marL="342900" lvl="0" indent="-342900" algn="l" rtl="0">
              <a:spcBef>
                <a:spcPts val="560"/>
              </a:spcBef>
              <a:spcAft>
                <a:spcPts val="0"/>
              </a:spcAft>
              <a:buClr>
                <a:schemeClr val="dk1"/>
              </a:buClr>
              <a:buSzPts val="2800"/>
              <a:buChar char="•"/>
            </a:pPr>
            <a:r>
              <a:rPr lang="en-US" dirty="0"/>
              <a:t>Making sure major incidents get appropriate attention</a:t>
            </a:r>
            <a:endParaRPr dirty="0"/>
          </a:p>
        </p:txBody>
      </p:sp>
      <p:sp>
        <p:nvSpPr>
          <p:cNvPr id="1095" name="Google Shape;1095;p7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78"/>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Problem Management (PM)</a:t>
            </a:r>
            <a:endParaRPr/>
          </a:p>
        </p:txBody>
      </p:sp>
      <p:sp>
        <p:nvSpPr>
          <p:cNvPr id="1104" name="Google Shape;1104;p7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78</a:t>
            </a:fld>
            <a:endParaRPr/>
          </a:p>
        </p:txBody>
      </p:sp>
      <p:sp>
        <p:nvSpPr>
          <p:cNvPr id="1105" name="Google Shape;1105;p78"/>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106" name="Google Shape;1106;p78"/>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1107" name="Google Shape;1107;p78"/>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identify and investigate problems in order to reduce their impact or prevent them from causing further incidents</a:t>
            </a:r>
            <a:endParaRPr sz="1800">
              <a:solidFill>
                <a:schemeClr val="dk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79"/>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PM: Important terms</a:t>
            </a:r>
            <a:endParaRPr/>
          </a:p>
        </p:txBody>
      </p:sp>
      <p:sp>
        <p:nvSpPr>
          <p:cNvPr id="1114" name="Google Shape;1114;p79"/>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79</a:t>
            </a:fld>
            <a:endParaRPr/>
          </a:p>
        </p:txBody>
      </p:sp>
      <p:graphicFrame>
        <p:nvGraphicFramePr>
          <p:cNvPr id="1115" name="Google Shape;1115;p79"/>
          <p:cNvGraphicFramePr/>
          <p:nvPr>
            <p:extLst>
              <p:ext uri="{D42A27DB-BD31-4B8C-83A1-F6EECF244321}">
                <p14:modId xmlns:p14="http://schemas.microsoft.com/office/powerpoint/2010/main" val="2029930958"/>
              </p:ext>
            </p:extLst>
          </p:nvPr>
        </p:nvGraphicFramePr>
        <p:xfrm>
          <a:off x="609601" y="1696599"/>
          <a:ext cx="10972798" cy="106680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84100">
                <a:tc>
                  <a:txBody>
                    <a:bodyPr/>
                    <a:lstStyle/>
                    <a:p>
                      <a:pPr marL="0" marR="0" lvl="0" indent="0" algn="l" rtl="0">
                        <a:spcBef>
                          <a:spcPts val="0"/>
                        </a:spcBef>
                        <a:spcAft>
                          <a:spcPts val="0"/>
                        </a:spcAft>
                        <a:buNone/>
                      </a:pPr>
                      <a:r>
                        <a:rPr lang="en-US" sz="1400" dirty="0"/>
                        <a:t>Definition following FitSM-0:</a:t>
                      </a:r>
                      <a:endParaRPr sz="1400"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63350">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Problem:</a:t>
                      </a:r>
                      <a:endParaRPr dirty="0"/>
                    </a:p>
                    <a:p>
                      <a:pPr marL="457200" marR="0" lvl="1" indent="0" algn="l" rtl="0">
                        <a:spcBef>
                          <a:spcPts val="0"/>
                        </a:spcBef>
                        <a:spcAft>
                          <a:spcPts val="0"/>
                        </a:spcAft>
                        <a:buNone/>
                      </a:pPr>
                      <a:r>
                        <a:rPr lang="en-US" sz="1800" b="0" u="none" strike="noStrike" cap="none" dirty="0">
                          <a:solidFill>
                            <a:schemeClr val="dk1"/>
                          </a:solidFill>
                          <a:sym typeface="Calibri"/>
                        </a:rPr>
                        <a:t>The underlying cause of one or more incidents that requires further investigation to prevent incidents from recurring or reduce the negative impact on services</a:t>
                      </a:r>
                      <a:endParaRPr sz="18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116" name="Google Shape;1116;p79"/>
          <p:cNvGraphicFramePr/>
          <p:nvPr>
            <p:extLst>
              <p:ext uri="{D42A27DB-BD31-4B8C-83A1-F6EECF244321}">
                <p14:modId xmlns:p14="http://schemas.microsoft.com/office/powerpoint/2010/main" val="985333443"/>
              </p:ext>
            </p:extLst>
          </p:nvPr>
        </p:nvGraphicFramePr>
        <p:xfrm>
          <a:off x="609601" y="3343110"/>
          <a:ext cx="10972798" cy="106680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7962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84822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Known error:</a:t>
                      </a:r>
                      <a:endParaRPr dirty="0"/>
                    </a:p>
                    <a:p>
                      <a:pPr marL="457200" marR="0" lvl="1" indent="0" algn="l" rtl="0">
                        <a:spcBef>
                          <a:spcPts val="0"/>
                        </a:spcBef>
                        <a:spcAft>
                          <a:spcPts val="0"/>
                        </a:spcAft>
                        <a:buNone/>
                      </a:pPr>
                      <a:r>
                        <a:rPr lang="en-US" sz="1800" b="0" dirty="0"/>
                        <a:t>Problem which has not (yet) been resolved, but for which there are documented workarounds or measures to reduce or prevent negative impact on services</a:t>
                      </a:r>
                      <a:endParaRPr sz="18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117" name="Google Shape;1117;p79"/>
          <p:cNvGraphicFramePr/>
          <p:nvPr>
            <p:extLst>
              <p:ext uri="{D42A27DB-BD31-4B8C-83A1-F6EECF244321}">
                <p14:modId xmlns:p14="http://schemas.microsoft.com/office/powerpoint/2010/main" val="1012231309"/>
              </p:ext>
            </p:extLst>
          </p:nvPr>
        </p:nvGraphicFramePr>
        <p:xfrm>
          <a:off x="609601" y="4989622"/>
          <a:ext cx="10972798" cy="106680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7962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84822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Workaround:</a:t>
                      </a:r>
                      <a:endParaRPr dirty="0"/>
                    </a:p>
                    <a:p>
                      <a:pPr marL="457200" marR="0" lvl="1" indent="0" algn="l" rtl="0">
                        <a:spcBef>
                          <a:spcPts val="0"/>
                        </a:spcBef>
                        <a:spcAft>
                          <a:spcPts val="0"/>
                        </a:spcAft>
                        <a:buNone/>
                      </a:pPr>
                      <a:r>
                        <a:rPr lang="en-US" sz="1800" b="0" u="none" strike="noStrike" cap="none" dirty="0">
                          <a:solidFill>
                            <a:schemeClr val="dk1"/>
                          </a:solidFill>
                          <a:sym typeface="Calibri"/>
                        </a:rPr>
                        <a:t>Means of circumventing or mitigating the symptoms of a known error that helps to resolve incidents caused by this known error, while the underlying root cause is not permanently eliminated</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Service and value</a:t>
            </a:r>
            <a:endParaRPr/>
          </a:p>
        </p:txBody>
      </p:sp>
      <p:sp>
        <p:nvSpPr>
          <p:cNvPr id="108" name="Google Shape;108;p8"/>
          <p:cNvSpPr txBox="1">
            <a:spLocks noGrp="1"/>
          </p:cNvSpPr>
          <p:nvPr>
            <p:ph type="body" idx="1"/>
          </p:nvPr>
        </p:nvSpPr>
        <p:spPr>
          <a:xfrm>
            <a:off x="609600" y="1696598"/>
            <a:ext cx="10972800" cy="4626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en-US" sz="2400"/>
              <a:t>A service is…</a:t>
            </a:r>
            <a:endParaRPr sz="2400"/>
          </a:p>
          <a:p>
            <a:pPr marL="742950" lvl="1" indent="-285750" algn="l" rtl="0">
              <a:spcBef>
                <a:spcPts val="480"/>
              </a:spcBef>
              <a:spcAft>
                <a:spcPts val="0"/>
              </a:spcAft>
              <a:buClr>
                <a:schemeClr val="dk1"/>
              </a:buClr>
              <a:buSzPts val="2400"/>
              <a:buChar char="–"/>
            </a:pPr>
            <a:r>
              <a:rPr lang="en-US" sz="2000"/>
              <a:t>... an intangible good delivered by a </a:t>
            </a:r>
            <a:r>
              <a:rPr lang="en-US" sz="2000" b="1"/>
              <a:t>service provider</a:t>
            </a:r>
            <a:r>
              <a:rPr lang="en-US" sz="2000"/>
              <a:t> to </a:t>
            </a:r>
            <a:r>
              <a:rPr lang="en-US" sz="2000" b="1"/>
              <a:t>customers</a:t>
            </a:r>
          </a:p>
          <a:p>
            <a:pPr marL="742950" lvl="1" indent="-285750" algn="l" rtl="0">
              <a:spcBef>
                <a:spcPts val="480"/>
              </a:spcBef>
              <a:spcAft>
                <a:spcPts val="0"/>
              </a:spcAft>
              <a:buClr>
                <a:schemeClr val="dk1"/>
              </a:buClr>
              <a:buSzPts val="2400"/>
              <a:buChar char="–"/>
            </a:pPr>
            <a:r>
              <a:rPr lang="en-US" sz="2000"/>
              <a:t>… something that provides </a:t>
            </a:r>
            <a:r>
              <a:rPr lang="en-US" sz="2000" b="1"/>
              <a:t>value </a:t>
            </a:r>
            <a:r>
              <a:rPr lang="en-US" sz="2000"/>
              <a:t>to the customers by helping them achieve their goals</a:t>
            </a:r>
            <a:endParaRPr sz="2000"/>
          </a:p>
          <a:p>
            <a:pPr marL="742950" lvl="1" indent="-285750" algn="l" rtl="0">
              <a:lnSpc>
                <a:spcPct val="115000"/>
              </a:lnSpc>
              <a:spcBef>
                <a:spcPts val="0"/>
              </a:spcBef>
              <a:spcAft>
                <a:spcPts val="0"/>
              </a:spcAft>
              <a:buSzPts val="1800"/>
              <a:buChar char="–"/>
            </a:pPr>
            <a:r>
              <a:rPr lang="en-US" sz="2000"/>
              <a:t>... is typically provided as a stand-alone deliverable</a:t>
            </a:r>
            <a:endParaRPr sz="2000"/>
          </a:p>
        </p:txBody>
      </p:sp>
      <p:sp>
        <p:nvSpPr>
          <p:cNvPr id="109" name="Google Shape;109;p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10" name="Google Shape;110;p8"/>
          <p:cNvSpPr txBox="1"/>
          <p:nvPr/>
        </p:nvSpPr>
        <p:spPr>
          <a:xfrm>
            <a:off x="2101850" y="5534799"/>
            <a:ext cx="25338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Calibri"/>
                <a:ea typeface="Calibri"/>
                <a:cs typeface="Calibri"/>
                <a:sym typeface="Calibri"/>
              </a:rPr>
              <a:t>What</a:t>
            </a:r>
            <a:r>
              <a:rPr lang="en-US" sz="1400">
                <a:solidFill>
                  <a:schemeClr val="dk1"/>
                </a:solidFill>
                <a:latin typeface="Calibri"/>
                <a:ea typeface="Calibri"/>
                <a:cs typeface="Calibri"/>
                <a:sym typeface="Calibri"/>
              </a:rPr>
              <a:t> does the service do?</a:t>
            </a:r>
            <a:endParaRPr/>
          </a:p>
        </p:txBody>
      </p:sp>
      <p:sp>
        <p:nvSpPr>
          <p:cNvPr id="111" name="Google Shape;111;p8"/>
          <p:cNvSpPr txBox="1"/>
          <p:nvPr/>
        </p:nvSpPr>
        <p:spPr>
          <a:xfrm>
            <a:off x="4597403" y="5534799"/>
            <a:ext cx="28320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Calibri"/>
                <a:ea typeface="Calibri"/>
                <a:cs typeface="Calibri"/>
                <a:sym typeface="Calibri"/>
              </a:rPr>
              <a:t>How</a:t>
            </a:r>
            <a:r>
              <a:rPr lang="en-US" sz="1400">
                <a:solidFill>
                  <a:schemeClr val="dk1"/>
                </a:solidFill>
                <a:latin typeface="Calibri"/>
                <a:ea typeface="Calibri"/>
                <a:cs typeface="Calibri"/>
                <a:sym typeface="Calibri"/>
              </a:rPr>
              <a:t> (e.g. regarding reliability, performance etc.) does a service need to delivered in order to help the customers achieve their goals?</a:t>
            </a:r>
            <a:endParaRPr/>
          </a:p>
        </p:txBody>
      </p:sp>
      <p:grpSp>
        <p:nvGrpSpPr>
          <p:cNvPr id="112" name="Google Shape;112;p8"/>
          <p:cNvGrpSpPr/>
          <p:nvPr/>
        </p:nvGrpSpPr>
        <p:grpSpPr>
          <a:xfrm>
            <a:off x="2591896" y="3991470"/>
            <a:ext cx="6787526" cy="1513500"/>
            <a:chOff x="1141" y="355316"/>
            <a:chExt cx="6787526" cy="1513500"/>
          </a:xfrm>
        </p:grpSpPr>
        <p:sp>
          <p:nvSpPr>
            <p:cNvPr id="113" name="Google Shape;113;p8"/>
            <p:cNvSpPr/>
            <p:nvPr/>
          </p:nvSpPr>
          <p:spPr>
            <a:xfrm>
              <a:off x="1141" y="355316"/>
              <a:ext cx="1513500" cy="1513500"/>
            </a:xfrm>
            <a:prstGeom prst="ellipse">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1637470" y="673138"/>
              <a:ext cx="877800" cy="877800"/>
            </a:xfrm>
            <a:prstGeom prst="mathPlus">
              <a:avLst>
                <a:gd name="adj1" fmla="val 23520"/>
              </a:avLst>
            </a:prstGeom>
            <a:solidFill>
              <a:srgbClr val="B1C0D7"/>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txBox="1"/>
            <p:nvPr/>
          </p:nvSpPr>
          <p:spPr>
            <a:xfrm>
              <a:off x="1753821" y="1008806"/>
              <a:ext cx="645000" cy="206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chemeClr val="lt1"/>
                </a:solidFill>
                <a:latin typeface="Calibri"/>
                <a:ea typeface="Calibri"/>
                <a:cs typeface="Calibri"/>
                <a:sym typeface="Calibri"/>
              </a:endParaRPr>
            </a:p>
          </p:txBody>
        </p:sp>
        <p:sp>
          <p:nvSpPr>
            <p:cNvPr id="116" name="Google Shape;116;p8"/>
            <p:cNvSpPr/>
            <p:nvPr/>
          </p:nvSpPr>
          <p:spPr>
            <a:xfrm>
              <a:off x="2638154" y="355316"/>
              <a:ext cx="1513500" cy="1513500"/>
            </a:xfrm>
            <a:prstGeom prst="ellipse">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txBox="1"/>
            <p:nvPr/>
          </p:nvSpPr>
          <p:spPr>
            <a:xfrm>
              <a:off x="2859792" y="576954"/>
              <a:ext cx="1070100" cy="1070100"/>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b="1">
                  <a:solidFill>
                    <a:schemeClr val="dk1"/>
                  </a:solidFill>
                  <a:latin typeface="Calibri"/>
                  <a:ea typeface="Calibri"/>
                  <a:cs typeface="Calibri"/>
                  <a:sym typeface="Calibri"/>
                </a:rPr>
                <a:t>Quality</a:t>
              </a:r>
              <a:endParaRPr sz="1400">
                <a:solidFill>
                  <a:schemeClr val="dk1"/>
                </a:solidFill>
              </a:endParaRPr>
            </a:p>
          </p:txBody>
        </p:sp>
        <p:sp>
          <p:nvSpPr>
            <p:cNvPr id="118" name="Google Shape;118;p8"/>
            <p:cNvSpPr/>
            <p:nvPr/>
          </p:nvSpPr>
          <p:spPr>
            <a:xfrm>
              <a:off x="4274483" y="673138"/>
              <a:ext cx="877800" cy="877800"/>
            </a:xfrm>
            <a:prstGeom prst="mathEqual">
              <a:avLst>
                <a:gd name="adj1" fmla="val 23520"/>
                <a:gd name="adj2" fmla="val 11760"/>
              </a:avLst>
            </a:prstGeom>
            <a:solidFill>
              <a:srgbClr val="B1C0D7"/>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txBox="1"/>
            <p:nvPr/>
          </p:nvSpPr>
          <p:spPr>
            <a:xfrm>
              <a:off x="4390834" y="853963"/>
              <a:ext cx="645000" cy="5160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20" name="Google Shape;120;p8"/>
            <p:cNvSpPr/>
            <p:nvPr/>
          </p:nvSpPr>
          <p:spPr>
            <a:xfrm>
              <a:off x="5275167" y="355316"/>
              <a:ext cx="1513500" cy="1513500"/>
            </a:xfrm>
            <a:prstGeom prst="ellipse">
              <a:avLst/>
            </a:prstGeom>
            <a:solidFill>
              <a:schemeClr val="lt1"/>
            </a:solidFill>
            <a:ln w="38100" cap="flat" cmpd="sng">
              <a:solidFill>
                <a:srgbClr val="4674A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txBox="1"/>
            <p:nvPr/>
          </p:nvSpPr>
          <p:spPr>
            <a:xfrm>
              <a:off x="5496805" y="576954"/>
              <a:ext cx="1070100" cy="1070100"/>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b="1">
                  <a:solidFill>
                    <a:schemeClr val="dk1"/>
                  </a:solidFill>
                  <a:latin typeface="Calibri"/>
                  <a:ea typeface="Calibri"/>
                  <a:cs typeface="Calibri"/>
                  <a:sym typeface="Calibri"/>
                </a:rPr>
                <a:t>Value</a:t>
              </a:r>
              <a:endParaRPr sz="1400">
                <a:solidFill>
                  <a:schemeClr val="dk1"/>
                </a:solidFill>
              </a:endParaRPr>
            </a:p>
          </p:txBody>
        </p:sp>
        <p:sp>
          <p:nvSpPr>
            <p:cNvPr id="122" name="Google Shape;122;p8"/>
            <p:cNvSpPr txBox="1"/>
            <p:nvPr/>
          </p:nvSpPr>
          <p:spPr>
            <a:xfrm>
              <a:off x="222779" y="576954"/>
              <a:ext cx="1070100" cy="1070100"/>
            </a:xfrm>
            <a:prstGeom prst="rect">
              <a:avLst/>
            </a:prstGeom>
            <a:noFill/>
            <a:ln>
              <a:noFill/>
            </a:ln>
          </p:spPr>
          <p:txBody>
            <a:bodyPr spcFirstLastPara="1" wrap="square" lIns="27925" tIns="27925" rIns="27925" bIns="2792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b="1">
                  <a:solidFill>
                    <a:schemeClr val="dk1"/>
                  </a:solidFill>
                  <a:latin typeface="Calibri"/>
                  <a:ea typeface="Calibri"/>
                  <a:cs typeface="Calibri"/>
                  <a:sym typeface="Calibri"/>
                </a:rPr>
                <a:t>Function</a:t>
              </a:r>
              <a:endParaRPr sz="1400">
                <a:solidFill>
                  <a:schemeClr val="dk1"/>
                </a:solidFill>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8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PM: Important terms – visualization</a:t>
            </a:r>
            <a:endParaRPr/>
          </a:p>
        </p:txBody>
      </p:sp>
      <p:sp>
        <p:nvSpPr>
          <p:cNvPr id="1122" name="Google Shape;1122;p8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80</a:t>
            </a:fld>
            <a:endParaRPr dirty="0"/>
          </a:p>
        </p:txBody>
      </p:sp>
      <p:sp>
        <p:nvSpPr>
          <p:cNvPr id="1124" name="Google Shape;1124;p80"/>
          <p:cNvSpPr/>
          <p:nvPr/>
        </p:nvSpPr>
        <p:spPr>
          <a:xfrm>
            <a:off x="2378478" y="5495591"/>
            <a:ext cx="2392511" cy="720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Identify problem</a:t>
            </a:r>
            <a:endParaRPr lang="en-US" sz="1200" dirty="0"/>
          </a:p>
        </p:txBody>
      </p:sp>
      <p:sp>
        <p:nvSpPr>
          <p:cNvPr id="1127" name="Google Shape;1127;p80"/>
          <p:cNvSpPr/>
          <p:nvPr/>
        </p:nvSpPr>
        <p:spPr>
          <a:xfrm>
            <a:off x="3038047" y="2262845"/>
            <a:ext cx="1231457" cy="1269175"/>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C5D8F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Problem</a:t>
            </a:r>
            <a:endParaRPr sz="1600" dirty="0">
              <a:solidFill>
                <a:schemeClr val="dk1"/>
              </a:solidFill>
              <a:latin typeface="Calibri"/>
              <a:ea typeface="Calibri"/>
              <a:cs typeface="Calibri"/>
              <a:sym typeface="Calibri"/>
            </a:endParaRPr>
          </a:p>
        </p:txBody>
      </p:sp>
      <p:sp>
        <p:nvSpPr>
          <p:cNvPr id="1128" name="Google Shape;1128;p80"/>
          <p:cNvSpPr/>
          <p:nvPr/>
        </p:nvSpPr>
        <p:spPr>
          <a:xfrm>
            <a:off x="3255223" y="2704584"/>
            <a:ext cx="819778" cy="184607"/>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endParaRPr sz="1200" dirty="0"/>
          </a:p>
        </p:txBody>
      </p:sp>
      <p:grpSp>
        <p:nvGrpSpPr>
          <p:cNvPr id="1129" name="Google Shape;1129;p80"/>
          <p:cNvGrpSpPr/>
          <p:nvPr/>
        </p:nvGrpSpPr>
        <p:grpSpPr>
          <a:xfrm>
            <a:off x="3038047" y="4281226"/>
            <a:ext cx="1346011" cy="556983"/>
            <a:chOff x="0" y="0"/>
            <a:chExt cx="1128" cy="461"/>
          </a:xfrm>
        </p:grpSpPr>
        <p:sp>
          <p:nvSpPr>
            <p:cNvPr id="1130" name="Google Shape;1130;p80"/>
            <p:cNvSpPr/>
            <p:nvPr/>
          </p:nvSpPr>
          <p:spPr>
            <a:xfrm>
              <a:off x="96" y="76"/>
              <a:ext cx="1032" cy="385"/>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2">
                <a:lumMod val="20000"/>
                <a:lumOff val="80000"/>
              </a:schemeClr>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1131" name="Google Shape;1131;p80"/>
            <p:cNvSpPr/>
            <p:nvPr/>
          </p:nvSpPr>
          <p:spPr>
            <a:xfrm>
              <a:off x="0" y="0"/>
              <a:ext cx="1032" cy="385"/>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accent2">
                <a:lumMod val="20000"/>
                <a:lumOff val="80000"/>
              </a:schemeClr>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p:txBody>
        </p:sp>
        <p:sp>
          <p:nvSpPr>
            <p:cNvPr id="1132" name="Google Shape;1132;p80"/>
            <p:cNvSpPr/>
            <p:nvPr/>
          </p:nvSpPr>
          <p:spPr>
            <a:xfrm>
              <a:off x="155" y="60"/>
              <a:ext cx="742" cy="204"/>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Incidents</a:t>
              </a:r>
              <a:endParaRPr sz="1200"/>
            </a:p>
          </p:txBody>
        </p:sp>
      </p:grpSp>
      <p:sp>
        <p:nvSpPr>
          <p:cNvPr id="1133" name="Google Shape;1133;p80"/>
          <p:cNvSpPr/>
          <p:nvPr/>
        </p:nvSpPr>
        <p:spPr>
          <a:xfrm>
            <a:off x="1350732" y="3696336"/>
            <a:ext cx="2055492" cy="369332"/>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200" dirty="0">
                <a:solidFill>
                  <a:schemeClr val="dk1"/>
                </a:solidFill>
                <a:latin typeface="Arial"/>
                <a:ea typeface="Arial"/>
                <a:cs typeface="Arial"/>
                <a:sym typeface="Arial"/>
              </a:rPr>
              <a:t>Identified pattern of recurring incidents</a:t>
            </a:r>
            <a:endParaRPr sz="1200" dirty="0"/>
          </a:p>
        </p:txBody>
      </p:sp>
      <p:sp>
        <p:nvSpPr>
          <p:cNvPr id="1135" name="Google Shape;1135;p80"/>
          <p:cNvSpPr/>
          <p:nvPr/>
        </p:nvSpPr>
        <p:spPr>
          <a:xfrm>
            <a:off x="5232661" y="4960698"/>
            <a:ext cx="2394182" cy="720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Investigate root cause</a:t>
            </a:r>
            <a:endParaRPr lang="en-US" sz="1200" dirty="0"/>
          </a:p>
        </p:txBody>
      </p:sp>
      <p:sp>
        <p:nvSpPr>
          <p:cNvPr id="1138" name="Google Shape;1138;p80"/>
          <p:cNvSpPr/>
          <p:nvPr/>
        </p:nvSpPr>
        <p:spPr>
          <a:xfrm>
            <a:off x="5223342" y="5981329"/>
            <a:ext cx="2392511" cy="720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Identify workaround</a:t>
            </a:r>
            <a:endParaRPr lang="en-US" sz="1200" dirty="0"/>
          </a:p>
        </p:txBody>
      </p:sp>
      <p:sp>
        <p:nvSpPr>
          <p:cNvPr id="1141" name="Google Shape;1141;p80"/>
          <p:cNvSpPr/>
          <p:nvPr/>
        </p:nvSpPr>
        <p:spPr>
          <a:xfrm>
            <a:off x="8094721" y="4974243"/>
            <a:ext cx="2392511" cy="72000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Calibri"/>
                <a:ea typeface="Calibri"/>
                <a:cs typeface="Calibri"/>
                <a:sym typeface="Calibri"/>
              </a:rPr>
              <a:t>Initiate resolution</a:t>
            </a:r>
            <a:endParaRPr lang="en-US" sz="1200" dirty="0"/>
          </a:p>
        </p:txBody>
      </p:sp>
      <p:cxnSp>
        <p:nvCxnSpPr>
          <p:cNvPr id="1143" name="Google Shape;1143;p80"/>
          <p:cNvCxnSpPr/>
          <p:nvPr/>
        </p:nvCxnSpPr>
        <p:spPr>
          <a:xfrm rot="10800000" flipH="1">
            <a:off x="4771275" y="5566862"/>
            <a:ext cx="453600" cy="348900"/>
          </a:xfrm>
          <a:prstGeom prst="straightConnector1">
            <a:avLst/>
          </a:prstGeom>
          <a:noFill/>
          <a:ln w="25400" cap="flat" cmpd="sng">
            <a:solidFill>
              <a:schemeClr val="dk1"/>
            </a:solidFill>
            <a:prstDash val="solid"/>
            <a:round/>
            <a:headEnd type="none" w="med" len="med"/>
            <a:tailEnd type="triangle" w="med" len="med"/>
          </a:ln>
        </p:spPr>
      </p:cxnSp>
      <p:cxnSp>
        <p:nvCxnSpPr>
          <p:cNvPr id="1144" name="Google Shape;1144;p80"/>
          <p:cNvCxnSpPr/>
          <p:nvPr/>
        </p:nvCxnSpPr>
        <p:spPr>
          <a:xfrm>
            <a:off x="4771275" y="5927208"/>
            <a:ext cx="453600" cy="312300"/>
          </a:xfrm>
          <a:prstGeom prst="straightConnector1">
            <a:avLst/>
          </a:prstGeom>
          <a:noFill/>
          <a:ln w="25400" cap="flat" cmpd="sng">
            <a:solidFill>
              <a:schemeClr val="dk1"/>
            </a:solidFill>
            <a:prstDash val="solid"/>
            <a:round/>
            <a:headEnd type="none" w="med" len="med"/>
            <a:tailEnd type="triangle" w="med" len="med"/>
          </a:ln>
        </p:spPr>
      </p:cxnSp>
      <p:cxnSp>
        <p:nvCxnSpPr>
          <p:cNvPr id="1145" name="Google Shape;1145;p80"/>
          <p:cNvCxnSpPr/>
          <p:nvPr/>
        </p:nvCxnSpPr>
        <p:spPr>
          <a:xfrm rot="10800000" flipH="1">
            <a:off x="7634629" y="5328543"/>
            <a:ext cx="461100" cy="5700"/>
          </a:xfrm>
          <a:prstGeom prst="straightConnector1">
            <a:avLst/>
          </a:prstGeom>
          <a:noFill/>
          <a:ln w="25400" cap="flat" cmpd="sng">
            <a:solidFill>
              <a:schemeClr val="dk1"/>
            </a:solidFill>
            <a:prstDash val="solid"/>
            <a:round/>
            <a:headEnd type="none" w="med" len="med"/>
            <a:tailEnd type="triangle" w="med" len="med"/>
          </a:ln>
        </p:spPr>
      </p:cxnSp>
      <p:cxnSp>
        <p:nvCxnSpPr>
          <p:cNvPr id="1146" name="Google Shape;1146;p80"/>
          <p:cNvCxnSpPr>
            <a:cxnSpLocks/>
          </p:cNvCxnSpPr>
          <p:nvPr/>
        </p:nvCxnSpPr>
        <p:spPr>
          <a:xfrm flipH="1" flipV="1">
            <a:off x="3574733" y="3532020"/>
            <a:ext cx="12216" cy="749206"/>
          </a:xfrm>
          <a:prstGeom prst="straightConnector1">
            <a:avLst/>
          </a:prstGeom>
          <a:noFill/>
          <a:ln w="25400" cap="flat" cmpd="sng">
            <a:solidFill>
              <a:schemeClr val="dk1"/>
            </a:solidFill>
            <a:prstDash val="solid"/>
            <a:round/>
            <a:headEnd type="none" w="med" len="med"/>
            <a:tailEnd type="triangle" w="med" len="med"/>
          </a:ln>
        </p:spPr>
      </p:cxnSp>
      <p:sp>
        <p:nvSpPr>
          <p:cNvPr id="1148" name="Google Shape;1148;p80"/>
          <p:cNvSpPr/>
          <p:nvPr/>
        </p:nvSpPr>
        <p:spPr>
          <a:xfrm>
            <a:off x="5542167" y="2208049"/>
            <a:ext cx="1231457" cy="1430477"/>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C5D8F1"/>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Problem</a:t>
            </a:r>
            <a:endParaRPr sz="1600" dirty="0">
              <a:solidFill>
                <a:schemeClr val="dk1"/>
              </a:solidFill>
              <a:latin typeface="Calibri"/>
              <a:ea typeface="Calibri"/>
              <a:cs typeface="Calibri"/>
              <a:sym typeface="Calibri"/>
            </a:endParaRPr>
          </a:p>
        </p:txBody>
      </p:sp>
      <p:sp>
        <p:nvSpPr>
          <p:cNvPr id="1150" name="Google Shape;1150;p80"/>
          <p:cNvSpPr/>
          <p:nvPr/>
        </p:nvSpPr>
        <p:spPr>
          <a:xfrm rot="984036">
            <a:off x="5488801" y="3190326"/>
            <a:ext cx="1285848" cy="405570"/>
          </a:xfrm>
          <a:prstGeom prst="rect">
            <a:avLst/>
          </a:prstGeom>
          <a:noFill/>
          <a:ln w="2540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dirty="0">
                <a:solidFill>
                  <a:schemeClr val="dk1"/>
                </a:solidFill>
                <a:latin typeface="Calibri"/>
                <a:ea typeface="Calibri"/>
                <a:cs typeface="Calibri"/>
                <a:sym typeface="Calibri"/>
              </a:rPr>
              <a:t>Known error</a:t>
            </a:r>
            <a:endParaRPr sz="1200" b="1" dirty="0">
              <a:solidFill>
                <a:schemeClr val="dk1"/>
              </a:solidFill>
              <a:latin typeface="Calibri"/>
              <a:ea typeface="Calibri"/>
              <a:cs typeface="Calibri"/>
              <a:sym typeface="Calibri"/>
            </a:endParaRPr>
          </a:p>
        </p:txBody>
      </p:sp>
      <p:cxnSp>
        <p:nvCxnSpPr>
          <p:cNvPr id="1151" name="Google Shape;1151;p80"/>
          <p:cNvCxnSpPr/>
          <p:nvPr/>
        </p:nvCxnSpPr>
        <p:spPr>
          <a:xfrm>
            <a:off x="4269504" y="2864058"/>
            <a:ext cx="1266300" cy="0"/>
          </a:xfrm>
          <a:prstGeom prst="straightConnector1">
            <a:avLst/>
          </a:prstGeom>
          <a:noFill/>
          <a:ln w="25400" cap="flat" cmpd="sng">
            <a:solidFill>
              <a:schemeClr val="dk1"/>
            </a:solidFill>
            <a:prstDash val="solid"/>
            <a:round/>
            <a:headEnd type="none" w="med" len="med"/>
            <a:tailEnd type="triangle" w="med" len="med"/>
          </a:ln>
        </p:spPr>
      </p:cxnSp>
      <p:sp>
        <p:nvSpPr>
          <p:cNvPr id="1153" name="Google Shape;1153;p80"/>
          <p:cNvSpPr/>
          <p:nvPr/>
        </p:nvSpPr>
        <p:spPr>
          <a:xfrm>
            <a:off x="8659436" y="2278405"/>
            <a:ext cx="1231458" cy="1430478"/>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chemeClr val="tx2">
              <a:lumMod val="90000"/>
            </a:schemeClr>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a:solidFill>
                  <a:schemeClr val="dk1"/>
                </a:solidFill>
                <a:latin typeface="Calibri"/>
                <a:ea typeface="Calibri"/>
                <a:cs typeface="Calibri"/>
                <a:sym typeface="Calibri"/>
              </a:rPr>
              <a:t>Request </a:t>
            </a:r>
            <a:r>
              <a:rPr lang="de-DE" sz="1600" dirty="0" err="1">
                <a:solidFill>
                  <a:schemeClr val="dk1"/>
                </a:solidFill>
                <a:latin typeface="Calibri"/>
                <a:ea typeface="Calibri"/>
                <a:cs typeface="Calibri"/>
                <a:sym typeface="Calibri"/>
              </a:rPr>
              <a:t>for</a:t>
            </a:r>
            <a:r>
              <a:rPr lang="de-DE" sz="1600" dirty="0">
                <a:solidFill>
                  <a:schemeClr val="dk1"/>
                </a:solidFill>
                <a:latin typeface="Calibri"/>
                <a:ea typeface="Calibri"/>
                <a:cs typeface="Calibri"/>
                <a:sym typeface="Calibri"/>
              </a:rPr>
              <a:t> Change</a:t>
            </a:r>
            <a:endParaRPr sz="1600" dirty="0">
              <a:solidFill>
                <a:schemeClr val="dk1"/>
              </a:solidFill>
              <a:latin typeface="Calibri"/>
              <a:ea typeface="Calibri"/>
              <a:cs typeface="Calibri"/>
              <a:sym typeface="Calibri"/>
            </a:endParaRPr>
          </a:p>
        </p:txBody>
      </p:sp>
      <p:cxnSp>
        <p:nvCxnSpPr>
          <p:cNvPr id="1155" name="Google Shape;1155;p80"/>
          <p:cNvCxnSpPr/>
          <p:nvPr/>
        </p:nvCxnSpPr>
        <p:spPr>
          <a:xfrm>
            <a:off x="6794596" y="2852045"/>
            <a:ext cx="1864800" cy="0"/>
          </a:xfrm>
          <a:prstGeom prst="straightConnector1">
            <a:avLst/>
          </a:prstGeom>
          <a:noFill/>
          <a:ln w="25400" cap="flat" cmpd="sng">
            <a:solidFill>
              <a:schemeClr val="dk1"/>
            </a:solidFill>
            <a:prstDash val="solid"/>
            <a:round/>
            <a:headEnd type="none" w="med" len="med"/>
            <a:tailEnd type="triangle" w="med" len="med"/>
          </a:ln>
        </p:spPr>
      </p:cxnSp>
      <p:cxnSp>
        <p:nvCxnSpPr>
          <p:cNvPr id="1156" name="Google Shape;1156;p80"/>
          <p:cNvCxnSpPr/>
          <p:nvPr/>
        </p:nvCxnSpPr>
        <p:spPr>
          <a:xfrm>
            <a:off x="9897257" y="2852044"/>
            <a:ext cx="1548600" cy="12000"/>
          </a:xfrm>
          <a:prstGeom prst="straightConnector1">
            <a:avLst/>
          </a:prstGeom>
          <a:noFill/>
          <a:ln w="25400" cap="flat" cmpd="sng">
            <a:solidFill>
              <a:srgbClr val="A5A5A5"/>
            </a:solidFill>
            <a:prstDash val="solid"/>
            <a:round/>
            <a:headEnd type="none" w="med" len="med"/>
            <a:tailEnd type="triangle" w="med" len="med"/>
          </a:ln>
        </p:spPr>
      </p:cxnSp>
      <p:sp>
        <p:nvSpPr>
          <p:cNvPr id="1157" name="Google Shape;1157;p80"/>
          <p:cNvSpPr txBox="1"/>
          <p:nvPr/>
        </p:nvSpPr>
        <p:spPr>
          <a:xfrm>
            <a:off x="10154093" y="2464640"/>
            <a:ext cx="104670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To CHM</a:t>
            </a:r>
            <a:endParaRPr sz="1200"/>
          </a:p>
        </p:txBody>
      </p:sp>
      <p:cxnSp>
        <p:nvCxnSpPr>
          <p:cNvPr id="1158" name="Google Shape;1158;p80"/>
          <p:cNvCxnSpPr>
            <a:cxnSpLocks/>
          </p:cNvCxnSpPr>
          <p:nvPr/>
        </p:nvCxnSpPr>
        <p:spPr>
          <a:xfrm flipV="1">
            <a:off x="548230" y="4524075"/>
            <a:ext cx="2443279" cy="2766"/>
          </a:xfrm>
          <a:prstGeom prst="straightConnector1">
            <a:avLst/>
          </a:prstGeom>
          <a:noFill/>
          <a:ln w="25400" cap="flat" cmpd="sng">
            <a:solidFill>
              <a:srgbClr val="A5A5A5"/>
            </a:solidFill>
            <a:prstDash val="solid"/>
            <a:round/>
            <a:headEnd type="none" w="med" len="med"/>
            <a:tailEnd type="triangle" w="med" len="med"/>
          </a:ln>
        </p:spPr>
      </p:cxnSp>
      <p:sp>
        <p:nvSpPr>
          <p:cNvPr id="1159" name="Google Shape;1159;p80"/>
          <p:cNvSpPr txBox="1"/>
          <p:nvPr/>
        </p:nvSpPr>
        <p:spPr>
          <a:xfrm>
            <a:off x="673613" y="4117270"/>
            <a:ext cx="125580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ISRM</a:t>
            </a:r>
            <a:endParaRPr sz="12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8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PM: Requirements according to FitSM-1</a:t>
            </a:r>
            <a:endParaRPr/>
          </a:p>
        </p:txBody>
      </p:sp>
      <p:sp>
        <p:nvSpPr>
          <p:cNvPr id="1168" name="Google Shape;1168;p8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81</a:t>
            </a:fld>
            <a:endParaRPr/>
          </a:p>
        </p:txBody>
      </p:sp>
      <p:graphicFrame>
        <p:nvGraphicFramePr>
          <p:cNvPr id="1169" name="Google Shape;1169;p81"/>
          <p:cNvGraphicFramePr/>
          <p:nvPr/>
        </p:nvGraphicFramePr>
        <p:xfrm>
          <a:off x="1981200" y="1697038"/>
          <a:ext cx="8229600" cy="2743454"/>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PR10 Problem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PR10.1 Problems shall be identified and registered in a consistent manner, based on analysing patterns and trends in the occurrence of incidents.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PR10.2 Problems shall be investigated to identify actions to resolve them or reduce their impact on services.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PR10.3 If a problem is not permanently resolved, a known error shall be registered together with actions such as effective workarounds and temporary fixes.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PR10.4 Up-to-date information on known errors and effective workarounds shall be maintained.</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8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PM: Key concepts – From incidents to problems to resolutions</a:t>
            </a:r>
            <a:endParaRPr/>
          </a:p>
        </p:txBody>
      </p:sp>
      <p:grpSp>
        <p:nvGrpSpPr>
          <p:cNvPr id="1174" name="Google Shape;1174;p82"/>
          <p:cNvGrpSpPr/>
          <p:nvPr/>
        </p:nvGrpSpPr>
        <p:grpSpPr>
          <a:xfrm>
            <a:off x="743712" y="1679773"/>
            <a:ext cx="10558272" cy="4716988"/>
            <a:chOff x="962" y="0"/>
            <a:chExt cx="7884159" cy="4716988"/>
          </a:xfrm>
        </p:grpSpPr>
        <p:sp>
          <p:nvSpPr>
            <p:cNvPr id="1175" name="Google Shape;1175;p82"/>
            <p:cNvSpPr/>
            <p:nvPr/>
          </p:nvSpPr>
          <p:spPr>
            <a:xfrm>
              <a:off x="962" y="0"/>
              <a:ext cx="2502907" cy="4716988"/>
            </a:xfrm>
            <a:prstGeom prst="roundRect">
              <a:avLst>
                <a:gd name="adj" fmla="val 10000"/>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82"/>
            <p:cNvSpPr txBox="1"/>
            <p:nvPr/>
          </p:nvSpPr>
          <p:spPr>
            <a:xfrm>
              <a:off x="962" y="0"/>
              <a:ext cx="2502907" cy="141509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Incident &amp; Service Request</a:t>
              </a:r>
              <a:br>
                <a:rPr lang="en-US" sz="1800" b="1">
                  <a:solidFill>
                    <a:schemeClr val="lt1"/>
                  </a:solidFill>
                  <a:latin typeface="Calibri"/>
                  <a:ea typeface="Calibri"/>
                  <a:cs typeface="Calibri"/>
                  <a:sym typeface="Calibri"/>
                </a:rPr>
              </a:br>
              <a:r>
                <a:rPr lang="en-US" sz="1800" b="1">
                  <a:solidFill>
                    <a:schemeClr val="lt1"/>
                  </a:solidFill>
                  <a:latin typeface="Calibri"/>
                  <a:ea typeface="Calibri"/>
                  <a:cs typeface="Calibri"/>
                  <a:sym typeface="Calibri"/>
                </a:rPr>
                <a:t>Management</a:t>
              </a:r>
              <a:endParaRPr/>
            </a:p>
          </p:txBody>
        </p:sp>
        <p:sp>
          <p:nvSpPr>
            <p:cNvPr id="1177" name="Google Shape;1177;p82"/>
            <p:cNvSpPr/>
            <p:nvPr/>
          </p:nvSpPr>
          <p:spPr>
            <a:xfrm>
              <a:off x="251153" y="1406434"/>
              <a:ext cx="2002326" cy="1437329"/>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82"/>
            <p:cNvSpPr txBox="1"/>
            <p:nvPr/>
          </p:nvSpPr>
          <p:spPr>
            <a:xfrm>
              <a:off x="293251" y="1448532"/>
              <a:ext cx="1918130" cy="1353133"/>
            </a:xfrm>
            <a:prstGeom prst="rect">
              <a:avLst/>
            </a:prstGeom>
            <a:noFill/>
            <a:ln>
              <a:noFill/>
            </a:ln>
          </p:spPr>
          <p:txBody>
            <a:bodyPr spcFirstLastPara="1" wrap="square" lIns="35550" tIns="26650" rIns="35550" bIns="26650" anchor="t"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a:solidFill>
                    <a:schemeClr val="dk1"/>
                  </a:solidFill>
                  <a:latin typeface="Calibri"/>
                  <a:ea typeface="Calibri"/>
                  <a:cs typeface="Calibri"/>
                  <a:sym typeface="Calibri"/>
                </a:rPr>
                <a:t>Incidents</a:t>
              </a:r>
              <a:endParaRPr>
                <a:solidFill>
                  <a:schemeClr val="dk1"/>
                </a:solidFill>
              </a:endParaRPr>
            </a:p>
            <a:p>
              <a:pPr marL="0" marR="0" lvl="0" indent="0" algn="ctr" rtl="0">
                <a:lnSpc>
                  <a:spcPct val="90000"/>
                </a:lnSpc>
                <a:spcBef>
                  <a:spcPts val="490"/>
                </a:spcBef>
                <a:spcAft>
                  <a:spcPts val="0"/>
                </a:spcAft>
                <a:buClr>
                  <a:schemeClr val="lt1"/>
                </a:buClr>
                <a:buSzPts val="1200"/>
                <a:buFont typeface="Calibri"/>
                <a:buNone/>
              </a:pPr>
              <a:r>
                <a:rPr lang="en-US" sz="1200">
                  <a:solidFill>
                    <a:schemeClr val="dk1"/>
                  </a:solidFill>
                  <a:latin typeface="Calibri"/>
                  <a:ea typeface="Calibri"/>
                  <a:cs typeface="Calibri"/>
                  <a:sym typeface="Calibri"/>
                </a:rPr>
                <a:t>It takes a very long time for my transaction to complete!</a:t>
              </a:r>
              <a:endParaRPr>
                <a:solidFill>
                  <a:schemeClr val="dk1"/>
                </a:solidFill>
              </a:endParaRPr>
            </a:p>
            <a:p>
              <a:pPr marL="0" marR="0" lvl="0" indent="0" algn="ctr" rtl="0">
                <a:lnSpc>
                  <a:spcPct val="90000"/>
                </a:lnSpc>
                <a:spcBef>
                  <a:spcPts val="490"/>
                </a:spcBef>
                <a:spcAft>
                  <a:spcPts val="0"/>
                </a:spcAft>
                <a:buClr>
                  <a:schemeClr val="lt1"/>
                </a:buClr>
                <a:buSzPts val="1200"/>
                <a:buFont typeface="Calibri"/>
                <a:buNone/>
              </a:pPr>
              <a:r>
                <a:rPr lang="en-US" sz="1200">
                  <a:solidFill>
                    <a:schemeClr val="dk1"/>
                  </a:solidFill>
                </a:rPr>
                <a:t>-&gt;</a:t>
              </a:r>
              <a:r>
                <a:rPr lang="en-US" sz="1200" i="1">
                  <a:solidFill>
                    <a:schemeClr val="dk1"/>
                  </a:solidFill>
                  <a:latin typeface="Calibri"/>
                  <a:ea typeface="Calibri"/>
                  <a:cs typeface="Calibri"/>
                  <a:sym typeface="Calibri"/>
                </a:rPr>
                <a:t>Incident re-occurred several times in the past weeks.</a:t>
              </a:r>
              <a:endParaRPr sz="1200" i="1">
                <a:solidFill>
                  <a:schemeClr val="dk1"/>
                </a:solidFill>
                <a:latin typeface="Calibri"/>
                <a:ea typeface="Calibri"/>
                <a:cs typeface="Calibri"/>
                <a:sym typeface="Calibri"/>
              </a:endParaRPr>
            </a:p>
          </p:txBody>
        </p:sp>
        <p:sp>
          <p:nvSpPr>
            <p:cNvPr id="1179" name="Google Shape;1179;p82"/>
            <p:cNvSpPr/>
            <p:nvPr/>
          </p:nvSpPr>
          <p:spPr>
            <a:xfrm>
              <a:off x="2691588" y="0"/>
              <a:ext cx="2502907" cy="4716988"/>
            </a:xfrm>
            <a:prstGeom prst="roundRect">
              <a:avLst>
                <a:gd name="adj" fmla="val 1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82"/>
            <p:cNvSpPr txBox="1"/>
            <p:nvPr/>
          </p:nvSpPr>
          <p:spPr>
            <a:xfrm>
              <a:off x="2691588" y="0"/>
              <a:ext cx="2502907" cy="141509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Problem</a:t>
              </a:r>
              <a:br>
                <a:rPr lang="en-US" sz="1800" b="1">
                  <a:solidFill>
                    <a:schemeClr val="lt1"/>
                  </a:solidFill>
                  <a:latin typeface="Calibri"/>
                  <a:ea typeface="Calibri"/>
                  <a:cs typeface="Calibri"/>
                  <a:sym typeface="Calibri"/>
                </a:rPr>
              </a:br>
              <a:r>
                <a:rPr lang="en-US" sz="1800" b="1">
                  <a:solidFill>
                    <a:schemeClr val="lt1"/>
                  </a:solidFill>
                  <a:latin typeface="Calibri"/>
                  <a:ea typeface="Calibri"/>
                  <a:cs typeface="Calibri"/>
                  <a:sym typeface="Calibri"/>
                </a:rPr>
                <a:t>Management:</a:t>
              </a:r>
              <a:br>
                <a:rPr lang="en-US" sz="1800" b="1">
                  <a:solidFill>
                    <a:schemeClr val="lt1"/>
                  </a:solidFill>
                  <a:latin typeface="Calibri"/>
                  <a:ea typeface="Calibri"/>
                  <a:cs typeface="Calibri"/>
                  <a:sym typeface="Calibri"/>
                </a:rPr>
              </a:br>
              <a:r>
                <a:rPr lang="en-US" sz="1800" b="1">
                  <a:solidFill>
                    <a:schemeClr val="lt1"/>
                  </a:solidFill>
                  <a:latin typeface="Calibri"/>
                  <a:ea typeface="Calibri"/>
                  <a:cs typeface="Calibri"/>
                  <a:sym typeface="Calibri"/>
                </a:rPr>
                <a:t> Analysis</a:t>
              </a:r>
              <a:endParaRPr/>
            </a:p>
          </p:txBody>
        </p:sp>
        <p:sp>
          <p:nvSpPr>
            <p:cNvPr id="1181" name="Google Shape;1181;p82"/>
            <p:cNvSpPr/>
            <p:nvPr/>
          </p:nvSpPr>
          <p:spPr>
            <a:xfrm>
              <a:off x="2941879" y="1416478"/>
              <a:ext cx="2002326" cy="1422236"/>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82"/>
            <p:cNvSpPr txBox="1"/>
            <p:nvPr/>
          </p:nvSpPr>
          <p:spPr>
            <a:xfrm>
              <a:off x="2983535" y="1458134"/>
              <a:ext cx="1919014" cy="1338924"/>
            </a:xfrm>
            <a:prstGeom prst="rect">
              <a:avLst/>
            </a:prstGeom>
            <a:noFill/>
            <a:ln>
              <a:noFill/>
            </a:ln>
          </p:spPr>
          <p:txBody>
            <a:bodyPr spcFirstLastPara="1" wrap="square" lIns="35550" tIns="26650" rIns="35550" bIns="26650" anchor="t"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dirty="0">
                  <a:solidFill>
                    <a:schemeClr val="dk1"/>
                  </a:solidFill>
                  <a:latin typeface="Calibri"/>
                  <a:ea typeface="Calibri"/>
                  <a:cs typeface="Calibri"/>
                  <a:sym typeface="Calibri"/>
                </a:rPr>
                <a:t>Problem</a:t>
              </a:r>
              <a:endParaRPr dirty="0">
                <a:solidFill>
                  <a:schemeClr val="dk1"/>
                </a:solidFill>
              </a:endParaRPr>
            </a:p>
            <a:p>
              <a:pPr marL="114300" marR="0" lvl="1" indent="-114300" algn="l" rtl="0">
                <a:lnSpc>
                  <a:spcPct val="90000"/>
                </a:lnSpc>
                <a:spcBef>
                  <a:spcPts val="49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Category: SW</a:t>
              </a:r>
            </a:p>
            <a:p>
              <a:pPr marL="114300" marR="0" lvl="1" indent="-114300" algn="l" rtl="0">
                <a:lnSpc>
                  <a:spcPct val="90000"/>
                </a:lnSpc>
                <a:spcBef>
                  <a:spcPts val="490"/>
                </a:spcBef>
                <a:spcAft>
                  <a:spcPts val="0"/>
                </a:spcAft>
                <a:buClr>
                  <a:schemeClr val="dk1"/>
                </a:buClr>
                <a:buSzPts val="1200"/>
                <a:buFont typeface="Calibri"/>
                <a:buChar char="•"/>
              </a:pPr>
              <a:r>
                <a:rPr lang="en-US" sz="1200" dirty="0">
                  <a:solidFill>
                    <a:schemeClr val="dk1"/>
                  </a:solidFill>
                  <a:latin typeface="Calibri"/>
                  <a:cs typeface="Calibri"/>
                  <a:sym typeface="Calibri"/>
                </a:rPr>
                <a:t>Associated Incidents: Inc2452, Inc2499, Inc2530</a:t>
              </a:r>
              <a:endParaRPr dirty="0">
                <a:solidFill>
                  <a:schemeClr val="dk1"/>
                </a:solidFill>
              </a:endParaRPr>
            </a:p>
          </p:txBody>
        </p:sp>
        <p:sp>
          <p:nvSpPr>
            <p:cNvPr id="1183" name="Google Shape;1183;p82"/>
            <p:cNvSpPr/>
            <p:nvPr/>
          </p:nvSpPr>
          <p:spPr>
            <a:xfrm>
              <a:off x="2941879" y="3057520"/>
              <a:ext cx="2002326" cy="1422236"/>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82"/>
            <p:cNvSpPr txBox="1"/>
            <p:nvPr/>
          </p:nvSpPr>
          <p:spPr>
            <a:xfrm>
              <a:off x="2983535" y="3099176"/>
              <a:ext cx="1919014" cy="1338924"/>
            </a:xfrm>
            <a:prstGeom prst="rect">
              <a:avLst/>
            </a:prstGeom>
            <a:noFill/>
            <a:ln>
              <a:noFill/>
            </a:ln>
          </p:spPr>
          <p:txBody>
            <a:bodyPr spcFirstLastPara="1" wrap="square" lIns="35550" tIns="26650" rIns="35550" bIns="26650" anchor="t"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dirty="0">
                  <a:solidFill>
                    <a:schemeClr val="dk1"/>
                  </a:solidFill>
                  <a:latin typeface="Calibri"/>
                  <a:ea typeface="Calibri"/>
                  <a:cs typeface="Calibri"/>
                  <a:sym typeface="Calibri"/>
                </a:rPr>
                <a:t>Known error</a:t>
              </a:r>
              <a:endParaRPr sz="1400" dirty="0">
                <a:solidFill>
                  <a:schemeClr val="dk1"/>
                </a:solidFill>
                <a:latin typeface="Calibri"/>
                <a:ea typeface="Calibri"/>
                <a:cs typeface="Calibri"/>
                <a:sym typeface="Calibri"/>
              </a:endParaRPr>
            </a:p>
            <a:p>
              <a:pPr marL="114300" marR="0" lvl="1" indent="-114300" algn="l" rtl="0">
                <a:lnSpc>
                  <a:spcPct val="90000"/>
                </a:lnSpc>
                <a:spcBef>
                  <a:spcPts val="49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Error when writing log files causes job interruption</a:t>
              </a:r>
              <a:endParaRPr dirty="0">
                <a:solidFill>
                  <a:schemeClr val="dk1"/>
                </a:solidFill>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Maximum file size of server log file exceeded</a:t>
              </a:r>
              <a:endParaRPr sz="1200" b="0" i="0" u="none" strike="noStrike" cap="none" dirty="0">
                <a:solidFill>
                  <a:schemeClr val="dk1"/>
                </a:solidFill>
                <a:latin typeface="Calibri"/>
                <a:ea typeface="Calibri"/>
                <a:cs typeface="Calibri"/>
                <a:sym typeface="Calibri"/>
              </a:endParaRPr>
            </a:p>
          </p:txBody>
        </p:sp>
        <p:sp>
          <p:nvSpPr>
            <p:cNvPr id="1185" name="Google Shape;1185;p82"/>
            <p:cNvSpPr/>
            <p:nvPr/>
          </p:nvSpPr>
          <p:spPr>
            <a:xfrm>
              <a:off x="5382214" y="0"/>
              <a:ext cx="2502907" cy="4716988"/>
            </a:xfrm>
            <a:prstGeom prst="roundRect">
              <a:avLst>
                <a:gd name="adj" fmla="val 1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82"/>
            <p:cNvSpPr txBox="1"/>
            <p:nvPr/>
          </p:nvSpPr>
          <p:spPr>
            <a:xfrm>
              <a:off x="5382214" y="0"/>
              <a:ext cx="2502907" cy="141509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Problem</a:t>
              </a:r>
              <a:br>
                <a:rPr lang="en-US" sz="1800" b="1">
                  <a:solidFill>
                    <a:schemeClr val="lt1"/>
                  </a:solidFill>
                  <a:latin typeface="Calibri"/>
                  <a:ea typeface="Calibri"/>
                  <a:cs typeface="Calibri"/>
                  <a:sym typeface="Calibri"/>
                </a:rPr>
              </a:br>
              <a:r>
                <a:rPr lang="en-US" sz="1800" b="1">
                  <a:solidFill>
                    <a:schemeClr val="lt1"/>
                  </a:solidFill>
                  <a:latin typeface="Calibri"/>
                  <a:ea typeface="Calibri"/>
                  <a:cs typeface="Calibri"/>
                  <a:sym typeface="Calibri"/>
                </a:rPr>
                <a:t>Management: Treatment</a:t>
              </a:r>
              <a:endParaRPr/>
            </a:p>
          </p:txBody>
        </p:sp>
        <p:sp>
          <p:nvSpPr>
            <p:cNvPr id="1187" name="Google Shape;1187;p82"/>
            <p:cNvSpPr/>
            <p:nvPr/>
          </p:nvSpPr>
          <p:spPr>
            <a:xfrm>
              <a:off x="5632505" y="1416478"/>
              <a:ext cx="2002326" cy="1422236"/>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82"/>
            <p:cNvSpPr txBox="1"/>
            <p:nvPr/>
          </p:nvSpPr>
          <p:spPr>
            <a:xfrm>
              <a:off x="5674161" y="1458134"/>
              <a:ext cx="1919014" cy="1338924"/>
            </a:xfrm>
            <a:prstGeom prst="rect">
              <a:avLst/>
            </a:prstGeom>
            <a:noFill/>
            <a:ln>
              <a:noFill/>
            </a:ln>
          </p:spPr>
          <p:txBody>
            <a:bodyPr spcFirstLastPara="1" wrap="square" lIns="35550" tIns="26650" rIns="35550" bIns="26650" anchor="t"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dirty="0">
                  <a:solidFill>
                    <a:schemeClr val="dk1"/>
                  </a:solidFill>
                  <a:latin typeface="Calibri"/>
                  <a:ea typeface="Calibri"/>
                  <a:cs typeface="Calibri"/>
                  <a:sym typeface="Calibri"/>
                </a:rPr>
                <a:t>Workaround</a:t>
              </a:r>
              <a:endParaRPr sz="1400" dirty="0">
                <a:solidFill>
                  <a:schemeClr val="dk1"/>
                </a:solidFill>
                <a:latin typeface="Calibri"/>
                <a:ea typeface="Calibri"/>
                <a:cs typeface="Calibri"/>
                <a:sym typeface="Calibri"/>
              </a:endParaRPr>
            </a:p>
            <a:p>
              <a:pPr marL="114300" marR="0" lvl="1" indent="-114300" algn="l" rtl="0">
                <a:lnSpc>
                  <a:spcPct val="90000"/>
                </a:lnSpc>
                <a:spcBef>
                  <a:spcPts val="49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Back-up log file</a:t>
              </a:r>
              <a:endParaRPr sz="12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Empty log file</a:t>
              </a:r>
              <a:endParaRPr sz="12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Reboot system</a:t>
              </a:r>
              <a:endParaRPr sz="1200" b="0" i="0" u="none" strike="noStrike" cap="none" dirty="0">
                <a:solidFill>
                  <a:schemeClr val="dk1"/>
                </a:solidFill>
                <a:latin typeface="Calibri"/>
                <a:ea typeface="Calibri"/>
                <a:cs typeface="Calibri"/>
                <a:sym typeface="Calibri"/>
              </a:endParaRPr>
            </a:p>
          </p:txBody>
        </p:sp>
        <p:sp>
          <p:nvSpPr>
            <p:cNvPr id="1189" name="Google Shape;1189;p82"/>
            <p:cNvSpPr/>
            <p:nvPr/>
          </p:nvSpPr>
          <p:spPr>
            <a:xfrm>
              <a:off x="5632505" y="3057520"/>
              <a:ext cx="2002326" cy="1422236"/>
            </a:xfrm>
            <a:prstGeom prst="roundRect">
              <a:avLst>
                <a:gd name="adj" fmla="val 10000"/>
              </a:avLst>
            </a:prstGeom>
            <a:gradFill>
              <a:gsLst>
                <a:gs pos="0">
                  <a:schemeClr val="lt1"/>
                </a:gs>
                <a:gs pos="100000">
                  <a:schemeClr val="lt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82"/>
            <p:cNvSpPr txBox="1"/>
            <p:nvPr/>
          </p:nvSpPr>
          <p:spPr>
            <a:xfrm>
              <a:off x="5674161" y="3099176"/>
              <a:ext cx="1919014" cy="1338924"/>
            </a:xfrm>
            <a:prstGeom prst="rect">
              <a:avLst/>
            </a:prstGeom>
            <a:noFill/>
            <a:ln>
              <a:noFill/>
            </a:ln>
          </p:spPr>
          <p:txBody>
            <a:bodyPr spcFirstLastPara="1" wrap="square" lIns="35550" tIns="26650" rIns="35550" bIns="26650" anchor="t" anchorCtr="0">
              <a:noAutofit/>
            </a:bodyPr>
            <a:lstStyle/>
            <a:p>
              <a:pPr marL="0" marR="0" lvl="0" indent="0" algn="ctr" rtl="0">
                <a:lnSpc>
                  <a:spcPct val="90000"/>
                </a:lnSpc>
                <a:spcBef>
                  <a:spcPts val="0"/>
                </a:spcBef>
                <a:spcAft>
                  <a:spcPts val="0"/>
                </a:spcAft>
                <a:buClr>
                  <a:schemeClr val="lt1"/>
                </a:buClr>
                <a:buSzPts val="1400"/>
                <a:buFont typeface="Calibri"/>
                <a:buNone/>
              </a:pPr>
              <a:r>
                <a:rPr lang="en-US" sz="1400" dirty="0">
                  <a:solidFill>
                    <a:schemeClr val="dk1"/>
                  </a:solidFill>
                  <a:latin typeface="Calibri"/>
                  <a:ea typeface="Calibri"/>
                  <a:cs typeface="Calibri"/>
                  <a:sym typeface="Calibri"/>
                </a:rPr>
                <a:t>Resolution</a:t>
              </a:r>
              <a:endParaRPr sz="1600" dirty="0">
                <a:solidFill>
                  <a:schemeClr val="dk1"/>
                </a:solidFill>
                <a:latin typeface="Calibri"/>
                <a:ea typeface="Calibri"/>
                <a:cs typeface="Calibri"/>
                <a:sym typeface="Calibri"/>
              </a:endParaRPr>
            </a:p>
            <a:p>
              <a:pPr marL="114300" marR="0" lvl="1" indent="-114300" algn="l" rtl="0">
                <a:lnSpc>
                  <a:spcPct val="90000"/>
                </a:lnSpc>
                <a:spcBef>
                  <a:spcPts val="490"/>
                </a:spcBef>
                <a:spcAft>
                  <a:spcPts val="0"/>
                </a:spcAft>
                <a:buClr>
                  <a:schemeClr val="dk1"/>
                </a:buClr>
                <a:buSzPts val="1200"/>
                <a:buFont typeface="Calibri"/>
                <a:buChar char="•"/>
              </a:pPr>
              <a:r>
                <a:rPr lang="en-US" sz="1200" b="0" i="0" u="none" strike="noStrike" cap="none" dirty="0">
                  <a:solidFill>
                    <a:schemeClr val="dk1"/>
                  </a:solidFill>
                  <a:latin typeface="Calibri"/>
                  <a:ea typeface="Calibri"/>
                  <a:cs typeface="Calibri"/>
                  <a:sym typeface="Calibri"/>
                </a:rPr>
                <a:t>Patch available</a:t>
              </a:r>
              <a:endParaRPr sz="12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80"/>
                </a:spcBef>
                <a:spcAft>
                  <a:spcPts val="0"/>
                </a:spcAft>
                <a:buClr>
                  <a:schemeClr val="dk1"/>
                </a:buClr>
                <a:buSzPts val="1200"/>
                <a:buFont typeface="Calibri"/>
                <a:buChar char="•"/>
              </a:pPr>
              <a:r>
                <a:rPr lang="en-US" sz="1200" b="0" i="0" u="sng" strike="noStrike" cap="none" dirty="0">
                  <a:solidFill>
                    <a:schemeClr val="dk1"/>
                  </a:solidFill>
                  <a:latin typeface="Calibri"/>
                  <a:ea typeface="Calibri"/>
                  <a:cs typeface="Calibri"/>
                  <a:sym typeface="Calibri"/>
                </a:rPr>
                <a:t>Request for Change: </a:t>
              </a:r>
              <a:r>
                <a:rPr lang="en-US" sz="1200" b="0" i="0" u="none" strike="noStrike" cap="none" dirty="0">
                  <a:solidFill>
                    <a:schemeClr val="dk1"/>
                  </a:solidFill>
                  <a:latin typeface="Calibri"/>
                  <a:ea typeface="Calibri"/>
                  <a:cs typeface="Calibri"/>
                  <a:sym typeface="Calibri"/>
                </a:rPr>
                <a:t>Install patch T12-02 on pclx3</a:t>
              </a:r>
              <a:endParaRPr dirty="0">
                <a:solidFill>
                  <a:schemeClr val="dk1"/>
                </a:solidFill>
              </a:endParaRPr>
            </a:p>
          </p:txBody>
        </p:sp>
      </p:grpSp>
      <p:pic>
        <p:nvPicPr>
          <p:cNvPr id="1191" name="Google Shape;1191;p82"/>
          <p:cNvPicPr preferRelativeResize="0"/>
          <p:nvPr/>
        </p:nvPicPr>
        <p:blipFill rotWithShape="1">
          <a:blip r:embed="rId3">
            <a:alphaModFix/>
          </a:blip>
          <a:srcRect/>
          <a:stretch/>
        </p:blipFill>
        <p:spPr>
          <a:xfrm>
            <a:off x="1280983" y="4825007"/>
            <a:ext cx="1309316" cy="1246807"/>
          </a:xfrm>
          <a:prstGeom prst="rect">
            <a:avLst/>
          </a:prstGeom>
          <a:noFill/>
          <a:ln>
            <a:noFill/>
          </a:ln>
        </p:spPr>
      </p:pic>
      <p:sp>
        <p:nvSpPr>
          <p:cNvPr id="1192" name="Google Shape;1192;p82"/>
          <p:cNvSpPr txBox="1">
            <a:spLocks noGrp="1"/>
          </p:cNvSpPr>
          <p:nvPr>
            <p:ph type="sldNum" idx="12"/>
          </p:nvPr>
        </p:nvSpPr>
        <p:spPr>
          <a:xfrm>
            <a:off x="8077200" y="6430521"/>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82</a:t>
            </a:fld>
            <a:endParaRPr/>
          </a:p>
        </p:txBody>
      </p:sp>
      <p:sp>
        <p:nvSpPr>
          <p:cNvPr id="2" name="Right Arrow 1">
            <a:extLst>
              <a:ext uri="{FF2B5EF4-FFF2-40B4-BE49-F238E27FC236}">
                <a16:creationId xmlns:a16="http://schemas.microsoft.com/office/drawing/2014/main" id="{D026ECF8-0BBC-146E-55DE-1B992975C10C}"/>
              </a:ext>
            </a:extLst>
          </p:cNvPr>
          <p:cNvSpPr/>
          <p:nvPr/>
        </p:nvSpPr>
        <p:spPr>
          <a:xfrm rot="5400000">
            <a:off x="5865248" y="4340129"/>
            <a:ext cx="315199" cy="453058"/>
          </a:xfrm>
          <a:prstGeom prst="right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8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PM: Key concepts – Summary</a:t>
            </a:r>
            <a:endParaRPr/>
          </a:p>
        </p:txBody>
      </p:sp>
      <p:sp>
        <p:nvSpPr>
          <p:cNvPr id="1201" name="Google Shape;1201;p83"/>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Understanding</a:t>
            </a:r>
            <a:r>
              <a:rPr lang="en-US" b="0" i="0" u="none" strike="noStrike" dirty="0">
                <a:solidFill>
                  <a:srgbClr val="374151"/>
                </a:solidFill>
                <a:effectLst/>
                <a:latin typeface="Söhne"/>
              </a:rPr>
              <a:t> the distinction between incidents</a:t>
            </a:r>
            <a:r>
              <a:rPr lang="en-US" dirty="0"/>
              <a:t> and problems</a:t>
            </a:r>
          </a:p>
          <a:p>
            <a:pPr marL="342900" lvl="0" indent="-342900" algn="l" rtl="0">
              <a:spcBef>
                <a:spcPts val="560"/>
              </a:spcBef>
              <a:spcAft>
                <a:spcPts val="0"/>
              </a:spcAft>
              <a:buClr>
                <a:schemeClr val="dk1"/>
              </a:buClr>
              <a:buSzPts val="2800"/>
              <a:buChar char="•"/>
            </a:pPr>
            <a:r>
              <a:rPr lang="en-US" dirty="0"/>
              <a:t>Understanding and using both ways to dealing with problems:</a:t>
            </a:r>
          </a:p>
          <a:p>
            <a:pPr marL="742950" lvl="1" indent="-285750" algn="l" rtl="0">
              <a:spcBef>
                <a:spcPts val="480"/>
              </a:spcBef>
              <a:spcAft>
                <a:spcPts val="0"/>
              </a:spcAft>
              <a:buClr>
                <a:schemeClr val="dk1"/>
              </a:buClr>
              <a:buSzPts val="2400"/>
              <a:buChar char="–"/>
            </a:pPr>
            <a:r>
              <a:rPr lang="en-US" dirty="0"/>
              <a:t>Keep the impact of the problem manageable (Workaround -&gt; Known Error)</a:t>
            </a:r>
          </a:p>
          <a:p>
            <a:pPr marL="742950" lvl="1" indent="-285750" algn="l" rtl="0">
              <a:spcBef>
                <a:spcPts val="480"/>
              </a:spcBef>
              <a:spcAft>
                <a:spcPts val="0"/>
              </a:spcAft>
              <a:buClr>
                <a:schemeClr val="dk1"/>
              </a:buClr>
              <a:buSzPts val="2400"/>
              <a:buChar char="–"/>
            </a:pPr>
            <a:r>
              <a:rPr lang="en-US" dirty="0"/>
              <a:t>Resolve the problem by eliminating the underlying cause (-&gt; Change)</a:t>
            </a:r>
          </a:p>
          <a:p>
            <a:pPr indent="-457200">
              <a:spcBef>
                <a:spcPts val="480"/>
              </a:spcBef>
              <a:buSzPts val="2400"/>
            </a:pPr>
            <a:r>
              <a:rPr lang="en-US" b="0" i="0" u="none" strike="noStrike" dirty="0">
                <a:solidFill>
                  <a:srgbClr val="374151"/>
                </a:solidFill>
                <a:effectLst/>
                <a:latin typeface="Söhne"/>
              </a:rPr>
              <a:t>Key </a:t>
            </a:r>
            <a:r>
              <a:rPr lang="en-US" b="0" i="0" u="none" strike="noStrike" dirty="0" err="1">
                <a:solidFill>
                  <a:srgbClr val="374151"/>
                </a:solidFill>
                <a:effectLst/>
                <a:latin typeface="Söhne"/>
              </a:rPr>
              <a:t>activities</a:t>
            </a:r>
            <a:endParaRPr lang="en-US" dirty="0"/>
          </a:p>
          <a:p>
            <a:pPr marL="742950" lvl="1" indent="-285750">
              <a:spcBef>
                <a:spcPts val="480"/>
              </a:spcBef>
              <a:buSzPts val="2400"/>
            </a:pPr>
            <a:r>
              <a:rPr lang="en-US" dirty="0"/>
              <a:t>Identifying problems based on patterns and trends in the occurrence of incidents</a:t>
            </a:r>
          </a:p>
          <a:p>
            <a:pPr marL="742950" lvl="1" indent="-285750">
              <a:spcBef>
                <a:spcPts val="480"/>
              </a:spcBef>
              <a:buSzPts val="2400"/>
            </a:pPr>
            <a:r>
              <a:rPr lang="en-US" dirty="0"/>
              <a:t>Keeping information on known errors and workarounds up-to-date and accessible to staff involved in ISRM</a:t>
            </a:r>
          </a:p>
        </p:txBody>
      </p:sp>
      <p:sp>
        <p:nvSpPr>
          <p:cNvPr id="1202" name="Google Shape;1202;p8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84"/>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Configuration Management (CONFM)</a:t>
            </a:r>
            <a:endParaRPr/>
          </a:p>
        </p:txBody>
      </p:sp>
      <p:sp>
        <p:nvSpPr>
          <p:cNvPr id="1209" name="Google Shape;1209;p84"/>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84</a:t>
            </a:fld>
            <a:endParaRPr/>
          </a:p>
        </p:txBody>
      </p:sp>
      <p:sp>
        <p:nvSpPr>
          <p:cNvPr id="1210" name="Google Shape;1210;p84"/>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211" name="Google Shape;1211;p84"/>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1212" name="Google Shape;1212;p84"/>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provide and maintain a logical model of configuration items in support of other service management activities</a:t>
            </a:r>
            <a:endParaRPr sz="1800">
              <a:solidFill>
                <a:schemeClr val="dk1"/>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p8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CONFM: Important terms</a:t>
            </a:r>
            <a:endParaRPr/>
          </a:p>
        </p:txBody>
      </p:sp>
      <p:sp>
        <p:nvSpPr>
          <p:cNvPr id="1219" name="Google Shape;1219;p8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85</a:t>
            </a:fld>
            <a:endParaRPr/>
          </a:p>
        </p:txBody>
      </p:sp>
      <p:graphicFrame>
        <p:nvGraphicFramePr>
          <p:cNvPr id="1220" name="Google Shape;1220;p85"/>
          <p:cNvGraphicFramePr/>
          <p:nvPr>
            <p:extLst>
              <p:ext uri="{D42A27DB-BD31-4B8C-83A1-F6EECF244321}">
                <p14:modId xmlns:p14="http://schemas.microsoft.com/office/powerpoint/2010/main" val="4254554369"/>
              </p:ext>
            </p:extLst>
          </p:nvPr>
        </p:nvGraphicFramePr>
        <p:xfrm>
          <a:off x="609601" y="1696601"/>
          <a:ext cx="10972798" cy="163068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92625">
                <a:tc>
                  <a:txBody>
                    <a:bodyPr/>
                    <a:lstStyle/>
                    <a:p>
                      <a:pPr marL="0" marR="0" lvl="0" indent="0" algn="l" rtl="0">
                        <a:spcBef>
                          <a:spcPts val="0"/>
                        </a:spcBef>
                        <a:spcAft>
                          <a:spcPts val="0"/>
                        </a:spcAft>
                        <a:buNone/>
                      </a:pPr>
                      <a:r>
                        <a:rPr lang="en-US" sz="1400"/>
                        <a:t>Definition following FitSM-0:</a:t>
                      </a:r>
                      <a:endParaRPr sz="140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0857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Configuration item (CI):</a:t>
                      </a:r>
                      <a:endParaRPr dirty="0"/>
                    </a:p>
                    <a:p>
                      <a:pPr marL="457200" marR="0" lvl="1" indent="0" algn="l" rtl="0">
                        <a:lnSpc>
                          <a:spcPct val="100000"/>
                        </a:lnSpc>
                        <a:spcBef>
                          <a:spcPts val="0"/>
                        </a:spcBef>
                        <a:spcAft>
                          <a:spcPts val="600"/>
                        </a:spcAft>
                        <a:buClr>
                          <a:schemeClr val="dk1"/>
                        </a:buClr>
                        <a:buSzPts val="1800"/>
                        <a:buFont typeface="Calibri"/>
                        <a:buNone/>
                      </a:pPr>
                      <a:r>
                        <a:rPr lang="en-US" sz="1800" b="0" u="none" strike="noStrike" cap="none" dirty="0">
                          <a:solidFill>
                            <a:schemeClr val="dk1"/>
                          </a:solidFill>
                          <a:sym typeface="Calibri"/>
                        </a:rPr>
                        <a:t>Element that contributes to the delivery of one or more services or service components, therefore requiring control of its configuration</a:t>
                      </a:r>
                      <a:endParaRPr sz="1800" b="0" u="none" strike="noStrike" cap="none" dirty="0">
                        <a:solidFill>
                          <a:schemeClr val="dk1"/>
                        </a:solidFill>
                        <a:sym typeface="Calibri"/>
                      </a:endParaRPr>
                    </a:p>
                    <a:p>
                      <a:pPr marL="457200" marR="0" lvl="1" indent="0" algn="l" rtl="0">
                        <a:lnSpc>
                          <a:spcPct val="100000"/>
                        </a:lnSpc>
                        <a:spcBef>
                          <a:spcPts val="0"/>
                        </a:spcBef>
                        <a:spcAft>
                          <a:spcPts val="0"/>
                        </a:spcAft>
                        <a:buClr>
                          <a:schemeClr val="dk1"/>
                        </a:buClr>
                        <a:buSzPts val="1800"/>
                        <a:buFont typeface="Calibri"/>
                        <a:buNone/>
                      </a:pPr>
                      <a:r>
                        <a:rPr lang="en-US" sz="1600" b="0" u="none" strike="noStrike" cap="none" dirty="0">
                          <a:solidFill>
                            <a:schemeClr val="dk1"/>
                          </a:solidFill>
                          <a:sym typeface="Calibri"/>
                        </a:rPr>
                        <a:t>Note: CIs can vary widely, from technical components (e.g. computer hardware, network components, software) to non-technical items such as documents (e.g. service level agreements, manuals, license documentation).</a:t>
                      </a:r>
                      <a:endParaRPr sz="1200" dirty="0"/>
                    </a:p>
                  </a:txBody>
                  <a:tcPr marL="68575" marR="68575" marT="0" marB="0"/>
                </a:tc>
                <a:extLst>
                  <a:ext uri="{0D108BD9-81ED-4DB2-BD59-A6C34878D82A}">
                    <a16:rowId xmlns:a16="http://schemas.microsoft.com/office/drawing/2014/main" val="10001"/>
                  </a:ext>
                </a:extLst>
              </a:tr>
            </a:tbl>
          </a:graphicData>
        </a:graphic>
      </p:graphicFrame>
      <p:graphicFrame>
        <p:nvGraphicFramePr>
          <p:cNvPr id="1221" name="Google Shape;1221;p85"/>
          <p:cNvGraphicFramePr/>
          <p:nvPr>
            <p:extLst>
              <p:ext uri="{D42A27DB-BD31-4B8C-83A1-F6EECF244321}">
                <p14:modId xmlns:p14="http://schemas.microsoft.com/office/powerpoint/2010/main" val="2069294885"/>
              </p:ext>
            </p:extLst>
          </p:nvPr>
        </p:nvGraphicFramePr>
        <p:xfrm>
          <a:off x="609601" y="4071669"/>
          <a:ext cx="10972798" cy="135636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92325">
                <a:tc>
                  <a:txBody>
                    <a:bodyPr/>
                    <a:lstStyle/>
                    <a:p>
                      <a:pPr marL="0" marR="0" lvl="0" indent="0" algn="l" rtl="0">
                        <a:spcBef>
                          <a:spcPts val="0"/>
                        </a:spcBef>
                        <a:spcAft>
                          <a:spcPts val="0"/>
                        </a:spcAft>
                        <a:buNone/>
                      </a:pPr>
                      <a:r>
                        <a:rPr lang="en-US" sz="1400" b="1"/>
                        <a:t>Definition following FitSM-0:</a:t>
                      </a:r>
                      <a:endParaRPr sz="1400" b="1">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9737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Configuration management database (CMDB):</a:t>
                      </a:r>
                      <a:endParaRPr dirty="0"/>
                    </a:p>
                    <a:p>
                      <a:pPr marL="457200" marR="0" lvl="1" indent="0" algn="l" rtl="0">
                        <a:spcBef>
                          <a:spcPts val="0"/>
                        </a:spcBef>
                        <a:spcAft>
                          <a:spcPts val="600"/>
                        </a:spcAft>
                        <a:buNone/>
                      </a:pPr>
                      <a:r>
                        <a:rPr lang="en-US" sz="1800" b="0" u="none" strike="noStrike" cap="none" dirty="0">
                          <a:solidFill>
                            <a:schemeClr val="dk1"/>
                          </a:solidFill>
                          <a:sym typeface="Calibri"/>
                        </a:rPr>
                        <a:t>Store for </a:t>
                      </a:r>
                      <a:r>
                        <a:rPr lang="en-US" sz="1800" b="0" dirty="0"/>
                        <a:t>data</a:t>
                      </a:r>
                      <a:r>
                        <a:rPr lang="en-US" sz="1800" b="0" u="none" strike="noStrike" cap="none" dirty="0">
                          <a:solidFill>
                            <a:schemeClr val="dk1"/>
                          </a:solidFill>
                          <a:sym typeface="Calibri"/>
                        </a:rPr>
                        <a:t> about configuration items (CIs)</a:t>
                      </a:r>
                      <a:endParaRPr sz="1800" b="0" u="none" strike="noStrike" cap="none" dirty="0">
                        <a:solidFill>
                          <a:schemeClr val="dk1"/>
                        </a:solidFill>
                        <a:sym typeface="Calibri"/>
                      </a:endParaRPr>
                    </a:p>
                    <a:p>
                      <a:pPr marL="457200" marR="0" lvl="1" indent="0" algn="l" rtl="0">
                        <a:spcBef>
                          <a:spcPts val="0"/>
                        </a:spcBef>
                        <a:spcAft>
                          <a:spcPts val="0"/>
                        </a:spcAft>
                        <a:buNone/>
                      </a:pPr>
                      <a:r>
                        <a:rPr lang="en-US" sz="1600" b="0" u="none" strike="noStrike" cap="none" dirty="0">
                          <a:solidFill>
                            <a:schemeClr val="dk1"/>
                          </a:solidFill>
                          <a:sym typeface="Calibri"/>
                        </a:rPr>
                        <a:t>Note: A CMDB is not necessarily a single database covering all configuration items (CIs). It may rather be composed of multiple data stores.</a:t>
                      </a:r>
                      <a:endParaRPr sz="1200"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1226" name="Google Shape;1226;p8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CONFM: Requirements according to FitSM-1</a:t>
            </a:r>
            <a:endParaRPr/>
          </a:p>
        </p:txBody>
      </p:sp>
      <p:sp>
        <p:nvSpPr>
          <p:cNvPr id="1227" name="Google Shape;1227;p8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86</a:t>
            </a:fld>
            <a:endParaRPr/>
          </a:p>
        </p:txBody>
      </p:sp>
      <p:graphicFrame>
        <p:nvGraphicFramePr>
          <p:cNvPr id="1228" name="Google Shape;1228;p86"/>
          <p:cNvGraphicFramePr/>
          <p:nvPr/>
        </p:nvGraphicFramePr>
        <p:xfrm>
          <a:off x="1981200" y="1697038"/>
          <a:ext cx="8229600" cy="2743454"/>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PR11 Configuration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PR11.1 The scope of configuration management shall be defined together with the types of configuration items (CIs) and relationships to be considered.</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PR11.2 The level of detail of configuration information shall be sufficient to support effective control over CIs.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PR11.3 Information on CIs and their relationships with other CIs shall be maintained in a configuration management database (CMDB).</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PR11.4 CIs shall be controlled and changes to CIs tracked in the CMDB.</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PR11.5 The information stored in the CMDB shall be verified at planned intervals.</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Google Shape;1232;p8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CONFM: Key concepts</a:t>
            </a:r>
            <a:endParaRPr/>
          </a:p>
        </p:txBody>
      </p:sp>
      <p:sp>
        <p:nvSpPr>
          <p:cNvPr id="1233" name="Google Shape;1233;p87"/>
          <p:cNvSpPr txBox="1">
            <a:spLocks noGrp="1"/>
          </p:cNvSpPr>
          <p:nvPr>
            <p:ph type="body" idx="1"/>
          </p:nvPr>
        </p:nvSpPr>
        <p:spPr>
          <a:xfrm>
            <a:off x="609600" y="1696600"/>
            <a:ext cx="10972800" cy="2889454"/>
          </a:xfrm>
          <a:prstGeom prst="rect">
            <a:avLst/>
          </a:prstGeom>
          <a:noFill/>
          <a:ln>
            <a:noFill/>
          </a:ln>
        </p:spPr>
        <p:txBody>
          <a:bodyPr spcFirstLastPara="1" wrap="square" lIns="91425" tIns="45700" rIns="91425" bIns="45700" anchor="t" anchorCtr="0">
            <a:normAutofit/>
          </a:bodyPr>
          <a:lstStyle/>
          <a:p>
            <a:pPr marL="342900" lvl="0" indent="-356235" algn="l" rtl="0">
              <a:spcBef>
                <a:spcPts val="0"/>
              </a:spcBef>
              <a:spcAft>
                <a:spcPts val="0"/>
              </a:spcAft>
              <a:buClr>
                <a:schemeClr val="dk1"/>
              </a:buClr>
              <a:buSzPts val="2800"/>
              <a:buChar char="•"/>
            </a:pPr>
            <a:r>
              <a:rPr lang="en-US" sz="2000" dirty="0"/>
              <a:t>Configuration Management is </a:t>
            </a:r>
            <a:r>
              <a:rPr lang="en-US" sz="2000" u="sng" dirty="0"/>
              <a:t>not</a:t>
            </a:r>
            <a:r>
              <a:rPr lang="en-US" sz="2000" dirty="0"/>
              <a:t> about configuring resources</a:t>
            </a:r>
            <a:endParaRPr sz="2000" dirty="0"/>
          </a:p>
          <a:p>
            <a:pPr marL="342900" lvl="0" indent="-356235" algn="l" rtl="0">
              <a:spcBef>
                <a:spcPts val="518"/>
              </a:spcBef>
              <a:spcAft>
                <a:spcPts val="0"/>
              </a:spcAft>
              <a:buClr>
                <a:schemeClr val="dk1"/>
              </a:buClr>
              <a:buSzPts val="2800"/>
              <a:buChar char="•"/>
            </a:pPr>
            <a:r>
              <a:rPr lang="en-US" sz="2000" dirty="0"/>
              <a:t>Configuration Management is about understanding (and documenting) CIs, their attributes and relationships</a:t>
            </a:r>
            <a:endParaRPr sz="2000" dirty="0"/>
          </a:p>
          <a:p>
            <a:pPr marL="342900" lvl="0" indent="-356235" algn="l" rtl="0">
              <a:spcBef>
                <a:spcPts val="518"/>
              </a:spcBef>
              <a:spcAft>
                <a:spcPts val="0"/>
              </a:spcAft>
              <a:buClr>
                <a:schemeClr val="dk1"/>
              </a:buClr>
              <a:buSzPts val="2800"/>
              <a:buChar char="•"/>
            </a:pPr>
            <a:r>
              <a:rPr lang="en-US" sz="2000" dirty="0"/>
              <a:t>Select the adequate level of detail for </a:t>
            </a:r>
            <a:r>
              <a:rPr lang="en-US" sz="2000" u="sng" dirty="0"/>
              <a:t>your</a:t>
            </a:r>
            <a:r>
              <a:rPr lang="en-US" sz="2000" dirty="0"/>
              <a:t> CMDB:</a:t>
            </a:r>
            <a:endParaRPr sz="2000" dirty="0"/>
          </a:p>
          <a:p>
            <a:pPr marL="742950" lvl="1" indent="-297180" algn="l" rtl="0">
              <a:spcBef>
                <a:spcPts val="444"/>
              </a:spcBef>
              <a:spcAft>
                <a:spcPts val="0"/>
              </a:spcAft>
              <a:buClr>
                <a:schemeClr val="dk1"/>
              </a:buClr>
              <a:buSzPts val="2400"/>
              <a:buChar char="–"/>
            </a:pPr>
            <a:r>
              <a:rPr lang="en-US" sz="1800" dirty="0"/>
              <a:t>Too little detail -&gt; not enough control</a:t>
            </a:r>
            <a:endParaRPr sz="1800" dirty="0"/>
          </a:p>
          <a:p>
            <a:pPr marL="742950" lvl="1" indent="-297180" algn="l" rtl="0">
              <a:spcBef>
                <a:spcPts val="444"/>
              </a:spcBef>
              <a:spcAft>
                <a:spcPts val="0"/>
              </a:spcAft>
              <a:buClr>
                <a:schemeClr val="dk1"/>
              </a:buClr>
              <a:buSzPts val="2400"/>
              <a:buChar char="–"/>
            </a:pPr>
            <a:r>
              <a:rPr lang="en-US" sz="1800" dirty="0"/>
              <a:t>Too much detail -&gt; excessive bureaucracy</a:t>
            </a:r>
            <a:endParaRPr sz="1800" dirty="0"/>
          </a:p>
          <a:p>
            <a:pPr marL="342900" lvl="0" indent="-356235" algn="l" rtl="0">
              <a:spcBef>
                <a:spcPts val="518"/>
              </a:spcBef>
              <a:spcAft>
                <a:spcPts val="0"/>
              </a:spcAft>
              <a:buClr>
                <a:schemeClr val="dk1"/>
              </a:buClr>
              <a:buSzPts val="2800"/>
              <a:buChar char="•"/>
            </a:pPr>
            <a:r>
              <a:rPr lang="en-US" sz="2000" dirty="0"/>
              <a:t>The CMDB is a key source of information to staff involved in many other ITSM processes.</a:t>
            </a:r>
          </a:p>
          <a:p>
            <a:pPr marL="342900" lvl="0" indent="-356235" algn="l" rtl="0">
              <a:spcBef>
                <a:spcPts val="518"/>
              </a:spcBef>
              <a:spcAft>
                <a:spcPts val="0"/>
              </a:spcAft>
              <a:buClr>
                <a:schemeClr val="dk1"/>
              </a:buClr>
              <a:buSzPts val="2800"/>
              <a:buChar char="•"/>
            </a:pPr>
            <a:r>
              <a:rPr lang="en-US" sz="2000" dirty="0"/>
              <a:t>Most important output from this process:</a:t>
            </a:r>
            <a:endParaRPr sz="2000" dirty="0"/>
          </a:p>
        </p:txBody>
      </p:sp>
      <p:sp>
        <p:nvSpPr>
          <p:cNvPr id="1234" name="Google Shape;1234;p8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87</a:t>
            </a:fld>
            <a:endParaRPr/>
          </a:p>
        </p:txBody>
      </p:sp>
      <p:sp>
        <p:nvSpPr>
          <p:cNvPr id="1235" name="Google Shape;1235;p87"/>
          <p:cNvSpPr txBox="1"/>
          <p:nvPr/>
        </p:nvSpPr>
        <p:spPr>
          <a:xfrm>
            <a:off x="2525133" y="5167362"/>
            <a:ext cx="814453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dirty="0">
                <a:solidFill>
                  <a:schemeClr val="dk1"/>
                </a:solidFill>
                <a:latin typeface="Calibri"/>
                <a:ea typeface="Calibri"/>
                <a:cs typeface="Calibri"/>
                <a:sym typeface="Calibri"/>
              </a:rPr>
              <a:t>Logical</a:t>
            </a:r>
            <a:r>
              <a:rPr lang="en-US" sz="1800" dirty="0">
                <a:solidFill>
                  <a:schemeClr val="dk1"/>
                </a:solidFill>
                <a:latin typeface="Calibri"/>
                <a:ea typeface="Calibri"/>
                <a:cs typeface="Calibri"/>
                <a:sym typeface="Calibri"/>
              </a:rPr>
              <a:t> CMDB:</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Information on CIs, their attributes and relationships</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Based on information from various sources (physical databases, asset inventories)</a:t>
            </a:r>
            <a:endParaRPr dirty="0"/>
          </a:p>
        </p:txBody>
      </p:sp>
      <p:sp>
        <p:nvSpPr>
          <p:cNvPr id="1236" name="Google Shape;1236;p87"/>
          <p:cNvSpPr/>
          <p:nvPr/>
        </p:nvSpPr>
        <p:spPr>
          <a:xfrm>
            <a:off x="1434246" y="5280481"/>
            <a:ext cx="1046602" cy="738130"/>
          </a:xfrm>
          <a:prstGeom prst="can">
            <a:avLst>
              <a:gd name="adj" fmla="val 25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CMDB</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8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CONFM: Key concepts – Services, service components and CIs</a:t>
            </a:r>
            <a:endParaRPr/>
          </a:p>
        </p:txBody>
      </p:sp>
      <p:sp>
        <p:nvSpPr>
          <p:cNvPr id="1245" name="Google Shape;1245;p8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88</a:t>
            </a:fld>
            <a:endParaRPr/>
          </a:p>
        </p:txBody>
      </p:sp>
      <p:grpSp>
        <p:nvGrpSpPr>
          <p:cNvPr id="1246" name="Google Shape;1246;p88"/>
          <p:cNvGrpSpPr/>
          <p:nvPr/>
        </p:nvGrpSpPr>
        <p:grpSpPr>
          <a:xfrm>
            <a:off x="3965738" y="2212713"/>
            <a:ext cx="5970216" cy="3327609"/>
            <a:chOff x="3640547" y="3961561"/>
            <a:chExt cx="5044116" cy="2647473"/>
          </a:xfrm>
        </p:grpSpPr>
        <p:sp>
          <p:nvSpPr>
            <p:cNvPr id="1247" name="Google Shape;1247;p88"/>
            <p:cNvSpPr/>
            <p:nvPr/>
          </p:nvSpPr>
          <p:spPr>
            <a:xfrm>
              <a:off x="3659999" y="5665450"/>
              <a:ext cx="5024664" cy="943584"/>
            </a:xfrm>
            <a:prstGeom prst="cloud">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CIs</a:t>
              </a:r>
              <a:endParaRPr/>
            </a:p>
            <a:p>
              <a:pPr marL="0" marR="0" lvl="0" indent="0" algn="ctr" rtl="0">
                <a:spcBef>
                  <a:spcPts val="0"/>
                </a:spcBef>
                <a:spcAft>
                  <a:spcPts val="0"/>
                </a:spcAft>
                <a:buNone/>
              </a:pPr>
              <a:r>
                <a:rPr lang="en-US" sz="1400">
                  <a:solidFill>
                    <a:schemeClr val="dk1"/>
                  </a:solidFill>
                  <a:latin typeface="Calibri"/>
                  <a:ea typeface="Calibri"/>
                  <a:cs typeface="Calibri"/>
                  <a:sym typeface="Calibri"/>
                </a:rPr>
                <a:t>(hardware, software, communication infrastructure, …)</a:t>
              </a:r>
              <a:endParaRPr/>
            </a:p>
          </p:txBody>
        </p:sp>
        <p:sp>
          <p:nvSpPr>
            <p:cNvPr id="1248" name="Google Shape;1248;p88"/>
            <p:cNvSpPr/>
            <p:nvPr/>
          </p:nvSpPr>
          <p:spPr>
            <a:xfrm>
              <a:off x="3640547" y="3963936"/>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1</a:t>
              </a:r>
              <a:endParaRPr sz="1800">
                <a:solidFill>
                  <a:schemeClr val="dk1"/>
                </a:solidFill>
                <a:latin typeface="Calibri"/>
                <a:ea typeface="Calibri"/>
                <a:cs typeface="Calibri"/>
                <a:sym typeface="Calibri"/>
              </a:endParaRPr>
            </a:p>
          </p:txBody>
        </p:sp>
        <p:sp>
          <p:nvSpPr>
            <p:cNvPr id="1249" name="Google Shape;1249;p88"/>
            <p:cNvSpPr/>
            <p:nvPr/>
          </p:nvSpPr>
          <p:spPr>
            <a:xfrm>
              <a:off x="3659392" y="4896372"/>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1</a:t>
              </a:r>
              <a:endParaRPr sz="1800">
                <a:solidFill>
                  <a:schemeClr val="dk1"/>
                </a:solidFill>
                <a:latin typeface="Calibri"/>
                <a:ea typeface="Calibri"/>
                <a:cs typeface="Calibri"/>
                <a:sym typeface="Calibri"/>
              </a:endParaRPr>
            </a:p>
          </p:txBody>
        </p:sp>
        <p:sp>
          <p:nvSpPr>
            <p:cNvPr id="1250" name="Google Shape;1250;p88"/>
            <p:cNvSpPr/>
            <p:nvPr/>
          </p:nvSpPr>
          <p:spPr>
            <a:xfrm>
              <a:off x="4721784" y="4896371"/>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2</a:t>
              </a:r>
              <a:endParaRPr sz="1800">
                <a:solidFill>
                  <a:schemeClr val="dk1"/>
                </a:solidFill>
                <a:latin typeface="Calibri"/>
                <a:ea typeface="Calibri"/>
                <a:cs typeface="Calibri"/>
                <a:sym typeface="Calibri"/>
              </a:endParaRPr>
            </a:p>
          </p:txBody>
        </p:sp>
        <p:sp>
          <p:nvSpPr>
            <p:cNvPr id="1251" name="Google Shape;1251;p88"/>
            <p:cNvSpPr/>
            <p:nvPr/>
          </p:nvSpPr>
          <p:spPr>
            <a:xfrm>
              <a:off x="5784176" y="4896370"/>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3</a:t>
              </a:r>
              <a:endParaRPr sz="1800">
                <a:solidFill>
                  <a:schemeClr val="dk1"/>
                </a:solidFill>
                <a:latin typeface="Calibri"/>
                <a:ea typeface="Calibri"/>
                <a:cs typeface="Calibri"/>
                <a:sym typeface="Calibri"/>
              </a:endParaRPr>
            </a:p>
          </p:txBody>
        </p:sp>
        <p:sp>
          <p:nvSpPr>
            <p:cNvPr id="1252" name="Google Shape;1252;p88"/>
            <p:cNvSpPr/>
            <p:nvPr/>
          </p:nvSpPr>
          <p:spPr>
            <a:xfrm>
              <a:off x="6846568" y="4896369"/>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4</a:t>
              </a:r>
              <a:endParaRPr sz="1800">
                <a:solidFill>
                  <a:schemeClr val="dk1"/>
                </a:solidFill>
                <a:latin typeface="Calibri"/>
                <a:ea typeface="Calibri"/>
                <a:cs typeface="Calibri"/>
                <a:sym typeface="Calibri"/>
              </a:endParaRPr>
            </a:p>
          </p:txBody>
        </p:sp>
        <p:sp>
          <p:nvSpPr>
            <p:cNvPr id="1253" name="Google Shape;1253;p88"/>
            <p:cNvSpPr/>
            <p:nvPr/>
          </p:nvSpPr>
          <p:spPr>
            <a:xfrm>
              <a:off x="7908960" y="4896368"/>
              <a:ext cx="775096"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SC 5</a:t>
              </a:r>
              <a:endParaRPr sz="1800">
                <a:solidFill>
                  <a:schemeClr val="dk1"/>
                </a:solidFill>
                <a:latin typeface="Calibri"/>
                <a:ea typeface="Calibri"/>
                <a:cs typeface="Calibri"/>
                <a:sym typeface="Calibri"/>
              </a:endParaRPr>
            </a:p>
          </p:txBody>
        </p:sp>
        <p:sp>
          <p:nvSpPr>
            <p:cNvPr id="1254" name="Google Shape;1254;p88"/>
            <p:cNvSpPr/>
            <p:nvPr/>
          </p:nvSpPr>
          <p:spPr>
            <a:xfrm>
              <a:off x="6297397" y="3961561"/>
              <a:ext cx="2386659" cy="452159"/>
            </a:xfrm>
            <a:prstGeom prst="rect">
              <a:avLst/>
            </a:prstGeom>
            <a:noFill/>
            <a:ln w="1905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Service 2</a:t>
              </a:r>
              <a:endParaRPr sz="1800">
                <a:solidFill>
                  <a:schemeClr val="dk1"/>
                </a:solidFill>
                <a:latin typeface="Calibri"/>
                <a:ea typeface="Calibri"/>
                <a:cs typeface="Calibri"/>
                <a:sym typeface="Calibri"/>
              </a:endParaRPr>
            </a:p>
          </p:txBody>
        </p:sp>
        <p:cxnSp>
          <p:nvCxnSpPr>
            <p:cNvPr id="1255" name="Google Shape;1255;p88"/>
            <p:cNvCxnSpPr>
              <a:stCxn id="1249" idx="0"/>
              <a:endCxn id="1248" idx="2"/>
            </p:cNvCxnSpPr>
            <p:nvPr/>
          </p:nvCxnSpPr>
          <p:spPr>
            <a:xfrm rot="10800000" flipH="1">
              <a:off x="4046940" y="4416072"/>
              <a:ext cx="786900" cy="480300"/>
            </a:xfrm>
            <a:prstGeom prst="straightConnector1">
              <a:avLst/>
            </a:prstGeom>
            <a:noFill/>
            <a:ln w="19050" cap="flat" cmpd="sng">
              <a:solidFill>
                <a:srgbClr val="4A7DBA"/>
              </a:solidFill>
              <a:prstDash val="solid"/>
              <a:round/>
              <a:headEnd type="none" w="sm" len="sm"/>
              <a:tailEnd type="none" w="sm" len="sm"/>
            </a:ln>
          </p:spPr>
        </p:cxnSp>
        <p:cxnSp>
          <p:nvCxnSpPr>
            <p:cNvPr id="1256" name="Google Shape;1256;p88"/>
            <p:cNvCxnSpPr>
              <a:stCxn id="1250" idx="0"/>
              <a:endCxn id="1248" idx="2"/>
            </p:cNvCxnSpPr>
            <p:nvPr/>
          </p:nvCxnSpPr>
          <p:spPr>
            <a:xfrm rot="10800000">
              <a:off x="4833932" y="4416071"/>
              <a:ext cx="275400" cy="480300"/>
            </a:xfrm>
            <a:prstGeom prst="straightConnector1">
              <a:avLst/>
            </a:prstGeom>
            <a:noFill/>
            <a:ln w="19050" cap="flat" cmpd="sng">
              <a:solidFill>
                <a:srgbClr val="4A7DBA"/>
              </a:solidFill>
              <a:prstDash val="solid"/>
              <a:round/>
              <a:headEnd type="none" w="sm" len="sm"/>
              <a:tailEnd type="none" w="sm" len="sm"/>
            </a:ln>
          </p:spPr>
        </p:cxnSp>
        <p:cxnSp>
          <p:nvCxnSpPr>
            <p:cNvPr id="1257" name="Google Shape;1257;p88"/>
            <p:cNvCxnSpPr>
              <a:stCxn id="1251" idx="0"/>
              <a:endCxn id="1248" idx="2"/>
            </p:cNvCxnSpPr>
            <p:nvPr/>
          </p:nvCxnSpPr>
          <p:spPr>
            <a:xfrm rot="10800000">
              <a:off x="4834024" y="4416070"/>
              <a:ext cx="1337700" cy="480300"/>
            </a:xfrm>
            <a:prstGeom prst="straightConnector1">
              <a:avLst/>
            </a:prstGeom>
            <a:noFill/>
            <a:ln w="19050" cap="flat" cmpd="sng">
              <a:solidFill>
                <a:srgbClr val="4A7DBA"/>
              </a:solidFill>
              <a:prstDash val="solid"/>
              <a:round/>
              <a:headEnd type="none" w="sm" len="sm"/>
              <a:tailEnd type="none" w="sm" len="sm"/>
            </a:ln>
          </p:spPr>
        </p:cxnSp>
        <p:cxnSp>
          <p:nvCxnSpPr>
            <p:cNvPr id="1258" name="Google Shape;1258;p88"/>
            <p:cNvCxnSpPr>
              <a:stCxn id="1251" idx="0"/>
              <a:endCxn id="1254" idx="2"/>
            </p:cNvCxnSpPr>
            <p:nvPr/>
          </p:nvCxnSpPr>
          <p:spPr>
            <a:xfrm rot="10800000" flipH="1">
              <a:off x="6171724" y="4413670"/>
              <a:ext cx="1319100" cy="482700"/>
            </a:xfrm>
            <a:prstGeom prst="straightConnector1">
              <a:avLst/>
            </a:prstGeom>
            <a:noFill/>
            <a:ln w="19050" cap="flat" cmpd="sng">
              <a:solidFill>
                <a:srgbClr val="4A7DBA"/>
              </a:solidFill>
              <a:prstDash val="solid"/>
              <a:round/>
              <a:headEnd type="none" w="sm" len="sm"/>
              <a:tailEnd type="none" w="sm" len="sm"/>
            </a:ln>
          </p:spPr>
        </p:cxnSp>
        <p:cxnSp>
          <p:nvCxnSpPr>
            <p:cNvPr id="1259" name="Google Shape;1259;p88"/>
            <p:cNvCxnSpPr>
              <a:stCxn id="1250" idx="0"/>
              <a:endCxn id="1254" idx="2"/>
            </p:cNvCxnSpPr>
            <p:nvPr/>
          </p:nvCxnSpPr>
          <p:spPr>
            <a:xfrm rot="10800000" flipH="1">
              <a:off x="5109332" y="4413671"/>
              <a:ext cx="2381400" cy="482700"/>
            </a:xfrm>
            <a:prstGeom prst="straightConnector1">
              <a:avLst/>
            </a:prstGeom>
            <a:noFill/>
            <a:ln w="19050" cap="flat" cmpd="sng">
              <a:solidFill>
                <a:srgbClr val="4A7DBA"/>
              </a:solidFill>
              <a:prstDash val="solid"/>
              <a:round/>
              <a:headEnd type="none" w="sm" len="sm"/>
              <a:tailEnd type="none" w="sm" len="sm"/>
            </a:ln>
          </p:spPr>
        </p:cxnSp>
        <p:cxnSp>
          <p:nvCxnSpPr>
            <p:cNvPr id="1260" name="Google Shape;1260;p88"/>
            <p:cNvCxnSpPr>
              <a:stCxn id="1252" idx="0"/>
              <a:endCxn id="1254" idx="2"/>
            </p:cNvCxnSpPr>
            <p:nvPr/>
          </p:nvCxnSpPr>
          <p:spPr>
            <a:xfrm rot="10800000" flipH="1">
              <a:off x="7234116" y="4413669"/>
              <a:ext cx="256500" cy="482700"/>
            </a:xfrm>
            <a:prstGeom prst="straightConnector1">
              <a:avLst/>
            </a:prstGeom>
            <a:noFill/>
            <a:ln w="19050" cap="flat" cmpd="sng">
              <a:solidFill>
                <a:srgbClr val="4A7DBA"/>
              </a:solidFill>
              <a:prstDash val="solid"/>
              <a:round/>
              <a:headEnd type="none" w="sm" len="sm"/>
              <a:tailEnd type="none" w="sm" len="sm"/>
            </a:ln>
          </p:spPr>
        </p:cxnSp>
        <p:cxnSp>
          <p:nvCxnSpPr>
            <p:cNvPr id="1261" name="Google Shape;1261;p88"/>
            <p:cNvCxnSpPr>
              <a:stCxn id="1253" idx="0"/>
              <a:endCxn id="1254" idx="2"/>
            </p:cNvCxnSpPr>
            <p:nvPr/>
          </p:nvCxnSpPr>
          <p:spPr>
            <a:xfrm rot="10800000">
              <a:off x="7490708" y="4413668"/>
              <a:ext cx="805800" cy="482700"/>
            </a:xfrm>
            <a:prstGeom prst="straightConnector1">
              <a:avLst/>
            </a:prstGeom>
            <a:noFill/>
            <a:ln w="19050" cap="flat" cmpd="sng">
              <a:solidFill>
                <a:srgbClr val="4A7DBA"/>
              </a:solidFill>
              <a:prstDash val="solid"/>
              <a:round/>
              <a:headEnd type="none" w="sm" len="sm"/>
              <a:tailEnd type="none" w="sm" len="sm"/>
            </a:ln>
          </p:spPr>
        </p:cxnSp>
        <p:cxnSp>
          <p:nvCxnSpPr>
            <p:cNvPr id="1262" name="Google Shape;1262;p88"/>
            <p:cNvCxnSpPr>
              <a:stCxn id="1249" idx="2"/>
            </p:cNvCxnSpPr>
            <p:nvPr/>
          </p:nvCxnSpPr>
          <p:spPr>
            <a:xfrm>
              <a:off x="4046940" y="5348531"/>
              <a:ext cx="124500" cy="522600"/>
            </a:xfrm>
            <a:prstGeom prst="straightConnector1">
              <a:avLst/>
            </a:prstGeom>
            <a:noFill/>
            <a:ln w="19050" cap="flat" cmpd="sng">
              <a:solidFill>
                <a:srgbClr val="4A7DBA"/>
              </a:solidFill>
              <a:prstDash val="solid"/>
              <a:round/>
              <a:headEnd type="none" w="sm" len="sm"/>
              <a:tailEnd type="none" w="sm" len="sm"/>
            </a:ln>
          </p:spPr>
        </p:cxnSp>
        <p:cxnSp>
          <p:nvCxnSpPr>
            <p:cNvPr id="1263" name="Google Shape;1263;p88"/>
            <p:cNvCxnSpPr>
              <a:stCxn id="1249" idx="2"/>
            </p:cNvCxnSpPr>
            <p:nvPr/>
          </p:nvCxnSpPr>
          <p:spPr>
            <a:xfrm flipH="1">
              <a:off x="4002840" y="5348531"/>
              <a:ext cx="44100" cy="615000"/>
            </a:xfrm>
            <a:prstGeom prst="straightConnector1">
              <a:avLst/>
            </a:prstGeom>
            <a:noFill/>
            <a:ln w="19050" cap="flat" cmpd="sng">
              <a:solidFill>
                <a:srgbClr val="4A7DBA"/>
              </a:solidFill>
              <a:prstDash val="solid"/>
              <a:round/>
              <a:headEnd type="none" w="sm" len="sm"/>
              <a:tailEnd type="none" w="sm" len="sm"/>
            </a:ln>
          </p:spPr>
        </p:cxnSp>
        <p:cxnSp>
          <p:nvCxnSpPr>
            <p:cNvPr id="1264" name="Google Shape;1264;p88"/>
            <p:cNvCxnSpPr>
              <a:stCxn id="1249" idx="2"/>
            </p:cNvCxnSpPr>
            <p:nvPr/>
          </p:nvCxnSpPr>
          <p:spPr>
            <a:xfrm>
              <a:off x="4046940" y="5348531"/>
              <a:ext cx="315300" cy="426300"/>
            </a:xfrm>
            <a:prstGeom prst="straightConnector1">
              <a:avLst/>
            </a:prstGeom>
            <a:noFill/>
            <a:ln w="19050" cap="flat" cmpd="sng">
              <a:solidFill>
                <a:srgbClr val="4A7DBA"/>
              </a:solidFill>
              <a:prstDash val="solid"/>
              <a:round/>
              <a:headEnd type="none" w="sm" len="sm"/>
              <a:tailEnd type="none" w="sm" len="sm"/>
            </a:ln>
          </p:spPr>
        </p:cxnSp>
        <p:cxnSp>
          <p:nvCxnSpPr>
            <p:cNvPr id="1265" name="Google Shape;1265;p88"/>
            <p:cNvCxnSpPr>
              <a:stCxn id="1250" idx="2"/>
            </p:cNvCxnSpPr>
            <p:nvPr/>
          </p:nvCxnSpPr>
          <p:spPr>
            <a:xfrm flipH="1">
              <a:off x="4971632" y="5348530"/>
              <a:ext cx="137700" cy="426300"/>
            </a:xfrm>
            <a:prstGeom prst="straightConnector1">
              <a:avLst/>
            </a:prstGeom>
            <a:noFill/>
            <a:ln w="19050" cap="flat" cmpd="sng">
              <a:solidFill>
                <a:srgbClr val="4A7DBA"/>
              </a:solidFill>
              <a:prstDash val="solid"/>
              <a:round/>
              <a:headEnd type="none" w="sm" len="sm"/>
              <a:tailEnd type="none" w="sm" len="sm"/>
            </a:ln>
          </p:spPr>
        </p:cxnSp>
        <p:cxnSp>
          <p:nvCxnSpPr>
            <p:cNvPr id="1266" name="Google Shape;1266;p88"/>
            <p:cNvCxnSpPr>
              <a:stCxn id="1251" idx="2"/>
            </p:cNvCxnSpPr>
            <p:nvPr/>
          </p:nvCxnSpPr>
          <p:spPr>
            <a:xfrm flipH="1">
              <a:off x="6001624" y="5348529"/>
              <a:ext cx="170100" cy="370800"/>
            </a:xfrm>
            <a:prstGeom prst="straightConnector1">
              <a:avLst/>
            </a:prstGeom>
            <a:noFill/>
            <a:ln w="19050" cap="flat" cmpd="sng">
              <a:solidFill>
                <a:srgbClr val="4A7DBA"/>
              </a:solidFill>
              <a:prstDash val="solid"/>
              <a:round/>
              <a:headEnd type="none" w="sm" len="sm"/>
              <a:tailEnd type="none" w="sm" len="sm"/>
            </a:ln>
          </p:spPr>
        </p:cxnSp>
        <p:cxnSp>
          <p:nvCxnSpPr>
            <p:cNvPr id="1267" name="Google Shape;1267;p88"/>
            <p:cNvCxnSpPr>
              <a:stCxn id="1250" idx="2"/>
            </p:cNvCxnSpPr>
            <p:nvPr/>
          </p:nvCxnSpPr>
          <p:spPr>
            <a:xfrm>
              <a:off x="5109332" y="5348530"/>
              <a:ext cx="47100" cy="426300"/>
            </a:xfrm>
            <a:prstGeom prst="straightConnector1">
              <a:avLst/>
            </a:prstGeom>
            <a:noFill/>
            <a:ln w="19050" cap="flat" cmpd="sng">
              <a:solidFill>
                <a:srgbClr val="4A7DBA"/>
              </a:solidFill>
              <a:prstDash val="solid"/>
              <a:round/>
              <a:headEnd type="none" w="sm" len="sm"/>
              <a:tailEnd type="none" w="sm" len="sm"/>
            </a:ln>
          </p:spPr>
        </p:cxnSp>
        <p:cxnSp>
          <p:nvCxnSpPr>
            <p:cNvPr id="1268" name="Google Shape;1268;p88"/>
            <p:cNvCxnSpPr>
              <a:stCxn id="1250" idx="2"/>
            </p:cNvCxnSpPr>
            <p:nvPr/>
          </p:nvCxnSpPr>
          <p:spPr>
            <a:xfrm>
              <a:off x="5109332" y="5348530"/>
              <a:ext cx="286200" cy="378900"/>
            </a:xfrm>
            <a:prstGeom prst="straightConnector1">
              <a:avLst/>
            </a:prstGeom>
            <a:noFill/>
            <a:ln w="19050" cap="flat" cmpd="sng">
              <a:solidFill>
                <a:srgbClr val="4A7DBA"/>
              </a:solidFill>
              <a:prstDash val="solid"/>
              <a:round/>
              <a:headEnd type="none" w="sm" len="sm"/>
              <a:tailEnd type="none" w="sm" len="sm"/>
            </a:ln>
          </p:spPr>
        </p:cxnSp>
        <p:cxnSp>
          <p:nvCxnSpPr>
            <p:cNvPr id="1269" name="Google Shape;1269;p88"/>
            <p:cNvCxnSpPr>
              <a:stCxn id="1251" idx="2"/>
              <a:endCxn id="1247" idx="3"/>
            </p:cNvCxnSpPr>
            <p:nvPr/>
          </p:nvCxnSpPr>
          <p:spPr>
            <a:xfrm>
              <a:off x="6171724" y="5348529"/>
              <a:ext cx="600" cy="370800"/>
            </a:xfrm>
            <a:prstGeom prst="straightConnector1">
              <a:avLst/>
            </a:prstGeom>
            <a:noFill/>
            <a:ln w="19050" cap="flat" cmpd="sng">
              <a:solidFill>
                <a:srgbClr val="4A7DBA"/>
              </a:solidFill>
              <a:prstDash val="solid"/>
              <a:round/>
              <a:headEnd type="none" w="sm" len="sm"/>
              <a:tailEnd type="none" w="sm" len="sm"/>
            </a:ln>
          </p:spPr>
        </p:cxnSp>
        <p:cxnSp>
          <p:nvCxnSpPr>
            <p:cNvPr id="1270" name="Google Shape;1270;p88"/>
            <p:cNvCxnSpPr>
              <a:stCxn id="1251" idx="2"/>
            </p:cNvCxnSpPr>
            <p:nvPr/>
          </p:nvCxnSpPr>
          <p:spPr>
            <a:xfrm>
              <a:off x="6171724" y="5348529"/>
              <a:ext cx="163500" cy="331200"/>
            </a:xfrm>
            <a:prstGeom prst="straightConnector1">
              <a:avLst/>
            </a:prstGeom>
            <a:noFill/>
            <a:ln w="19050" cap="flat" cmpd="sng">
              <a:solidFill>
                <a:srgbClr val="4A7DBA"/>
              </a:solidFill>
              <a:prstDash val="solid"/>
              <a:round/>
              <a:headEnd type="none" w="sm" len="sm"/>
              <a:tailEnd type="none" w="sm" len="sm"/>
            </a:ln>
          </p:spPr>
        </p:cxnSp>
        <p:cxnSp>
          <p:nvCxnSpPr>
            <p:cNvPr id="1271" name="Google Shape;1271;p88"/>
            <p:cNvCxnSpPr>
              <a:endCxn id="1252" idx="2"/>
            </p:cNvCxnSpPr>
            <p:nvPr/>
          </p:nvCxnSpPr>
          <p:spPr>
            <a:xfrm rot="10800000" flipH="1">
              <a:off x="7010016" y="5348528"/>
              <a:ext cx="224100" cy="370800"/>
            </a:xfrm>
            <a:prstGeom prst="straightConnector1">
              <a:avLst/>
            </a:prstGeom>
            <a:noFill/>
            <a:ln w="19050" cap="flat" cmpd="sng">
              <a:solidFill>
                <a:srgbClr val="4A7DBA"/>
              </a:solidFill>
              <a:prstDash val="solid"/>
              <a:round/>
              <a:headEnd type="none" w="sm" len="sm"/>
              <a:tailEnd type="none" w="sm" len="sm"/>
            </a:ln>
          </p:spPr>
        </p:cxnSp>
        <p:cxnSp>
          <p:nvCxnSpPr>
            <p:cNvPr id="1272" name="Google Shape;1272;p88"/>
            <p:cNvCxnSpPr>
              <a:endCxn id="1252" idx="2"/>
            </p:cNvCxnSpPr>
            <p:nvPr/>
          </p:nvCxnSpPr>
          <p:spPr>
            <a:xfrm rot="10800000">
              <a:off x="7234116" y="5348528"/>
              <a:ext cx="38400" cy="316800"/>
            </a:xfrm>
            <a:prstGeom prst="straightConnector1">
              <a:avLst/>
            </a:prstGeom>
            <a:noFill/>
            <a:ln w="19050" cap="flat" cmpd="sng">
              <a:solidFill>
                <a:srgbClr val="4A7DBA"/>
              </a:solidFill>
              <a:prstDash val="solid"/>
              <a:round/>
              <a:headEnd type="none" w="sm" len="sm"/>
              <a:tailEnd type="none" w="sm" len="sm"/>
            </a:ln>
          </p:spPr>
        </p:cxnSp>
        <p:cxnSp>
          <p:nvCxnSpPr>
            <p:cNvPr id="1273" name="Google Shape;1273;p88"/>
            <p:cNvCxnSpPr>
              <a:endCxn id="1252" idx="2"/>
            </p:cNvCxnSpPr>
            <p:nvPr/>
          </p:nvCxnSpPr>
          <p:spPr>
            <a:xfrm rot="10800000">
              <a:off x="7234116" y="5348528"/>
              <a:ext cx="256500" cy="316800"/>
            </a:xfrm>
            <a:prstGeom prst="straightConnector1">
              <a:avLst/>
            </a:prstGeom>
            <a:noFill/>
            <a:ln w="19050" cap="flat" cmpd="sng">
              <a:solidFill>
                <a:srgbClr val="4A7DBA"/>
              </a:solidFill>
              <a:prstDash val="solid"/>
              <a:round/>
              <a:headEnd type="none" w="sm" len="sm"/>
              <a:tailEnd type="none" w="sm" len="sm"/>
            </a:ln>
          </p:spPr>
        </p:cxnSp>
        <p:cxnSp>
          <p:nvCxnSpPr>
            <p:cNvPr id="1274" name="Google Shape;1274;p88"/>
            <p:cNvCxnSpPr>
              <a:endCxn id="1253" idx="2"/>
            </p:cNvCxnSpPr>
            <p:nvPr/>
          </p:nvCxnSpPr>
          <p:spPr>
            <a:xfrm rot="10800000" flipH="1">
              <a:off x="8071808" y="5348527"/>
              <a:ext cx="224700" cy="378900"/>
            </a:xfrm>
            <a:prstGeom prst="straightConnector1">
              <a:avLst/>
            </a:prstGeom>
            <a:noFill/>
            <a:ln w="19050" cap="flat" cmpd="sng">
              <a:solidFill>
                <a:srgbClr val="4A7DBA"/>
              </a:solidFill>
              <a:prstDash val="solid"/>
              <a:round/>
              <a:headEnd type="none" w="sm" len="sm"/>
              <a:tailEnd type="none" w="sm" len="sm"/>
            </a:ln>
          </p:spPr>
        </p:cxnSp>
        <p:cxnSp>
          <p:nvCxnSpPr>
            <p:cNvPr id="1275" name="Google Shape;1275;p88"/>
            <p:cNvCxnSpPr>
              <a:endCxn id="1253" idx="2"/>
            </p:cNvCxnSpPr>
            <p:nvPr/>
          </p:nvCxnSpPr>
          <p:spPr>
            <a:xfrm rot="10800000" flipH="1">
              <a:off x="8248208" y="5348527"/>
              <a:ext cx="48300" cy="452100"/>
            </a:xfrm>
            <a:prstGeom prst="straightConnector1">
              <a:avLst/>
            </a:prstGeom>
            <a:noFill/>
            <a:ln w="19050" cap="flat" cmpd="sng">
              <a:solidFill>
                <a:srgbClr val="4A7DBA"/>
              </a:solidFill>
              <a:prstDash val="solid"/>
              <a:round/>
              <a:headEnd type="none" w="sm" len="sm"/>
              <a:tailEnd type="none" w="sm" len="sm"/>
            </a:ln>
          </p:spPr>
        </p:cxnSp>
        <p:cxnSp>
          <p:nvCxnSpPr>
            <p:cNvPr id="1276" name="Google Shape;1276;p88"/>
            <p:cNvCxnSpPr>
              <a:endCxn id="1253" idx="2"/>
            </p:cNvCxnSpPr>
            <p:nvPr/>
          </p:nvCxnSpPr>
          <p:spPr>
            <a:xfrm rot="10800000">
              <a:off x="8296508" y="5348527"/>
              <a:ext cx="142800" cy="522300"/>
            </a:xfrm>
            <a:prstGeom prst="straightConnector1">
              <a:avLst/>
            </a:prstGeom>
            <a:noFill/>
            <a:ln w="19050" cap="flat" cmpd="sng">
              <a:solidFill>
                <a:srgbClr val="4A7DBA"/>
              </a:solidFill>
              <a:prstDash val="solid"/>
              <a:round/>
              <a:headEnd type="none" w="sm" len="sm"/>
              <a:tailEnd type="none" w="sm" len="sm"/>
            </a:ln>
          </p:spPr>
        </p:cxnSp>
      </p:grpSp>
      <p:sp>
        <p:nvSpPr>
          <p:cNvPr id="1277" name="Google Shape;1277;p88"/>
          <p:cNvSpPr txBox="1"/>
          <p:nvPr/>
        </p:nvSpPr>
        <p:spPr>
          <a:xfrm>
            <a:off x="1634571" y="2288819"/>
            <a:ext cx="20115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Services</a:t>
            </a:r>
            <a:endParaRPr sz="1400">
              <a:solidFill>
                <a:schemeClr val="dk1"/>
              </a:solidFill>
              <a:latin typeface="Calibri"/>
              <a:ea typeface="Calibri"/>
              <a:cs typeface="Calibri"/>
              <a:sym typeface="Calibri"/>
            </a:endParaRPr>
          </a:p>
        </p:txBody>
      </p:sp>
      <p:sp>
        <p:nvSpPr>
          <p:cNvPr id="1278" name="Google Shape;1278;p88"/>
          <p:cNvSpPr txBox="1"/>
          <p:nvPr/>
        </p:nvSpPr>
        <p:spPr>
          <a:xfrm>
            <a:off x="1632460" y="3478475"/>
            <a:ext cx="20115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Service components</a:t>
            </a:r>
            <a:endParaRPr sz="1400">
              <a:solidFill>
                <a:schemeClr val="dk1"/>
              </a:solidFill>
              <a:latin typeface="Calibri"/>
              <a:ea typeface="Calibri"/>
              <a:cs typeface="Calibri"/>
              <a:sym typeface="Calibri"/>
            </a:endParaRPr>
          </a:p>
        </p:txBody>
      </p:sp>
      <p:sp>
        <p:nvSpPr>
          <p:cNvPr id="1279" name="Google Shape;1279;p88"/>
          <p:cNvSpPr txBox="1"/>
          <p:nvPr/>
        </p:nvSpPr>
        <p:spPr>
          <a:xfrm>
            <a:off x="1630350" y="4668131"/>
            <a:ext cx="20115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dk1"/>
                </a:solidFill>
                <a:latin typeface="Calibri"/>
                <a:ea typeface="Calibri"/>
                <a:cs typeface="Calibri"/>
                <a:sym typeface="Calibri"/>
              </a:rPr>
              <a:t>Configuration items</a:t>
            </a:r>
            <a:endParaRPr sz="1400">
              <a:solidFill>
                <a:schemeClr val="dk1"/>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p89"/>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Change Management (CHM)</a:t>
            </a:r>
            <a:endParaRPr/>
          </a:p>
        </p:txBody>
      </p:sp>
      <p:sp>
        <p:nvSpPr>
          <p:cNvPr id="1286" name="Google Shape;1286;p8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89</a:t>
            </a:fld>
            <a:endParaRPr/>
          </a:p>
        </p:txBody>
      </p:sp>
      <p:sp>
        <p:nvSpPr>
          <p:cNvPr id="1287" name="Google Shape;1287;p89"/>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288" name="Google Shape;1288;p89"/>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1289" name="Google Shape;1289;p89"/>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plan, approve and review changes in a controlled manner to avoid adverse impact on services</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What is a service?</a:t>
            </a:r>
            <a:endParaRPr i="1"/>
          </a:p>
        </p:txBody>
      </p:sp>
      <p:sp>
        <p:nvSpPr>
          <p:cNvPr id="129" name="Google Shape;129;p1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30" name="Google Shape;130;p10"/>
          <p:cNvSpPr/>
          <p:nvPr/>
        </p:nvSpPr>
        <p:spPr>
          <a:xfrm>
            <a:off x="1913754" y="3050350"/>
            <a:ext cx="8394356" cy="2042984"/>
          </a:xfrm>
          <a:prstGeom prst="rect">
            <a:avLst/>
          </a:prstGeom>
          <a:noFill/>
          <a:ln>
            <a:noFill/>
          </a:ln>
        </p:spPr>
        <p:txBody>
          <a:bodyPr spcFirstLastPara="1" wrap="square" lIns="91425" tIns="45700" rIns="116975" bIns="45700" anchor="t" anchorCtr="0">
            <a:noAutofit/>
          </a:bodyPr>
          <a:lstStyle/>
          <a:p>
            <a:pPr marL="27905" marR="0" lvl="0" indent="0" algn="l" rtl="0">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Examples of IT services:</a:t>
            </a:r>
            <a:endParaRPr/>
          </a:p>
          <a:p>
            <a:pPr marL="761230" marR="0" lvl="1" indent="-241092" algn="l" rtl="0">
              <a:spcBef>
                <a:spcPts val="422"/>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Provision of standard desktop workstations</a:t>
            </a:r>
            <a:endParaRPr/>
          </a:p>
          <a:p>
            <a:pPr marL="761230" marR="0" lvl="1" indent="-241092" algn="l" rtl="0">
              <a:spcBef>
                <a:spcPts val="422"/>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Connectivity: E-Mail, LAN, internet access</a:t>
            </a:r>
            <a:endParaRPr/>
          </a:p>
          <a:p>
            <a:pPr marL="761230" marR="0" lvl="1" indent="-241092" algn="l" rtl="0">
              <a:spcBef>
                <a:spcPts val="422"/>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Provision of computational resources</a:t>
            </a:r>
            <a:endParaRPr/>
          </a:p>
          <a:p>
            <a:pPr marL="761230" marR="0" lvl="1" indent="-241092" algn="l" rtl="0">
              <a:spcBef>
                <a:spcPts val="422"/>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Provision of standard and special applications</a:t>
            </a:r>
            <a:endParaRPr/>
          </a:p>
          <a:p>
            <a:pPr marL="761230" marR="0" lvl="1" indent="-241092" algn="l" rtl="0">
              <a:spcBef>
                <a:spcPts val="422"/>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Storage, backup, archival storage</a:t>
            </a:r>
            <a:endParaRPr/>
          </a:p>
        </p:txBody>
      </p:sp>
      <p:graphicFrame>
        <p:nvGraphicFramePr>
          <p:cNvPr id="131" name="Google Shape;131;p10"/>
          <p:cNvGraphicFramePr/>
          <p:nvPr>
            <p:extLst>
              <p:ext uri="{D42A27DB-BD31-4B8C-83A1-F6EECF244321}">
                <p14:modId xmlns:p14="http://schemas.microsoft.com/office/powerpoint/2010/main" val="1507976848"/>
              </p:ext>
            </p:extLst>
          </p:nvPr>
        </p:nvGraphicFramePr>
        <p:xfrm>
          <a:off x="673100" y="1696602"/>
          <a:ext cx="10845806" cy="1150960"/>
        </p:xfrm>
        <a:graphic>
          <a:graphicData uri="http://schemas.openxmlformats.org/drawingml/2006/table">
            <a:tbl>
              <a:tblPr firstRow="1" firstCol="1" bandRow="1">
                <a:tableStyleId>{B301B821-A1FF-4177-AEE7-76D212191A09}</a:tableStyleId>
              </a:tblPr>
              <a:tblGrid>
                <a:gridCol w="10845806">
                  <a:extLst>
                    <a:ext uri="{9D8B030D-6E8A-4147-A177-3AD203B41FA5}">
                      <a16:colId xmlns:a16="http://schemas.microsoft.com/office/drawing/2014/main" val="20000"/>
                    </a:ext>
                  </a:extLst>
                </a:gridCol>
              </a:tblGrid>
              <a:tr h="206975">
                <a:tc>
                  <a:txBody>
                    <a:bodyPr/>
                    <a:lstStyle/>
                    <a:p>
                      <a:pPr marL="0" marR="0" lvl="0" indent="0" algn="l" rtl="0">
                        <a:spcBef>
                          <a:spcPts val="0"/>
                        </a:spcBef>
                        <a:spcAft>
                          <a:spcPts val="0"/>
                        </a:spcAft>
                        <a:buNone/>
                      </a:pPr>
                      <a:r>
                        <a:rPr lang="en-US" sz="1400" u="none" strike="noStrike" cap="none" dirty="0"/>
                        <a:t>Definition following FitSM-0:</a:t>
                      </a:r>
                      <a:endParaRPr sz="1400" u="none" strike="noStrike" cap="none" dirty="0">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7600">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t>Service:</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t>A way to provide value to a user / customer through bringing about results that they want to achieve</a:t>
                      </a:r>
                      <a:endParaRPr sz="1800" b="0" u="none" strike="noStrike" cap="none" dirty="0"/>
                    </a:p>
                  </a:txBody>
                  <a:tcPr marL="68575" marR="68575" marT="0" marB="0"/>
                </a:tc>
                <a:extLst>
                  <a:ext uri="{0D108BD9-81ED-4DB2-BD59-A6C34878D82A}">
                    <a16:rowId xmlns:a16="http://schemas.microsoft.com/office/drawing/2014/main" val="10001"/>
                  </a:ext>
                </a:extLst>
              </a:tr>
            </a:tbl>
          </a:graphicData>
        </a:graphic>
      </p:graphicFrame>
      <p:graphicFrame>
        <p:nvGraphicFramePr>
          <p:cNvPr id="132" name="Google Shape;132;p10"/>
          <p:cNvGraphicFramePr/>
          <p:nvPr>
            <p:extLst>
              <p:ext uri="{D42A27DB-BD31-4B8C-83A1-F6EECF244321}">
                <p14:modId xmlns:p14="http://schemas.microsoft.com/office/powerpoint/2010/main" val="3080126894"/>
              </p:ext>
            </p:extLst>
          </p:nvPr>
        </p:nvGraphicFramePr>
        <p:xfrm>
          <a:off x="673097" y="5315375"/>
          <a:ext cx="10845806" cy="1150960"/>
        </p:xfrm>
        <a:graphic>
          <a:graphicData uri="http://schemas.openxmlformats.org/drawingml/2006/table">
            <a:tbl>
              <a:tblPr firstRow="1" firstCol="1" bandRow="1">
                <a:tableStyleId>{B301B821-A1FF-4177-AEE7-76D212191A09}</a:tableStyleId>
              </a:tblPr>
              <a:tblGrid>
                <a:gridCol w="10845806">
                  <a:extLst>
                    <a:ext uri="{9D8B030D-6E8A-4147-A177-3AD203B41FA5}">
                      <a16:colId xmlns:a16="http://schemas.microsoft.com/office/drawing/2014/main" val="20000"/>
                    </a:ext>
                  </a:extLst>
                </a:gridCol>
              </a:tblGrid>
              <a:tr h="206975">
                <a:tc>
                  <a:txBody>
                    <a:bodyPr/>
                    <a:lstStyle/>
                    <a:p>
                      <a:pPr marL="0" marR="0" lvl="0" indent="0" algn="l" rtl="0">
                        <a:spcBef>
                          <a:spcPts val="0"/>
                        </a:spcBef>
                        <a:spcAft>
                          <a:spcPts val="0"/>
                        </a:spcAft>
                        <a:buNone/>
                      </a:pPr>
                      <a:r>
                        <a:rPr lang="en-US" sz="1400" u="none" strike="noStrike" cap="none"/>
                        <a:t>Definition following FitSM-0:</a:t>
                      </a:r>
                      <a:endParaRPr sz="1400" u="none" strike="noStrike" cap="none">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937600">
                <a:tc>
                  <a:txBody>
                    <a:bodyPr/>
                    <a:lstStyle/>
                    <a:p>
                      <a:pPr marL="0" marR="0" lvl="0" indent="0" algn="l" rtl="0">
                        <a:lnSpc>
                          <a:spcPct val="100000"/>
                        </a:lnSpc>
                        <a:spcBef>
                          <a:spcPts val="0"/>
                        </a:spcBef>
                        <a:spcAft>
                          <a:spcPts val="0"/>
                        </a:spcAft>
                        <a:buClr>
                          <a:schemeClr val="dk1"/>
                        </a:buClr>
                        <a:buSzPts val="2000"/>
                        <a:buFont typeface="Calibri"/>
                        <a:buNone/>
                      </a:pPr>
                      <a:r>
                        <a:rPr lang="en-US" sz="2000" u="none" strike="noStrike" cap="none" dirty="0"/>
                        <a:t>Service provider:</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err="1">
                          <a:solidFill>
                            <a:schemeClr val="dk1"/>
                          </a:solidFill>
                          <a:sym typeface="Calibri"/>
                        </a:rPr>
                        <a:t>Organisation</a:t>
                      </a:r>
                      <a:r>
                        <a:rPr lang="en-US" sz="1800" b="0" u="none" strike="noStrike" cap="none" dirty="0">
                          <a:solidFill>
                            <a:schemeClr val="dk1"/>
                          </a:solidFill>
                          <a:sym typeface="Calibri"/>
                        </a:rPr>
                        <a:t> or federation (or part of an </a:t>
                      </a:r>
                      <a:r>
                        <a:rPr lang="en-US" sz="1800" b="0" u="none" strike="noStrike" cap="none" dirty="0" err="1">
                          <a:solidFill>
                            <a:schemeClr val="dk1"/>
                          </a:solidFill>
                          <a:sym typeface="Calibri"/>
                        </a:rPr>
                        <a:t>organisation</a:t>
                      </a:r>
                      <a:r>
                        <a:rPr lang="en-US" sz="1800" b="0" u="none" strike="noStrike" cap="none" dirty="0">
                          <a:solidFill>
                            <a:schemeClr val="dk1"/>
                          </a:solidFill>
                          <a:sym typeface="Calibri"/>
                        </a:rPr>
                        <a:t> or federation) that manages and delivers a service or services to customers</a:t>
                      </a:r>
                      <a:endParaRPr sz="1800" b="0" u="none" strike="noStrike" cap="none" dirty="0"/>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90"/>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CHM: Important terms</a:t>
            </a:r>
            <a:endParaRPr/>
          </a:p>
        </p:txBody>
      </p:sp>
      <p:sp>
        <p:nvSpPr>
          <p:cNvPr id="1296" name="Google Shape;1296;p90"/>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90</a:t>
            </a:fld>
            <a:endParaRPr/>
          </a:p>
        </p:txBody>
      </p:sp>
      <p:graphicFrame>
        <p:nvGraphicFramePr>
          <p:cNvPr id="1297" name="Google Shape;1297;p90"/>
          <p:cNvGraphicFramePr/>
          <p:nvPr>
            <p:extLst>
              <p:ext uri="{D42A27DB-BD31-4B8C-83A1-F6EECF244321}">
                <p14:modId xmlns:p14="http://schemas.microsoft.com/office/powerpoint/2010/main" val="2841675393"/>
              </p:ext>
            </p:extLst>
          </p:nvPr>
        </p:nvGraphicFramePr>
        <p:xfrm>
          <a:off x="609601" y="1696601"/>
          <a:ext cx="10972798" cy="977235"/>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82100">
                <a:tc>
                  <a:txBody>
                    <a:bodyPr/>
                    <a:lstStyle/>
                    <a:p>
                      <a:pPr marL="0" marR="0" lvl="0" indent="0" algn="l" rtl="0">
                        <a:spcBef>
                          <a:spcPts val="0"/>
                        </a:spcBef>
                        <a:spcAft>
                          <a:spcPts val="0"/>
                        </a:spcAft>
                        <a:buNone/>
                      </a:pPr>
                      <a:r>
                        <a:rPr lang="en-US" sz="1400" b="1"/>
                        <a:t>Definition following FitSM-0:</a:t>
                      </a:r>
                      <a:endParaRPr sz="1400" b="1">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6387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Request for change (RFC):</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sym typeface="Calibri"/>
                        </a:rPr>
                        <a:t>Documented proposal for a change</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298" name="Google Shape;1298;p90"/>
          <p:cNvGraphicFramePr/>
          <p:nvPr>
            <p:extLst>
              <p:ext uri="{D42A27DB-BD31-4B8C-83A1-F6EECF244321}">
                <p14:modId xmlns:p14="http://schemas.microsoft.com/office/powerpoint/2010/main" val="67142969"/>
              </p:ext>
            </p:extLst>
          </p:nvPr>
        </p:nvGraphicFramePr>
        <p:xfrm>
          <a:off x="609601" y="3277603"/>
          <a:ext cx="10972798" cy="1487448"/>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269903">
                <a:tc>
                  <a:txBody>
                    <a:bodyPr/>
                    <a:lstStyle/>
                    <a:p>
                      <a:pPr marL="0" marR="0" lvl="0" indent="0" algn="l" rtl="0">
                        <a:spcBef>
                          <a:spcPts val="0"/>
                        </a:spcBef>
                        <a:spcAft>
                          <a:spcPts val="0"/>
                        </a:spcAft>
                        <a:buNone/>
                      </a:pPr>
                      <a:r>
                        <a:rPr lang="en-US" sz="1400" b="1"/>
                        <a:t>Definition following FitSM-0:</a:t>
                      </a:r>
                      <a:endParaRPr sz="1400" b="1">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121754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Change:</a:t>
                      </a:r>
                      <a:endParaRPr dirty="0"/>
                    </a:p>
                    <a:p>
                      <a:pPr marL="457200" marR="0" lvl="1" indent="0" algn="l" rtl="0">
                        <a:lnSpc>
                          <a:spcPct val="100000"/>
                        </a:lnSpc>
                        <a:spcBef>
                          <a:spcPts val="0"/>
                        </a:spcBef>
                        <a:spcAft>
                          <a:spcPts val="0"/>
                        </a:spcAft>
                        <a:buClr>
                          <a:schemeClr val="dk1"/>
                        </a:buClr>
                        <a:buSzPts val="1800"/>
                        <a:buFont typeface="Calibri"/>
                        <a:buNone/>
                      </a:pPr>
                      <a:r>
                        <a:rPr lang="en-US" sz="1800" b="0" u="none" strike="noStrike" cap="none" dirty="0">
                          <a:solidFill>
                            <a:schemeClr val="dk1"/>
                          </a:solidFill>
                          <a:sym typeface="Calibri"/>
                        </a:rPr>
                        <a:t>Alteration (such as addition, removal, modification, replacement) of a configuration item (CI) </a:t>
                      </a:r>
                      <a:r>
                        <a:rPr lang="en-US" sz="1800" b="0" dirty="0"/>
                        <a:t>or another entity that requires change control</a:t>
                      </a:r>
                      <a:endParaRPr sz="1800" b="0" i="1"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4" name="Google Shape;1304;p91"/>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CHM: Requirements according to FitSM-1</a:t>
            </a:r>
            <a:endParaRPr/>
          </a:p>
        </p:txBody>
      </p:sp>
      <p:graphicFrame>
        <p:nvGraphicFramePr>
          <p:cNvPr id="1305" name="Google Shape;1305;p91"/>
          <p:cNvGraphicFramePr/>
          <p:nvPr/>
        </p:nvGraphicFramePr>
        <p:xfrm>
          <a:off x="1981200" y="1697038"/>
          <a:ext cx="8229600" cy="4145534"/>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PR12 Change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PR12.1 All changes shall be registered and classified in a consistent manner. Classification shall be based on defined criteria and consider different types of changes, including emergency changes and major changes.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PR12.2 For each type of change, steps shall be defined for handling them in a consistent manner.</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PR12.3 Changes shall be assessed in a consistent manner, taking into consideration benefits, risks, potential impact, effort and technical feasibility.</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PR12.4 Changes shall be approved in a consistent manner. The required level of approval shall be determined based on defined criteria.</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PR12.5 Changes shall be subject to a post implementation review as needed, and closed in a consistent manner.</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PR12.6 A schedule of changes shall be maintained. It shall contain details of approved changes and intended deployment dates, which shall be communicated to interested parties.</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306" name="Google Shape;1306;p91"/>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grpSp>
        <p:nvGrpSpPr>
          <p:cNvPr id="1318" name="Google Shape;1318;p93"/>
          <p:cNvGrpSpPr/>
          <p:nvPr/>
        </p:nvGrpSpPr>
        <p:grpSpPr>
          <a:xfrm>
            <a:off x="2871730" y="2104809"/>
            <a:ext cx="8427862" cy="4004547"/>
            <a:chOff x="2020198" y="3449678"/>
            <a:chExt cx="11618426" cy="5704981"/>
          </a:xfrm>
        </p:grpSpPr>
        <p:grpSp>
          <p:nvGrpSpPr>
            <p:cNvPr id="1319" name="Google Shape;1319;p93"/>
            <p:cNvGrpSpPr/>
            <p:nvPr/>
          </p:nvGrpSpPr>
          <p:grpSpPr>
            <a:xfrm>
              <a:off x="2163763" y="6731000"/>
              <a:ext cx="11474861" cy="1231900"/>
              <a:chOff x="0" y="0"/>
              <a:chExt cx="7227" cy="776"/>
            </a:xfrm>
          </p:grpSpPr>
          <p:sp>
            <p:nvSpPr>
              <p:cNvPr id="1320" name="Google Shape;1320;p93"/>
              <p:cNvSpPr/>
              <p:nvPr/>
            </p:nvSpPr>
            <p:spPr>
              <a:xfrm>
                <a:off x="0" y="0"/>
                <a:ext cx="7227" cy="776"/>
              </a:xfrm>
              <a:prstGeom prst="rect">
                <a:avLst/>
              </a:prstGeom>
              <a:noFill/>
              <a:ln w="254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1" name="Google Shape;1321;p93"/>
              <p:cNvSpPr/>
              <p:nvPr/>
            </p:nvSpPr>
            <p:spPr>
              <a:xfrm>
                <a:off x="3777" y="273"/>
                <a:ext cx="3258" cy="249"/>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800" dirty="0">
                    <a:solidFill>
                      <a:schemeClr val="dk1"/>
                    </a:solidFill>
                    <a:latin typeface="Calibri"/>
                    <a:ea typeface="Calibri"/>
                    <a:cs typeface="Calibri"/>
                    <a:sym typeface="Calibri"/>
                  </a:rPr>
                  <a:t>Release and Deployment Management</a:t>
                </a:r>
                <a:endParaRPr dirty="0"/>
              </a:p>
            </p:txBody>
          </p:sp>
        </p:grpSp>
        <p:sp>
          <p:nvSpPr>
            <p:cNvPr id="1322" name="Google Shape;1322;p93"/>
            <p:cNvSpPr/>
            <p:nvPr/>
          </p:nvSpPr>
          <p:spPr>
            <a:xfrm>
              <a:off x="4226586" y="3570288"/>
              <a:ext cx="663878" cy="39528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Filter</a:t>
              </a:r>
              <a:endParaRPr/>
            </a:p>
          </p:txBody>
        </p:sp>
        <p:cxnSp>
          <p:nvCxnSpPr>
            <p:cNvPr id="1323" name="Google Shape;1323;p93"/>
            <p:cNvCxnSpPr/>
            <p:nvPr/>
          </p:nvCxnSpPr>
          <p:spPr>
            <a:xfrm>
              <a:off x="4522788" y="5211763"/>
              <a:ext cx="3175" cy="484187"/>
            </a:xfrm>
            <a:prstGeom prst="straightConnector1">
              <a:avLst/>
            </a:prstGeom>
            <a:noFill/>
            <a:ln w="25400" cap="flat" cmpd="sng">
              <a:solidFill>
                <a:schemeClr val="dk1"/>
              </a:solidFill>
              <a:prstDash val="solid"/>
              <a:round/>
              <a:headEnd type="none" w="med" len="med"/>
              <a:tailEnd type="triangle" w="med" len="med"/>
            </a:ln>
          </p:spPr>
        </p:cxnSp>
        <p:sp>
          <p:nvSpPr>
            <p:cNvPr id="1325" name="Google Shape;1325;p93"/>
            <p:cNvSpPr/>
            <p:nvPr/>
          </p:nvSpPr>
          <p:spPr>
            <a:xfrm>
              <a:off x="2782888" y="3449678"/>
              <a:ext cx="3481387" cy="7175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err="1">
                  <a:solidFill>
                    <a:schemeClr val="lt1"/>
                  </a:solidFill>
                  <a:latin typeface="Calibri"/>
                  <a:ea typeface="Calibri"/>
                  <a:cs typeface="Calibri"/>
                  <a:sym typeface="Calibri"/>
                </a:rPr>
                <a:t>Registering</a:t>
              </a:r>
              <a:endParaRPr sz="1600" dirty="0">
                <a:solidFill>
                  <a:schemeClr val="lt1"/>
                </a:solidFill>
                <a:latin typeface="Calibri"/>
                <a:ea typeface="Calibri"/>
                <a:cs typeface="Calibri"/>
                <a:sym typeface="Calibri"/>
              </a:endParaRPr>
            </a:p>
          </p:txBody>
        </p:sp>
        <p:sp>
          <p:nvSpPr>
            <p:cNvPr id="1328" name="Google Shape;1328;p93"/>
            <p:cNvSpPr/>
            <p:nvPr/>
          </p:nvSpPr>
          <p:spPr>
            <a:xfrm>
              <a:off x="2782888" y="5707063"/>
              <a:ext cx="3482976" cy="7175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err="1">
                  <a:solidFill>
                    <a:schemeClr val="lt1"/>
                  </a:solidFill>
                  <a:latin typeface="Calibri"/>
                  <a:ea typeface="Calibri"/>
                  <a:cs typeface="Calibri"/>
                  <a:sym typeface="Calibri"/>
                </a:rPr>
                <a:t>Assessing</a:t>
              </a:r>
              <a:r>
                <a:rPr lang="de-DE" sz="1600" dirty="0">
                  <a:solidFill>
                    <a:schemeClr val="lt1"/>
                  </a:solidFill>
                  <a:latin typeface="Calibri"/>
                  <a:ea typeface="Calibri"/>
                  <a:cs typeface="Calibri"/>
                  <a:sym typeface="Calibri"/>
                </a:rPr>
                <a:t> and </a:t>
              </a:r>
              <a:r>
                <a:rPr lang="de-DE" sz="1600" dirty="0" err="1">
                  <a:solidFill>
                    <a:schemeClr val="lt1"/>
                  </a:solidFill>
                  <a:latin typeface="Calibri"/>
                  <a:ea typeface="Calibri"/>
                  <a:cs typeface="Calibri"/>
                  <a:sym typeface="Calibri"/>
                </a:rPr>
                <a:t>approving</a:t>
              </a:r>
              <a:endParaRPr sz="1600" dirty="0">
                <a:solidFill>
                  <a:schemeClr val="lt1"/>
                </a:solidFill>
                <a:latin typeface="Calibri"/>
                <a:ea typeface="Calibri"/>
                <a:cs typeface="Calibri"/>
                <a:sym typeface="Calibri"/>
              </a:endParaRPr>
            </a:p>
          </p:txBody>
        </p:sp>
        <p:cxnSp>
          <p:nvCxnSpPr>
            <p:cNvPr id="1330" name="Google Shape;1330;p93"/>
            <p:cNvCxnSpPr/>
            <p:nvPr/>
          </p:nvCxnSpPr>
          <p:spPr>
            <a:xfrm flipH="1">
              <a:off x="4521199" y="4105710"/>
              <a:ext cx="1588" cy="481011"/>
            </a:xfrm>
            <a:prstGeom prst="straightConnector1">
              <a:avLst/>
            </a:prstGeom>
            <a:noFill/>
            <a:ln w="25400" cap="flat" cmpd="sng">
              <a:solidFill>
                <a:schemeClr val="dk1"/>
              </a:solidFill>
              <a:prstDash val="solid"/>
              <a:round/>
              <a:headEnd type="none" w="med" len="med"/>
              <a:tailEnd type="triangle" w="med" len="med"/>
            </a:ln>
          </p:spPr>
        </p:cxnSp>
        <p:sp>
          <p:nvSpPr>
            <p:cNvPr id="1332" name="Google Shape;1332;p93"/>
            <p:cNvSpPr/>
            <p:nvPr/>
          </p:nvSpPr>
          <p:spPr>
            <a:xfrm>
              <a:off x="2782887" y="4579938"/>
              <a:ext cx="3481387" cy="7175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err="1">
                  <a:solidFill>
                    <a:schemeClr val="lt1"/>
                  </a:solidFill>
                  <a:latin typeface="Calibri"/>
                  <a:ea typeface="Calibri"/>
                  <a:cs typeface="Calibri"/>
                  <a:sym typeface="Calibri"/>
                </a:rPr>
                <a:t>Classifying</a:t>
              </a:r>
              <a:endParaRPr sz="1600" dirty="0">
                <a:solidFill>
                  <a:schemeClr val="lt1"/>
                </a:solidFill>
                <a:latin typeface="Calibri"/>
                <a:ea typeface="Calibri"/>
                <a:cs typeface="Calibri"/>
                <a:sym typeface="Calibri"/>
              </a:endParaRPr>
            </a:p>
          </p:txBody>
        </p:sp>
        <p:sp>
          <p:nvSpPr>
            <p:cNvPr id="1335" name="Google Shape;1335;p93"/>
            <p:cNvSpPr/>
            <p:nvPr/>
          </p:nvSpPr>
          <p:spPr>
            <a:xfrm>
              <a:off x="2782888" y="7038976"/>
              <a:ext cx="3482975" cy="7175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err="1">
                  <a:solidFill>
                    <a:schemeClr val="lt1"/>
                  </a:solidFill>
                  <a:latin typeface="Calibri"/>
                  <a:ea typeface="Calibri"/>
                  <a:cs typeface="Calibri"/>
                  <a:sym typeface="Calibri"/>
                </a:rPr>
                <a:t>Implementing</a:t>
              </a:r>
              <a:endParaRPr sz="1600" dirty="0">
                <a:solidFill>
                  <a:schemeClr val="lt1"/>
                </a:solidFill>
                <a:latin typeface="Calibri"/>
                <a:ea typeface="Calibri"/>
                <a:cs typeface="Calibri"/>
                <a:sym typeface="Calibri"/>
              </a:endParaRPr>
            </a:p>
          </p:txBody>
        </p:sp>
        <p:sp>
          <p:nvSpPr>
            <p:cNvPr id="1338" name="Google Shape;1338;p93"/>
            <p:cNvSpPr/>
            <p:nvPr/>
          </p:nvSpPr>
          <p:spPr>
            <a:xfrm>
              <a:off x="2782888" y="8374063"/>
              <a:ext cx="3481386" cy="7175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err="1">
                  <a:solidFill>
                    <a:schemeClr val="lt1"/>
                  </a:solidFill>
                  <a:latin typeface="Calibri"/>
                  <a:ea typeface="Calibri"/>
                  <a:cs typeface="Calibri"/>
                  <a:sym typeface="Calibri"/>
                </a:rPr>
                <a:t>Reviewing</a:t>
              </a:r>
              <a:endParaRPr sz="1600" dirty="0">
                <a:solidFill>
                  <a:schemeClr val="lt1"/>
                </a:solidFill>
                <a:latin typeface="Calibri"/>
                <a:ea typeface="Calibri"/>
                <a:cs typeface="Calibri"/>
                <a:sym typeface="Calibri"/>
              </a:endParaRPr>
            </a:p>
          </p:txBody>
        </p:sp>
        <p:cxnSp>
          <p:nvCxnSpPr>
            <p:cNvPr id="1340" name="Google Shape;1340;p93"/>
            <p:cNvCxnSpPr/>
            <p:nvPr/>
          </p:nvCxnSpPr>
          <p:spPr>
            <a:xfrm>
              <a:off x="4522788" y="7666038"/>
              <a:ext cx="3175" cy="688975"/>
            </a:xfrm>
            <a:prstGeom prst="straightConnector1">
              <a:avLst/>
            </a:prstGeom>
            <a:noFill/>
            <a:ln w="25400" cap="flat" cmpd="sng">
              <a:solidFill>
                <a:schemeClr val="dk1"/>
              </a:solidFill>
              <a:prstDash val="solid"/>
              <a:round/>
              <a:headEnd type="none" w="med" len="med"/>
              <a:tailEnd type="triangle" w="med" len="med"/>
            </a:ln>
          </p:spPr>
        </p:cxnSp>
        <p:cxnSp>
          <p:nvCxnSpPr>
            <p:cNvPr id="1341" name="Google Shape;1341;p93"/>
            <p:cNvCxnSpPr/>
            <p:nvPr/>
          </p:nvCxnSpPr>
          <p:spPr>
            <a:xfrm rot="10800000" flipH="1">
              <a:off x="2020198" y="3787924"/>
              <a:ext cx="762690" cy="17507"/>
            </a:xfrm>
            <a:prstGeom prst="straightConnector1">
              <a:avLst/>
            </a:prstGeom>
            <a:noFill/>
            <a:ln w="25400" cap="flat" cmpd="sng">
              <a:solidFill>
                <a:schemeClr val="dk1"/>
              </a:solidFill>
              <a:prstDash val="solid"/>
              <a:round/>
              <a:headEnd type="none" w="med" len="med"/>
              <a:tailEnd type="triangle" w="med" len="med"/>
            </a:ln>
          </p:spPr>
        </p:cxnSp>
        <p:grpSp>
          <p:nvGrpSpPr>
            <p:cNvPr id="1342" name="Google Shape;1342;p93"/>
            <p:cNvGrpSpPr/>
            <p:nvPr/>
          </p:nvGrpSpPr>
          <p:grpSpPr>
            <a:xfrm>
              <a:off x="6977063" y="4579938"/>
              <a:ext cx="2662237" cy="1433512"/>
              <a:chOff x="0" y="0"/>
              <a:chExt cx="1676" cy="903"/>
            </a:xfrm>
          </p:grpSpPr>
          <p:sp>
            <p:nvSpPr>
              <p:cNvPr id="1343" name="Google Shape;1343;p93"/>
              <p:cNvSpPr/>
              <p:nvPr/>
            </p:nvSpPr>
            <p:spPr>
              <a:xfrm>
                <a:off x="0" y="0"/>
                <a:ext cx="1676" cy="903"/>
              </a:xfrm>
              <a:custGeom>
                <a:avLst/>
                <a:gdLst/>
                <a:ahLst/>
                <a:cxnLst/>
                <a:rect l="l" t="t" r="r" b="b"/>
                <a:pathLst>
                  <a:path w="21600" h="21600" extrusionOk="0">
                    <a:moveTo>
                      <a:pt x="10800" y="0"/>
                    </a:moveTo>
                    <a:lnTo>
                      <a:pt x="0" y="10800"/>
                    </a:lnTo>
                    <a:lnTo>
                      <a:pt x="10800" y="21600"/>
                    </a:lnTo>
                    <a:lnTo>
                      <a:pt x="21600" y="10800"/>
                    </a:lnTo>
                    <a:close/>
                    <a:moveTo>
                      <a:pt x="10800" y="0"/>
                    </a:moveTo>
                  </a:path>
                </a:pathLst>
              </a:custGeom>
              <a:solidFill>
                <a:srgbClr val="C5D8F1"/>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44" name="Google Shape;1344;p93"/>
              <p:cNvSpPr/>
              <p:nvPr/>
            </p:nvSpPr>
            <p:spPr>
              <a:xfrm>
                <a:off x="414" y="349"/>
                <a:ext cx="886" cy="22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600">
                    <a:solidFill>
                      <a:schemeClr val="dk1"/>
                    </a:solidFill>
                    <a:latin typeface="Calibri"/>
                    <a:ea typeface="Calibri"/>
                    <a:cs typeface="Calibri"/>
                    <a:sym typeface="Calibri"/>
                  </a:rPr>
                  <a:t>Approved?</a:t>
                </a:r>
                <a:endParaRPr sz="1600"/>
              </a:p>
            </p:txBody>
          </p:sp>
        </p:grpSp>
        <p:sp>
          <p:nvSpPr>
            <p:cNvPr id="1345" name="Google Shape;1345;p93"/>
            <p:cNvSpPr/>
            <p:nvPr/>
          </p:nvSpPr>
          <p:spPr>
            <a:xfrm rot="10800000" flipH="1">
              <a:off x="6276975" y="5300663"/>
              <a:ext cx="685800" cy="714375"/>
            </a:xfrm>
            <a:custGeom>
              <a:avLst/>
              <a:gdLst/>
              <a:ahLst/>
              <a:cxnLst/>
              <a:rect l="l" t="t" r="r" b="b"/>
              <a:pathLst>
                <a:path w="21600" h="21600" extrusionOk="0">
                  <a:moveTo>
                    <a:pt x="0" y="0"/>
                  </a:moveTo>
                  <a:lnTo>
                    <a:pt x="10729" y="0"/>
                  </a:lnTo>
                  <a:lnTo>
                    <a:pt x="10729" y="21600"/>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93"/>
            <p:cNvSpPr txBox="1"/>
            <p:nvPr/>
          </p:nvSpPr>
          <p:spPr>
            <a:xfrm flipH="1">
              <a:off x="6276975" y="5300650"/>
              <a:ext cx="685800" cy="71437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8" name="Google Shape;1348;p93"/>
            <p:cNvSpPr/>
            <p:nvPr/>
          </p:nvSpPr>
          <p:spPr>
            <a:xfrm>
              <a:off x="10542588" y="4889500"/>
              <a:ext cx="2662237" cy="815974"/>
            </a:xfrm>
            <a:prstGeom prst="rect">
              <a:avLst/>
            </a:prstGeom>
            <a:no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800" dirty="0">
                  <a:solidFill>
                    <a:schemeClr val="dk1"/>
                  </a:solidFill>
                  <a:latin typeface="Calibri"/>
                  <a:ea typeface="Calibri"/>
                  <a:cs typeface="Calibri"/>
                  <a:sym typeface="Calibri"/>
                </a:rPr>
                <a:t>Change </a:t>
              </a:r>
              <a:r>
                <a:rPr lang="de-DE" sz="1800" dirty="0" err="1">
                  <a:solidFill>
                    <a:schemeClr val="dk1"/>
                  </a:solidFill>
                  <a:latin typeface="Calibri"/>
                  <a:ea typeface="Calibri"/>
                  <a:cs typeface="Calibri"/>
                  <a:sym typeface="Calibri"/>
                </a:rPr>
                <a:t>refused</a:t>
              </a:r>
              <a:endParaRPr sz="1800" dirty="0">
                <a:solidFill>
                  <a:schemeClr val="dk1"/>
                </a:solidFill>
                <a:latin typeface="Calibri"/>
                <a:ea typeface="Calibri"/>
                <a:cs typeface="Calibri"/>
                <a:sym typeface="Calibri"/>
              </a:endParaRPr>
            </a:p>
          </p:txBody>
        </p:sp>
        <p:cxnSp>
          <p:nvCxnSpPr>
            <p:cNvPr id="1350" name="Google Shape;1350;p93"/>
            <p:cNvCxnSpPr/>
            <p:nvPr/>
          </p:nvCxnSpPr>
          <p:spPr>
            <a:xfrm>
              <a:off x="9653588" y="5300663"/>
              <a:ext cx="879475" cy="1587"/>
            </a:xfrm>
            <a:prstGeom prst="straightConnector1">
              <a:avLst/>
            </a:prstGeom>
            <a:noFill/>
            <a:ln w="25400" cap="flat" cmpd="sng">
              <a:solidFill>
                <a:schemeClr val="dk1"/>
              </a:solidFill>
              <a:prstDash val="solid"/>
              <a:round/>
              <a:headEnd type="none" w="med" len="med"/>
              <a:tailEnd type="triangle" w="med" len="med"/>
            </a:ln>
          </p:spPr>
        </p:cxnSp>
        <p:sp>
          <p:nvSpPr>
            <p:cNvPr id="1351" name="Google Shape;1351;p93"/>
            <p:cNvSpPr/>
            <p:nvPr/>
          </p:nvSpPr>
          <p:spPr>
            <a:xfrm>
              <a:off x="9639300" y="4905373"/>
              <a:ext cx="879475" cy="39462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No</a:t>
              </a:r>
              <a:endParaRPr/>
            </a:p>
          </p:txBody>
        </p:sp>
        <p:sp>
          <p:nvSpPr>
            <p:cNvPr id="1352" name="Google Shape;1352;p93"/>
            <p:cNvSpPr/>
            <p:nvPr/>
          </p:nvSpPr>
          <p:spPr>
            <a:xfrm rot="5400000">
              <a:off x="5917407" y="4631531"/>
              <a:ext cx="996950" cy="3786187"/>
            </a:xfrm>
            <a:custGeom>
              <a:avLst/>
              <a:gdLst/>
              <a:ahLst/>
              <a:cxnLst/>
              <a:rect l="l" t="t" r="r" b="b"/>
              <a:pathLst>
                <a:path w="21600" h="21600" extrusionOk="0">
                  <a:moveTo>
                    <a:pt x="0" y="0"/>
                  </a:moveTo>
                  <a:lnTo>
                    <a:pt x="10751" y="0"/>
                  </a:lnTo>
                  <a:lnTo>
                    <a:pt x="10751" y="21600"/>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93"/>
            <p:cNvSpPr txBox="1"/>
            <p:nvPr/>
          </p:nvSpPr>
          <p:spPr>
            <a:xfrm>
              <a:off x="4522782" y="6026144"/>
              <a:ext cx="3786187" cy="9969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4" name="Google Shape;1354;p93"/>
            <p:cNvSpPr/>
            <p:nvPr/>
          </p:nvSpPr>
          <p:spPr>
            <a:xfrm>
              <a:off x="8382269" y="6030921"/>
              <a:ext cx="762600" cy="3945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Yes</a:t>
              </a:r>
              <a:endParaRPr/>
            </a:p>
          </p:txBody>
        </p:sp>
        <p:sp>
          <p:nvSpPr>
            <p:cNvPr id="1355" name="Google Shape;1355;p93"/>
            <p:cNvSpPr/>
            <p:nvPr/>
          </p:nvSpPr>
          <p:spPr>
            <a:xfrm>
              <a:off x="2574519" y="8760039"/>
              <a:ext cx="90" cy="394620"/>
            </a:xfrm>
            <a:prstGeom prst="rect">
              <a:avLst/>
            </a:prstGeom>
            <a:noFill/>
            <a:ln>
              <a:noFill/>
            </a:ln>
          </p:spPr>
          <p:txBody>
            <a:bodyPr spcFirstLastPara="1" wrap="square" lIns="0" tIns="0" rIns="0" bIns="0" anchor="b" anchorCtr="0">
              <a:sp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1356" name="Google Shape;1356;p93"/>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dirty="0"/>
              <a:t>CHM: Key concepts – Exemplary workflow</a:t>
            </a:r>
            <a:endParaRPr dirty="0"/>
          </a:p>
        </p:txBody>
      </p:sp>
      <p:sp>
        <p:nvSpPr>
          <p:cNvPr id="1357" name="Google Shape;1357;p93"/>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92</a:t>
            </a:fld>
            <a:endParaRPr/>
          </a:p>
        </p:txBody>
      </p:sp>
      <p:sp>
        <p:nvSpPr>
          <p:cNvPr id="1358" name="Google Shape;1358;p93"/>
          <p:cNvSpPr/>
          <p:nvPr/>
        </p:nvSpPr>
        <p:spPr>
          <a:xfrm>
            <a:off x="1875444" y="2104809"/>
            <a:ext cx="996286" cy="626390"/>
          </a:xfrm>
          <a:prstGeom prst="foldedCorner">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RFC</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sp>
        <p:nvSpPr>
          <p:cNvPr id="1310" name="Google Shape;1310;p92"/>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CHM: Key concepts</a:t>
            </a:r>
            <a:endParaRPr/>
          </a:p>
        </p:txBody>
      </p:sp>
      <p:sp>
        <p:nvSpPr>
          <p:cNvPr id="1311" name="Google Shape;1311;p92"/>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400" dirty="0"/>
              <a:t>Changes to CIs need to be reflected in the CMDB (interface to CONFM).</a:t>
            </a:r>
            <a:endParaRPr sz="2400" dirty="0"/>
          </a:p>
          <a:p>
            <a:pPr marL="342900" lvl="0" indent="-342900" algn="l" rtl="0">
              <a:spcBef>
                <a:spcPts val="560"/>
              </a:spcBef>
              <a:spcAft>
                <a:spcPts val="0"/>
              </a:spcAft>
              <a:buClr>
                <a:schemeClr val="dk1"/>
              </a:buClr>
              <a:buSzPts val="2800"/>
              <a:buChar char="•"/>
            </a:pPr>
            <a:r>
              <a:rPr lang="en-US" sz="2400" dirty="0"/>
              <a:t>Common types of changes:</a:t>
            </a:r>
            <a:endParaRPr sz="2400" dirty="0"/>
          </a:p>
          <a:p>
            <a:pPr marL="1143000" lvl="2" indent="-228600" algn="l" rtl="0">
              <a:spcBef>
                <a:spcPts val="400"/>
              </a:spcBef>
              <a:spcAft>
                <a:spcPts val="0"/>
              </a:spcAft>
              <a:buClr>
                <a:schemeClr val="dk1"/>
              </a:buClr>
              <a:buSzPts val="2000"/>
              <a:buChar char="•"/>
            </a:pPr>
            <a:r>
              <a:rPr lang="en-US" sz="1800" dirty="0"/>
              <a:t>Standard / normal change (low effort and impact)</a:t>
            </a:r>
          </a:p>
          <a:p>
            <a:pPr marL="1143000" lvl="2" indent="-228600" algn="l" rtl="0">
              <a:spcBef>
                <a:spcPts val="400"/>
              </a:spcBef>
              <a:spcAft>
                <a:spcPts val="0"/>
              </a:spcAft>
              <a:buClr>
                <a:schemeClr val="dk1"/>
              </a:buClr>
              <a:buSzPts val="2000"/>
              <a:buChar char="•"/>
            </a:pPr>
            <a:r>
              <a:rPr lang="en-US" sz="1800" dirty="0"/>
              <a:t>Minor change (medium effort and impact)</a:t>
            </a:r>
            <a:endParaRPr sz="1800" dirty="0"/>
          </a:p>
          <a:p>
            <a:pPr marL="1143000" lvl="2" indent="-228600" algn="l" rtl="0">
              <a:spcBef>
                <a:spcPts val="400"/>
              </a:spcBef>
              <a:spcAft>
                <a:spcPts val="0"/>
              </a:spcAft>
              <a:buClr>
                <a:schemeClr val="dk1"/>
              </a:buClr>
              <a:buSzPts val="2000"/>
              <a:buChar char="•"/>
            </a:pPr>
            <a:r>
              <a:rPr lang="en-US" sz="1800" dirty="0"/>
              <a:t>Major change (significant effort and impact)</a:t>
            </a:r>
            <a:endParaRPr sz="1800" dirty="0"/>
          </a:p>
          <a:p>
            <a:pPr marL="1143000" lvl="2" indent="-228600" algn="l" rtl="0">
              <a:spcBef>
                <a:spcPts val="400"/>
              </a:spcBef>
              <a:spcAft>
                <a:spcPts val="0"/>
              </a:spcAft>
              <a:buClr>
                <a:schemeClr val="dk1"/>
              </a:buClr>
              <a:buSzPts val="2000"/>
              <a:buChar char="•"/>
            </a:pPr>
            <a:r>
              <a:rPr lang="en-US" sz="1800" dirty="0"/>
              <a:t>Emergency change (significant effort and impact but also high urgency)</a:t>
            </a:r>
            <a:endParaRPr sz="1800" dirty="0"/>
          </a:p>
          <a:p>
            <a:pPr marL="342900" lvl="0" indent="-342900" algn="l" rtl="0">
              <a:spcBef>
                <a:spcPts val="560"/>
              </a:spcBef>
              <a:spcAft>
                <a:spcPts val="0"/>
              </a:spcAft>
              <a:buClr>
                <a:schemeClr val="dk1"/>
              </a:buClr>
              <a:buSzPts val="2800"/>
              <a:buChar char="•"/>
            </a:pPr>
            <a:r>
              <a:rPr lang="en-US" sz="2400" dirty="0"/>
              <a:t>Clear definition of approval mechanisms and change authorities, such as a change advisory board (CAB).</a:t>
            </a:r>
            <a:endParaRPr sz="2400" dirty="0"/>
          </a:p>
          <a:p>
            <a:pPr marL="342900" lvl="0" indent="-342900" algn="l" rtl="0">
              <a:spcBef>
                <a:spcPts val="560"/>
              </a:spcBef>
              <a:spcAft>
                <a:spcPts val="0"/>
              </a:spcAft>
              <a:buClr>
                <a:schemeClr val="dk1"/>
              </a:buClr>
              <a:buSzPts val="2800"/>
              <a:buChar char="•"/>
            </a:pPr>
            <a:r>
              <a:rPr lang="en-US" sz="2400" dirty="0"/>
              <a:t>Many other ITSM processes will raise RFCs as part of their output (and therefore trigger the CHM workflow).</a:t>
            </a:r>
            <a:endParaRPr sz="2400" dirty="0"/>
          </a:p>
          <a:p>
            <a:pPr marL="342900" lvl="0" indent="-165100" algn="l" rtl="0">
              <a:spcBef>
                <a:spcPts val="560"/>
              </a:spcBef>
              <a:spcAft>
                <a:spcPts val="0"/>
              </a:spcAft>
              <a:buClr>
                <a:schemeClr val="dk1"/>
              </a:buClr>
              <a:buSzPts val="2800"/>
              <a:buNone/>
            </a:pPr>
            <a:endParaRPr sz="2400" dirty="0"/>
          </a:p>
        </p:txBody>
      </p:sp>
      <p:sp>
        <p:nvSpPr>
          <p:cNvPr id="1312" name="Google Shape;1312;p92"/>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93</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66" name="Google Shape;1366;p94"/>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Release &amp; Deployment Management (RDM)</a:t>
            </a:r>
            <a:endParaRPr/>
          </a:p>
        </p:txBody>
      </p:sp>
      <p:sp>
        <p:nvSpPr>
          <p:cNvPr id="1367" name="Google Shape;1367;p94"/>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94</a:t>
            </a:fld>
            <a:endParaRPr/>
          </a:p>
        </p:txBody>
      </p:sp>
      <p:sp>
        <p:nvSpPr>
          <p:cNvPr id="1368" name="Google Shape;1368;p94"/>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369" name="Google Shape;1369;p94"/>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1370" name="Google Shape;1370;p94"/>
          <p:cNvSpPr/>
          <p:nvPr/>
        </p:nvSpPr>
        <p:spPr>
          <a:xfrm>
            <a:off x="2969743" y="4448462"/>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bundle changes into appropriate types of releases and to effectively deploy them</a:t>
            </a:r>
            <a:endParaRPr sz="1800">
              <a:solidFill>
                <a:schemeClr val="dk1"/>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Google Shape;1376;p95"/>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RDM: Important terms</a:t>
            </a:r>
            <a:endParaRPr/>
          </a:p>
        </p:txBody>
      </p:sp>
      <p:sp>
        <p:nvSpPr>
          <p:cNvPr id="1377" name="Google Shape;1377;p95"/>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95</a:t>
            </a:fld>
            <a:endParaRPr/>
          </a:p>
        </p:txBody>
      </p:sp>
      <p:graphicFrame>
        <p:nvGraphicFramePr>
          <p:cNvPr id="1378" name="Google Shape;1378;p95"/>
          <p:cNvGraphicFramePr/>
          <p:nvPr>
            <p:extLst>
              <p:ext uri="{D42A27DB-BD31-4B8C-83A1-F6EECF244321}">
                <p14:modId xmlns:p14="http://schemas.microsoft.com/office/powerpoint/2010/main" val="2337594520"/>
              </p:ext>
            </p:extLst>
          </p:nvPr>
        </p:nvGraphicFramePr>
        <p:xfrm>
          <a:off x="609601" y="1696598"/>
          <a:ext cx="10972798" cy="954835"/>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85375">
                <a:tc>
                  <a:txBody>
                    <a:bodyPr/>
                    <a:lstStyle/>
                    <a:p>
                      <a:pPr marL="0" marR="0" lvl="0" indent="0" algn="l" rtl="0">
                        <a:spcBef>
                          <a:spcPts val="0"/>
                        </a:spcBef>
                        <a:spcAft>
                          <a:spcPts val="0"/>
                        </a:spcAft>
                        <a:buNone/>
                      </a:pPr>
                      <a:r>
                        <a:rPr lang="en-US" sz="1400" b="1"/>
                        <a:t>Definition following FitSM-0:</a:t>
                      </a:r>
                      <a:endParaRPr sz="1400" b="1">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4147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Release:</a:t>
                      </a:r>
                      <a:endParaRPr dirty="0"/>
                    </a:p>
                    <a:p>
                      <a:pPr marL="457200" marR="0" lvl="1" indent="0" algn="l" rtl="0">
                        <a:spcBef>
                          <a:spcPts val="0"/>
                        </a:spcBef>
                        <a:spcAft>
                          <a:spcPts val="0"/>
                        </a:spcAft>
                        <a:buNone/>
                      </a:pPr>
                      <a:r>
                        <a:rPr lang="en-US" sz="1800" b="0" u="none" strike="noStrike" cap="none" dirty="0">
                          <a:solidFill>
                            <a:schemeClr val="dk1"/>
                          </a:solidFill>
                          <a:sym typeface="Calibri"/>
                        </a:rPr>
                        <a:t>Set of one or more changes that are grouped together and deployed as a logical unit</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graphicFrame>
        <p:nvGraphicFramePr>
          <p:cNvPr id="1379" name="Google Shape;1379;p95"/>
          <p:cNvGraphicFramePr/>
          <p:nvPr>
            <p:extLst>
              <p:ext uri="{D42A27DB-BD31-4B8C-83A1-F6EECF244321}">
                <p14:modId xmlns:p14="http://schemas.microsoft.com/office/powerpoint/2010/main" val="380222792"/>
              </p:ext>
            </p:extLst>
          </p:nvPr>
        </p:nvGraphicFramePr>
        <p:xfrm>
          <a:off x="609601" y="3429000"/>
          <a:ext cx="10972798" cy="1341120"/>
        </p:xfrm>
        <a:graphic>
          <a:graphicData uri="http://schemas.openxmlformats.org/drawingml/2006/table">
            <a:tbl>
              <a:tblPr firstRow="1" firstCol="1" bandRow="1">
                <a:tableStyleId>{B301B821-A1FF-4177-AEE7-76D212191A09}</a:tableStyleId>
              </a:tblPr>
              <a:tblGrid>
                <a:gridCol w="10972798">
                  <a:extLst>
                    <a:ext uri="{9D8B030D-6E8A-4147-A177-3AD203B41FA5}">
                      <a16:colId xmlns:a16="http://schemas.microsoft.com/office/drawing/2014/main" val="20000"/>
                    </a:ext>
                  </a:extLst>
                </a:gridCol>
              </a:tblGrid>
              <a:tr h="185375">
                <a:tc>
                  <a:txBody>
                    <a:bodyPr/>
                    <a:lstStyle/>
                    <a:p>
                      <a:pPr marL="0" marR="0" lvl="0" indent="0" algn="l" rtl="0">
                        <a:spcBef>
                          <a:spcPts val="0"/>
                        </a:spcBef>
                        <a:spcAft>
                          <a:spcPts val="0"/>
                        </a:spcAft>
                        <a:buNone/>
                      </a:pPr>
                      <a:r>
                        <a:rPr lang="en-US" sz="1400" b="1"/>
                        <a:t>Definition following FitSM-0:</a:t>
                      </a:r>
                      <a:endParaRPr sz="1400" b="1">
                        <a:solidFill>
                          <a:srgbClr val="FFFFFF"/>
                        </a:solidFill>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41475">
                <a:tc>
                  <a:txBody>
                    <a:bodyPr/>
                    <a:lstStyle/>
                    <a:p>
                      <a:pPr marL="0" marR="0" lvl="0" indent="0" algn="l" rtl="0">
                        <a:lnSpc>
                          <a:spcPct val="100000"/>
                        </a:lnSpc>
                        <a:spcBef>
                          <a:spcPts val="0"/>
                        </a:spcBef>
                        <a:spcAft>
                          <a:spcPts val="0"/>
                        </a:spcAft>
                        <a:buClr>
                          <a:schemeClr val="dk1"/>
                        </a:buClr>
                        <a:buSzPts val="2000"/>
                        <a:buFont typeface="Calibri"/>
                        <a:buNone/>
                      </a:pPr>
                      <a:r>
                        <a:rPr lang="en-US" sz="2000" dirty="0">
                          <a:solidFill>
                            <a:schemeClr val="dk1"/>
                          </a:solidFill>
                        </a:rPr>
                        <a:t>Release and deployment strategy:</a:t>
                      </a:r>
                      <a:endParaRPr dirty="0"/>
                    </a:p>
                    <a:p>
                      <a:pPr marL="457200" marR="0" lvl="1" indent="0" algn="l" rtl="0">
                        <a:spcBef>
                          <a:spcPts val="0"/>
                        </a:spcBef>
                        <a:spcAft>
                          <a:spcPts val="0"/>
                        </a:spcAft>
                        <a:buNone/>
                      </a:pPr>
                      <a:r>
                        <a:rPr lang="en-US" sz="1800" b="0" u="none" strike="noStrike" cap="none" dirty="0">
                          <a:solidFill>
                            <a:schemeClr val="dk1"/>
                          </a:solidFill>
                          <a:sym typeface="Calibri"/>
                        </a:rPr>
                        <a:t>Approach taken to manage releases and their deployment for a given set of service components and related configuration items (CIs), including </a:t>
                      </a:r>
                      <a:r>
                        <a:rPr lang="en-US" sz="1800" b="0" u="none" strike="noStrike" cap="none" dirty="0" err="1">
                          <a:solidFill>
                            <a:schemeClr val="dk1"/>
                          </a:solidFill>
                          <a:sym typeface="Calibri"/>
                        </a:rPr>
                        <a:t>organisational</a:t>
                      </a:r>
                      <a:r>
                        <a:rPr lang="en-US" sz="1800" b="0" u="none" strike="noStrike" cap="none" dirty="0">
                          <a:solidFill>
                            <a:schemeClr val="dk1"/>
                          </a:solidFill>
                          <a:sym typeface="Calibri"/>
                        </a:rPr>
                        <a:t> and technical aspects of planning, building, testing, evaluating, accepting and deploying releases </a:t>
                      </a:r>
                      <a:endParaRPr sz="1800" b="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p96"/>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RDM: Requirements according to FitSM-1</a:t>
            </a:r>
            <a:endParaRPr/>
          </a:p>
        </p:txBody>
      </p:sp>
      <p:sp>
        <p:nvSpPr>
          <p:cNvPr id="1386" name="Google Shape;1386;p96"/>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96</a:t>
            </a:fld>
            <a:endParaRPr/>
          </a:p>
        </p:txBody>
      </p:sp>
      <p:graphicFrame>
        <p:nvGraphicFramePr>
          <p:cNvPr id="1387" name="Google Shape;1387;p96"/>
          <p:cNvGraphicFramePr/>
          <p:nvPr/>
        </p:nvGraphicFramePr>
        <p:xfrm>
          <a:off x="1981200" y="1697038"/>
          <a:ext cx="8229600" cy="3865118"/>
        </p:xfrm>
        <a:graphic>
          <a:graphicData uri="http://schemas.openxmlformats.org/drawingml/2006/table">
            <a:tbl>
              <a:tblPr>
                <a:noFill/>
              </a:tblPr>
              <a:tblGrid>
                <a:gridCol w="8229600">
                  <a:extLst>
                    <a:ext uri="{9D8B030D-6E8A-4147-A177-3AD203B41FA5}">
                      <a16:colId xmlns:a16="http://schemas.microsoft.com/office/drawing/2014/main" val="20000"/>
                    </a:ext>
                  </a:extLst>
                </a:gridCol>
              </a:tblGrid>
              <a:tr h="203200">
                <a:tc>
                  <a:txBody>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PR13 Release &amp; Deployment Management</a:t>
                      </a:r>
                      <a:endParaRPr sz="1600">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B578C"/>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en-US" sz="1800" cap="none">
                          <a:solidFill>
                            <a:srgbClr val="FFFFFF"/>
                          </a:solidFill>
                          <a:latin typeface="Calibri"/>
                          <a:ea typeface="Calibri"/>
                          <a:cs typeface="Calibri"/>
                          <a:sym typeface="Calibri"/>
                        </a:rPr>
                        <a:t>REQUIREMENTS</a:t>
                      </a:r>
                      <a:endParaRPr sz="1800" cap="none">
                        <a:solidFill>
                          <a:srgbClr val="FFFFFF"/>
                        </a:solidFill>
                        <a:latin typeface="Calibri"/>
                        <a:ea typeface="Calibri"/>
                        <a:cs typeface="Calibri"/>
                        <a:sym typeface="Calibri"/>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CAF6"/>
                    </a:solidFill>
                  </a:tcPr>
                </a:tc>
                <a:extLst>
                  <a:ext uri="{0D108BD9-81ED-4DB2-BD59-A6C34878D82A}">
                    <a16:rowId xmlns:a16="http://schemas.microsoft.com/office/drawing/2014/main" val="10001"/>
                  </a:ext>
                </a:extLst>
              </a:tr>
              <a:tr h="203200">
                <a:tc>
                  <a:txBody>
                    <a:bodyPr/>
                    <a:lstStyle/>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PR13.1 Release and deployment strategies shall be defined, together with the service components and CIs to which they are applied. Strategies shall be aligned with the frequency and impact of releases as well as the technology supporting deployment.</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PR13.2 Criteria for including approved changes in a release shall be defined, taking into consideration the applicable release and deployment strategy.</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PR13.3 Deployment of releases shall be planned, including acceptance criteria, as needed.</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PR13.4 Releases shall be built, tested and evaluated against acceptance criteria prior to being deployed. The extent of release testing shall be appropriate to the type of release and its potential impact on services.</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PR13.5 Deployment preparation shall consider steps to be taken in case of unsuccessful deployment.</a:t>
                      </a:r>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a:latin typeface="Calibri"/>
                          <a:ea typeface="Calibri"/>
                          <a:cs typeface="Calibri"/>
                          <a:sym typeface="Calibri"/>
                        </a:rPr>
                        <a:t>PR13.6 Deployment activities shall be evaluated for success or failure.</a:t>
                      </a:r>
                      <a:endParaRPr/>
                    </a:p>
                  </a:txBody>
                  <a:tcPr marL="96825" marR="968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398"/>
        <p:cNvGrpSpPr/>
        <p:nvPr/>
      </p:nvGrpSpPr>
      <p:grpSpPr>
        <a:xfrm>
          <a:off x="0" y="0"/>
          <a:ext cx="0" cy="0"/>
          <a:chOff x="0" y="0"/>
          <a:chExt cx="0" cy="0"/>
        </a:xfrm>
      </p:grpSpPr>
      <p:sp>
        <p:nvSpPr>
          <p:cNvPr id="1399" name="Google Shape;1399;p98"/>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RDM: Key activities – Exemplary workflow</a:t>
            </a:r>
            <a:endParaRPr/>
          </a:p>
        </p:txBody>
      </p:sp>
      <p:grpSp>
        <p:nvGrpSpPr>
          <p:cNvPr id="1401" name="Google Shape;1401;p98"/>
          <p:cNvGrpSpPr/>
          <p:nvPr/>
        </p:nvGrpSpPr>
        <p:grpSpPr>
          <a:xfrm>
            <a:off x="609600" y="1681715"/>
            <a:ext cx="3814493" cy="4876986"/>
            <a:chOff x="-66" y="0"/>
            <a:chExt cx="2517" cy="4733"/>
          </a:xfrm>
        </p:grpSpPr>
        <p:sp>
          <p:nvSpPr>
            <p:cNvPr id="1402" name="Google Shape;1402;p98"/>
            <p:cNvSpPr/>
            <p:nvPr/>
          </p:nvSpPr>
          <p:spPr>
            <a:xfrm>
              <a:off x="-66" y="0"/>
              <a:ext cx="2517" cy="4708"/>
            </a:xfrm>
            <a:prstGeom prst="rect">
              <a:avLst/>
            </a:prstGeom>
            <a:noFill/>
            <a:ln w="28575" cap="flat" cmpd="sng">
              <a:solidFill>
                <a:srgbClr val="7030A0"/>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1403" name="Google Shape;1403;p98"/>
            <p:cNvSpPr/>
            <p:nvPr/>
          </p:nvSpPr>
          <p:spPr>
            <a:xfrm>
              <a:off x="1226" y="4494"/>
              <a:ext cx="0" cy="239"/>
            </a:xfrm>
            <a:prstGeom prst="rect">
              <a:avLst/>
            </a:prstGeom>
            <a:noFill/>
            <a:ln>
              <a:noFill/>
            </a:ln>
          </p:spPr>
          <p:txBody>
            <a:bodyPr spcFirstLastPara="1" wrap="square" lIns="0" tIns="0" rIns="0" bIns="0" anchor="b" anchorCtr="0">
              <a:spAutoFit/>
            </a:bodyPr>
            <a:lstStyle/>
            <a:p>
              <a:pPr marL="0" marR="0" lvl="0" indent="0" algn="ctr" rtl="0">
                <a:spcBef>
                  <a:spcPts val="0"/>
                </a:spcBef>
                <a:spcAft>
                  <a:spcPts val="0"/>
                </a:spcAft>
                <a:buNone/>
              </a:pPr>
              <a:endParaRPr sz="1600">
                <a:solidFill>
                  <a:srgbClr val="808080"/>
                </a:solidFill>
                <a:latin typeface="Arial"/>
                <a:ea typeface="Arial"/>
                <a:cs typeface="Arial"/>
                <a:sym typeface="Arial"/>
              </a:endParaRPr>
            </a:p>
          </p:txBody>
        </p:sp>
      </p:grpSp>
      <p:grpSp>
        <p:nvGrpSpPr>
          <p:cNvPr id="1404" name="Google Shape;1404;p98"/>
          <p:cNvGrpSpPr/>
          <p:nvPr/>
        </p:nvGrpSpPr>
        <p:grpSpPr>
          <a:xfrm>
            <a:off x="4984596" y="1681715"/>
            <a:ext cx="7036716" cy="4876986"/>
            <a:chOff x="0" y="0"/>
            <a:chExt cx="4747" cy="4733"/>
          </a:xfrm>
        </p:grpSpPr>
        <p:sp>
          <p:nvSpPr>
            <p:cNvPr id="1405" name="Google Shape;1405;p98"/>
            <p:cNvSpPr/>
            <p:nvPr/>
          </p:nvSpPr>
          <p:spPr>
            <a:xfrm>
              <a:off x="0" y="0"/>
              <a:ext cx="4747" cy="4708"/>
            </a:xfrm>
            <a:prstGeom prst="rect">
              <a:avLst/>
            </a:prstGeom>
            <a:noFill/>
            <a:ln w="28575"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1406" name="Google Shape;1406;p98"/>
            <p:cNvSpPr/>
            <p:nvPr/>
          </p:nvSpPr>
          <p:spPr>
            <a:xfrm>
              <a:off x="2096" y="4494"/>
              <a:ext cx="0" cy="239"/>
            </a:xfrm>
            <a:prstGeom prst="rect">
              <a:avLst/>
            </a:prstGeom>
            <a:noFill/>
            <a:ln>
              <a:noFill/>
            </a:ln>
          </p:spPr>
          <p:txBody>
            <a:bodyPr spcFirstLastPara="1" wrap="square" lIns="0" tIns="0" rIns="0" bIns="0" anchor="b" anchorCtr="0">
              <a:sp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grpSp>
      <p:cxnSp>
        <p:nvCxnSpPr>
          <p:cNvPr id="1407" name="Google Shape;1407;p98"/>
          <p:cNvCxnSpPr/>
          <p:nvPr/>
        </p:nvCxnSpPr>
        <p:spPr>
          <a:xfrm>
            <a:off x="2568373" y="3758448"/>
            <a:ext cx="3030" cy="336559"/>
          </a:xfrm>
          <a:prstGeom prst="straightConnector1">
            <a:avLst/>
          </a:prstGeom>
          <a:noFill/>
          <a:ln w="25400" cap="flat" cmpd="sng">
            <a:solidFill>
              <a:schemeClr val="dk1"/>
            </a:solidFill>
            <a:prstDash val="solid"/>
            <a:round/>
            <a:headEnd type="none" w="med" len="med"/>
            <a:tailEnd type="triangle" w="med" len="med"/>
          </a:ln>
        </p:spPr>
      </p:cxnSp>
      <p:sp>
        <p:nvSpPr>
          <p:cNvPr id="1409" name="Google Shape;1409;p98"/>
          <p:cNvSpPr/>
          <p:nvPr/>
        </p:nvSpPr>
        <p:spPr>
          <a:xfrm>
            <a:off x="891408" y="2525871"/>
            <a:ext cx="3322118" cy="423733"/>
          </a:xfrm>
          <a:prstGeom prst="rect">
            <a:avLst/>
          </a:prstGeom>
          <a:solidFill>
            <a:srgbClr val="8064A2"/>
          </a:solidFill>
          <a:ln w="25400"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algn="ctr"/>
            <a:r>
              <a:rPr lang="en-US" sz="1600" dirty="0">
                <a:solidFill>
                  <a:schemeClr val="bg1"/>
                </a:solidFill>
                <a:latin typeface="Arial"/>
                <a:ea typeface="Arial"/>
                <a:cs typeface="Arial"/>
                <a:sym typeface="Arial"/>
              </a:rPr>
              <a:t>Register</a:t>
            </a:r>
            <a:r>
              <a:rPr lang="en-US" sz="1600" dirty="0">
                <a:solidFill>
                  <a:schemeClr val="bg1"/>
                </a:solidFill>
              </a:rPr>
              <a:t>ing</a:t>
            </a:r>
            <a:endParaRPr lang="en-US" sz="1200" dirty="0">
              <a:solidFill>
                <a:schemeClr val="bg1"/>
              </a:solidFill>
            </a:endParaRPr>
          </a:p>
        </p:txBody>
      </p:sp>
      <p:sp>
        <p:nvSpPr>
          <p:cNvPr id="1412" name="Google Shape;1412;p98"/>
          <p:cNvSpPr/>
          <p:nvPr/>
        </p:nvSpPr>
        <p:spPr>
          <a:xfrm>
            <a:off x="905042" y="4102731"/>
            <a:ext cx="3325147" cy="423733"/>
          </a:xfrm>
          <a:prstGeom prst="rect">
            <a:avLst/>
          </a:prstGeom>
          <a:solidFill>
            <a:srgbClr val="8064A2"/>
          </a:solidFill>
          <a:ln w="25400"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Arial"/>
                <a:ea typeface="Arial"/>
                <a:cs typeface="Arial"/>
                <a:sym typeface="Arial"/>
              </a:rPr>
              <a:t>Assessing &amp; Approving</a:t>
            </a:r>
            <a:endParaRPr lang="en-US" sz="1200" dirty="0"/>
          </a:p>
        </p:txBody>
      </p:sp>
      <p:sp>
        <p:nvSpPr>
          <p:cNvPr id="1415" name="Google Shape;1415;p98"/>
          <p:cNvSpPr/>
          <p:nvPr/>
        </p:nvSpPr>
        <p:spPr>
          <a:xfrm>
            <a:off x="911101" y="3319266"/>
            <a:ext cx="3322117" cy="423733"/>
          </a:xfrm>
          <a:prstGeom prst="rect">
            <a:avLst/>
          </a:prstGeom>
          <a:solidFill>
            <a:srgbClr val="8064A2"/>
          </a:solidFill>
          <a:ln w="25400"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Arial"/>
                <a:ea typeface="Arial"/>
                <a:cs typeface="Arial"/>
                <a:sym typeface="Arial"/>
              </a:rPr>
              <a:t>Classifying</a:t>
            </a:r>
            <a:endParaRPr sz="1600" dirty="0">
              <a:solidFill>
                <a:schemeClr val="dk1"/>
              </a:solidFill>
              <a:latin typeface="Arial"/>
              <a:ea typeface="Arial"/>
              <a:cs typeface="Arial"/>
              <a:sym typeface="Arial"/>
            </a:endParaRPr>
          </a:p>
        </p:txBody>
      </p:sp>
      <p:cxnSp>
        <p:nvCxnSpPr>
          <p:cNvPr id="1417" name="Google Shape;1417;p98"/>
          <p:cNvCxnSpPr/>
          <p:nvPr/>
        </p:nvCxnSpPr>
        <p:spPr>
          <a:xfrm>
            <a:off x="2566858" y="2969466"/>
            <a:ext cx="1515" cy="339869"/>
          </a:xfrm>
          <a:prstGeom prst="straightConnector1">
            <a:avLst/>
          </a:prstGeom>
          <a:noFill/>
          <a:ln w="25400" cap="flat" cmpd="sng">
            <a:solidFill>
              <a:schemeClr val="dk1"/>
            </a:solidFill>
            <a:prstDash val="solid"/>
            <a:round/>
            <a:headEnd type="none" w="med" len="med"/>
            <a:tailEnd type="triangle" w="med" len="med"/>
          </a:ln>
        </p:spPr>
      </p:cxnSp>
      <p:sp>
        <p:nvSpPr>
          <p:cNvPr id="1419" name="Google Shape;1419;p98"/>
          <p:cNvSpPr/>
          <p:nvPr/>
        </p:nvSpPr>
        <p:spPr>
          <a:xfrm>
            <a:off x="911101" y="6024978"/>
            <a:ext cx="3322117" cy="423733"/>
          </a:xfrm>
          <a:prstGeom prst="rect">
            <a:avLst/>
          </a:prstGeom>
          <a:solidFill>
            <a:srgbClr val="8064A2"/>
          </a:solidFill>
          <a:ln w="25400" cap="flat" cmpd="sng">
            <a:solidFill>
              <a:schemeClr val="accent4"/>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dirty="0">
                <a:solidFill>
                  <a:schemeClr val="lt1"/>
                </a:solidFill>
                <a:latin typeface="Arial"/>
                <a:ea typeface="Arial"/>
                <a:cs typeface="Arial"/>
                <a:sym typeface="Arial"/>
              </a:rPr>
              <a:t>Reviewing</a:t>
            </a:r>
            <a:endParaRPr lang="en-US" sz="1200" dirty="0"/>
          </a:p>
        </p:txBody>
      </p:sp>
      <p:grpSp>
        <p:nvGrpSpPr>
          <p:cNvPr id="1421" name="Google Shape;1421;p98"/>
          <p:cNvGrpSpPr/>
          <p:nvPr/>
        </p:nvGrpSpPr>
        <p:grpSpPr>
          <a:xfrm>
            <a:off x="7647744" y="2465180"/>
            <a:ext cx="3323632" cy="423733"/>
            <a:chOff x="-1" y="0"/>
            <a:chExt cx="2194" cy="384"/>
          </a:xfrm>
        </p:grpSpPr>
        <p:sp>
          <p:nvSpPr>
            <p:cNvPr id="1422" name="Google Shape;1422;p98"/>
            <p:cNvSpPr/>
            <p:nvPr/>
          </p:nvSpPr>
          <p:spPr>
            <a:xfrm>
              <a:off x="0" y="0"/>
              <a:ext cx="2193"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23" name="Google Shape;1423;p98"/>
            <p:cNvSpPr/>
            <p:nvPr/>
          </p:nvSpPr>
          <p:spPr>
            <a:xfrm>
              <a:off x="-1" y="77"/>
              <a:ext cx="2179" cy="25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dirty="0">
                  <a:solidFill>
                    <a:schemeClr val="lt1"/>
                  </a:solidFill>
                  <a:latin typeface="Arial"/>
                  <a:ea typeface="Arial"/>
                  <a:cs typeface="Arial"/>
                  <a:sym typeface="Arial"/>
                </a:rPr>
                <a:t>Release building</a:t>
              </a:r>
              <a:endParaRPr sz="1200" dirty="0"/>
            </a:p>
          </p:txBody>
        </p:sp>
      </p:grpSp>
      <p:cxnSp>
        <p:nvCxnSpPr>
          <p:cNvPr id="1424" name="Google Shape;1424;p98"/>
          <p:cNvCxnSpPr/>
          <p:nvPr/>
        </p:nvCxnSpPr>
        <p:spPr>
          <a:xfrm>
            <a:off x="9311075" y="3613894"/>
            <a:ext cx="1515" cy="265936"/>
          </a:xfrm>
          <a:prstGeom prst="straightConnector1">
            <a:avLst/>
          </a:prstGeom>
          <a:noFill/>
          <a:ln w="25400" cap="flat" cmpd="sng">
            <a:solidFill>
              <a:schemeClr val="dk1"/>
            </a:solidFill>
            <a:prstDash val="solid"/>
            <a:round/>
            <a:headEnd type="none" w="med" len="med"/>
            <a:tailEnd type="triangle" w="med" len="med"/>
          </a:ln>
        </p:spPr>
      </p:cxnSp>
      <p:grpSp>
        <p:nvGrpSpPr>
          <p:cNvPr id="1425" name="Google Shape;1425;p98"/>
          <p:cNvGrpSpPr/>
          <p:nvPr/>
        </p:nvGrpSpPr>
        <p:grpSpPr>
          <a:xfrm>
            <a:off x="7647744" y="1754544"/>
            <a:ext cx="3323632" cy="423733"/>
            <a:chOff x="-1" y="0"/>
            <a:chExt cx="2194" cy="384"/>
          </a:xfrm>
        </p:grpSpPr>
        <p:sp>
          <p:nvSpPr>
            <p:cNvPr id="1426" name="Google Shape;1426;p98"/>
            <p:cNvSpPr/>
            <p:nvPr/>
          </p:nvSpPr>
          <p:spPr>
            <a:xfrm>
              <a:off x="0" y="0"/>
              <a:ext cx="2193"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27" name="Google Shape;1427;p98"/>
            <p:cNvSpPr/>
            <p:nvPr/>
          </p:nvSpPr>
          <p:spPr>
            <a:xfrm>
              <a:off x="-1" y="77"/>
              <a:ext cx="2193" cy="25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a:solidFill>
                    <a:schemeClr val="lt1"/>
                  </a:solidFill>
                  <a:latin typeface="Arial"/>
                  <a:ea typeface="Arial"/>
                  <a:cs typeface="Arial"/>
                  <a:sym typeface="Arial"/>
                </a:rPr>
                <a:t>Release planning</a:t>
              </a:r>
              <a:endParaRPr sz="1200"/>
            </a:p>
          </p:txBody>
        </p:sp>
      </p:grpSp>
      <p:grpSp>
        <p:nvGrpSpPr>
          <p:cNvPr id="1428" name="Google Shape;1428;p98"/>
          <p:cNvGrpSpPr/>
          <p:nvPr/>
        </p:nvGrpSpPr>
        <p:grpSpPr>
          <a:xfrm>
            <a:off x="7647744" y="3888658"/>
            <a:ext cx="3325148" cy="423733"/>
            <a:chOff x="-1" y="0"/>
            <a:chExt cx="2195" cy="384"/>
          </a:xfrm>
        </p:grpSpPr>
        <p:sp>
          <p:nvSpPr>
            <p:cNvPr id="1429" name="Google Shape;1429;p98"/>
            <p:cNvSpPr/>
            <p:nvPr/>
          </p:nvSpPr>
          <p:spPr>
            <a:xfrm>
              <a:off x="0" y="0"/>
              <a:ext cx="2194"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dirty="0">
                <a:solidFill>
                  <a:schemeClr val="lt1"/>
                </a:solidFill>
                <a:latin typeface="Arial"/>
                <a:ea typeface="Arial"/>
                <a:cs typeface="Arial"/>
                <a:sym typeface="Arial"/>
              </a:endParaRPr>
            </a:p>
          </p:txBody>
        </p:sp>
        <p:sp>
          <p:nvSpPr>
            <p:cNvPr id="1430" name="Google Shape;1430;p98"/>
            <p:cNvSpPr/>
            <p:nvPr/>
          </p:nvSpPr>
          <p:spPr>
            <a:xfrm>
              <a:off x="-1" y="77"/>
              <a:ext cx="2194" cy="25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dirty="0">
                  <a:solidFill>
                    <a:schemeClr val="lt1"/>
                  </a:solidFill>
                  <a:latin typeface="Arial"/>
                  <a:ea typeface="Arial"/>
                  <a:cs typeface="Arial"/>
                  <a:sym typeface="Arial"/>
                </a:rPr>
                <a:t>Review: Go / No-Go?</a:t>
              </a:r>
              <a:endParaRPr sz="1200" dirty="0"/>
            </a:p>
          </p:txBody>
        </p:sp>
      </p:grpSp>
      <p:cxnSp>
        <p:nvCxnSpPr>
          <p:cNvPr id="1431" name="Google Shape;1431;p98"/>
          <p:cNvCxnSpPr/>
          <p:nvPr/>
        </p:nvCxnSpPr>
        <p:spPr>
          <a:xfrm flipH="1">
            <a:off x="9308045" y="2190416"/>
            <a:ext cx="3030" cy="265936"/>
          </a:xfrm>
          <a:prstGeom prst="straightConnector1">
            <a:avLst/>
          </a:prstGeom>
          <a:noFill/>
          <a:ln w="25400" cap="flat" cmpd="sng">
            <a:solidFill>
              <a:schemeClr val="dk1"/>
            </a:solidFill>
            <a:prstDash val="solid"/>
            <a:round/>
            <a:headEnd type="none" w="med" len="med"/>
            <a:tailEnd type="triangle" w="med" len="med"/>
          </a:ln>
        </p:spPr>
      </p:cxnSp>
      <p:grpSp>
        <p:nvGrpSpPr>
          <p:cNvPr id="1432" name="Google Shape;1432;p98"/>
          <p:cNvGrpSpPr/>
          <p:nvPr/>
        </p:nvGrpSpPr>
        <p:grpSpPr>
          <a:xfrm>
            <a:off x="7647744" y="3175815"/>
            <a:ext cx="3323632" cy="423733"/>
            <a:chOff x="-1" y="0"/>
            <a:chExt cx="2194" cy="384"/>
          </a:xfrm>
        </p:grpSpPr>
        <p:sp>
          <p:nvSpPr>
            <p:cNvPr id="1433" name="Google Shape;1433;p98"/>
            <p:cNvSpPr/>
            <p:nvPr/>
          </p:nvSpPr>
          <p:spPr>
            <a:xfrm>
              <a:off x="0" y="0"/>
              <a:ext cx="2193"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34" name="Google Shape;1434;p98"/>
            <p:cNvSpPr/>
            <p:nvPr/>
          </p:nvSpPr>
          <p:spPr>
            <a:xfrm>
              <a:off x="-1" y="81"/>
              <a:ext cx="2193" cy="25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a:solidFill>
                    <a:schemeClr val="lt1"/>
                  </a:solidFill>
                  <a:latin typeface="Arial"/>
                  <a:ea typeface="Arial"/>
                  <a:cs typeface="Arial"/>
                  <a:sym typeface="Arial"/>
                </a:rPr>
                <a:t>Acceptance testing</a:t>
              </a:r>
              <a:endParaRPr sz="1200"/>
            </a:p>
          </p:txBody>
        </p:sp>
      </p:grpSp>
      <p:cxnSp>
        <p:nvCxnSpPr>
          <p:cNvPr id="1435" name="Google Shape;1435;p98"/>
          <p:cNvCxnSpPr/>
          <p:nvPr/>
        </p:nvCxnSpPr>
        <p:spPr>
          <a:xfrm>
            <a:off x="9308045" y="2902154"/>
            <a:ext cx="3030" cy="265937"/>
          </a:xfrm>
          <a:prstGeom prst="straightConnector1">
            <a:avLst/>
          </a:prstGeom>
          <a:noFill/>
          <a:ln w="25400" cap="flat" cmpd="sng">
            <a:solidFill>
              <a:schemeClr val="dk1"/>
            </a:solidFill>
            <a:prstDash val="solid"/>
            <a:round/>
            <a:headEnd type="none" w="med" len="med"/>
            <a:tailEnd type="triangle" w="med" len="med"/>
          </a:ln>
        </p:spPr>
      </p:cxnSp>
      <p:grpSp>
        <p:nvGrpSpPr>
          <p:cNvPr id="1436" name="Google Shape;1436;p98"/>
          <p:cNvGrpSpPr/>
          <p:nvPr/>
        </p:nvGrpSpPr>
        <p:grpSpPr>
          <a:xfrm>
            <a:off x="7647744" y="5312136"/>
            <a:ext cx="3323632" cy="423733"/>
            <a:chOff x="-1" y="0"/>
            <a:chExt cx="2194" cy="384"/>
          </a:xfrm>
        </p:grpSpPr>
        <p:sp>
          <p:nvSpPr>
            <p:cNvPr id="1437" name="Google Shape;1437;p98"/>
            <p:cNvSpPr/>
            <p:nvPr/>
          </p:nvSpPr>
          <p:spPr>
            <a:xfrm>
              <a:off x="0" y="0"/>
              <a:ext cx="2193"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38" name="Google Shape;1438;p98"/>
            <p:cNvSpPr/>
            <p:nvPr/>
          </p:nvSpPr>
          <p:spPr>
            <a:xfrm>
              <a:off x="-1" y="50"/>
              <a:ext cx="2193" cy="25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dirty="0">
                  <a:solidFill>
                    <a:schemeClr val="lt1"/>
                  </a:solidFill>
                  <a:latin typeface="Arial"/>
                  <a:ea typeface="Arial"/>
                  <a:cs typeface="Arial"/>
                  <a:sym typeface="Arial"/>
                </a:rPr>
                <a:t>Deployment preparations</a:t>
              </a:r>
              <a:endParaRPr sz="1200" dirty="0"/>
            </a:p>
          </p:txBody>
        </p:sp>
      </p:grpSp>
      <p:grpSp>
        <p:nvGrpSpPr>
          <p:cNvPr id="1439" name="Google Shape;1439;p98"/>
          <p:cNvGrpSpPr/>
          <p:nvPr/>
        </p:nvGrpSpPr>
        <p:grpSpPr>
          <a:xfrm>
            <a:off x="7647744" y="4601500"/>
            <a:ext cx="3325148" cy="423733"/>
            <a:chOff x="-1" y="0"/>
            <a:chExt cx="2195" cy="384"/>
          </a:xfrm>
        </p:grpSpPr>
        <p:sp>
          <p:nvSpPr>
            <p:cNvPr id="1440" name="Google Shape;1440;p98"/>
            <p:cNvSpPr/>
            <p:nvPr/>
          </p:nvSpPr>
          <p:spPr>
            <a:xfrm>
              <a:off x="0" y="0"/>
              <a:ext cx="2194"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41" name="Google Shape;1441;p98"/>
            <p:cNvSpPr/>
            <p:nvPr/>
          </p:nvSpPr>
          <p:spPr>
            <a:xfrm>
              <a:off x="-1" y="77"/>
              <a:ext cx="2193" cy="25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dirty="0">
                  <a:solidFill>
                    <a:schemeClr val="lt1"/>
                  </a:solidFill>
                  <a:latin typeface="Arial"/>
                  <a:ea typeface="Arial"/>
                  <a:cs typeface="Arial"/>
                  <a:sym typeface="Arial"/>
                </a:rPr>
                <a:t>Deployment planning</a:t>
              </a:r>
              <a:endParaRPr sz="1200" dirty="0"/>
            </a:p>
          </p:txBody>
        </p:sp>
      </p:grpSp>
      <p:grpSp>
        <p:nvGrpSpPr>
          <p:cNvPr id="1442" name="Google Shape;1442;p98"/>
          <p:cNvGrpSpPr/>
          <p:nvPr/>
        </p:nvGrpSpPr>
        <p:grpSpPr>
          <a:xfrm>
            <a:off x="7649259" y="6024978"/>
            <a:ext cx="3322117" cy="423733"/>
            <a:chOff x="0" y="0"/>
            <a:chExt cx="2193" cy="384"/>
          </a:xfrm>
        </p:grpSpPr>
        <p:sp>
          <p:nvSpPr>
            <p:cNvPr id="1443" name="Google Shape;1443;p98"/>
            <p:cNvSpPr/>
            <p:nvPr/>
          </p:nvSpPr>
          <p:spPr>
            <a:xfrm>
              <a:off x="0" y="0"/>
              <a:ext cx="2193" cy="38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44" name="Google Shape;1444;p98"/>
            <p:cNvSpPr/>
            <p:nvPr/>
          </p:nvSpPr>
          <p:spPr>
            <a:xfrm>
              <a:off x="40" y="77"/>
              <a:ext cx="2138" cy="25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a:solidFill>
                    <a:schemeClr val="lt1"/>
                  </a:solidFill>
                  <a:latin typeface="Arial"/>
                  <a:ea typeface="Arial"/>
                  <a:cs typeface="Arial"/>
                  <a:sym typeface="Arial"/>
                </a:rPr>
                <a:t>Deployment / rollout</a:t>
              </a:r>
              <a:endParaRPr sz="1200"/>
            </a:p>
          </p:txBody>
        </p:sp>
      </p:grpSp>
      <p:grpSp>
        <p:nvGrpSpPr>
          <p:cNvPr id="1445" name="Google Shape;1445;p98"/>
          <p:cNvGrpSpPr/>
          <p:nvPr/>
        </p:nvGrpSpPr>
        <p:grpSpPr>
          <a:xfrm>
            <a:off x="5204253" y="2540216"/>
            <a:ext cx="1563350" cy="567184"/>
            <a:chOff x="0" y="0"/>
            <a:chExt cx="1032" cy="514"/>
          </a:xfrm>
        </p:grpSpPr>
        <p:sp>
          <p:nvSpPr>
            <p:cNvPr id="1446" name="Google Shape;1446;p98"/>
            <p:cNvSpPr/>
            <p:nvPr/>
          </p:nvSpPr>
          <p:spPr>
            <a:xfrm>
              <a:off x="0" y="0"/>
              <a:ext cx="1032" cy="514"/>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93B3D7"/>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47" name="Google Shape;1447;p98"/>
            <p:cNvSpPr/>
            <p:nvPr/>
          </p:nvSpPr>
          <p:spPr>
            <a:xfrm>
              <a:off x="96" y="121"/>
              <a:ext cx="866" cy="15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100" b="1" dirty="0">
                  <a:solidFill>
                    <a:schemeClr val="lt1"/>
                  </a:solidFill>
                  <a:latin typeface="Arial"/>
                  <a:ea typeface="Arial"/>
                  <a:cs typeface="Arial"/>
                  <a:sym typeface="Arial"/>
                </a:rPr>
                <a:t>Approved Change</a:t>
              </a:r>
              <a:endParaRPr sz="1200" dirty="0"/>
            </a:p>
          </p:txBody>
        </p:sp>
      </p:grpSp>
      <p:grpSp>
        <p:nvGrpSpPr>
          <p:cNvPr id="1448" name="Google Shape;1448;p98"/>
          <p:cNvGrpSpPr/>
          <p:nvPr/>
        </p:nvGrpSpPr>
        <p:grpSpPr>
          <a:xfrm>
            <a:off x="5204253" y="3248644"/>
            <a:ext cx="1563350" cy="568288"/>
            <a:chOff x="0" y="0"/>
            <a:chExt cx="1032" cy="514"/>
          </a:xfrm>
        </p:grpSpPr>
        <p:sp>
          <p:nvSpPr>
            <p:cNvPr id="1449" name="Google Shape;1449;p98"/>
            <p:cNvSpPr/>
            <p:nvPr/>
          </p:nvSpPr>
          <p:spPr>
            <a:xfrm>
              <a:off x="0" y="0"/>
              <a:ext cx="1032" cy="514"/>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93B3D7"/>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50" name="Google Shape;1450;p98"/>
            <p:cNvSpPr/>
            <p:nvPr/>
          </p:nvSpPr>
          <p:spPr>
            <a:xfrm>
              <a:off x="116" y="122"/>
              <a:ext cx="846" cy="15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100" b="1" dirty="0">
                  <a:solidFill>
                    <a:schemeClr val="lt1"/>
                  </a:solidFill>
                  <a:latin typeface="Arial"/>
                  <a:ea typeface="Arial"/>
                  <a:cs typeface="Arial"/>
                  <a:sym typeface="Arial"/>
                </a:rPr>
                <a:t>Approved Change</a:t>
              </a:r>
              <a:endParaRPr sz="1200" dirty="0"/>
            </a:p>
          </p:txBody>
        </p:sp>
      </p:grpSp>
      <p:grpSp>
        <p:nvGrpSpPr>
          <p:cNvPr id="1451" name="Google Shape;1451;p98"/>
          <p:cNvGrpSpPr/>
          <p:nvPr/>
        </p:nvGrpSpPr>
        <p:grpSpPr>
          <a:xfrm>
            <a:off x="5204253" y="3962591"/>
            <a:ext cx="1563350" cy="568287"/>
            <a:chOff x="0" y="0"/>
            <a:chExt cx="1032" cy="514"/>
          </a:xfrm>
        </p:grpSpPr>
        <p:sp>
          <p:nvSpPr>
            <p:cNvPr id="1452" name="Google Shape;1452;p98"/>
            <p:cNvSpPr/>
            <p:nvPr/>
          </p:nvSpPr>
          <p:spPr>
            <a:xfrm>
              <a:off x="0" y="0"/>
              <a:ext cx="1032" cy="514"/>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93B3D7"/>
            </a:solidFill>
            <a:ln w="25400" cap="flat" cmpd="sng">
              <a:solidFill>
                <a:schemeClr val="dk1"/>
              </a:solidFill>
              <a:prstDash val="solid"/>
              <a:miter lim="800000"/>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endParaRPr sz="1600" dirty="0">
                <a:solidFill>
                  <a:schemeClr val="lt1"/>
                </a:solidFill>
                <a:latin typeface="Arial"/>
                <a:ea typeface="Arial"/>
                <a:cs typeface="Arial"/>
                <a:sym typeface="Arial"/>
              </a:endParaRPr>
            </a:p>
          </p:txBody>
        </p:sp>
        <p:sp>
          <p:nvSpPr>
            <p:cNvPr id="1453" name="Google Shape;1453;p98"/>
            <p:cNvSpPr/>
            <p:nvPr/>
          </p:nvSpPr>
          <p:spPr>
            <a:xfrm>
              <a:off x="116" y="122"/>
              <a:ext cx="813" cy="15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100" b="1" dirty="0">
                  <a:solidFill>
                    <a:schemeClr val="lt1"/>
                  </a:solidFill>
                  <a:latin typeface="Arial"/>
                  <a:ea typeface="Arial"/>
                  <a:cs typeface="Arial"/>
                  <a:sym typeface="Arial"/>
                </a:rPr>
                <a:t>Approved Change</a:t>
              </a:r>
              <a:endParaRPr sz="1200" dirty="0"/>
            </a:p>
          </p:txBody>
        </p:sp>
      </p:grpSp>
      <p:sp>
        <p:nvSpPr>
          <p:cNvPr id="1454" name="Google Shape;1454;p98"/>
          <p:cNvSpPr/>
          <p:nvPr/>
        </p:nvSpPr>
        <p:spPr>
          <a:xfrm rot="16200000">
            <a:off x="2913613" y="2477876"/>
            <a:ext cx="1933282" cy="2620731"/>
          </a:xfrm>
          <a:custGeom>
            <a:avLst/>
            <a:gdLst/>
            <a:ahLst/>
            <a:cxnLst/>
            <a:rect l="l" t="t" r="r" b="b"/>
            <a:pathLst>
              <a:path w="21600" h="21600" extrusionOk="0">
                <a:moveTo>
                  <a:pt x="2420" y="0"/>
                </a:moveTo>
                <a:lnTo>
                  <a:pt x="0" y="0"/>
                </a:lnTo>
                <a:lnTo>
                  <a:pt x="0" y="17695"/>
                </a:lnTo>
                <a:lnTo>
                  <a:pt x="21600" y="17695"/>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56" name="Google Shape;1456;p98"/>
          <p:cNvSpPr/>
          <p:nvPr/>
        </p:nvSpPr>
        <p:spPr>
          <a:xfrm rot="16200000">
            <a:off x="3268173" y="2832437"/>
            <a:ext cx="1222646" cy="2622246"/>
          </a:xfrm>
          <a:custGeom>
            <a:avLst/>
            <a:gdLst/>
            <a:ahLst/>
            <a:cxnLst/>
            <a:rect l="l" t="t" r="r" b="b"/>
            <a:pathLst>
              <a:path w="21600" h="21600" extrusionOk="0">
                <a:moveTo>
                  <a:pt x="3826" y="0"/>
                </a:moveTo>
                <a:lnTo>
                  <a:pt x="0" y="0"/>
                </a:lnTo>
                <a:lnTo>
                  <a:pt x="0" y="17695"/>
                </a:lnTo>
                <a:lnTo>
                  <a:pt x="21600" y="17695"/>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58" name="Google Shape;1458;p98"/>
          <p:cNvSpPr/>
          <p:nvPr/>
        </p:nvSpPr>
        <p:spPr>
          <a:xfrm rot="16200000">
            <a:off x="3625146" y="3189410"/>
            <a:ext cx="508701" cy="2622246"/>
          </a:xfrm>
          <a:custGeom>
            <a:avLst/>
            <a:gdLst/>
            <a:ahLst/>
            <a:cxnLst/>
            <a:rect l="l" t="t" r="r" b="b"/>
            <a:pathLst>
              <a:path w="21600" h="21600" extrusionOk="0">
                <a:moveTo>
                  <a:pt x="9200" y="0"/>
                </a:moveTo>
                <a:lnTo>
                  <a:pt x="0" y="0"/>
                </a:lnTo>
                <a:lnTo>
                  <a:pt x="0" y="17695"/>
                </a:lnTo>
                <a:lnTo>
                  <a:pt x="21600" y="17695"/>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cxnSp>
        <p:nvCxnSpPr>
          <p:cNvPr id="1460" name="Google Shape;1460;p98"/>
          <p:cNvCxnSpPr/>
          <p:nvPr/>
        </p:nvCxnSpPr>
        <p:spPr>
          <a:xfrm rot="10800000">
            <a:off x="4243823" y="6237948"/>
            <a:ext cx="3390287" cy="2207"/>
          </a:xfrm>
          <a:prstGeom prst="straightConnector1">
            <a:avLst/>
          </a:prstGeom>
          <a:noFill/>
          <a:ln w="25400" cap="flat" cmpd="sng">
            <a:solidFill>
              <a:schemeClr val="dk1"/>
            </a:solidFill>
            <a:prstDash val="solid"/>
            <a:round/>
            <a:headEnd type="none" w="med" len="med"/>
            <a:tailEnd type="triangle" w="med" len="med"/>
          </a:ln>
        </p:spPr>
      </p:cxnSp>
      <p:cxnSp>
        <p:nvCxnSpPr>
          <p:cNvPr id="1461" name="Google Shape;1461;p98"/>
          <p:cNvCxnSpPr/>
          <p:nvPr/>
        </p:nvCxnSpPr>
        <p:spPr>
          <a:xfrm>
            <a:off x="9311075" y="4324529"/>
            <a:ext cx="1515" cy="267040"/>
          </a:xfrm>
          <a:prstGeom prst="straightConnector1">
            <a:avLst/>
          </a:prstGeom>
          <a:noFill/>
          <a:ln w="25400" cap="flat" cmpd="sng">
            <a:solidFill>
              <a:schemeClr val="dk1"/>
            </a:solidFill>
            <a:prstDash val="solid"/>
            <a:round/>
            <a:headEnd type="none" w="med" len="med"/>
            <a:tailEnd type="triangle" w="med" len="med"/>
          </a:ln>
        </p:spPr>
      </p:cxnSp>
      <p:cxnSp>
        <p:nvCxnSpPr>
          <p:cNvPr id="1462" name="Google Shape;1462;p98"/>
          <p:cNvCxnSpPr/>
          <p:nvPr/>
        </p:nvCxnSpPr>
        <p:spPr>
          <a:xfrm>
            <a:off x="9311075" y="5037372"/>
            <a:ext cx="1515" cy="265936"/>
          </a:xfrm>
          <a:prstGeom prst="straightConnector1">
            <a:avLst/>
          </a:prstGeom>
          <a:noFill/>
          <a:ln w="25400" cap="flat" cmpd="sng">
            <a:solidFill>
              <a:schemeClr val="dk1"/>
            </a:solidFill>
            <a:prstDash val="solid"/>
            <a:round/>
            <a:headEnd type="none" w="med" len="med"/>
            <a:tailEnd type="triangle" w="med" len="med"/>
          </a:ln>
        </p:spPr>
      </p:cxnSp>
      <p:cxnSp>
        <p:nvCxnSpPr>
          <p:cNvPr id="1463" name="Google Shape;1463;p98"/>
          <p:cNvCxnSpPr/>
          <p:nvPr/>
        </p:nvCxnSpPr>
        <p:spPr>
          <a:xfrm flipH="1">
            <a:off x="9308045" y="5748007"/>
            <a:ext cx="3030" cy="267040"/>
          </a:xfrm>
          <a:prstGeom prst="straightConnector1">
            <a:avLst/>
          </a:prstGeom>
          <a:noFill/>
          <a:ln w="25400" cap="flat" cmpd="sng">
            <a:solidFill>
              <a:schemeClr val="dk1"/>
            </a:solidFill>
            <a:prstDash val="solid"/>
            <a:round/>
            <a:headEnd type="none" w="med" len="med"/>
            <a:tailEnd type="triangle" w="med" len="med"/>
          </a:ln>
        </p:spPr>
      </p:cxnSp>
      <p:sp>
        <p:nvSpPr>
          <p:cNvPr id="1464" name="Google Shape;1464;p98"/>
          <p:cNvSpPr txBox="1"/>
          <p:nvPr/>
        </p:nvSpPr>
        <p:spPr>
          <a:xfrm>
            <a:off x="953693" y="1735671"/>
            <a:ext cx="3236935"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Arial"/>
                <a:ea typeface="Arial"/>
                <a:cs typeface="Arial"/>
                <a:sym typeface="Arial"/>
              </a:rPr>
              <a:t>Change Management</a:t>
            </a:r>
            <a:endParaRPr sz="1200"/>
          </a:p>
        </p:txBody>
      </p:sp>
      <p:sp>
        <p:nvSpPr>
          <p:cNvPr id="1465" name="Google Shape;1465;p98"/>
          <p:cNvSpPr txBox="1"/>
          <p:nvPr/>
        </p:nvSpPr>
        <p:spPr>
          <a:xfrm rot="5400000">
            <a:off x="9183354" y="3932372"/>
            <a:ext cx="4694168"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Arial"/>
                <a:ea typeface="Arial"/>
                <a:cs typeface="Arial"/>
                <a:sym typeface="Arial"/>
              </a:rPr>
              <a:t>Release &amp; Deployment Management</a:t>
            </a:r>
            <a:endParaRPr sz="1200"/>
          </a:p>
        </p:txBody>
      </p:sp>
      <p:sp>
        <p:nvSpPr>
          <p:cNvPr id="1466" name="Google Shape;1466;p98"/>
          <p:cNvSpPr/>
          <p:nvPr/>
        </p:nvSpPr>
        <p:spPr>
          <a:xfrm rot="10800000" flipH="1">
            <a:off x="6732760" y="2681460"/>
            <a:ext cx="892261" cy="850777"/>
          </a:xfrm>
          <a:custGeom>
            <a:avLst/>
            <a:gdLst/>
            <a:ahLst/>
            <a:cxnLst/>
            <a:rect l="l" t="t" r="r" b="b"/>
            <a:pathLst>
              <a:path w="21600" h="21600" extrusionOk="0">
                <a:moveTo>
                  <a:pt x="0" y="0"/>
                </a:moveTo>
                <a:lnTo>
                  <a:pt x="10773" y="0"/>
                </a:lnTo>
                <a:lnTo>
                  <a:pt x="10773" y="21600"/>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67" name="Google Shape;1467;p98"/>
          <p:cNvSpPr txBox="1"/>
          <p:nvPr/>
        </p:nvSpPr>
        <p:spPr>
          <a:xfrm flipH="1">
            <a:off x="6732760" y="2681460"/>
            <a:ext cx="892261" cy="850777"/>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1468" name="Google Shape;1468;p98"/>
          <p:cNvSpPr/>
          <p:nvPr/>
        </p:nvSpPr>
        <p:spPr>
          <a:xfrm rot="10800000" flipH="1">
            <a:off x="6732760" y="2681460"/>
            <a:ext cx="892261" cy="1551481"/>
          </a:xfrm>
          <a:custGeom>
            <a:avLst/>
            <a:gdLst/>
            <a:ahLst/>
            <a:cxnLst/>
            <a:rect l="l" t="t" r="r" b="b"/>
            <a:pathLst>
              <a:path w="21600" h="21600" extrusionOk="0">
                <a:moveTo>
                  <a:pt x="0" y="0"/>
                </a:moveTo>
                <a:lnTo>
                  <a:pt x="10773" y="0"/>
                </a:lnTo>
                <a:lnTo>
                  <a:pt x="10773" y="21600"/>
                </a:lnTo>
                <a:lnTo>
                  <a:pt x="21600" y="21600"/>
                </a:lnTo>
              </a:path>
            </a:pathLst>
          </a:custGeom>
          <a:noFill/>
          <a:ln w="25400" cap="flat" cmpd="sng">
            <a:solidFill>
              <a:schemeClr val="dk1"/>
            </a:solidFill>
            <a:prstDash val="solid"/>
            <a:miter lim="800000"/>
            <a:headEnd type="none" w="med" len="med"/>
            <a:tailEnd type="triangl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469" name="Google Shape;1469;p98"/>
          <p:cNvSpPr txBox="1"/>
          <p:nvPr/>
        </p:nvSpPr>
        <p:spPr>
          <a:xfrm flipH="1">
            <a:off x="6732760" y="2681460"/>
            <a:ext cx="892261" cy="1551481"/>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cxnSp>
        <p:nvCxnSpPr>
          <p:cNvPr id="1470" name="Google Shape;1470;p98"/>
          <p:cNvCxnSpPr/>
          <p:nvPr/>
        </p:nvCxnSpPr>
        <p:spPr>
          <a:xfrm rot="10800000">
            <a:off x="6800930" y="2681460"/>
            <a:ext cx="412046" cy="0"/>
          </a:xfrm>
          <a:prstGeom prst="straightConnector1">
            <a:avLst/>
          </a:prstGeom>
          <a:noFill/>
          <a:ln w="25400" cap="flat" cmpd="sng">
            <a:solidFill>
              <a:schemeClr val="dk1"/>
            </a:solidFill>
            <a:prstDash val="solid"/>
            <a:round/>
            <a:headEnd type="none" w="med" len="med"/>
            <a:tailEnd type="none" w="sm" len="sm"/>
          </a:ln>
        </p:spPr>
      </p:cxnSp>
      <p:sp>
        <p:nvSpPr>
          <p:cNvPr id="1471" name="Google Shape;1471;p98"/>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97</a:t>
            </a:fld>
            <a:endParaRPr/>
          </a:p>
        </p:txBody>
      </p:sp>
      <p:sp>
        <p:nvSpPr>
          <p:cNvPr id="1472" name="Google Shape;1472;p98"/>
          <p:cNvSpPr/>
          <p:nvPr/>
        </p:nvSpPr>
        <p:spPr>
          <a:xfrm>
            <a:off x="5211839" y="5952742"/>
            <a:ext cx="1555763" cy="568270"/>
          </a:xfrm>
          <a:custGeom>
            <a:avLst/>
            <a:gdLst/>
            <a:ahLst/>
            <a:cxnLst/>
            <a:rect l="l" t="t" r="r" b="b"/>
            <a:pathLst>
              <a:path w="21600" h="21600" extrusionOk="0">
                <a:moveTo>
                  <a:pt x="0" y="20175"/>
                </a:moveTo>
                <a:cubicBezTo>
                  <a:pt x="945" y="20575"/>
                  <a:pt x="1887" y="20803"/>
                  <a:pt x="2795" y="21088"/>
                </a:cubicBezTo>
                <a:cubicBezTo>
                  <a:pt x="3587" y="21315"/>
                  <a:pt x="4343" y="21373"/>
                  <a:pt x="5061" y="21600"/>
                </a:cubicBezTo>
                <a:cubicBezTo>
                  <a:pt x="7098" y="21600"/>
                  <a:pt x="7628" y="21373"/>
                  <a:pt x="8156" y="21315"/>
                </a:cubicBezTo>
                <a:cubicBezTo>
                  <a:pt x="8723" y="21200"/>
                  <a:pt x="9326" y="20973"/>
                  <a:pt x="9856" y="20803"/>
                </a:cubicBezTo>
                <a:cubicBezTo>
                  <a:pt x="10346" y="20575"/>
                  <a:pt x="10802" y="20403"/>
                  <a:pt x="11329" y="20063"/>
                </a:cubicBezTo>
                <a:cubicBezTo>
                  <a:pt x="11819" y="19890"/>
                  <a:pt x="12349" y="19663"/>
                  <a:pt x="12877" y="19378"/>
                </a:cubicBezTo>
                <a:cubicBezTo>
                  <a:pt x="13444" y="19150"/>
                  <a:pt x="13972" y="18865"/>
                  <a:pt x="14577" y="18638"/>
                </a:cubicBezTo>
                <a:cubicBezTo>
                  <a:pt x="15179" y="18465"/>
                  <a:pt x="15784" y="18125"/>
                  <a:pt x="16539" y="17952"/>
                </a:cubicBezTo>
                <a:cubicBezTo>
                  <a:pt x="17257" y="17839"/>
                  <a:pt x="17937" y="17554"/>
                  <a:pt x="18768" y="17439"/>
                </a:cubicBezTo>
                <a:cubicBezTo>
                  <a:pt x="19638" y="17439"/>
                  <a:pt x="20580" y="17324"/>
                  <a:pt x="21600" y="17324"/>
                </a:cubicBezTo>
                <a:lnTo>
                  <a:pt x="21600" y="0"/>
                </a:lnTo>
                <a:lnTo>
                  <a:pt x="0" y="0"/>
                </a:lnTo>
                <a:close/>
                <a:moveTo>
                  <a:pt x="0" y="20175"/>
                </a:moveTo>
              </a:path>
            </a:pathLst>
          </a:custGeom>
          <a:solidFill>
            <a:srgbClr val="93B3D7"/>
          </a:solidFill>
          <a:ln w="254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GB" sz="1100" dirty="0">
                <a:solidFill>
                  <a:schemeClr val="lt1"/>
                </a:solidFill>
                <a:latin typeface="Arial"/>
                <a:ea typeface="Arial"/>
                <a:cs typeface="Arial"/>
                <a:sym typeface="Arial"/>
              </a:rPr>
              <a:t>Release Record</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390"/>
        <p:cNvGrpSpPr/>
        <p:nvPr/>
      </p:nvGrpSpPr>
      <p:grpSpPr>
        <a:xfrm>
          <a:off x="0" y="0"/>
          <a:ext cx="0" cy="0"/>
          <a:chOff x="0" y="0"/>
          <a:chExt cx="0" cy="0"/>
        </a:xfrm>
      </p:grpSpPr>
      <p:sp>
        <p:nvSpPr>
          <p:cNvPr id="1391" name="Google Shape;1391;p97"/>
          <p:cNvSpPr txBox="1">
            <a:spLocks noGrp="1"/>
          </p:cNvSpPr>
          <p:nvPr>
            <p:ph type="title"/>
          </p:nvPr>
        </p:nvSpPr>
        <p:spPr>
          <a:xfrm>
            <a:off x="609601" y="274641"/>
            <a:ext cx="9058101" cy="104785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05595"/>
              </a:buClr>
              <a:buSzPts val="3200"/>
              <a:buFont typeface="Calibri"/>
              <a:buNone/>
            </a:pPr>
            <a:r>
              <a:rPr lang="en-US"/>
              <a:t>RDM: Key concepts – Release and deployment strategies</a:t>
            </a:r>
            <a:endParaRPr/>
          </a:p>
        </p:txBody>
      </p:sp>
      <p:sp>
        <p:nvSpPr>
          <p:cNvPr id="1392" name="Google Shape;1392;p97"/>
          <p:cNvSpPr txBox="1">
            <a:spLocks noGrp="1"/>
          </p:cNvSpPr>
          <p:nvPr>
            <p:ph type="body" idx="1"/>
          </p:nvPr>
        </p:nvSpPr>
        <p:spPr>
          <a:xfrm>
            <a:off x="609600" y="1696598"/>
            <a:ext cx="10972800" cy="4626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In practice, service providers may apply different approaches to release and deployment. For example:</a:t>
            </a:r>
            <a:endParaRPr dirty="0"/>
          </a:p>
          <a:p>
            <a:pPr marL="742950" lvl="1" indent="-285750" algn="l" rtl="0">
              <a:spcBef>
                <a:spcPts val="480"/>
              </a:spcBef>
              <a:spcAft>
                <a:spcPts val="0"/>
              </a:spcAft>
              <a:buClr>
                <a:schemeClr val="dk1"/>
              </a:buClr>
              <a:buSzPts val="2400"/>
              <a:buChar char="–"/>
            </a:pPr>
            <a:r>
              <a:rPr lang="en-US" sz="2400" dirty="0">
                <a:latin typeface="Calibri"/>
                <a:ea typeface="Calibri"/>
                <a:cs typeface="Calibri"/>
                <a:sym typeface="Calibri"/>
              </a:rPr>
              <a:t>Traditional fixed release cycles where minor and major releases are planned according to a long-term schedule. (Usually emergency releases can be deployed between release cycles </a:t>
            </a:r>
            <a:r>
              <a:rPr lang="en-US" dirty="0"/>
              <a:t>if</a:t>
            </a:r>
            <a:r>
              <a:rPr lang="en-US" sz="2400" dirty="0">
                <a:latin typeface="Calibri"/>
                <a:ea typeface="Calibri"/>
                <a:cs typeface="Calibri"/>
                <a:sym typeface="Calibri"/>
              </a:rPr>
              <a:t> necessary.)</a:t>
            </a:r>
            <a:endParaRPr dirty="0"/>
          </a:p>
          <a:p>
            <a:pPr marL="742950" lvl="1" indent="-285750" algn="l" rtl="0">
              <a:spcBef>
                <a:spcPts val="480"/>
              </a:spcBef>
              <a:spcAft>
                <a:spcPts val="0"/>
              </a:spcAft>
              <a:buClr>
                <a:schemeClr val="dk1"/>
              </a:buClr>
              <a:buSzPts val="2400"/>
              <a:buChar char="–"/>
            </a:pPr>
            <a:r>
              <a:rPr lang="en-US" dirty="0">
                <a:latin typeface="Calibri"/>
                <a:ea typeface="Calibri"/>
                <a:cs typeface="Calibri"/>
                <a:sym typeface="Calibri"/>
              </a:rPr>
              <a:t>C</a:t>
            </a:r>
            <a:r>
              <a:rPr lang="en-US" sz="2400" dirty="0">
                <a:latin typeface="Calibri"/>
                <a:ea typeface="Calibri"/>
                <a:cs typeface="Calibri"/>
                <a:sym typeface="Calibri"/>
              </a:rPr>
              <a:t>ontinuous </a:t>
            </a:r>
            <a:r>
              <a:rPr lang="en-US" dirty="0"/>
              <a:t>delivery / continuous deployment </a:t>
            </a:r>
            <a:r>
              <a:rPr lang="en-US" sz="2400" dirty="0">
                <a:latin typeface="Calibri"/>
                <a:ea typeface="Calibri"/>
                <a:cs typeface="Calibri"/>
                <a:sym typeface="Calibri"/>
              </a:rPr>
              <a:t>- DevOps practices where automated builds and tests make very frequent (and very small) releases possible.</a:t>
            </a:r>
            <a:endParaRPr dirty="0"/>
          </a:p>
        </p:txBody>
      </p:sp>
      <p:sp>
        <p:nvSpPr>
          <p:cNvPr id="1393" name="Google Shape;1393;p97"/>
          <p:cNvSpPr txBox="1">
            <a:spLocks noGrp="1"/>
          </p:cNvSpPr>
          <p:nvPr>
            <p:ph type="sldNum" idx="12"/>
          </p:nvPr>
        </p:nvSpPr>
        <p:spPr>
          <a:xfrm>
            <a:off x="8737600" y="6430521"/>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98</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99"/>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05595"/>
              </a:buClr>
              <a:buSzPts val="3200"/>
              <a:buFont typeface="Calibri"/>
              <a:buNone/>
            </a:pPr>
            <a:r>
              <a:rPr lang="en-US" b="1"/>
              <a:t>Continual Service Improvement Management (CSI)</a:t>
            </a:r>
            <a:endParaRPr/>
          </a:p>
        </p:txBody>
      </p:sp>
      <p:sp>
        <p:nvSpPr>
          <p:cNvPr id="1482" name="Google Shape;1482;p99"/>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99</a:t>
            </a:fld>
            <a:endParaRPr/>
          </a:p>
        </p:txBody>
      </p:sp>
      <p:sp>
        <p:nvSpPr>
          <p:cNvPr id="1483" name="Google Shape;1483;p99"/>
          <p:cNvSpPr/>
          <p:nvPr/>
        </p:nvSpPr>
        <p:spPr>
          <a:xfrm>
            <a:off x="2895601" y="3933700"/>
            <a:ext cx="6400800" cy="1705100"/>
          </a:xfrm>
          <a:prstGeom prst="snip1Rect">
            <a:avLst>
              <a:gd name="adj" fmla="val 16667"/>
            </a:avLst>
          </a:prstGeom>
          <a:solidFill>
            <a:srgbClr val="93B3D7">
              <a:alpha val="3686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84" name="Google Shape;1484;p99"/>
          <p:cNvSpPr/>
          <p:nvPr/>
        </p:nvSpPr>
        <p:spPr>
          <a:xfrm>
            <a:off x="2969740" y="4040795"/>
            <a:ext cx="1706246" cy="32951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Objective</a:t>
            </a:r>
            <a:endParaRPr/>
          </a:p>
        </p:txBody>
      </p:sp>
      <p:sp>
        <p:nvSpPr>
          <p:cNvPr id="1485" name="Google Shape;1485;p99"/>
          <p:cNvSpPr/>
          <p:nvPr/>
        </p:nvSpPr>
        <p:spPr>
          <a:xfrm>
            <a:off x="2969743" y="4448465"/>
            <a:ext cx="623301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 identify, prioritize, plan, implement and review improvements to services and service management</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FedSM_template0.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91425" tIns="45700" rIns="91425" bIns="45700" anchor="b" anchorCtr="0">
        <a:noAutofit/>
      </a:bodyPr>
      <a:lstStyle>
        <a:defPPr algn="ctr">
          <a:defRPr kern="0" dirty="0" smtClean="0"/>
        </a:defPPr>
      </a:lstStyle>
    </a:txDef>
  </a:objectDefaults>
  <a:extraClrSchemeLst/>
  <a:extLst>
    <a:ext uri="{05A4C25C-085E-4340-85A3-A5531E510DB2}">
      <thm15:themeFamily xmlns:thm15="http://schemas.microsoft.com/office/thememl/2012/main" name="FitSM-2023.potx" id="{419ED4DE-2AF3-4D72-A62C-9BE95BD52EB8}" vid="{596E1A04-A8B1-4826-B799-00B5CC9364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FitSM-2023</Template>
  <TotalTime>0</TotalTime>
  <Words>8214</Words>
  <Application>Microsoft Macintosh PowerPoint</Application>
  <PresentationFormat>Breitbild</PresentationFormat>
  <Paragraphs>1365</Paragraphs>
  <Slides>111</Slides>
  <Notes>110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111</vt:i4>
      </vt:variant>
    </vt:vector>
  </HeadingPairs>
  <TitlesOfParts>
    <vt:vector size="119" baseType="lpstr">
      <vt:lpstr>Arial</vt:lpstr>
      <vt:lpstr>Arial Black</vt:lpstr>
      <vt:lpstr>Calibri</vt:lpstr>
      <vt:lpstr>Helvetica Neue</vt:lpstr>
      <vt:lpstr>Noto Sans Symbols</vt:lpstr>
      <vt:lpstr>Söhne</vt:lpstr>
      <vt:lpstr>Wingdings</vt:lpstr>
      <vt:lpstr>FedSM_template0.1</vt:lpstr>
      <vt:lpstr>FitSM Foundation</vt:lpstr>
      <vt:lpstr>Purpose of this training</vt:lpstr>
      <vt:lpstr>FitSM Foundation exam</vt:lpstr>
      <vt:lpstr>FitSM qualification program</vt:lpstr>
      <vt:lpstr>Training agenda</vt:lpstr>
      <vt:lpstr>IT Service Management: Introduction, Terms &amp; Concepts</vt:lpstr>
      <vt:lpstr>Why IT service management is needed</vt:lpstr>
      <vt:lpstr>Service and value</vt:lpstr>
      <vt:lpstr>What is a service?</vt:lpstr>
      <vt:lpstr>What is a process?</vt:lpstr>
      <vt:lpstr>Organisational structure vs. process</vt:lpstr>
      <vt:lpstr>Most important elements of a process</vt:lpstr>
      <vt:lpstr>Service management system (SMS): Overview</vt:lpstr>
      <vt:lpstr>Service management system (SMS): Key terms</vt:lpstr>
      <vt:lpstr>Service management system (SMS): Key roles</vt:lpstr>
      <vt:lpstr>Service management system (SMS): Key roles</vt:lpstr>
      <vt:lpstr>The FitSM Approach &amp; Standards Family</vt:lpstr>
      <vt:lpstr>What is FitSM?</vt:lpstr>
      <vt:lpstr>The FitSM approach</vt:lpstr>
      <vt:lpstr>ITSM principles</vt:lpstr>
      <vt:lpstr>ITSM principles: Plan-Do-Check-Act cycle (PDCA)</vt:lpstr>
      <vt:lpstr>FitSM key principles</vt:lpstr>
      <vt:lpstr>FitSM parts</vt:lpstr>
      <vt:lpstr>FitSM process model</vt:lpstr>
      <vt:lpstr>A possible grouping of the FitSM processes</vt:lpstr>
      <vt:lpstr>FitSM-0: "Overview &amp; vocabulary"</vt:lpstr>
      <vt:lpstr>FitSM-1: "Requirements"</vt:lpstr>
      <vt:lpstr>IT Service Management – General Aspects</vt:lpstr>
      <vt:lpstr>General aspects: Overview</vt:lpstr>
      <vt:lpstr>ITSM – General aspects: Top management  </vt:lpstr>
      <vt:lpstr>PDCA applied to the SMS: Key concepts</vt:lpstr>
      <vt:lpstr>General aspects: Summary</vt:lpstr>
      <vt:lpstr>IT Service Management – Processes</vt:lpstr>
      <vt:lpstr>Service Portfolio Management (SPM)</vt:lpstr>
      <vt:lpstr>What is a service?</vt:lpstr>
      <vt:lpstr>SPM: Important terms</vt:lpstr>
      <vt:lpstr>SPM: Requirements according to FitSM-1</vt:lpstr>
      <vt:lpstr>SPM: Key concepts</vt:lpstr>
      <vt:lpstr>Service Level Management (SLM)</vt:lpstr>
      <vt:lpstr>SLM: Important terms</vt:lpstr>
      <vt:lpstr>SLM: Important terms</vt:lpstr>
      <vt:lpstr>SLM: Requirements according to FitSM-1</vt:lpstr>
      <vt:lpstr>SLM: Key concepts – Service catalogue</vt:lpstr>
      <vt:lpstr>SLM: Key concepts – Types of service agreements and their relationships</vt:lpstr>
      <vt:lpstr>SLM: Key concepts and activities </vt:lpstr>
      <vt:lpstr>Service Reporting Management (SRM)</vt:lpstr>
      <vt:lpstr>SRM: Important terms</vt:lpstr>
      <vt:lpstr>SRM: Requirements according to FitSM-1</vt:lpstr>
      <vt:lpstr>SRM: Key concepts and activities</vt:lpstr>
      <vt:lpstr>Service Availability &amp; Continuity Management (SACM)</vt:lpstr>
      <vt:lpstr>SACM: Why availability AND continuity?</vt:lpstr>
      <vt:lpstr>SACM: Important terms</vt:lpstr>
      <vt:lpstr>SACM: Requirements according to FitSM-1</vt:lpstr>
      <vt:lpstr>SACM: Key concepts and activities</vt:lpstr>
      <vt:lpstr>Capacity Management (CAPM) </vt:lpstr>
      <vt:lpstr>CAPM: Important terms</vt:lpstr>
      <vt:lpstr>CAPM: Requirements according to FitSM-1</vt:lpstr>
      <vt:lpstr>CAPM: Key concepts and activties</vt:lpstr>
      <vt:lpstr>Information Security Management (ISM)</vt:lpstr>
      <vt:lpstr>ISM: What is information security?</vt:lpstr>
      <vt:lpstr>ISM: Confidentiality, integrity and availability</vt:lpstr>
      <vt:lpstr>ISM: Requirements according to FitSM-1</vt:lpstr>
      <vt:lpstr>ISM: Key concepts</vt:lpstr>
      <vt:lpstr>Customer Relationship Management (CRM)</vt:lpstr>
      <vt:lpstr>CRM: Important terms</vt:lpstr>
      <vt:lpstr>CRM: Requirements according to FitSM-1</vt:lpstr>
      <vt:lpstr>CRM: Key concepts and activties</vt:lpstr>
      <vt:lpstr>Supplier Relationship Management (SUPPM)</vt:lpstr>
      <vt:lpstr>SUPPM: Important terms</vt:lpstr>
      <vt:lpstr>SUPPM: Requirements according to FitSM-1</vt:lpstr>
      <vt:lpstr>SUPPM: Key concepts and activties</vt:lpstr>
      <vt:lpstr>Incident &amp; Service Request Management (ISRM)</vt:lpstr>
      <vt:lpstr>ISRM: Important terms</vt:lpstr>
      <vt:lpstr>ISRM: Requirements according to FitSM-1</vt:lpstr>
      <vt:lpstr>ISRM: Key concepts – Exemplary workflow</vt:lpstr>
      <vt:lpstr>ISRM: Key concepts – Service request or incident?</vt:lpstr>
      <vt:lpstr>ISRM: Key concepts – Summary</vt:lpstr>
      <vt:lpstr>Problem Management (PM)</vt:lpstr>
      <vt:lpstr>PM: Important terms</vt:lpstr>
      <vt:lpstr>PM: Important terms – visualization</vt:lpstr>
      <vt:lpstr>PM: Requirements according to FitSM-1</vt:lpstr>
      <vt:lpstr>PM: Key concepts – From incidents to problems to resolutions</vt:lpstr>
      <vt:lpstr>PM: Key concepts – Summary</vt:lpstr>
      <vt:lpstr>Configuration Management (CONFM)</vt:lpstr>
      <vt:lpstr>CONFM: Important terms</vt:lpstr>
      <vt:lpstr>CONFM: Requirements according to FitSM-1</vt:lpstr>
      <vt:lpstr>CONFM: Key concepts</vt:lpstr>
      <vt:lpstr>CONFM: Key concepts – Services, service components and CIs</vt:lpstr>
      <vt:lpstr>Change Management (CHM)</vt:lpstr>
      <vt:lpstr>CHM: Important terms</vt:lpstr>
      <vt:lpstr>CHM: Requirements according to FitSM-1</vt:lpstr>
      <vt:lpstr>CHM: Key concepts – Exemplary workflow</vt:lpstr>
      <vt:lpstr>CHM: Key concepts</vt:lpstr>
      <vt:lpstr>Release &amp; Deployment Management (RDM)</vt:lpstr>
      <vt:lpstr>RDM: Important terms</vt:lpstr>
      <vt:lpstr>RDM: Requirements according to FitSM-1</vt:lpstr>
      <vt:lpstr>RDM: Key activities – Exemplary workflow</vt:lpstr>
      <vt:lpstr>RDM: Key concepts – Release and deployment strategies</vt:lpstr>
      <vt:lpstr>Continual Service Improvement Management (CSI)</vt:lpstr>
      <vt:lpstr>CSI: Important terms</vt:lpstr>
      <vt:lpstr>CSI: Requirements according to FitSM-1</vt:lpstr>
      <vt:lpstr>CSI: Key concepts</vt:lpstr>
      <vt:lpstr>Benefits, Risks &amp; Challenges of Implementing IT Service Management</vt:lpstr>
      <vt:lpstr>ITSM: Benefits and risks in practice</vt:lpstr>
      <vt:lpstr>Federated IT service provisioning</vt:lpstr>
      <vt:lpstr>Federated IT service provisioning: Comparison with non-federated IT service provisioning</vt:lpstr>
      <vt:lpstr>Related Standards &amp; Frameworks</vt:lpstr>
      <vt:lpstr>ITIL, ISO/IEC 20000 and ISO/IEC 27000</vt:lpstr>
      <vt:lpstr>Foundation exam</vt:lpstr>
      <vt:lpstr>FitSM Foundation Level exam</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Service Management: Introduction, Terms &amp; Concepts</dc:title>
  <dc:creator>Owen Appleton</dc:creator>
  <cp:lastModifiedBy>Michael Brenner</cp:lastModifiedBy>
  <cp:revision>32</cp:revision>
  <dcterms:created xsi:type="dcterms:W3CDTF">2023-11-03T15:38:47Z</dcterms:created>
  <dcterms:modified xsi:type="dcterms:W3CDTF">2024-02-25T17:03:45Z</dcterms:modified>
</cp:coreProperties>
</file>